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51BF"/>
    <a:srgbClr val="000000"/>
    <a:srgbClr val="7030A0"/>
    <a:srgbClr val="804C9D"/>
    <a:srgbClr val="5B5ADC"/>
    <a:srgbClr val="271532"/>
    <a:srgbClr val="2F183C"/>
    <a:srgbClr val="271959"/>
    <a:srgbClr val="21164D"/>
    <a:srgbClr val="271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hacienda\cedin\DGPN\SACP\GCP\INFORMACION%20PGN\EJECUCION%20PGN\EJECUCI&#211;N%202023\ABRIL\Gr&#225;ficos%20de%20ejecuci&#243;n%20ABRIL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hacienda\cedin\DGPN\SACP\GCP\INFORMACION%20PGN\EJECUCION%20PGN\EJECUCI&#211;N%202023\ABRIL\Gr&#225;ficos%20de%20ejecuci&#243;n%20ABRIL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hacienda\cedin\DGPN\SACP\GCP\INFORMACION%20PGN\EJECUCION%20PGN\EJECUCI&#211;N%202023\ABRIL\Gr&#225;ficos%20de%20ejecuci&#243;n%20ABRIL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hacienda\cedin\DGPN\SACP\GCP\INFORMACION%20PGN\EJECUCION%20PGN\EJECUCI&#211;N%202023\ABRIL\Gr&#225;ficos%20de%20ejecuci&#243;n%20ABRIL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hacienda\cedin\DGPN\SACP\GCP\INFORMACION%20PGN\EJECUCION%20PGN\EJECUCI&#211;N%202023\ABRIL\Gr&#225;ficos%20de%20ejecuci&#243;n%20ABRIL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hacienda\cedin\DGPN\SACP\GCP\INFORMACION%20PGN\EJECUCION%20PGN\EJECUCI&#211;N%202023\ABRIL\Gr&#225;ficos%20de%20ejecuci&#243;n%20ABRIL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inhacienda\cedin\DGPN\SACP\GCP\INFORMACION%20PGN\EJECUCION%20PGN\EJECUCI&#211;N%202023\ABRIL\Gr&#225;ficos%20de%20ejecuci&#243;n%20ABRIL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nhacienda\cedin\DGPN\SACP\GCP\INFORMACION%20PGN\EJECUCION%20PGN\EJECUCI&#211;N%202023\ABRIL\Gr&#225;ficos%20de%20ejecuci&#243;n%20ABRI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2704612607736"/>
          <c:y val="0.11190014206138298"/>
          <c:w val="0.76833245940073036"/>
          <c:h val="0.703742157974830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'GRÁFICO 2'!$A$18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rgbClr val="6686F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3749782364829277E-3"/>
                  <c:y val="-1.65054086115786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69-45DC-88A2-821C6B61AB90}"/>
                </c:ext>
              </c:extLst>
            </c:dLbl>
            <c:dLbl>
              <c:idx val="3"/>
              <c:layout>
                <c:manualLayout>
                  <c:x val="1.9578900738527047E-3"/>
                  <c:y val="-1.19245779626234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69-45DC-88A2-821C6B61A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2'!$B$17:$E$17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'GRÁFICO 2'!$B$18:$E$18</c:f>
              <c:numCache>
                <c:formatCode>_ * #,##0.0_ ;_ * \-#,##0.0_ ;_ * "-"??_ ;_ @_ </c:formatCode>
                <c:ptCount val="4"/>
                <c:pt idx="0">
                  <c:v>63.835752165366998</c:v>
                </c:pt>
                <c:pt idx="1">
                  <c:v>31.490263902916755</c:v>
                </c:pt>
                <c:pt idx="2">
                  <c:v>11.085638013563006</c:v>
                </c:pt>
                <c:pt idx="3">
                  <c:v>11.023285505610788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69-45DC-88A2-821C6B61AB90}"/>
            </c:ext>
          </c:extLst>
        </c:ser>
        <c:ser>
          <c:idx val="3"/>
          <c:order val="1"/>
          <c:tx>
            <c:strRef>
              <c:f>'GRÁFICO 2'!$A$19</c:f>
              <c:strCache>
                <c:ptCount val="1"/>
                <c:pt idx="0">
                  <c:v>Servicio de la deuda </c:v>
                </c:pt>
              </c:strCache>
            </c:strRef>
          </c:tx>
          <c:spPr>
            <a:solidFill>
              <a:srgbClr val="E1744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57904739763627E-3"/>
                  <c:y val="5.685141211969147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69-45DC-88A2-821C6B61AB90}"/>
                </c:ext>
              </c:extLst>
            </c:dLbl>
            <c:dLbl>
              <c:idx val="2"/>
              <c:layout>
                <c:manualLayout>
                  <c:x val="2.1662964113888118E-3"/>
                  <c:y val="-1.39421596622763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69-45DC-88A2-821C6B61AB90}"/>
                </c:ext>
              </c:extLst>
            </c:dLbl>
            <c:dLbl>
              <c:idx val="3"/>
              <c:layout>
                <c:manualLayout>
                  <c:x val="1.3071884621402958E-4"/>
                  <c:y val="-1.36110082164632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69-45DC-88A2-821C6B61A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2'!$B$17:$E$17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'GRÁFICO 2'!$B$19:$E$19</c:f>
              <c:numCache>
                <c:formatCode>_ * #,##0.0_ ;_ * \-#,##0.0_ ;_ * "-"??_ ;_ @_ </c:formatCode>
                <c:ptCount val="4"/>
                <c:pt idx="0">
                  <c:v>77.945389058201997</c:v>
                </c:pt>
                <c:pt idx="1">
                  <c:v>36.830422884184813</c:v>
                </c:pt>
                <c:pt idx="2">
                  <c:v>36.469794493917469</c:v>
                </c:pt>
                <c:pt idx="3">
                  <c:v>35.035291886233829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69-45DC-88A2-821C6B61AB90}"/>
            </c:ext>
          </c:extLst>
        </c:ser>
        <c:ser>
          <c:idx val="2"/>
          <c:order val="2"/>
          <c:tx>
            <c:strRef>
              <c:f>'GRÁFICO 2'!$A$20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8B51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5481129695753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69-45DC-88A2-821C6B61AB90}"/>
                </c:ext>
              </c:extLst>
            </c:dLbl>
            <c:dLbl>
              <c:idx val="2"/>
              <c:layout>
                <c:manualLayout>
                  <c:x val="1.8284109216491345E-3"/>
                  <c:y val="-1.4942256565590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69-45DC-88A2-821C6B61AB90}"/>
                </c:ext>
              </c:extLst>
            </c:dLbl>
            <c:dLbl>
              <c:idx val="3"/>
              <c:layout>
                <c:manualLayout>
                  <c:x val="-3.4986919850751859E-3"/>
                  <c:y val="-1.6952218851445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69-45DC-88A2-821C6B61A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2'!$B$17:$E$17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'GRÁFICO 2'!$B$20:$E$20</c:f>
              <c:numCache>
                <c:formatCode>_ * #,##0.0_ ;_ * \-#,##0.0_ ;_ * "-"??_ ;_ @_ </c:formatCode>
                <c:ptCount val="4"/>
                <c:pt idx="0">
                  <c:v>244.12692780578701</c:v>
                </c:pt>
                <c:pt idx="1">
                  <c:v>75.259861673279943</c:v>
                </c:pt>
                <c:pt idx="2">
                  <c:v>55.130879341545743</c:v>
                </c:pt>
                <c:pt idx="3">
                  <c:v>53.587217385787717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069-45DC-88A2-821C6B61A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2096079"/>
        <c:axId val="1732088591"/>
      </c:barChart>
      <c:scatterChart>
        <c:scatterStyle val="lineMarker"/>
        <c:varyColors val="0"/>
        <c:ser>
          <c:idx val="0"/>
          <c:order val="3"/>
          <c:tx>
            <c:strRef>
              <c:f>'GRÁFICO 2'!$A$21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7358454492761289E-2"/>
                  <c:y val="-5.863392897612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69-45DC-88A2-821C6B61AB90}"/>
                </c:ext>
              </c:extLst>
            </c:dLbl>
            <c:dLbl>
              <c:idx val="2"/>
              <c:layout>
                <c:manualLayout>
                  <c:x val="-3.9960572220716285E-2"/>
                  <c:y val="-4.211738429822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69-45DC-88A2-821C6B61AB90}"/>
                </c:ext>
              </c:extLst>
            </c:dLbl>
            <c:dLbl>
              <c:idx val="3"/>
              <c:layout>
                <c:manualLayout>
                  <c:x val="-3.8137257818887993E-2"/>
                  <c:y val="-4.2293216924320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69-45DC-88A2-821C6B61A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'GRÁFICO 2'!$B$17:$E$17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xVal>
          <c:yVal>
            <c:numRef>
              <c:f>'GRÁFICO 2'!$B$21:$E$21</c:f>
              <c:numCache>
                <c:formatCode>0.0%</c:formatCode>
                <c:ptCount val="4"/>
                <c:pt idx="1">
                  <c:v>0.37205894352382501</c:v>
                </c:pt>
                <c:pt idx="2">
                  <c:v>0.26609008748457885</c:v>
                </c:pt>
                <c:pt idx="3">
                  <c:v>0.25821122379810174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6069-45DC-88A2-821C6B61A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849727"/>
        <c:axId val="323867199"/>
      </c:scatterChart>
      <c:valAx>
        <c:axId val="1732088591"/>
        <c:scaling>
          <c:orientation val="minMax"/>
          <c:max val="33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Billones de pesos</a:t>
                </a:r>
              </a:p>
            </c:rich>
          </c:tx>
          <c:layout>
            <c:manualLayout>
              <c:xMode val="edge"/>
              <c:yMode val="edge"/>
              <c:x val="1.9609572211689283E-2"/>
              <c:y val="0.29859346472873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32096079"/>
        <c:crosses val="autoZero"/>
        <c:crossBetween val="between"/>
        <c:majorUnit val="40"/>
      </c:valAx>
      <c:catAx>
        <c:axId val="1732096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Ejecución de Presupuesto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32088591"/>
        <c:crosses val="autoZero"/>
        <c:auto val="1"/>
        <c:lblAlgn val="ctr"/>
        <c:lblOffset val="100"/>
        <c:noMultiLvlLbl val="0"/>
      </c:catAx>
      <c:valAx>
        <c:axId val="323867199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% de la apropiacióbn vigente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323849727"/>
        <c:crosses val="max"/>
        <c:crossBetween val="midCat"/>
      </c:valAx>
      <c:valAx>
        <c:axId val="323849727"/>
        <c:scaling>
          <c:orientation val="minMax"/>
        </c:scaling>
        <c:delete val="1"/>
        <c:axPos val="t"/>
        <c:majorTickMark val="out"/>
        <c:minorTickMark val="none"/>
        <c:tickLblPos val="nextTo"/>
        <c:crossAx val="323867199"/>
        <c:crosses val="max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7140762250856621E-2"/>
          <c:y val="0.91689308375712641"/>
          <c:w val="0.94782245534820952"/>
          <c:h val="4.6153498365074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769668370697"/>
          <c:y val="4.8887689530487104E-2"/>
          <c:w val="0.77471565041685442"/>
          <c:h val="0.705585064471225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'GRÁFICO 3'!$A$18</c:f>
              <c:strCache>
                <c:ptCount val="1"/>
                <c:pt idx="0">
                  <c:v>Inversión </c:v>
                </c:pt>
              </c:strCache>
            </c:strRef>
          </c:tx>
          <c:spPr>
            <a:solidFill>
              <a:srgbClr val="6686F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6668344103745369E-3"/>
                  <c:y val="-7.56786798460136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8F-4A5A-B0BC-A20FEE4D0102}"/>
                </c:ext>
              </c:extLst>
            </c:dLbl>
            <c:dLbl>
              <c:idx val="3"/>
              <c:layout>
                <c:manualLayout>
                  <c:x val="-1.5471989485869445E-3"/>
                  <c:y val="-1.19271157435486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8F-4A5A-B0BC-A20FEE4D0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3'!$B$17:$E$17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'GRÁFICO 3'!$B$18:$E$18</c:f>
              <c:numCache>
                <c:formatCode>_ * #,##0.0_ ;_ * \-#,##0.0_ ;_ * "-"??_ ;_ @_ </c:formatCode>
                <c:ptCount val="4"/>
                <c:pt idx="0">
                  <c:v>10.386480352346</c:v>
                </c:pt>
                <c:pt idx="1">
                  <c:v>4.2231387303606205</c:v>
                </c:pt>
                <c:pt idx="2">
                  <c:v>1.4377104469049309</c:v>
                </c:pt>
                <c:pt idx="3">
                  <c:v>1.385142494057521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8F-4A5A-B0BC-A20FEE4D0102}"/>
            </c:ext>
          </c:extLst>
        </c:ser>
        <c:ser>
          <c:idx val="3"/>
          <c:order val="1"/>
          <c:tx>
            <c:strRef>
              <c:f>'GRÁFICO 3'!$A$19</c:f>
              <c:strCache>
                <c:ptCount val="1"/>
                <c:pt idx="0">
                  <c:v>Servicio de la deuda 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0943966638624981E-3"/>
                  <c:y val="-2.46774072126747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8F-4A5A-B0BC-A20FEE4D0102}"/>
                </c:ext>
              </c:extLst>
            </c:dLbl>
            <c:dLbl>
              <c:idx val="3"/>
              <c:layout>
                <c:manualLayout>
                  <c:x val="0"/>
                  <c:y val="-1.76583586307363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8F-4A5A-B0BC-A20FEE4D0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3'!$B$17:$E$17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'GRÁFICO 3'!$B$19:$E$19</c:f>
              <c:numCache>
                <c:formatCode>_ * #,##0.0_ ;_ * \-#,##0.0_ ;_ * "-"??_ ;_ @_ </c:formatCode>
                <c:ptCount val="4"/>
                <c:pt idx="0">
                  <c:v>5.2609876094000002E-2</c:v>
                </c:pt>
                <c:pt idx="1">
                  <c:v>2.7272767999999998E-7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8F-4A5A-B0BC-A20FEE4D0102}"/>
            </c:ext>
          </c:extLst>
        </c:ser>
        <c:ser>
          <c:idx val="2"/>
          <c:order val="2"/>
          <c:tx>
            <c:strRef>
              <c:f>'GRÁFICO 3'!$A$20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8B51B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0545179710479583E-3"/>
                  <c:y val="-1.9083342486944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8F-4A5A-B0BC-A20FEE4D0102}"/>
                </c:ext>
              </c:extLst>
            </c:dLbl>
            <c:dLbl>
              <c:idx val="3"/>
              <c:layout>
                <c:manualLayout>
                  <c:x val="0"/>
                  <c:y val="-1.9083342486944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8F-4A5A-B0BC-A20FEE4D0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3'!$B$17:$E$17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'GRÁFICO 3'!$B$20:$E$20</c:f>
              <c:numCache>
                <c:formatCode>_ * #,##0.0_ ;_ * \-#,##0.0_ ;_ * "-"??_ ;_ @_ </c:formatCode>
                <c:ptCount val="4"/>
                <c:pt idx="0">
                  <c:v>9.5674907422040008</c:v>
                </c:pt>
                <c:pt idx="1">
                  <c:v>4.4820693462399079</c:v>
                </c:pt>
                <c:pt idx="2">
                  <c:v>3.3716571932748716</c:v>
                </c:pt>
                <c:pt idx="3">
                  <c:v>3.3128244890596803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8F-4A5A-B0BC-A20FEE4D0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2096079"/>
        <c:axId val="1732088591"/>
      </c:barChart>
      <c:scatterChart>
        <c:scatterStyle val="lineMarker"/>
        <c:varyColors val="0"/>
        <c:ser>
          <c:idx val="0"/>
          <c:order val="3"/>
          <c:tx>
            <c:strRef>
              <c:f>'GRÁFICO 3'!$A$21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2.9122182666449978E-2"/>
                  <c:y val="-1.40283542289514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8F-4A5A-B0BC-A20FEE4D0102}"/>
                </c:ext>
              </c:extLst>
            </c:dLbl>
            <c:dLbl>
              <c:idx val="2"/>
              <c:layout>
                <c:manualLayout>
                  <c:x val="-2.5217457562424508E-2"/>
                  <c:y val="-8.914590948790164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8F-4A5A-B0BC-A20FEE4D0102}"/>
                </c:ext>
              </c:extLst>
            </c:dLbl>
            <c:dLbl>
              <c:idx val="3"/>
              <c:layout>
                <c:manualLayout>
                  <c:x val="-2.9202100974345491E-2"/>
                  <c:y val="-1.6688758439843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8F-4A5A-B0BC-A20FEE4D0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'GRÁFICO 3'!$B$17:$E$17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xVal>
          <c:yVal>
            <c:numRef>
              <c:f>'GRÁFICO 3'!$B$21:$E$21</c:f>
              <c:numCache>
                <c:formatCode>0.0%</c:formatCode>
                <c:ptCount val="4"/>
                <c:pt idx="1">
                  <c:v>0.43511724277633995</c:v>
                </c:pt>
                <c:pt idx="2">
                  <c:v>0.24038928226850304</c:v>
                </c:pt>
                <c:pt idx="3">
                  <c:v>0.23482108162362217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28F-4A5A-B0BC-A20FEE4D0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832159"/>
        <c:axId val="329842559"/>
      </c:scatterChart>
      <c:valAx>
        <c:axId val="1732088591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Billones de pesos </a:t>
                </a:r>
              </a:p>
            </c:rich>
          </c:tx>
          <c:layout>
            <c:manualLayout>
              <c:xMode val="edge"/>
              <c:yMode val="edge"/>
              <c:x val="2.7058193169640778E-2"/>
              <c:y val="0.312277809078690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32096079"/>
        <c:crosses val="autoZero"/>
        <c:crossBetween val="between"/>
        <c:majorUnit val="2"/>
      </c:valAx>
      <c:catAx>
        <c:axId val="1732096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Ejecución de Presupuesto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32088591"/>
        <c:crosses val="autoZero"/>
        <c:auto val="1"/>
        <c:lblAlgn val="ctr"/>
        <c:lblOffset val="100"/>
        <c:noMultiLvlLbl val="0"/>
      </c:catAx>
      <c:valAx>
        <c:axId val="329842559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% de la apropiación vigente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329832159"/>
        <c:crosses val="max"/>
        <c:crossBetween val="midCat"/>
      </c:valAx>
      <c:valAx>
        <c:axId val="329832159"/>
        <c:scaling>
          <c:orientation val="minMax"/>
        </c:scaling>
        <c:delete val="1"/>
        <c:axPos val="t"/>
        <c:majorTickMark val="out"/>
        <c:minorTickMark val="none"/>
        <c:tickLblPos val="nextTo"/>
        <c:crossAx val="329842559"/>
        <c:crosses val="max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4693348242712264E-2"/>
          <c:y val="0.90024799422073143"/>
          <c:w val="0.93162620944571273"/>
          <c:h val="6.3260435595371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GRÁFICO5!$B$22</c:f>
              <c:strCache>
                <c:ptCount val="1"/>
                <c:pt idx="0">
                  <c:v>Apropiación
 vigente </c:v>
                </c:pt>
              </c:strCache>
            </c:strRef>
          </c:tx>
          <c:spPr>
            <a:solidFill>
              <a:srgbClr val="668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GRÁFICO5!$A$23:$A$29</c:f>
              <c:strCache>
                <c:ptCount val="7"/>
                <c:pt idx="0">
                  <c:v>Gastos de personal</c:v>
                </c:pt>
                <c:pt idx="1">
                  <c:v>Adquisición de Bienes y Servicios</c:v>
                </c:pt>
                <c:pt idx="2">
                  <c:v>Transferencias</c:v>
                </c:pt>
                <c:pt idx="3">
                  <c:v>Gastos de comercialización y producción</c:v>
                </c:pt>
                <c:pt idx="4">
                  <c:v>Adquisición de activos financieros </c:v>
                </c:pt>
                <c:pt idx="5">
                  <c:v>Disminución de pasivos</c:v>
                </c:pt>
                <c:pt idx="6">
                  <c:v>Gastos por tributos, multas, sanciones e intereses de mora</c:v>
                </c:pt>
              </c:strCache>
            </c:strRef>
          </c:cat>
          <c:val>
            <c:numRef>
              <c:f>GRÁFICO5!$B$23:$B$29</c:f>
              <c:numCache>
                <c:formatCode>_ * #,##0.0_ ;_ * \-#,##0.0_ ;_ * "-"??_ ;_ @_ </c:formatCode>
                <c:ptCount val="7"/>
                <c:pt idx="0">
                  <c:v>44.732163276553003</c:v>
                </c:pt>
                <c:pt idx="1">
                  <c:v>12.137456189097</c:v>
                </c:pt>
                <c:pt idx="2">
                  <c:v>185.158450506864</c:v>
                </c:pt>
                <c:pt idx="3">
                  <c:v>0.1036338116</c:v>
                </c:pt>
                <c:pt idx="4">
                  <c:v>0.56278912394299996</c:v>
                </c:pt>
                <c:pt idx="5">
                  <c:v>0.43125523228200002</c:v>
                </c:pt>
                <c:pt idx="6">
                  <c:v>1.0011796654480001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F-46BF-B839-55E1536AAAC6}"/>
            </c:ext>
          </c:extLst>
        </c:ser>
        <c:ser>
          <c:idx val="1"/>
          <c:order val="1"/>
          <c:tx>
            <c:strRef>
              <c:f>GRÁFICO5!$C$22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rgbClr val="E17449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2392475949698366E-16"/>
                  <c:y val="2.70880232781627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6F-46BF-B839-55E1536AA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GRÁFICO5!$A$23:$A$29</c:f>
              <c:strCache>
                <c:ptCount val="7"/>
                <c:pt idx="0">
                  <c:v>Gastos de personal</c:v>
                </c:pt>
                <c:pt idx="1">
                  <c:v>Adquisición de Bienes y Servicios</c:v>
                </c:pt>
                <c:pt idx="2">
                  <c:v>Transferencias</c:v>
                </c:pt>
                <c:pt idx="3">
                  <c:v>Gastos de comercialización y producción</c:v>
                </c:pt>
                <c:pt idx="4">
                  <c:v>Adquisición de activos financieros </c:v>
                </c:pt>
                <c:pt idx="5">
                  <c:v>Disminución de pasivos</c:v>
                </c:pt>
                <c:pt idx="6">
                  <c:v>Gastos por tributos, multas, sanciones e intereses de mora</c:v>
                </c:pt>
              </c:strCache>
            </c:strRef>
          </c:cat>
          <c:val>
            <c:numRef>
              <c:f>GRÁFICO5!$C$23:$C$29</c:f>
              <c:numCache>
                <c:formatCode>_ * #,##0.0_ ;_ * \-#,##0.0_ ;_ * "-"??_ ;_ @_ </c:formatCode>
                <c:ptCount val="7"/>
                <c:pt idx="0">
                  <c:v>10.985229608914391</c:v>
                </c:pt>
                <c:pt idx="1">
                  <c:v>6.581263639983197</c:v>
                </c:pt>
                <c:pt idx="2">
                  <c:v>57.285541952934778</c:v>
                </c:pt>
                <c:pt idx="3">
                  <c:v>4.5103844367569999E-2</c:v>
                </c:pt>
                <c:pt idx="4">
                  <c:v>0.10288369874217999</c:v>
                </c:pt>
                <c:pt idx="5">
                  <c:v>9.9034569594629987E-2</c:v>
                </c:pt>
                <c:pt idx="6">
                  <c:v>0.16080435874316998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6F-46BF-B839-55E1536AAAC6}"/>
            </c:ext>
          </c:extLst>
        </c:ser>
        <c:ser>
          <c:idx val="2"/>
          <c:order val="2"/>
          <c:tx>
            <c:strRef>
              <c:f>GRÁFICO5!$D$22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rgbClr val="8B51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GRÁFICO5!$A$23:$A$29</c:f>
              <c:strCache>
                <c:ptCount val="7"/>
                <c:pt idx="0">
                  <c:v>Gastos de personal</c:v>
                </c:pt>
                <c:pt idx="1">
                  <c:v>Adquisición de Bienes y Servicios</c:v>
                </c:pt>
                <c:pt idx="2">
                  <c:v>Transferencias</c:v>
                </c:pt>
                <c:pt idx="3">
                  <c:v>Gastos de comercialización y producción</c:v>
                </c:pt>
                <c:pt idx="4">
                  <c:v>Adquisición de activos financieros </c:v>
                </c:pt>
                <c:pt idx="5">
                  <c:v>Disminución de pasivos</c:v>
                </c:pt>
                <c:pt idx="6">
                  <c:v>Gastos por tributos, multas, sanciones e intereses de mora</c:v>
                </c:pt>
              </c:strCache>
            </c:strRef>
          </c:cat>
          <c:val>
            <c:numRef>
              <c:f>GRÁFICO5!$D$23:$D$29</c:f>
              <c:numCache>
                <c:formatCode>_ * #,##0.0_ ;_ * \-#,##0.0_ ;_ * "-"??_ ;_ @_ </c:formatCode>
                <c:ptCount val="7"/>
                <c:pt idx="0">
                  <c:v>10.281325864885151</c:v>
                </c:pt>
                <c:pt idx="1">
                  <c:v>2.0522684762297794</c:v>
                </c:pt>
                <c:pt idx="2">
                  <c:v>42.445603647545965</c:v>
                </c:pt>
                <c:pt idx="3">
                  <c:v>9.2288728097000006E-3</c:v>
                </c:pt>
                <c:pt idx="4">
                  <c:v>0.10288369874217999</c:v>
                </c:pt>
                <c:pt idx="5">
                  <c:v>7.940585518163E-2</c:v>
                </c:pt>
                <c:pt idx="6">
                  <c:v>0.16016292615133002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6F-46BF-B839-55E1536AAAC6}"/>
            </c:ext>
          </c:extLst>
        </c:ser>
        <c:ser>
          <c:idx val="3"/>
          <c:order val="3"/>
          <c:tx>
            <c:strRef>
              <c:f>GRÁFICO5!$E$22</c:f>
              <c:strCache>
                <c:ptCount val="1"/>
                <c:pt idx="0">
                  <c:v>Pagos </c:v>
                </c:pt>
              </c:strCache>
            </c:strRef>
          </c:tx>
          <c:spPr>
            <a:solidFill>
              <a:srgbClr val="84134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9785895993014713E-5"/>
                  <c:y val="-2.80217661628167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6F-46BF-B839-55E1536AAAC6}"/>
                </c:ext>
              </c:extLst>
            </c:dLbl>
            <c:dLbl>
              <c:idx val="3"/>
              <c:layout>
                <c:manualLayout>
                  <c:x val="0"/>
                  <c:y val="-2.85419604856126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H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6F-46BF-B839-55E1536AAAC6}"/>
                </c:ext>
              </c:extLst>
            </c:dLbl>
            <c:dLbl>
              <c:idx val="5"/>
              <c:layout>
                <c:manualLayout>
                  <c:x val="8.4495130286155976E-4"/>
                  <c:y val="-1.50489018212015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389518026470528E-2"/>
                      <c:h val="3.97141704014407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96F-46BF-B839-55E1536AA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GRÁFICO5!$A$23:$A$29</c:f>
              <c:strCache>
                <c:ptCount val="7"/>
                <c:pt idx="0">
                  <c:v>Gastos de personal</c:v>
                </c:pt>
                <c:pt idx="1">
                  <c:v>Adquisición de Bienes y Servicios</c:v>
                </c:pt>
                <c:pt idx="2">
                  <c:v>Transferencias</c:v>
                </c:pt>
                <c:pt idx="3">
                  <c:v>Gastos de comercialización y producción</c:v>
                </c:pt>
                <c:pt idx="4">
                  <c:v>Adquisición de activos financieros </c:v>
                </c:pt>
                <c:pt idx="5">
                  <c:v>Disminución de pasivos</c:v>
                </c:pt>
                <c:pt idx="6">
                  <c:v>Gastos por tributos, multas, sanciones e intereses de mora</c:v>
                </c:pt>
              </c:strCache>
            </c:strRef>
          </c:cat>
          <c:val>
            <c:numRef>
              <c:f>GRÁFICO5!$E$23:$E$29</c:f>
              <c:numCache>
                <c:formatCode>_ * #,##0.0_ ;_ * \-#,##0.0_ ;_ * "-"??_ ;_ @_ </c:formatCode>
                <c:ptCount val="7"/>
                <c:pt idx="0">
                  <c:v>10.261133533106099</c:v>
                </c:pt>
                <c:pt idx="1">
                  <c:v>1.9608810617138996</c:v>
                </c:pt>
                <c:pt idx="2">
                  <c:v>41.014317331918654</c:v>
                </c:pt>
                <c:pt idx="3">
                  <c:v>9.2044420887000006E-3</c:v>
                </c:pt>
                <c:pt idx="4">
                  <c:v>0.10288369874217999</c:v>
                </c:pt>
                <c:pt idx="5">
                  <c:v>7.9001504622840002E-2</c:v>
                </c:pt>
                <c:pt idx="6">
                  <c:v>0.15979581359533002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96F-46BF-B839-55E1536AAA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07520783"/>
        <c:axId val="1707517455"/>
      </c:barChart>
      <c:catAx>
        <c:axId val="1707520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07517455"/>
        <c:crosses val="autoZero"/>
        <c:auto val="0"/>
        <c:lblAlgn val="ctr"/>
        <c:lblOffset val="100"/>
        <c:noMultiLvlLbl val="0"/>
      </c:catAx>
      <c:valAx>
        <c:axId val="1707517455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Billones de pesos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0%" sourceLinked="1"/>
        <c:majorTickMark val="none"/>
        <c:minorTickMark val="none"/>
        <c:tickLblPos val="nextTo"/>
        <c:crossAx val="1707520783"/>
        <c:crosses val="autoZero"/>
        <c:crossBetween val="between"/>
      </c:valAx>
      <c:spPr>
        <a:noFill/>
        <a:ln>
          <a:solidFill>
            <a:schemeClr val="accent1">
              <a:lumMod val="20000"/>
              <a:lumOff val="8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39302651304945E-2"/>
          <c:y val="3.0942321032893214E-2"/>
          <c:w val="0.94307942590404703"/>
          <c:h val="0.7768132820300642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GRÁFICO6!$B$22</c:f>
              <c:strCache>
                <c:ptCount val="1"/>
                <c:pt idx="0">
                  <c:v>Apropiación
 vigente </c:v>
                </c:pt>
              </c:strCache>
            </c:strRef>
          </c:tx>
          <c:spPr>
            <a:solidFill>
              <a:srgbClr val="668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GRÁFICO6!$A$23:$A$29</c:f>
              <c:strCache>
                <c:ptCount val="7"/>
                <c:pt idx="0">
                  <c:v>Gastos de personal</c:v>
                </c:pt>
                <c:pt idx="1">
                  <c:v>Adquisición de Bienes y Servicios</c:v>
                </c:pt>
                <c:pt idx="2">
                  <c:v>Transferencias</c:v>
                </c:pt>
                <c:pt idx="3">
                  <c:v>Gastos de comercialización y producción</c:v>
                </c:pt>
                <c:pt idx="4">
                  <c:v>Adquisición de activos financieros </c:v>
                </c:pt>
                <c:pt idx="5">
                  <c:v>Disminución de pasivos</c:v>
                </c:pt>
                <c:pt idx="6">
                  <c:v>Gastos por tributos, multas, sanciones e intereses de mora</c:v>
                </c:pt>
              </c:strCache>
            </c:strRef>
          </c:cat>
          <c:val>
            <c:numRef>
              <c:f>GRÁFICO6!$B$23:$B$29</c:f>
              <c:numCache>
                <c:formatCode>_ * #,##0.0_ ;_ * \-#,##0.0_ ;_ * "-"??_ ;_ @_ </c:formatCode>
                <c:ptCount val="7"/>
                <c:pt idx="0">
                  <c:v>2.7039882519440002</c:v>
                </c:pt>
                <c:pt idx="1">
                  <c:v>1.0182753286740001</c:v>
                </c:pt>
                <c:pt idx="2">
                  <c:v>4.0121472651880001</c:v>
                </c:pt>
                <c:pt idx="3">
                  <c:v>1.517186661282</c:v>
                </c:pt>
                <c:pt idx="4">
                  <c:v>0.189805629994</c:v>
                </c:pt>
                <c:pt idx="5" formatCode="_ * #,##0.00_ ;_ * \-#,##0.00_ ;_ * &quot;-&quot;??_ ;_ @_ ">
                  <c:v>1.2274999999999999E-2</c:v>
                </c:pt>
                <c:pt idx="6">
                  <c:v>0.113812605122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6-4E21-8C71-985A24C2E425}"/>
            </c:ext>
          </c:extLst>
        </c:ser>
        <c:ser>
          <c:idx val="1"/>
          <c:order val="1"/>
          <c:tx>
            <c:strRef>
              <c:f>GRÁFICO6!$C$22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rgbClr val="E17449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923979967680416E-16"/>
                  <c:y val="3.54415589079102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06-4E21-8C71-985A24C2E425}"/>
                </c:ext>
              </c:extLst>
            </c:dLbl>
            <c:dLbl>
              <c:idx val="6"/>
              <c:layout>
                <c:manualLayout>
                  <c:x val="0"/>
                  <c:y val="3.9003881961165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06-4E21-8C71-985A24C2E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GRÁFICO6!$A$23:$A$29</c:f>
              <c:strCache>
                <c:ptCount val="7"/>
                <c:pt idx="0">
                  <c:v>Gastos de personal</c:v>
                </c:pt>
                <c:pt idx="1">
                  <c:v>Adquisición de Bienes y Servicios</c:v>
                </c:pt>
                <c:pt idx="2">
                  <c:v>Transferencias</c:v>
                </c:pt>
                <c:pt idx="3">
                  <c:v>Gastos de comercialización y producción</c:v>
                </c:pt>
                <c:pt idx="4">
                  <c:v>Adquisición de activos financieros </c:v>
                </c:pt>
                <c:pt idx="5">
                  <c:v>Disminución de pasivos</c:v>
                </c:pt>
                <c:pt idx="6">
                  <c:v>Gastos por tributos, multas, sanciones e intereses de mora</c:v>
                </c:pt>
              </c:strCache>
            </c:strRef>
          </c:cat>
          <c:val>
            <c:numRef>
              <c:f>GRÁFICO6!$C$23:$C$29</c:f>
              <c:numCache>
                <c:formatCode>_ * #,##0.0_ ;_ * \-#,##0.0_ ;_ * "-"??_ ;_ @_ </c:formatCode>
                <c:ptCount val="7"/>
                <c:pt idx="0">
                  <c:v>0.70367563492981966</c:v>
                </c:pt>
                <c:pt idx="1">
                  <c:v>0.55889608592669993</c:v>
                </c:pt>
                <c:pt idx="2">
                  <c:v>2.4018610708634398</c:v>
                </c:pt>
                <c:pt idx="3">
                  <c:v>0.76442720606044978</c:v>
                </c:pt>
                <c:pt idx="4">
                  <c:v>2.8051574276599999E-2</c:v>
                </c:pt>
                <c:pt idx="5">
                  <c:v>1.9171779676599998E-3</c:v>
                </c:pt>
                <c:pt idx="6" formatCode="_ * #,##0.00_ ;_ * \-#,##0.00_ ;_ * &quot;-&quot;??_ ;_ @_ ">
                  <c:v>2.3240596215240002E-2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06-4E21-8C71-985A24C2E425}"/>
            </c:ext>
          </c:extLst>
        </c:ser>
        <c:ser>
          <c:idx val="2"/>
          <c:order val="2"/>
          <c:tx>
            <c:strRef>
              <c:f>GRÁFICO6!$D$22</c:f>
              <c:strCache>
                <c:ptCount val="1"/>
                <c:pt idx="0">
                  <c:v>Obligaciones </c:v>
                </c:pt>
              </c:strCache>
            </c:strRef>
          </c:tx>
          <c:spPr>
            <a:solidFill>
              <a:srgbClr val="8B51BF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1923979967680416E-16"/>
                  <c:y val="9.0008958371919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06-4E21-8C71-985A24C2E425}"/>
                </c:ext>
              </c:extLst>
            </c:dLbl>
            <c:dLbl>
              <c:idx val="6"/>
              <c:layout>
                <c:manualLayout>
                  <c:x val="0"/>
                  <c:y val="2.10020902867812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06-4E21-8C71-985A24C2E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GRÁFICO6!$A$23:$A$29</c:f>
              <c:strCache>
                <c:ptCount val="7"/>
                <c:pt idx="0">
                  <c:v>Gastos de personal</c:v>
                </c:pt>
                <c:pt idx="1">
                  <c:v>Adquisición de Bienes y Servicios</c:v>
                </c:pt>
                <c:pt idx="2">
                  <c:v>Transferencias</c:v>
                </c:pt>
                <c:pt idx="3">
                  <c:v>Gastos de comercialización y producción</c:v>
                </c:pt>
                <c:pt idx="4">
                  <c:v>Adquisición de activos financieros </c:v>
                </c:pt>
                <c:pt idx="5">
                  <c:v>Disminución de pasivos</c:v>
                </c:pt>
                <c:pt idx="6">
                  <c:v>Gastos por tributos, multas, sanciones e intereses de mora</c:v>
                </c:pt>
              </c:strCache>
            </c:strRef>
          </c:cat>
          <c:val>
            <c:numRef>
              <c:f>GRÁFICO6!$D$23:$D$29</c:f>
              <c:numCache>
                <c:formatCode>_ * #,##0.0_ ;_ * \-#,##0.0_ ;_ * "-"??_ ;_ @_ </c:formatCode>
                <c:ptCount val="7"/>
                <c:pt idx="0">
                  <c:v>0.62501522707630985</c:v>
                </c:pt>
                <c:pt idx="1">
                  <c:v>0.23439247540279001</c:v>
                </c:pt>
                <c:pt idx="2">
                  <c:v>2.2401997283284301</c:v>
                </c:pt>
                <c:pt idx="3" formatCode="_-* #,##0.0_-;\-* #,##0.0_-;_-* &quot;-&quot;??_-;_-@_-">
                  <c:v>0.22163438781188996</c:v>
                </c:pt>
                <c:pt idx="4">
                  <c:v>2.7621195790439999E-2</c:v>
                </c:pt>
                <c:pt idx="5">
                  <c:v>1.8871786666599998E-3</c:v>
                </c:pt>
                <c:pt idx="6" formatCode="_ * #,##0.00_ ;_ * \-#,##0.00_ ;_ * &quot;-&quot;??_ ;_ @_ ">
                  <c:v>2.0907000198349998E-2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06-4E21-8C71-985A24C2E425}"/>
            </c:ext>
          </c:extLst>
        </c:ser>
        <c:ser>
          <c:idx val="3"/>
          <c:order val="3"/>
          <c:tx>
            <c:strRef>
              <c:f>GRÁFICO6!$E$22</c:f>
              <c:strCache>
                <c:ptCount val="1"/>
                <c:pt idx="0">
                  <c:v>Pagos </c:v>
                </c:pt>
              </c:strCache>
            </c:strRef>
          </c:tx>
          <c:spPr>
            <a:solidFill>
              <a:srgbClr val="84134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40646913785878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06-4E21-8C71-985A24C2E425}"/>
                </c:ext>
              </c:extLst>
            </c:dLbl>
            <c:dLbl>
              <c:idx val="3"/>
              <c:layout>
                <c:manualLayout>
                  <c:x val="0"/>
                  <c:y val="-1.873815575792960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06-4E21-8C71-985A24C2E425}"/>
                </c:ext>
              </c:extLst>
            </c:dLbl>
            <c:dLbl>
              <c:idx val="4"/>
              <c:layout>
                <c:manualLayout>
                  <c:x val="-9.109347028897995E-4"/>
                  <c:y val="-1.8998186430031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PH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06-4E21-8C71-985A24C2E425}"/>
                </c:ext>
              </c:extLst>
            </c:dLbl>
            <c:dLbl>
              <c:idx val="6"/>
              <c:layout>
                <c:manualLayout>
                  <c:x val="0"/>
                  <c:y val="-5.62144672737894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06-4E21-8C71-985A24C2E4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GRÁFICO6!$A$23:$A$29</c:f>
              <c:strCache>
                <c:ptCount val="7"/>
                <c:pt idx="0">
                  <c:v>Gastos de personal</c:v>
                </c:pt>
                <c:pt idx="1">
                  <c:v>Adquisición de Bienes y Servicios</c:v>
                </c:pt>
                <c:pt idx="2">
                  <c:v>Transferencias</c:v>
                </c:pt>
                <c:pt idx="3">
                  <c:v>Gastos de comercialización y producción</c:v>
                </c:pt>
                <c:pt idx="4">
                  <c:v>Adquisición de activos financieros </c:v>
                </c:pt>
                <c:pt idx="5">
                  <c:v>Disminución de pasivos</c:v>
                </c:pt>
                <c:pt idx="6">
                  <c:v>Gastos por tributos, multas, sanciones e intereses de mora</c:v>
                </c:pt>
              </c:strCache>
            </c:strRef>
          </c:cat>
          <c:val>
            <c:numRef>
              <c:f>GRÁFICO6!$E$23:$E$29</c:f>
              <c:numCache>
                <c:formatCode>_ * #,##0.0_ ;_ * \-#,##0.0_ ;_ * "-"??_ ;_ @_ </c:formatCode>
                <c:ptCount val="7"/>
                <c:pt idx="0">
                  <c:v>0.62327137855089987</c:v>
                </c:pt>
                <c:pt idx="1">
                  <c:v>0.22966304079217001</c:v>
                </c:pt>
                <c:pt idx="2">
                  <c:v>2.22984026217781</c:v>
                </c:pt>
                <c:pt idx="3" formatCode="_-* #,##0.0_-;\-* #,##0.0_-;_-* &quot;-&quot;??_-;_-@_-">
                  <c:v>0.18460593953346996</c:v>
                </c:pt>
                <c:pt idx="4">
                  <c:v>2.7598608822419998E-3</c:v>
                </c:pt>
                <c:pt idx="5">
                  <c:v>1.8774871826599999E-3</c:v>
                </c:pt>
                <c:pt idx="6" formatCode="_ * #,##0.00_ ;_ * \-#,##0.00_ ;_ * &quot;-&quot;??_ ;_ @_ ">
                  <c:v>1.596777200025E-2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B06-4E21-8C71-985A24C2E4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07519535"/>
        <c:axId val="1707518287"/>
      </c:barChart>
      <c:catAx>
        <c:axId val="170751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07518287"/>
        <c:crosses val="autoZero"/>
        <c:auto val="1"/>
        <c:lblAlgn val="ctr"/>
        <c:lblOffset val="100"/>
        <c:noMultiLvlLbl val="0"/>
      </c:catAx>
      <c:valAx>
        <c:axId val="1707518287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Billones de pesos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0%" sourceLinked="1"/>
        <c:majorTickMark val="none"/>
        <c:minorTickMark val="none"/>
        <c:tickLblPos val="nextTo"/>
        <c:crossAx val="1707519535"/>
        <c:crosses val="autoZero"/>
        <c:crossBetween val="between"/>
      </c:valAx>
      <c:spPr>
        <a:noFill/>
        <a:ln>
          <a:solidFill>
            <a:schemeClr val="accent1">
              <a:lumMod val="20000"/>
              <a:lumOff val="80000"/>
            </a:schemeClr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4549991595878"/>
          <c:y val="5.4165408793635086E-2"/>
          <c:w val="0.64757482531628496"/>
          <c:h val="0.7462465901021132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GRÁFICO7!$A$23</c:f>
              <c:strCache>
                <c:ptCount val="1"/>
                <c:pt idx="0">
                  <c:v>Servicio de la deuda pública externa </c:v>
                </c:pt>
              </c:strCache>
            </c:strRef>
          </c:tx>
          <c:spPr>
            <a:solidFill>
              <a:srgbClr val="6686FF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5971889474524837E-3"/>
                  <c:y val="-4.57596892088383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61-4599-A367-670001D71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GRÁFICO7!$B$22:$E$22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GRÁFICO7!$B$23:$E$23</c:f>
              <c:numCache>
                <c:formatCode>_ * #,##0.0_ ;_ * \-#,##0.0_ ;_ * "-"??_ ;_ @_ </c:formatCode>
                <c:ptCount val="4"/>
                <c:pt idx="0">
                  <c:v>24.018988231480002</c:v>
                </c:pt>
                <c:pt idx="1">
                  <c:v>11.583655425442171</c:v>
                </c:pt>
                <c:pt idx="2">
                  <c:v>11.233765562995901</c:v>
                </c:pt>
                <c:pt idx="3">
                  <c:v>9.8455380549252691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61-4599-A367-670001D710F5}"/>
            </c:ext>
          </c:extLst>
        </c:ser>
        <c:ser>
          <c:idx val="3"/>
          <c:order val="1"/>
          <c:tx>
            <c:strRef>
              <c:f>GRÁFICO7!$A$24</c:f>
              <c:strCache>
                <c:ptCount val="1"/>
                <c:pt idx="0">
                  <c:v>Servicio de la deuda pública interna </c:v>
                </c:pt>
              </c:strCache>
            </c:strRef>
          </c:tx>
          <c:spPr>
            <a:solidFill>
              <a:srgbClr val="8B51B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8.32951283473932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61-4599-A367-670001D710F5}"/>
                </c:ext>
              </c:extLst>
            </c:dLbl>
            <c:dLbl>
              <c:idx val="2"/>
              <c:layout>
                <c:manualLayout>
                  <c:x val="4.4911414171383764E-5"/>
                  <c:y val="-3.87238788538264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61-4599-A367-670001D710F5}"/>
                </c:ext>
              </c:extLst>
            </c:dLbl>
            <c:dLbl>
              <c:idx val="3"/>
              <c:layout>
                <c:manualLayout>
                  <c:x val="-1.1712583643219159E-16"/>
                  <c:y val="-2.05396148295262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61-4599-A367-670001D71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GRÁFICO7!$B$22:$E$22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GRÁFICO7!$B$24:$E$24</c:f>
              <c:numCache>
                <c:formatCode>_ * #,##0.0_ ;_ * \-#,##0.0_ ;_ * "-"??_ ;_ @_ </c:formatCode>
                <c:ptCount val="4"/>
                <c:pt idx="0">
                  <c:v>53.979010702815998</c:v>
                </c:pt>
                <c:pt idx="1">
                  <c:v>25.246767731470332</c:v>
                </c:pt>
                <c:pt idx="2">
                  <c:v>25.23602893092157</c:v>
                </c:pt>
                <c:pt idx="3">
                  <c:v>25.189753831308572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61-4599-A367-670001D71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2096079"/>
        <c:axId val="1732088591"/>
      </c:barChart>
      <c:scatterChart>
        <c:scatterStyle val="lineMarker"/>
        <c:varyColors val="0"/>
        <c:ser>
          <c:idx val="0"/>
          <c:order val="2"/>
          <c:tx>
            <c:strRef>
              <c:f>GRÁFICO7!$A$25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397806155134335E-2"/>
                  <c:y val="-4.9527331844093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61-4599-A367-670001D710F5}"/>
                </c:ext>
              </c:extLst>
            </c:dLbl>
            <c:dLbl>
              <c:idx val="2"/>
              <c:layout>
                <c:manualLayout>
                  <c:x val="-3.4664638254092231E-2"/>
                  <c:y val="-4.6295044789116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61-4599-A367-670001D710F5}"/>
                </c:ext>
              </c:extLst>
            </c:dLbl>
            <c:dLbl>
              <c:idx val="3"/>
              <c:layout>
                <c:manualLayout>
                  <c:x val="-3.4566426812214043E-2"/>
                  <c:y val="-4.6687888304626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61-4599-A367-670001D71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GRÁFICO7!$B$22:$E$22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xVal>
          <c:yVal>
            <c:numRef>
              <c:f>GRÁFICO7!$B$25:$E$25</c:f>
              <c:numCache>
                <c:formatCode>0.0%</c:formatCode>
                <c:ptCount val="4"/>
                <c:pt idx="1">
                  <c:v>0.47219702633573635</c:v>
                </c:pt>
                <c:pt idx="2">
                  <c:v>0.46757346332229521</c:v>
                </c:pt>
                <c:pt idx="3">
                  <c:v>0.44918193242043164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9D61-4599-A367-670001D71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800255"/>
        <c:axId val="236793183"/>
      </c:scatterChart>
      <c:valAx>
        <c:axId val="1732088591"/>
        <c:scaling>
          <c:orientation val="minMax"/>
          <c:max val="7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Billones de pesos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32096079"/>
        <c:crosses val="autoZero"/>
        <c:crossBetween val="between"/>
        <c:majorUnit val="6"/>
      </c:valAx>
      <c:catAx>
        <c:axId val="1732096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Ejecución Presupuesto </a:t>
                </a:r>
              </a:p>
            </c:rich>
          </c:tx>
          <c:layout>
            <c:manualLayout>
              <c:xMode val="edge"/>
              <c:yMode val="edge"/>
              <c:x val="0.44530645789177731"/>
              <c:y val="0.87258550879474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32088591"/>
        <c:crosses val="autoZero"/>
        <c:auto val="1"/>
        <c:lblAlgn val="ctr"/>
        <c:lblOffset val="100"/>
        <c:noMultiLvlLbl val="0"/>
      </c:catAx>
      <c:valAx>
        <c:axId val="236793183"/>
        <c:scaling>
          <c:orientation val="minMax"/>
          <c:max val="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% de la apropiación vigente</a:t>
                </a:r>
              </a:p>
            </c:rich>
          </c:tx>
          <c:layout>
            <c:manualLayout>
              <c:xMode val="edge"/>
              <c:yMode val="edge"/>
              <c:x val="0.89390942514814653"/>
              <c:y val="0.247016482410504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236800255"/>
        <c:crosses val="max"/>
        <c:crossBetween val="midCat"/>
      </c:valAx>
      <c:valAx>
        <c:axId val="236800255"/>
        <c:scaling>
          <c:orientation val="minMax"/>
        </c:scaling>
        <c:delete val="1"/>
        <c:axPos val="t"/>
        <c:majorTickMark val="none"/>
        <c:minorTickMark val="none"/>
        <c:tickLblPos val="nextTo"/>
        <c:crossAx val="236793183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986418097668583E-2"/>
          <c:y val="0.9312697417316983"/>
          <c:w val="0.90335498940265579"/>
          <c:h val="5.9512611482720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031099961071"/>
          <c:y val="5.8507353024380773E-2"/>
          <c:w val="0.7530465850599074"/>
          <c:h val="0.746246590102113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GRÁFICO8!$A$23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6686F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5910746930165722E-4"/>
                  <c:y val="4.13170702239376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14-49F4-AEE7-328F36CE674D}"/>
                </c:ext>
              </c:extLst>
            </c:dLbl>
            <c:dLbl>
              <c:idx val="3"/>
              <c:layout>
                <c:manualLayout>
                  <c:x val="-1.3842917751390889E-16"/>
                  <c:y val="4.10008461408538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14-49F4-AEE7-328F36CE6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GRÁFICO8!$B$22:$E$22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GRÁFICO8!$B$23:$E$23</c:f>
              <c:numCache>
                <c:formatCode>_ * #,##0.0_ ;_ * \-#,##0.0_ ;_ * "-"??_ ;_ @_ </c:formatCode>
                <c:ptCount val="4"/>
                <c:pt idx="0">
                  <c:v>74.222232517712996</c:v>
                </c:pt>
                <c:pt idx="1">
                  <c:v>35.71340263327734</c:v>
                </c:pt>
                <c:pt idx="2">
                  <c:v>12.523348460467947</c:v>
                </c:pt>
                <c:pt idx="3">
                  <c:v>12.408427999668312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14-49F4-AEE7-328F36CE67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2096079"/>
        <c:axId val="1732088591"/>
      </c:barChart>
      <c:scatterChart>
        <c:scatterStyle val="lineMarker"/>
        <c:varyColors val="0"/>
        <c:ser>
          <c:idx val="0"/>
          <c:order val="1"/>
          <c:tx>
            <c:strRef>
              <c:f>GRÁFICO8!$A$24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1384539145237E-2"/>
                  <c:y val="-0.103312606512449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14-49F4-AEE7-328F36CE674D}"/>
                </c:ext>
              </c:extLst>
            </c:dLbl>
            <c:dLbl>
              <c:idx val="2"/>
              <c:layout>
                <c:manualLayout>
                  <c:x val="-3.8766364769654706E-2"/>
                  <c:y val="-4.4777453448897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14-49F4-AEE7-328F36CE674D}"/>
                </c:ext>
              </c:extLst>
            </c:dLbl>
            <c:dLbl>
              <c:idx val="3"/>
              <c:layout>
                <c:manualLayout>
                  <c:x val="-3.8245985941002029E-2"/>
                  <c:y val="-4.46406079392586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14-49F4-AEE7-328F36CE67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GRÁFICO8!$B$22:$E$22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xVal>
          <c:yVal>
            <c:numRef>
              <c:f>GRÁFICO8!$B$24:$E$24</c:f>
              <c:numCache>
                <c:formatCode>0.0%</c:formatCode>
                <c:ptCount val="4"/>
                <c:pt idx="1">
                  <c:v>0.48116853160883305</c:v>
                </c:pt>
                <c:pt idx="2">
                  <c:v>0.16872772531436955</c:v>
                </c:pt>
                <c:pt idx="3">
                  <c:v>0.16717939596746925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F14-49F4-AEE7-328F36CE6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858047"/>
        <c:axId val="323854303"/>
      </c:scatterChart>
      <c:valAx>
        <c:axId val="1732088591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Billones de pesos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32096079"/>
        <c:crosses val="autoZero"/>
        <c:crossBetween val="between"/>
        <c:majorUnit val="6"/>
      </c:valAx>
      <c:catAx>
        <c:axId val="1732096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Ejecución Presupuesto</a:t>
                </a:r>
              </a:p>
            </c:rich>
          </c:tx>
          <c:layout>
            <c:manualLayout>
              <c:xMode val="edge"/>
              <c:yMode val="edge"/>
              <c:x val="0.39371322289026339"/>
              <c:y val="0.872789793640326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32088591"/>
        <c:crosses val="autoZero"/>
        <c:auto val="1"/>
        <c:lblAlgn val="ctr"/>
        <c:lblOffset val="100"/>
        <c:noMultiLvlLbl val="0"/>
      </c:catAx>
      <c:valAx>
        <c:axId val="323854303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% de la apropiación vigente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>
                <a:lumMod val="20000"/>
                <a:lumOff val="8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323858047"/>
        <c:crosses val="max"/>
        <c:crossBetween val="midCat"/>
      </c:valAx>
      <c:valAx>
        <c:axId val="323858047"/>
        <c:scaling>
          <c:orientation val="minMax"/>
        </c:scaling>
        <c:delete val="1"/>
        <c:axPos val="t"/>
        <c:majorTickMark val="out"/>
        <c:minorTickMark val="none"/>
        <c:tickLblPos val="nextTo"/>
        <c:crossAx val="323854303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031099961071"/>
          <c:y val="5.8507353024380773E-2"/>
          <c:w val="0.74425727756390858"/>
          <c:h val="0.746246590102113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'GRÁFICO 9'!$A$23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6895F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8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46-41B4-9E54-1B468944D14C}"/>
              </c:ext>
            </c:extLst>
          </c:dPt>
          <c:dLbls>
            <c:dLbl>
              <c:idx val="2"/>
              <c:layout>
                <c:manualLayout>
                  <c:x val="-7.2181235272531113E-17"/>
                  <c:y val="4.89526283342871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46-41B4-9E54-1B468944D14C}"/>
                </c:ext>
              </c:extLst>
            </c:dLbl>
            <c:dLbl>
              <c:idx val="3"/>
              <c:layout>
                <c:manualLayout>
                  <c:x val="2.197393726112295E-3"/>
                  <c:y val="4.39052476687872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46-41B4-9E54-1B468944D1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'GRÁFICO 9'!$B$22:$E$22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'GRÁFICO 9'!$B$23:$E$23</c:f>
              <c:numCache>
                <c:formatCode>_ * #,##0.0_ ;_ * \-#,##0.0_ ;_ * "-"??_ ;_ @_ </c:formatCode>
                <c:ptCount val="4"/>
                <c:pt idx="0">
                  <c:v>63.835752165366998</c:v>
                </c:pt>
                <c:pt idx="1">
                  <c:v>31.490263902916741</c:v>
                </c:pt>
                <c:pt idx="2">
                  <c:v>11.08563801356302</c:v>
                </c:pt>
                <c:pt idx="3">
                  <c:v>11.023285505610801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46-41B4-9E54-1B468944D1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2096079"/>
        <c:axId val="1732088591"/>
      </c:barChart>
      <c:scatterChart>
        <c:scatterStyle val="lineMarker"/>
        <c:varyColors val="0"/>
        <c:ser>
          <c:idx val="0"/>
          <c:order val="1"/>
          <c:tx>
            <c:strRef>
              <c:f>'GRÁFICO 9'!$A$24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4.002307139406007E-2"/>
                  <c:y val="-0.1172957267938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46-41B4-9E54-1B468944D14C}"/>
                </c:ext>
              </c:extLst>
            </c:dLbl>
            <c:dLbl>
              <c:idx val="2"/>
              <c:layout>
                <c:manualLayout>
                  <c:x val="-4.3636928429230858E-2"/>
                  <c:y val="-4.9828179062337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46-41B4-9E54-1B468944D14C}"/>
                </c:ext>
              </c:extLst>
            </c:dLbl>
            <c:dLbl>
              <c:idx val="3"/>
              <c:layout>
                <c:manualLayout>
                  <c:x val="-4.0816557460931394E-2"/>
                  <c:y val="-4.7938009465633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46-41B4-9E54-1B468944D1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'GRÁFICO 9'!$B$22:$E$22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xVal>
          <c:yVal>
            <c:numRef>
              <c:f>'GRÁFICO 9'!$B$24:$E$24</c:f>
              <c:numCache>
                <c:formatCode>0.0%</c:formatCode>
                <c:ptCount val="4"/>
                <c:pt idx="1">
                  <c:v>0.49330136850805761</c:v>
                </c:pt>
                <c:pt idx="2">
                  <c:v>0.17365876703145272</c:v>
                </c:pt>
                <c:pt idx="3">
                  <c:v>0.17268200235277084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446-41B4-9E54-1B468944D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875935"/>
        <c:axId val="323873023"/>
      </c:scatterChart>
      <c:valAx>
        <c:axId val="1732088591"/>
        <c:scaling>
          <c:orientation val="minMax"/>
          <c:max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Billones de pesos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32096079"/>
        <c:crosses val="autoZero"/>
        <c:crossBetween val="between"/>
        <c:majorUnit val="5"/>
      </c:valAx>
      <c:catAx>
        <c:axId val="17320960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Ejecución Presupuesto</a:t>
                </a:r>
              </a:p>
            </c:rich>
          </c:tx>
          <c:layout>
            <c:manualLayout>
              <c:xMode val="edge"/>
              <c:yMode val="edge"/>
              <c:x val="0.38931856914226393"/>
              <c:y val="0.87582734373897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1732088591"/>
        <c:crosses val="autoZero"/>
        <c:auto val="1"/>
        <c:lblAlgn val="ctr"/>
        <c:lblOffset val="100"/>
        <c:noMultiLvlLbl val="0"/>
      </c:catAx>
      <c:valAx>
        <c:axId val="323873023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/>
                  <a:t>&amp; de la apropiación vigente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PH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H"/>
          </a:p>
        </c:txPr>
        <c:crossAx val="323875935"/>
        <c:crosses val="max"/>
        <c:crossBetween val="midCat"/>
      </c:valAx>
      <c:valAx>
        <c:axId val="323875935"/>
        <c:scaling>
          <c:orientation val="minMax"/>
        </c:scaling>
        <c:delete val="1"/>
        <c:axPos val="t"/>
        <c:majorTickMark val="out"/>
        <c:minorTickMark val="none"/>
        <c:tickLblPos val="nextTo"/>
        <c:crossAx val="323873023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H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031099961071"/>
          <c:y val="5.8507353024380773E-2"/>
          <c:w val="0.74645460443790823"/>
          <c:h val="0.746246590102113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'GRÁFICO 10'!$A$23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6686FF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4.95069691415858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AE-4356-88D8-F9BF7EA0B1D3}"/>
                </c:ext>
              </c:extLst>
            </c:dLbl>
            <c:dLbl>
              <c:idx val="3"/>
              <c:layout>
                <c:manualLayout>
                  <c:x val="-2.0054402699354185E-3"/>
                  <c:y val="4.5584289372833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AE-4356-88D8-F9BF7EA0B1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P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'GRÁFICO 10'!$B$22:$E$22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cat>
          <c:val>
            <c:numRef>
              <c:f>'GRÁFICO 10'!$B$23:$E$23</c:f>
              <c:numCache>
                <c:formatCode>_ * #,##0.0_ ;_ * \-#,##0.0_ ;_ * "-"??_ ;_ @_ </c:formatCode>
                <c:ptCount val="4"/>
                <c:pt idx="0">
                  <c:v>10.386480352346</c:v>
                </c:pt>
                <c:pt idx="1">
                  <c:v>4.2231387303606205</c:v>
                </c:pt>
                <c:pt idx="2">
                  <c:v>1.4377104469049311</c:v>
                </c:pt>
                <c:pt idx="3">
                  <c:v>1.385142494057521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E-4356-88D8-F9BF7EA0B1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2096079"/>
        <c:axId val="1732088591"/>
      </c:barChart>
      <c:scatterChart>
        <c:scatterStyle val="lineMarker"/>
        <c:varyColors val="0"/>
        <c:ser>
          <c:idx val="0"/>
          <c:order val="1"/>
          <c:tx>
            <c:strRef>
              <c:f>'GRÁFICO 10'!$A$24</c:f>
              <c:strCache>
                <c:ptCount val="1"/>
              </c:strCache>
            </c:strRef>
          </c:tx>
          <c:spPr>
            <a:ln w="25400">
              <a:noFill/>
            </a:ln>
          </c:spPr>
          <c:marker>
            <c:symbol val="circle"/>
            <c:size val="5"/>
            <c:spPr>
              <a:noFill/>
              <a:ln>
                <a:noFill/>
              </a:ln>
            </c:spPr>
          </c:marker>
          <c:dLbls>
            <c:dLbl>
              <c:idx val="1"/>
              <c:layout>
                <c:manualLayout>
                  <c:x val="-3.6726054310006521E-2"/>
                  <c:y val="-1.85481674077522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AE-4356-88D8-F9BF7EA0B1D3}"/>
                </c:ext>
              </c:extLst>
            </c:dLbl>
            <c:dLbl>
              <c:idx val="2"/>
              <c:layout>
                <c:manualLayout>
                  <c:x val="-3.2585404121479783E-2"/>
                  <c:y val="-4.9979131430946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AE-4356-88D8-F9BF7EA0B1D3}"/>
                </c:ext>
              </c:extLst>
            </c:dLbl>
            <c:dLbl>
              <c:idx val="3"/>
              <c:layout>
                <c:manualLayout>
                  <c:x val="-3.4590844391415201E-2"/>
                  <c:y val="-4.7364011585111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AE-4356-88D8-F9BF7EA0B1D3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'GRÁFICO 10'!$B$22:$E$22</c:f>
              <c:strCache>
                <c:ptCount val="4"/>
                <c:pt idx="0">
                  <c:v>Apropiación
 vigente </c:v>
                </c:pt>
                <c:pt idx="1">
                  <c:v>Compromisos</c:v>
                </c:pt>
                <c:pt idx="2">
                  <c:v>Obligaciones </c:v>
                </c:pt>
                <c:pt idx="3">
                  <c:v>Pagos </c:v>
                </c:pt>
              </c:strCache>
            </c:strRef>
          </c:xVal>
          <c:yVal>
            <c:numRef>
              <c:f>'GRÁFICO 10'!$B$24:$E$24</c:f>
              <c:numCache>
                <c:formatCode>0.0%</c:formatCode>
                <c:ptCount val="4"/>
                <c:pt idx="1">
                  <c:v>0.40659959746679131</c:v>
                </c:pt>
                <c:pt idx="2">
                  <c:v>0.13842133216765723</c:v>
                </c:pt>
                <c:pt idx="3">
                  <c:v>0.13336014194112042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AAE-4356-88D8-F9BF7EA0B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3853471"/>
        <c:axId val="323859711"/>
      </c:scatterChart>
      <c:valAx>
        <c:axId val="1732088591"/>
        <c:scaling>
          <c:orientation val="minMax"/>
          <c:max val="10.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Biillones de pesos </a:t>
                </a:r>
              </a:p>
            </c:rich>
          </c:tx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crossAx val="1732096079"/>
        <c:crosses val="autoZero"/>
        <c:crossBetween val="between"/>
        <c:majorUnit val="2"/>
      </c:valAx>
      <c:catAx>
        <c:axId val="173209607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Ejecución Presupuesto</a:t>
                </a:r>
              </a:p>
            </c:rich>
          </c:tx>
          <c:layout>
            <c:manualLayout>
              <c:xMode val="edge"/>
              <c:yMode val="edge"/>
              <c:x val="0.43102383321077903"/>
              <c:y val="0.866714693443029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732088591"/>
        <c:crosses val="autoZero"/>
        <c:auto val="1"/>
        <c:lblAlgn val="ctr"/>
        <c:lblOffset val="100"/>
        <c:noMultiLvlLbl val="0"/>
      </c:catAx>
      <c:valAx>
        <c:axId val="323859711"/>
        <c:scaling>
          <c:orientation val="minMax"/>
          <c:max val="1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s-CO"/>
                  <a:t>% de la apropiación vigente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chemeClr val="accent1">
                <a:lumMod val="20000"/>
                <a:lumOff val="80000"/>
              </a:schemeClr>
            </a:solidFill>
          </a:ln>
        </c:spPr>
        <c:crossAx val="323853471"/>
        <c:crosses val="max"/>
        <c:crossBetween val="midCat"/>
      </c:valAx>
      <c:valAx>
        <c:axId val="323853471"/>
        <c:scaling>
          <c:orientation val="minMax"/>
        </c:scaling>
        <c:delete val="1"/>
        <c:axPos val="t"/>
        <c:majorTickMark val="out"/>
        <c:minorTickMark val="none"/>
        <c:tickLblPos val="nextTo"/>
        <c:crossAx val="323859711"/>
        <c:crosses val="max"/>
        <c:crossBetween val="midCat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297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62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532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78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73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3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67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7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84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76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28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C38BB-758C-44EE-9B2B-759960A8DA09}" type="datetimeFigureOut">
              <a:rPr lang="es-ES" smtClean="0"/>
              <a:t>12/05/2023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9BD7B-1EDE-415B-BC66-558F57BE65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09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F481FCD6-C440-531F-C9AD-BD1A473A4A6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8E0AE89-EA17-2A4F-A554-F31F557F3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2D173A"/>
                </a:gs>
                <a:gs pos="30000">
                  <a:srgbClr val="26153D"/>
                </a:gs>
                <a:gs pos="17000">
                  <a:srgbClr val="21164D"/>
                </a:gs>
                <a:gs pos="100000">
                  <a:srgbClr val="271956"/>
                </a:gs>
              </a:gsLst>
              <a:lin ang="18900000" scaled="1"/>
            </a:gradFill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05F5087-B2E5-669B-6E39-2B202EBD3FCD}"/>
                </a:ext>
              </a:extLst>
            </p:cNvPr>
            <p:cNvSpPr/>
            <p:nvPr/>
          </p:nvSpPr>
          <p:spPr>
            <a:xfrm>
              <a:off x="526211" y="1784853"/>
              <a:ext cx="6392173" cy="1446550"/>
            </a:xfrm>
            <a:prstGeom prst="rect">
              <a:avLst/>
            </a:prstGeom>
            <a:gradFill flip="none" rotWithShape="1">
              <a:gsLst>
                <a:gs pos="13000">
                  <a:srgbClr val="2D173A"/>
                </a:gs>
                <a:gs pos="31000">
                  <a:srgbClr val="26153D"/>
                </a:gs>
                <a:gs pos="30000">
                  <a:srgbClr val="271532"/>
                </a:gs>
                <a:gs pos="100000">
                  <a:srgbClr val="271959"/>
                </a:gs>
              </a:gsLst>
              <a:path path="circle">
                <a:fillToRect t="100000" r="100000"/>
              </a:path>
              <a:tileRect l="-100000" b="-100000"/>
            </a:gradFill>
            <a:effectLst>
              <a:softEdge rad="63500"/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b="1" cap="none" spc="0" dirty="0">
                  <a:ln w="10160">
                    <a:solidFill>
                      <a:schemeClr val="bg1"/>
                    </a:solidFill>
                    <a:prstDash val="solid"/>
                  </a:ln>
                  <a:noFill/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EJECUCIÓN ACUMULADA A </a:t>
              </a:r>
              <a:r>
                <a:rPr lang="es-ES" sz="4400" b="1" dirty="0">
                  <a:ln w="10160">
                    <a:solidFill>
                      <a:schemeClr val="bg1"/>
                    </a:solidFill>
                    <a:prstDash val="solid"/>
                  </a:ln>
                  <a:noFill/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ABRIL</a:t>
              </a:r>
              <a:endParaRPr lang="es-ES" sz="4400" b="1" cap="none" spc="0" dirty="0">
                <a:ln w="1016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A806E1E-EFAB-809B-B7E6-C31FEA2AE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12285"/>
              <a:ext cx="2415396" cy="437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633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424694"/>
            <a:ext cx="887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9. Ejecución servicio de la deuda Presupuesto General de la Nación acumulada a Abril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25B81B6-5031-B475-331D-E90899966C79}"/>
              </a:ext>
            </a:extLst>
          </p:cNvPr>
          <p:cNvSpPr/>
          <p:nvPr/>
        </p:nvSpPr>
        <p:spPr>
          <a:xfrm>
            <a:off x="2845333" y="6230923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62846200"/>
              </p:ext>
            </p:extLst>
          </p:nvPr>
        </p:nvGraphicFramePr>
        <p:xfrm>
          <a:off x="2307970" y="1778901"/>
          <a:ext cx="5894683" cy="4452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01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10. Ejecución inversión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Presupuesto General de la Nación acumulada a Abril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2C2F90B-6584-DB9C-2EF5-A49AC233CAEA}"/>
              </a:ext>
            </a:extLst>
          </p:cNvPr>
          <p:cNvSpPr/>
          <p:nvPr/>
        </p:nvSpPr>
        <p:spPr>
          <a:xfrm>
            <a:off x="3042970" y="6100881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17036652"/>
              </p:ext>
            </p:extLst>
          </p:nvPr>
        </p:nvGraphicFramePr>
        <p:xfrm>
          <a:off x="2274905" y="1784251"/>
          <a:ext cx="5967242" cy="431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77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11. Ejecución inversión 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Recursos Nación acumulada a Abril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DEDCE3-E311-6E8F-5F96-ECAF9E23DAB9}"/>
              </a:ext>
            </a:extLst>
          </p:cNvPr>
          <p:cNvSpPr/>
          <p:nvPr/>
        </p:nvSpPr>
        <p:spPr>
          <a:xfrm>
            <a:off x="3452273" y="5822951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68441902"/>
              </p:ext>
            </p:extLst>
          </p:nvPr>
        </p:nvGraphicFramePr>
        <p:xfrm>
          <a:off x="2913903" y="1641168"/>
          <a:ext cx="5780831" cy="418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353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12. Ejecución inversión 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Recursos Propios acumulada a Abril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0B99A1F-7302-18A9-DDF5-5D6A866E20B6}"/>
              </a:ext>
            </a:extLst>
          </p:cNvPr>
          <p:cNvSpPr/>
          <p:nvPr/>
        </p:nvSpPr>
        <p:spPr>
          <a:xfrm>
            <a:off x="3321645" y="5771566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13474196"/>
              </p:ext>
            </p:extLst>
          </p:nvPr>
        </p:nvGraphicFramePr>
        <p:xfrm>
          <a:off x="2685773" y="1469648"/>
          <a:ext cx="5918296" cy="428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30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F481FCD6-C440-531F-C9AD-BD1A473A4A6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8E0AE89-EA17-2A4F-A554-F31F557F3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2D173A"/>
                </a:gs>
                <a:gs pos="30000">
                  <a:srgbClr val="26153D"/>
                </a:gs>
                <a:gs pos="17000">
                  <a:srgbClr val="21164D"/>
                </a:gs>
                <a:gs pos="100000">
                  <a:srgbClr val="271956"/>
                </a:gs>
              </a:gsLst>
              <a:lin ang="18900000" scaled="1"/>
            </a:gradFill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105F5087-B2E5-669B-6E39-2B202EBD3FCD}"/>
                </a:ext>
              </a:extLst>
            </p:cNvPr>
            <p:cNvSpPr/>
            <p:nvPr/>
          </p:nvSpPr>
          <p:spPr>
            <a:xfrm>
              <a:off x="526211" y="1784853"/>
              <a:ext cx="6392173" cy="1446550"/>
            </a:xfrm>
            <a:prstGeom prst="rect">
              <a:avLst/>
            </a:prstGeom>
            <a:gradFill flip="none" rotWithShape="1">
              <a:gsLst>
                <a:gs pos="13000">
                  <a:srgbClr val="2D173A"/>
                </a:gs>
                <a:gs pos="31000">
                  <a:srgbClr val="26153D"/>
                </a:gs>
                <a:gs pos="30000">
                  <a:srgbClr val="271532"/>
                </a:gs>
                <a:gs pos="100000">
                  <a:srgbClr val="271959"/>
                </a:gs>
              </a:gsLst>
              <a:path path="circle">
                <a:fillToRect t="100000" r="100000"/>
              </a:path>
              <a:tileRect l="-100000" b="-100000"/>
            </a:gradFill>
            <a:effectLst>
              <a:softEdge rad="63500"/>
            </a:effectLst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4400" b="1" cap="none" spc="0" dirty="0">
                  <a:ln w="10160">
                    <a:solidFill>
                      <a:schemeClr val="bg1"/>
                    </a:solidFill>
                    <a:prstDash val="solid"/>
                  </a:ln>
                  <a:noFill/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                  </a:t>
              </a:r>
            </a:p>
            <a:p>
              <a:pPr algn="ctr"/>
              <a:endParaRPr lang="es-ES" sz="4400" b="1" cap="none" spc="0" dirty="0">
                <a:ln w="1016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A806E1E-EFAB-809B-B7E6-C31FEA2AE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12285"/>
              <a:ext cx="2415396" cy="437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97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1. Distribución del presupuesto por tipo de gasto acumulada a Abril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EBC5363-CAED-58BD-8595-F0B118A9CF99}"/>
              </a:ext>
            </a:extLst>
          </p:cNvPr>
          <p:cNvSpPr/>
          <p:nvPr/>
        </p:nvSpPr>
        <p:spPr>
          <a:xfrm>
            <a:off x="2710642" y="5493508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3703F17-A0C2-C2FC-9080-65DBF8DD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59" y="1503092"/>
            <a:ext cx="6663600" cy="3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1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2. Ejecución presupuestal Recursos Nación acumulada a Abril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0C06A40-5411-712D-7F9F-E41C0192FB6A}"/>
              </a:ext>
            </a:extLst>
          </p:cNvPr>
          <p:cNvSpPr/>
          <p:nvPr/>
        </p:nvSpPr>
        <p:spPr>
          <a:xfrm>
            <a:off x="2710642" y="6030443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59750405"/>
              </p:ext>
            </p:extLst>
          </p:nvPr>
        </p:nvGraphicFramePr>
        <p:xfrm>
          <a:off x="2466073" y="1390549"/>
          <a:ext cx="6521173" cy="459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414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3. Ejecución presupuestal Recursos Propios acumulada a Abril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287655-F9F0-6691-1613-3C8E48107BF2}"/>
              </a:ext>
            </a:extLst>
          </p:cNvPr>
          <p:cNvSpPr/>
          <p:nvPr/>
        </p:nvSpPr>
        <p:spPr>
          <a:xfrm>
            <a:off x="2719351" y="5882398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19615975"/>
              </p:ext>
            </p:extLst>
          </p:nvPr>
        </p:nvGraphicFramePr>
        <p:xfrm>
          <a:off x="2286728" y="1416930"/>
          <a:ext cx="6900404" cy="447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974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4. Ejecución presupuesto funcionamiento (Compromisos) por tipo de gasto acumulada a Abril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7DA0AD-8B0C-2479-A9CE-C7D434021710}"/>
              </a:ext>
            </a:extLst>
          </p:cNvPr>
          <p:cNvSpPr/>
          <p:nvPr/>
        </p:nvSpPr>
        <p:spPr>
          <a:xfrm>
            <a:off x="3102528" y="5351175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7545F8-2C6F-2AD9-C401-9FB94B437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528" y="2232799"/>
            <a:ext cx="5029200" cy="28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3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5. Ejecución presupuesto funcionamiento (Obligaciones) por tipo de gasto acumulada a Abril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2A249E-A5E7-5444-8E5C-4C90902D3998}"/>
              </a:ext>
            </a:extLst>
          </p:cNvPr>
          <p:cNvSpPr/>
          <p:nvPr/>
        </p:nvSpPr>
        <p:spPr>
          <a:xfrm>
            <a:off x="3093820" y="5469267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8879176-D2D8-5428-4E9D-25B70A077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735" y="2238059"/>
            <a:ext cx="5029200" cy="289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07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6. Ejecución presupuesto funcionamiento (Pagos) por tipo de gasto acumulada a Abril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8F256FC-2566-6EF1-68F5-B6CCD5CF9D6B}"/>
              </a:ext>
            </a:extLst>
          </p:cNvPr>
          <p:cNvSpPr/>
          <p:nvPr/>
        </p:nvSpPr>
        <p:spPr>
          <a:xfrm>
            <a:off x="3085111" y="5210931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87E8960-1386-5EBC-3C1B-F2B6DEBC4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27" y="2053359"/>
            <a:ext cx="5029200" cy="28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7. Ejecución funcionamiento 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Recursos Nación acumulada a Abril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A460733-8712-51B1-278A-D77C8FC21F3C}"/>
              </a:ext>
            </a:extLst>
          </p:cNvPr>
          <p:cNvSpPr/>
          <p:nvPr/>
        </p:nvSpPr>
        <p:spPr>
          <a:xfrm>
            <a:off x="2503038" y="5802704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892332"/>
              </p:ext>
            </p:extLst>
          </p:nvPr>
        </p:nvGraphicFramePr>
        <p:xfrm>
          <a:off x="2268718" y="1469648"/>
          <a:ext cx="7515226" cy="421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250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AEFD359-8BC8-4EF2-B1EF-7F7741E7C0D9}"/>
              </a:ext>
            </a:extLst>
          </p:cNvPr>
          <p:cNvSpPr txBox="1"/>
          <p:nvPr/>
        </p:nvSpPr>
        <p:spPr>
          <a:xfrm>
            <a:off x="492704" y="515541"/>
            <a:ext cx="8875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Gráfico 8. Ejecución funcionamiento </a:t>
            </a:r>
          </a:p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Recursos Propios acumulada a Abril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2FB9EDA-2C4E-AAE9-1D74-EA6B03F1FAB1}"/>
              </a:ext>
            </a:extLst>
          </p:cNvPr>
          <p:cNvSpPr/>
          <p:nvPr/>
        </p:nvSpPr>
        <p:spPr>
          <a:xfrm>
            <a:off x="2503038" y="5965438"/>
            <a:ext cx="718592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latin typeface="Century Gothic" panose="020B0502020202020204" pitchFamily="34" charset="0"/>
              </a:rPr>
              <a:t>Fuente: Dirección General del Presupuesto Publico Nacional – Subdirección de Análisis y Consolidación Presupuestal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6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247716"/>
              </p:ext>
            </p:extLst>
          </p:nvPr>
        </p:nvGraphicFramePr>
        <p:xfrm>
          <a:off x="1593259" y="1460117"/>
          <a:ext cx="7629526" cy="45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626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3892</TotalTime>
  <Words>403</Words>
  <Application>Microsoft Office PowerPoint</Application>
  <PresentationFormat>Panorámica</PresentationFormat>
  <Paragraphs>51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PRESUPUESTO GENERAL NACION 2022</dc:title>
  <dc:creator>Carlos Martinez</dc:creator>
  <cp:lastModifiedBy>Luz Dary Leon Torres</cp:lastModifiedBy>
  <cp:revision>42</cp:revision>
  <dcterms:created xsi:type="dcterms:W3CDTF">2021-08-13T10:01:27Z</dcterms:created>
  <dcterms:modified xsi:type="dcterms:W3CDTF">2023-05-12T21:57:03Z</dcterms:modified>
</cp:coreProperties>
</file>