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80"/>
  </p:notesMasterIdLst>
  <p:sldIdLst>
    <p:sldId id="367" r:id="rId5"/>
    <p:sldId id="364" r:id="rId6"/>
    <p:sldId id="366" r:id="rId7"/>
    <p:sldId id="258" r:id="rId8"/>
    <p:sldId id="259" r:id="rId9"/>
    <p:sldId id="356" r:id="rId10"/>
    <p:sldId id="266" r:id="rId11"/>
    <p:sldId id="357" r:id="rId12"/>
    <p:sldId id="358" r:id="rId13"/>
    <p:sldId id="336" r:id="rId14"/>
    <p:sldId id="302" r:id="rId15"/>
    <p:sldId id="276" r:id="rId16"/>
    <p:sldId id="273" r:id="rId17"/>
    <p:sldId id="269" r:id="rId18"/>
    <p:sldId id="277" r:id="rId19"/>
    <p:sldId id="274" r:id="rId20"/>
    <p:sldId id="271" r:id="rId21"/>
    <p:sldId id="281" r:id="rId22"/>
    <p:sldId id="278" r:id="rId23"/>
    <p:sldId id="272" r:id="rId24"/>
    <p:sldId id="279" r:id="rId25"/>
    <p:sldId id="282" r:id="rId26"/>
    <p:sldId id="283" r:id="rId27"/>
    <p:sldId id="284" r:id="rId28"/>
    <p:sldId id="288" r:id="rId29"/>
    <p:sldId id="290" r:id="rId30"/>
    <p:sldId id="301" r:id="rId31"/>
    <p:sldId id="293" r:id="rId32"/>
    <p:sldId id="296" r:id="rId33"/>
    <p:sldId id="297" r:id="rId34"/>
    <p:sldId id="298" r:id="rId35"/>
    <p:sldId id="359" r:id="rId36"/>
    <p:sldId id="299" r:id="rId37"/>
    <p:sldId id="312" r:id="rId38"/>
    <p:sldId id="319" r:id="rId39"/>
    <p:sldId id="320" r:id="rId40"/>
    <p:sldId id="360" r:id="rId41"/>
    <p:sldId id="313" r:id="rId42"/>
    <p:sldId id="324" r:id="rId43"/>
    <p:sldId id="323" r:id="rId44"/>
    <p:sldId id="314" r:id="rId45"/>
    <p:sldId id="321" r:id="rId46"/>
    <p:sldId id="322" r:id="rId47"/>
    <p:sldId id="361" r:id="rId48"/>
    <p:sldId id="362" r:id="rId49"/>
    <p:sldId id="363" r:id="rId50"/>
    <p:sldId id="315" r:id="rId51"/>
    <p:sldId id="331" r:id="rId52"/>
    <p:sldId id="332" r:id="rId53"/>
    <p:sldId id="333" r:id="rId54"/>
    <p:sldId id="316" r:id="rId55"/>
    <p:sldId id="329" r:id="rId56"/>
    <p:sldId id="330" r:id="rId57"/>
    <p:sldId id="318" r:id="rId58"/>
    <p:sldId id="325" r:id="rId59"/>
    <p:sldId id="326" r:id="rId60"/>
    <p:sldId id="327" r:id="rId61"/>
    <p:sldId id="328" r:id="rId62"/>
    <p:sldId id="342" r:id="rId63"/>
    <p:sldId id="341" r:id="rId64"/>
    <p:sldId id="339" r:id="rId65"/>
    <p:sldId id="340" r:id="rId66"/>
    <p:sldId id="338" r:id="rId67"/>
    <p:sldId id="337" r:id="rId68"/>
    <p:sldId id="352" r:id="rId69"/>
    <p:sldId id="344" r:id="rId70"/>
    <p:sldId id="348" r:id="rId71"/>
    <p:sldId id="346" r:id="rId72"/>
    <p:sldId id="345" r:id="rId73"/>
    <p:sldId id="350" r:id="rId74"/>
    <p:sldId id="347" r:id="rId75"/>
    <p:sldId id="349" r:id="rId76"/>
    <p:sldId id="351" r:id="rId77"/>
    <p:sldId id="303" r:id="rId78"/>
    <p:sldId id="368" r:id="rId79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080">
          <p15:clr>
            <a:srgbClr val="A4A3A4"/>
          </p15:clr>
        </p15:guide>
        <p15:guide id="3" pos="2880">
          <p15:clr>
            <a:srgbClr val="A4A3A4"/>
          </p15:clr>
        </p15:guide>
        <p15:guide id="4" pos="5560">
          <p15:clr>
            <a:srgbClr val="A4A3A4"/>
          </p15:clr>
        </p15:guide>
        <p15:guide id="5" pos="2680">
          <p15:clr>
            <a:srgbClr val="A4A3A4"/>
          </p15:clr>
        </p15:guide>
        <p15:guide id="6" pos="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65280"/>
    <a:srgbClr val="429DD4"/>
    <a:srgbClr val="0A82CC"/>
    <a:srgbClr val="000000"/>
    <a:srgbClr val="FFFFFF"/>
    <a:srgbClr val="F9F9F9"/>
    <a:srgbClr val="F5F5F5"/>
    <a:srgbClr val="F2F2F2"/>
    <a:srgbClr val="E24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34C73A-3A78-46CE-8AAA-4ABA137DD596}" v="55" dt="2024-07-29T13:52:22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5" autoAdjust="0"/>
    <p:restoredTop sz="95020" autoAdjust="0"/>
  </p:normalViewPr>
  <p:slideViewPr>
    <p:cSldViewPr snapToGrid="0" snapToObjects="1" showGuides="1">
      <p:cViewPr varScale="1">
        <p:scale>
          <a:sx n="134" d="100"/>
          <a:sy n="134" d="100"/>
        </p:scale>
        <p:origin x="1188" y="108"/>
      </p:cViewPr>
      <p:guideLst>
        <p:guide orient="horz" pos="1786"/>
        <p:guide pos="3080"/>
        <p:guide pos="2880"/>
        <p:guide pos="5560"/>
        <p:guide pos="2680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E28C3-2123-4ED9-AE61-DF841B5F7885}" type="datetimeFigureOut">
              <a:rPr lang="es-CO" smtClean="0"/>
              <a:t>9/08/2024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A8E7A-69D9-42AA-98B2-0CA3A4787A6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8109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235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31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9740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33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7455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34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69412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38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4691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41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8096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47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59767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51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8940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54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64380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A8E7A-69D9-42AA-98B2-0CA3A4787A6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86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5398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9726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25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4652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26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61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27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844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28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830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29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2351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A8E7A-69D9-42AA-98B2-0CA3A4787A61}" type="slidenum">
              <a:rPr lang="es-CO" smtClean="0"/>
              <a:t>30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782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9/08/2024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806064-D094-DA86-6C22-C9CFC529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5920" y="1604947"/>
            <a:ext cx="1872159" cy="13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8026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3258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7734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247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584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10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0615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3486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9/08/2024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5041106"/>
            <a:ext cx="9144000" cy="102394"/>
          </a:xfrm>
          <a:prstGeom prst="rect">
            <a:avLst/>
          </a:prstGeom>
          <a:solidFill>
            <a:srgbClr val="B088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9/08/2024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203" y="119580"/>
            <a:ext cx="494894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9/08/2024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614440"/>
            <a:ext cx="9144000" cy="3914620"/>
          </a:xfrm>
          <a:prstGeom prst="rect">
            <a:avLst/>
          </a:prstGeom>
          <a:solidFill>
            <a:srgbClr val="B088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75"/>
            <a:ext cx="9143800" cy="51436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408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4"/>
            <a:ext cx="9143999" cy="51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7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" y="-112"/>
            <a:ext cx="9143999" cy="51437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"/>
            <a:ext cx="9143799" cy="514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8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" y="-112"/>
            <a:ext cx="9143999" cy="51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9/08/2024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9143799" cy="514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5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9/08/2024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879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49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4.png"/><Relationship Id="rId3" Type="http://schemas.openxmlformats.org/officeDocument/2006/relationships/image" Target="../media/image30.png"/><Relationship Id="rId7" Type="http://schemas.openxmlformats.org/officeDocument/2006/relationships/image" Target="../media/image33.svg"/><Relationship Id="rId12" Type="http://schemas.openxmlformats.org/officeDocument/2006/relationships/image" Target="../media/image3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slide" Target="slide15.xml"/><Relationship Id="rId10" Type="http://schemas.openxmlformats.org/officeDocument/2006/relationships/image" Target="../media/image35.svg"/><Relationship Id="rId4" Type="http://schemas.openxmlformats.org/officeDocument/2006/relationships/image" Target="../media/image31.svg"/><Relationship Id="rId9" Type="http://schemas.openxmlformats.org/officeDocument/2006/relationships/image" Target="../media/image34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slide" Target="slide13.xml"/><Relationship Id="rId18" Type="http://schemas.openxmlformats.org/officeDocument/2006/relationships/image" Target="../media/image36.png"/><Relationship Id="rId3" Type="http://schemas.openxmlformats.org/officeDocument/2006/relationships/slide" Target="slide15.xml"/><Relationship Id="rId7" Type="http://schemas.openxmlformats.org/officeDocument/2006/relationships/image" Target="../media/image30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5" Type="http://schemas.openxmlformats.org/officeDocument/2006/relationships/image" Target="../media/image33.svg"/><Relationship Id="rId15" Type="http://schemas.openxmlformats.org/officeDocument/2006/relationships/image" Target="../media/image14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50.png"/><Relationship Id="rId3" Type="http://schemas.openxmlformats.org/officeDocument/2006/relationships/image" Target="../media/image34.png"/><Relationship Id="rId7" Type="http://schemas.openxmlformats.org/officeDocument/2006/relationships/image" Target="../media/image31.svg"/><Relationship Id="rId12" Type="http://schemas.openxmlformats.org/officeDocument/2006/relationships/slide" Target="slide16.xml"/><Relationship Id="rId17" Type="http://schemas.openxmlformats.org/officeDocument/2006/relationships/image" Target="../media/image36.png"/><Relationship Id="rId2" Type="http://schemas.openxmlformats.org/officeDocument/2006/relationships/slide" Target="slide1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slide" Target="slide19.xml"/><Relationship Id="rId15" Type="http://schemas.openxmlformats.org/officeDocument/2006/relationships/image" Target="../media/image14.png"/><Relationship Id="rId4" Type="http://schemas.openxmlformats.org/officeDocument/2006/relationships/image" Target="../media/image35.sv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00.png"/><Relationship Id="rId3" Type="http://schemas.openxmlformats.org/officeDocument/2006/relationships/image" Target="../media/image34.png"/><Relationship Id="rId7" Type="http://schemas.openxmlformats.org/officeDocument/2006/relationships/image" Target="../media/image33.svg"/><Relationship Id="rId12" Type="http://schemas.openxmlformats.org/officeDocument/2006/relationships/slide" Target="slide2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slide" Target="slide15.xml"/><Relationship Id="rId10" Type="http://schemas.openxmlformats.org/officeDocument/2006/relationships/image" Target="../media/image46.png"/><Relationship Id="rId4" Type="http://schemas.openxmlformats.org/officeDocument/2006/relationships/image" Target="../media/image35.sv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slide" Target="slide28.xml"/><Relationship Id="rId18" Type="http://schemas.openxmlformats.org/officeDocument/2006/relationships/image" Target="../media/image61.png"/><Relationship Id="rId3" Type="http://schemas.openxmlformats.org/officeDocument/2006/relationships/slide" Target="slide33.xml"/><Relationship Id="rId21" Type="http://schemas.openxmlformats.org/officeDocument/2006/relationships/image" Target="../media/image14.png"/><Relationship Id="rId7" Type="http://schemas.openxmlformats.org/officeDocument/2006/relationships/image" Target="../media/image55.png"/><Relationship Id="rId12" Type="http://schemas.openxmlformats.org/officeDocument/2006/relationships/slide" Target="slide29.xml"/><Relationship Id="rId17" Type="http://schemas.openxmlformats.org/officeDocument/2006/relationships/slide" Target="slide26.xml"/><Relationship Id="rId2" Type="http://schemas.openxmlformats.org/officeDocument/2006/relationships/notesSlide" Target="../notesSlides/notesSlide4.xml"/><Relationship Id="rId16" Type="http://schemas.openxmlformats.org/officeDocument/2006/relationships/slide" Target="slide27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1.xml"/><Relationship Id="rId11" Type="http://schemas.openxmlformats.org/officeDocument/2006/relationships/image" Target="../media/image58.svg"/><Relationship Id="rId5" Type="http://schemas.openxmlformats.org/officeDocument/2006/relationships/image" Target="../media/image54.svg"/><Relationship Id="rId15" Type="http://schemas.openxmlformats.org/officeDocument/2006/relationships/image" Target="../media/image60.svg"/><Relationship Id="rId10" Type="http://schemas.openxmlformats.org/officeDocument/2006/relationships/image" Target="../media/image57.png"/><Relationship Id="rId19" Type="http://schemas.openxmlformats.org/officeDocument/2006/relationships/image" Target="../media/image62.svg"/><Relationship Id="rId4" Type="http://schemas.openxmlformats.org/officeDocument/2006/relationships/image" Target="../media/image53.png"/><Relationship Id="rId9" Type="http://schemas.openxmlformats.org/officeDocument/2006/relationships/slide" Target="slide30.xml"/><Relationship Id="rId1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30.xml"/><Relationship Id="rId18" Type="http://schemas.openxmlformats.org/officeDocument/2006/relationships/image" Target="../media/image59.png"/><Relationship Id="rId3" Type="http://schemas.openxmlformats.org/officeDocument/2006/relationships/image" Target="../media/image63.png"/><Relationship Id="rId21" Type="http://schemas.openxmlformats.org/officeDocument/2006/relationships/image" Target="../media/image61.png"/><Relationship Id="rId7" Type="http://schemas.openxmlformats.org/officeDocument/2006/relationships/slide" Target="slide33.xml"/><Relationship Id="rId12" Type="http://schemas.openxmlformats.org/officeDocument/2006/relationships/image" Target="../media/image56.svg"/><Relationship Id="rId17" Type="http://schemas.openxmlformats.org/officeDocument/2006/relationships/slide" Target="slide28.xml"/><Relationship Id="rId2" Type="http://schemas.openxmlformats.org/officeDocument/2006/relationships/notesSlide" Target="../notesSlides/notesSlide5.xml"/><Relationship Id="rId16" Type="http://schemas.openxmlformats.org/officeDocument/2006/relationships/slide" Target="slide29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svg"/><Relationship Id="rId11" Type="http://schemas.openxmlformats.org/officeDocument/2006/relationships/image" Target="../media/image55.png"/><Relationship Id="rId24" Type="http://schemas.openxmlformats.org/officeDocument/2006/relationships/image" Target="../media/image14.png"/><Relationship Id="rId5" Type="http://schemas.openxmlformats.org/officeDocument/2006/relationships/image" Target="../media/image65.png"/><Relationship Id="rId15" Type="http://schemas.openxmlformats.org/officeDocument/2006/relationships/image" Target="../media/image58.svg"/><Relationship Id="rId23" Type="http://schemas.openxmlformats.org/officeDocument/2006/relationships/image" Target="../media/image14.png"/><Relationship Id="rId10" Type="http://schemas.openxmlformats.org/officeDocument/2006/relationships/slide" Target="slide31.xml"/><Relationship Id="rId19" Type="http://schemas.openxmlformats.org/officeDocument/2006/relationships/image" Target="../media/image60.svg"/><Relationship Id="rId4" Type="http://schemas.openxmlformats.org/officeDocument/2006/relationships/image" Target="../media/image64.svg"/><Relationship Id="rId9" Type="http://schemas.openxmlformats.org/officeDocument/2006/relationships/image" Target="../media/image54.svg"/><Relationship Id="rId14" Type="http://schemas.openxmlformats.org/officeDocument/2006/relationships/image" Target="../media/image57.png"/><Relationship Id="rId22" Type="http://schemas.openxmlformats.org/officeDocument/2006/relationships/image" Target="../media/image6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54.svg"/><Relationship Id="rId18" Type="http://schemas.openxmlformats.org/officeDocument/2006/relationships/image" Target="../media/image57.png"/><Relationship Id="rId26" Type="http://schemas.openxmlformats.org/officeDocument/2006/relationships/image" Target="../media/image62.svg"/><Relationship Id="rId3" Type="http://schemas.openxmlformats.org/officeDocument/2006/relationships/image" Target="../media/image67.png"/><Relationship Id="rId21" Type="http://schemas.openxmlformats.org/officeDocument/2006/relationships/slide" Target="slide28.xml"/><Relationship Id="rId7" Type="http://schemas.openxmlformats.org/officeDocument/2006/relationships/image" Target="../media/image71.png"/><Relationship Id="rId12" Type="http://schemas.openxmlformats.org/officeDocument/2006/relationships/image" Target="../media/image53.png"/><Relationship Id="rId17" Type="http://schemas.openxmlformats.org/officeDocument/2006/relationships/slide" Target="slide30.xml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6.svg"/><Relationship Id="rId20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svg"/><Relationship Id="rId11" Type="http://schemas.openxmlformats.org/officeDocument/2006/relationships/slide" Target="slide33.xml"/><Relationship Id="rId24" Type="http://schemas.openxmlformats.org/officeDocument/2006/relationships/slide" Target="slide26.xml"/><Relationship Id="rId5" Type="http://schemas.openxmlformats.org/officeDocument/2006/relationships/image" Target="../media/image69.png"/><Relationship Id="rId15" Type="http://schemas.openxmlformats.org/officeDocument/2006/relationships/image" Target="../media/image55.png"/><Relationship Id="rId23" Type="http://schemas.openxmlformats.org/officeDocument/2006/relationships/image" Target="../media/image60.svg"/><Relationship Id="rId28" Type="http://schemas.openxmlformats.org/officeDocument/2006/relationships/image" Target="../media/image14.png"/><Relationship Id="rId10" Type="http://schemas.openxmlformats.org/officeDocument/2006/relationships/image" Target="../media/image74.svg"/><Relationship Id="rId19" Type="http://schemas.openxmlformats.org/officeDocument/2006/relationships/image" Target="../media/image58.svg"/><Relationship Id="rId4" Type="http://schemas.openxmlformats.org/officeDocument/2006/relationships/image" Target="../media/image68.svg"/><Relationship Id="rId9" Type="http://schemas.openxmlformats.org/officeDocument/2006/relationships/image" Target="../media/image73.png"/><Relationship Id="rId14" Type="http://schemas.openxmlformats.org/officeDocument/2006/relationships/slide" Target="slide31.xml"/><Relationship Id="rId22" Type="http://schemas.openxmlformats.org/officeDocument/2006/relationships/image" Target="../media/image59.png"/><Relationship Id="rId27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slide" Target="slide29.xml"/><Relationship Id="rId18" Type="http://schemas.openxmlformats.org/officeDocument/2006/relationships/image" Target="../media/image61.png"/><Relationship Id="rId3" Type="http://schemas.openxmlformats.org/officeDocument/2006/relationships/image" Target="../media/image75.png"/><Relationship Id="rId21" Type="http://schemas.openxmlformats.org/officeDocument/2006/relationships/image" Target="../media/image14.png"/><Relationship Id="rId7" Type="http://schemas.openxmlformats.org/officeDocument/2006/relationships/slide" Target="slide31.xml"/><Relationship Id="rId12" Type="http://schemas.openxmlformats.org/officeDocument/2006/relationships/image" Target="../media/image58.svg"/><Relationship Id="rId17" Type="http://schemas.openxmlformats.org/officeDocument/2006/relationships/slide" Target="slide26.xml"/><Relationship Id="rId2" Type="http://schemas.openxmlformats.org/officeDocument/2006/relationships/notesSlide" Target="../notesSlides/notesSlide7.xml"/><Relationship Id="rId16" Type="http://schemas.openxmlformats.org/officeDocument/2006/relationships/slide" Target="slide27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sv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5" Type="http://schemas.openxmlformats.org/officeDocument/2006/relationships/image" Target="../media/image60.svg"/><Relationship Id="rId10" Type="http://schemas.openxmlformats.org/officeDocument/2006/relationships/slide" Target="slide30.xml"/><Relationship Id="rId19" Type="http://schemas.openxmlformats.org/officeDocument/2006/relationships/image" Target="../media/image62.svg"/><Relationship Id="rId4" Type="http://schemas.openxmlformats.org/officeDocument/2006/relationships/slide" Target="slide33.xml"/><Relationship Id="rId9" Type="http://schemas.openxmlformats.org/officeDocument/2006/relationships/image" Target="../media/image56.svg"/><Relationship Id="rId1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58.svg"/><Relationship Id="rId18" Type="http://schemas.openxmlformats.org/officeDocument/2006/relationships/slide" Target="slide26.xml"/><Relationship Id="rId3" Type="http://schemas.openxmlformats.org/officeDocument/2006/relationships/image" Target="../media/image69.png"/><Relationship Id="rId21" Type="http://schemas.openxmlformats.org/officeDocument/2006/relationships/image" Target="../media/image14.png"/><Relationship Id="rId7" Type="http://schemas.openxmlformats.org/officeDocument/2006/relationships/image" Target="../media/image54.svg"/><Relationship Id="rId12" Type="http://schemas.openxmlformats.org/officeDocument/2006/relationships/image" Target="../media/image57.png"/><Relationship Id="rId17" Type="http://schemas.openxmlformats.org/officeDocument/2006/relationships/slide" Target="slide27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0.svg"/><Relationship Id="rId20" Type="http://schemas.openxmlformats.org/officeDocument/2006/relationships/image" Target="../media/image62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slide" Target="slide30.xml"/><Relationship Id="rId5" Type="http://schemas.openxmlformats.org/officeDocument/2006/relationships/slide" Target="slide33.xml"/><Relationship Id="rId15" Type="http://schemas.openxmlformats.org/officeDocument/2006/relationships/image" Target="../media/image59.png"/><Relationship Id="rId10" Type="http://schemas.openxmlformats.org/officeDocument/2006/relationships/image" Target="../media/image56.svg"/><Relationship Id="rId19" Type="http://schemas.openxmlformats.org/officeDocument/2006/relationships/image" Target="../media/image61.png"/><Relationship Id="rId4" Type="http://schemas.openxmlformats.org/officeDocument/2006/relationships/image" Target="../media/image70.svg"/><Relationship Id="rId9" Type="http://schemas.openxmlformats.org/officeDocument/2006/relationships/image" Target="../media/image55.png"/><Relationship Id="rId14" Type="http://schemas.openxmlformats.org/officeDocument/2006/relationships/slide" Target="slide28.xml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slide" Target="slide28.xml"/><Relationship Id="rId18" Type="http://schemas.openxmlformats.org/officeDocument/2006/relationships/image" Target="../media/image61.png"/><Relationship Id="rId3" Type="http://schemas.openxmlformats.org/officeDocument/2006/relationships/slide" Target="slide33.xml"/><Relationship Id="rId21" Type="http://schemas.openxmlformats.org/officeDocument/2006/relationships/image" Target="../media/image14.png"/><Relationship Id="rId7" Type="http://schemas.openxmlformats.org/officeDocument/2006/relationships/image" Target="../media/image55.png"/><Relationship Id="rId12" Type="http://schemas.openxmlformats.org/officeDocument/2006/relationships/slide" Target="slide29.xml"/><Relationship Id="rId17" Type="http://schemas.openxmlformats.org/officeDocument/2006/relationships/slide" Target="slide26.xml"/><Relationship Id="rId2" Type="http://schemas.openxmlformats.org/officeDocument/2006/relationships/notesSlide" Target="../notesSlides/notesSlide9.xml"/><Relationship Id="rId16" Type="http://schemas.openxmlformats.org/officeDocument/2006/relationships/slide" Target="slide27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1.xml"/><Relationship Id="rId11" Type="http://schemas.openxmlformats.org/officeDocument/2006/relationships/image" Target="../media/image58.svg"/><Relationship Id="rId5" Type="http://schemas.openxmlformats.org/officeDocument/2006/relationships/image" Target="../media/image54.svg"/><Relationship Id="rId15" Type="http://schemas.openxmlformats.org/officeDocument/2006/relationships/image" Target="../media/image60.svg"/><Relationship Id="rId10" Type="http://schemas.openxmlformats.org/officeDocument/2006/relationships/image" Target="../media/image57.png"/><Relationship Id="rId19" Type="http://schemas.openxmlformats.org/officeDocument/2006/relationships/image" Target="../media/image62.svg"/><Relationship Id="rId4" Type="http://schemas.openxmlformats.org/officeDocument/2006/relationships/image" Target="../media/image53.png"/><Relationship Id="rId9" Type="http://schemas.openxmlformats.org/officeDocument/2006/relationships/slide" Target="slide30.xml"/><Relationship Id="rId1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slide" Target="slide28.xml"/><Relationship Id="rId18" Type="http://schemas.openxmlformats.org/officeDocument/2006/relationships/image" Target="../media/image61.png"/><Relationship Id="rId3" Type="http://schemas.openxmlformats.org/officeDocument/2006/relationships/slide" Target="slide33.xml"/><Relationship Id="rId21" Type="http://schemas.openxmlformats.org/officeDocument/2006/relationships/image" Target="../media/image65.png"/><Relationship Id="rId7" Type="http://schemas.openxmlformats.org/officeDocument/2006/relationships/image" Target="../media/image55.png"/><Relationship Id="rId12" Type="http://schemas.openxmlformats.org/officeDocument/2006/relationships/slide" Target="slide29.xml"/><Relationship Id="rId17" Type="http://schemas.openxmlformats.org/officeDocument/2006/relationships/slide" Target="slide26.xml"/><Relationship Id="rId2" Type="http://schemas.openxmlformats.org/officeDocument/2006/relationships/notesSlide" Target="../notesSlides/notesSlide10.xml"/><Relationship Id="rId16" Type="http://schemas.openxmlformats.org/officeDocument/2006/relationships/slide" Target="slide27.xml"/><Relationship Id="rId20" Type="http://schemas.openxmlformats.org/officeDocument/2006/relationships/slide" Target="slide51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1.xml"/><Relationship Id="rId11" Type="http://schemas.openxmlformats.org/officeDocument/2006/relationships/image" Target="../media/image58.svg"/><Relationship Id="rId5" Type="http://schemas.openxmlformats.org/officeDocument/2006/relationships/image" Target="../media/image54.svg"/><Relationship Id="rId15" Type="http://schemas.openxmlformats.org/officeDocument/2006/relationships/image" Target="../media/image60.svg"/><Relationship Id="rId23" Type="http://schemas.openxmlformats.org/officeDocument/2006/relationships/image" Target="../media/image76.png"/><Relationship Id="rId28" Type="http://schemas.openxmlformats.org/officeDocument/2006/relationships/image" Target="../media/image14.png"/><Relationship Id="rId10" Type="http://schemas.openxmlformats.org/officeDocument/2006/relationships/image" Target="../media/image57.png"/><Relationship Id="rId19" Type="http://schemas.openxmlformats.org/officeDocument/2006/relationships/image" Target="../media/image62.svg"/><Relationship Id="rId4" Type="http://schemas.openxmlformats.org/officeDocument/2006/relationships/image" Target="../media/image53.png"/><Relationship Id="rId9" Type="http://schemas.openxmlformats.org/officeDocument/2006/relationships/slide" Target="slide30.xml"/><Relationship Id="rId14" Type="http://schemas.openxmlformats.org/officeDocument/2006/relationships/image" Target="../media/image59.png"/><Relationship Id="rId22" Type="http://schemas.openxmlformats.org/officeDocument/2006/relationships/image" Target="../media/image66.svg"/><Relationship Id="rId27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slide" Target="slide28.xml"/><Relationship Id="rId18" Type="http://schemas.openxmlformats.org/officeDocument/2006/relationships/image" Target="../media/image61.png"/><Relationship Id="rId26" Type="http://schemas.openxmlformats.org/officeDocument/2006/relationships/image" Target="../media/image14.png"/><Relationship Id="rId3" Type="http://schemas.openxmlformats.org/officeDocument/2006/relationships/slide" Target="slide33.xml"/><Relationship Id="rId21" Type="http://schemas.openxmlformats.org/officeDocument/2006/relationships/slide" Target="slide51.xml"/><Relationship Id="rId7" Type="http://schemas.openxmlformats.org/officeDocument/2006/relationships/image" Target="../media/image55.png"/><Relationship Id="rId12" Type="http://schemas.openxmlformats.org/officeDocument/2006/relationships/slide" Target="slide29.xml"/><Relationship Id="rId17" Type="http://schemas.openxmlformats.org/officeDocument/2006/relationships/slide" Target="slide26.xml"/><Relationship Id="rId25" Type="http://schemas.openxmlformats.org/officeDocument/2006/relationships/slide" Target="slide34.xml"/><Relationship Id="rId2" Type="http://schemas.openxmlformats.org/officeDocument/2006/relationships/notesSlide" Target="../notesSlides/notesSlide11.xml"/><Relationship Id="rId16" Type="http://schemas.openxmlformats.org/officeDocument/2006/relationships/slide" Target="slide27.xml"/><Relationship Id="rId20" Type="http://schemas.openxmlformats.org/officeDocument/2006/relationships/slide" Target="slide5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1.xml"/><Relationship Id="rId11" Type="http://schemas.openxmlformats.org/officeDocument/2006/relationships/image" Target="../media/image58.svg"/><Relationship Id="rId24" Type="http://schemas.openxmlformats.org/officeDocument/2006/relationships/slide" Target="slide38.xml"/><Relationship Id="rId5" Type="http://schemas.openxmlformats.org/officeDocument/2006/relationships/image" Target="../media/image54.svg"/><Relationship Id="rId15" Type="http://schemas.openxmlformats.org/officeDocument/2006/relationships/image" Target="../media/image60.svg"/><Relationship Id="rId23" Type="http://schemas.openxmlformats.org/officeDocument/2006/relationships/slide" Target="slide41.xml"/><Relationship Id="rId10" Type="http://schemas.openxmlformats.org/officeDocument/2006/relationships/image" Target="../media/image57.png"/><Relationship Id="rId19" Type="http://schemas.openxmlformats.org/officeDocument/2006/relationships/image" Target="../media/image62.svg"/><Relationship Id="rId4" Type="http://schemas.openxmlformats.org/officeDocument/2006/relationships/image" Target="../media/image53.png"/><Relationship Id="rId9" Type="http://schemas.openxmlformats.org/officeDocument/2006/relationships/slide" Target="slide30.xml"/><Relationship Id="rId14" Type="http://schemas.openxmlformats.org/officeDocument/2006/relationships/image" Target="../media/image59.png"/><Relationship Id="rId22" Type="http://schemas.openxmlformats.org/officeDocument/2006/relationships/slide" Target="slide47.xml"/><Relationship Id="rId27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slide" Target="slide28.xml"/><Relationship Id="rId18" Type="http://schemas.openxmlformats.org/officeDocument/2006/relationships/image" Target="../media/image61.png"/><Relationship Id="rId3" Type="http://schemas.openxmlformats.org/officeDocument/2006/relationships/slide" Target="slide33.xml"/><Relationship Id="rId21" Type="http://schemas.openxmlformats.org/officeDocument/2006/relationships/slide" Target="slide51.xml"/><Relationship Id="rId7" Type="http://schemas.openxmlformats.org/officeDocument/2006/relationships/image" Target="../media/image55.png"/><Relationship Id="rId12" Type="http://schemas.openxmlformats.org/officeDocument/2006/relationships/slide" Target="slide29.xml"/><Relationship Id="rId17" Type="http://schemas.openxmlformats.org/officeDocument/2006/relationships/slide" Target="slide26.xml"/><Relationship Id="rId25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6" Type="http://schemas.openxmlformats.org/officeDocument/2006/relationships/slide" Target="slide27.xml"/><Relationship Id="rId20" Type="http://schemas.openxmlformats.org/officeDocument/2006/relationships/slide" Target="slide54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1.xml"/><Relationship Id="rId11" Type="http://schemas.openxmlformats.org/officeDocument/2006/relationships/image" Target="../media/image58.svg"/><Relationship Id="rId24" Type="http://schemas.openxmlformats.org/officeDocument/2006/relationships/slide" Target="slide38.xml"/><Relationship Id="rId5" Type="http://schemas.openxmlformats.org/officeDocument/2006/relationships/image" Target="../media/image54.svg"/><Relationship Id="rId15" Type="http://schemas.openxmlformats.org/officeDocument/2006/relationships/image" Target="../media/image60.svg"/><Relationship Id="rId23" Type="http://schemas.openxmlformats.org/officeDocument/2006/relationships/slide" Target="slide41.xml"/><Relationship Id="rId28" Type="http://schemas.openxmlformats.org/officeDocument/2006/relationships/slide" Target="slide35.xml"/><Relationship Id="rId10" Type="http://schemas.openxmlformats.org/officeDocument/2006/relationships/image" Target="../media/image57.png"/><Relationship Id="rId19" Type="http://schemas.openxmlformats.org/officeDocument/2006/relationships/image" Target="../media/image62.svg"/><Relationship Id="rId4" Type="http://schemas.openxmlformats.org/officeDocument/2006/relationships/image" Target="../media/image53.png"/><Relationship Id="rId9" Type="http://schemas.openxmlformats.org/officeDocument/2006/relationships/slide" Target="slide30.xml"/><Relationship Id="rId14" Type="http://schemas.openxmlformats.org/officeDocument/2006/relationships/image" Target="../media/image59.png"/><Relationship Id="rId22" Type="http://schemas.openxmlformats.org/officeDocument/2006/relationships/slide" Target="slide47.xml"/><Relationship Id="rId27" Type="http://schemas.openxmlformats.org/officeDocument/2006/relationships/image" Target="../media/image77.png"/><Relationship Id="rId30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slide" Target="slide28.xml"/><Relationship Id="rId18" Type="http://schemas.openxmlformats.org/officeDocument/2006/relationships/image" Target="../media/image61.png"/><Relationship Id="rId26" Type="http://schemas.openxmlformats.org/officeDocument/2006/relationships/image" Target="../media/image82.png"/><Relationship Id="rId3" Type="http://schemas.openxmlformats.org/officeDocument/2006/relationships/slide" Target="slide33.xml"/><Relationship Id="rId21" Type="http://schemas.openxmlformats.org/officeDocument/2006/relationships/slide" Target="slide51.xml"/><Relationship Id="rId7" Type="http://schemas.openxmlformats.org/officeDocument/2006/relationships/image" Target="../media/image55.png"/><Relationship Id="rId12" Type="http://schemas.openxmlformats.org/officeDocument/2006/relationships/slide" Target="slide29.xml"/><Relationship Id="rId17" Type="http://schemas.openxmlformats.org/officeDocument/2006/relationships/slide" Target="slide26.xml"/><Relationship Id="rId2" Type="http://schemas.openxmlformats.org/officeDocument/2006/relationships/notesSlide" Target="../notesSlides/notesSlide13.xml"/><Relationship Id="rId16" Type="http://schemas.openxmlformats.org/officeDocument/2006/relationships/slide" Target="slide27.xml"/><Relationship Id="rId20" Type="http://schemas.openxmlformats.org/officeDocument/2006/relationships/slide" Target="slide54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1.xml"/><Relationship Id="rId11" Type="http://schemas.openxmlformats.org/officeDocument/2006/relationships/image" Target="../media/image58.svg"/><Relationship Id="rId24" Type="http://schemas.openxmlformats.org/officeDocument/2006/relationships/image" Target="../media/image82.png"/><Relationship Id="rId5" Type="http://schemas.openxmlformats.org/officeDocument/2006/relationships/image" Target="../media/image54.svg"/><Relationship Id="rId15" Type="http://schemas.openxmlformats.org/officeDocument/2006/relationships/image" Target="../media/image60.svg"/><Relationship Id="rId23" Type="http://schemas.openxmlformats.org/officeDocument/2006/relationships/slide" Target="slide41.xml"/><Relationship Id="rId28" Type="http://schemas.openxmlformats.org/officeDocument/2006/relationships/slide" Target="slide34.xml"/><Relationship Id="rId10" Type="http://schemas.openxmlformats.org/officeDocument/2006/relationships/image" Target="../media/image57.png"/><Relationship Id="rId19" Type="http://schemas.openxmlformats.org/officeDocument/2006/relationships/image" Target="../media/image62.svg"/><Relationship Id="rId4" Type="http://schemas.openxmlformats.org/officeDocument/2006/relationships/image" Target="../media/image53.png"/><Relationship Id="rId9" Type="http://schemas.openxmlformats.org/officeDocument/2006/relationships/slide" Target="slide30.xml"/><Relationship Id="rId14" Type="http://schemas.openxmlformats.org/officeDocument/2006/relationships/image" Target="../media/image59.png"/><Relationship Id="rId22" Type="http://schemas.openxmlformats.org/officeDocument/2006/relationships/slide" Target="slide47.xml"/><Relationship Id="rId27" Type="http://schemas.openxmlformats.org/officeDocument/2006/relationships/slide" Target="slide39.xml"/><Relationship Id="rId30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9" Type="http://schemas.openxmlformats.org/officeDocument/2006/relationships/slide" Target="slide5.xml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85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slide" Target="slide28.xml"/><Relationship Id="rId18" Type="http://schemas.openxmlformats.org/officeDocument/2006/relationships/image" Target="../media/image61.png"/><Relationship Id="rId26" Type="http://schemas.openxmlformats.org/officeDocument/2006/relationships/slide" Target="slide42.xml"/><Relationship Id="rId3" Type="http://schemas.openxmlformats.org/officeDocument/2006/relationships/slide" Target="slide33.xml"/><Relationship Id="rId21" Type="http://schemas.openxmlformats.org/officeDocument/2006/relationships/slide" Target="slide51.xml"/><Relationship Id="rId7" Type="http://schemas.openxmlformats.org/officeDocument/2006/relationships/image" Target="../media/image55.png"/><Relationship Id="rId12" Type="http://schemas.openxmlformats.org/officeDocument/2006/relationships/slide" Target="slide29.xml"/><Relationship Id="rId17" Type="http://schemas.openxmlformats.org/officeDocument/2006/relationships/slide" Target="slide26.xml"/><Relationship Id="rId25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6" Type="http://schemas.openxmlformats.org/officeDocument/2006/relationships/slide" Target="slide27.xml"/><Relationship Id="rId20" Type="http://schemas.openxmlformats.org/officeDocument/2006/relationships/slide" Target="slide54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1.xml"/><Relationship Id="rId11" Type="http://schemas.openxmlformats.org/officeDocument/2006/relationships/image" Target="../media/image58.svg"/><Relationship Id="rId5" Type="http://schemas.openxmlformats.org/officeDocument/2006/relationships/image" Target="../media/image54.svg"/><Relationship Id="rId15" Type="http://schemas.openxmlformats.org/officeDocument/2006/relationships/image" Target="../media/image60.svg"/><Relationship Id="rId23" Type="http://schemas.openxmlformats.org/officeDocument/2006/relationships/image" Target="../media/image86.png"/><Relationship Id="rId28" Type="http://schemas.openxmlformats.org/officeDocument/2006/relationships/slide" Target="slide34.xml"/><Relationship Id="rId10" Type="http://schemas.openxmlformats.org/officeDocument/2006/relationships/image" Target="../media/image57.png"/><Relationship Id="rId19" Type="http://schemas.openxmlformats.org/officeDocument/2006/relationships/image" Target="../media/image62.svg"/><Relationship Id="rId4" Type="http://schemas.openxmlformats.org/officeDocument/2006/relationships/image" Target="../media/image53.png"/><Relationship Id="rId9" Type="http://schemas.openxmlformats.org/officeDocument/2006/relationships/slide" Target="slide30.xml"/><Relationship Id="rId14" Type="http://schemas.openxmlformats.org/officeDocument/2006/relationships/image" Target="../media/image59.png"/><Relationship Id="rId22" Type="http://schemas.openxmlformats.org/officeDocument/2006/relationships/slide" Target="slide47.xml"/><Relationship Id="rId27" Type="http://schemas.openxmlformats.org/officeDocument/2006/relationships/slide" Target="slide38.xml"/><Relationship Id="rId30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slide" Target="slide28.xml"/><Relationship Id="rId18" Type="http://schemas.openxmlformats.org/officeDocument/2006/relationships/image" Target="../media/image61.png"/><Relationship Id="rId26" Type="http://schemas.openxmlformats.org/officeDocument/2006/relationships/slide" Target="slide41.xml"/><Relationship Id="rId3" Type="http://schemas.openxmlformats.org/officeDocument/2006/relationships/slide" Target="slide33.xml"/><Relationship Id="rId21" Type="http://schemas.openxmlformats.org/officeDocument/2006/relationships/slide" Target="slide34.xml"/><Relationship Id="rId7" Type="http://schemas.openxmlformats.org/officeDocument/2006/relationships/image" Target="../media/image55.png"/><Relationship Id="rId12" Type="http://schemas.openxmlformats.org/officeDocument/2006/relationships/slide" Target="slide29.xml"/><Relationship Id="rId17" Type="http://schemas.openxmlformats.org/officeDocument/2006/relationships/slide" Target="slide26.xml"/><Relationship Id="rId25" Type="http://schemas.openxmlformats.org/officeDocument/2006/relationships/slide" Target="slide48.xml"/><Relationship Id="rId2" Type="http://schemas.openxmlformats.org/officeDocument/2006/relationships/notesSlide" Target="../notesSlides/notesSlide15.xml"/><Relationship Id="rId16" Type="http://schemas.openxmlformats.org/officeDocument/2006/relationships/slide" Target="slide27.xml"/><Relationship Id="rId20" Type="http://schemas.openxmlformats.org/officeDocument/2006/relationships/slide" Target="slide38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1.xml"/><Relationship Id="rId11" Type="http://schemas.openxmlformats.org/officeDocument/2006/relationships/image" Target="../media/image58.svg"/><Relationship Id="rId24" Type="http://schemas.openxmlformats.org/officeDocument/2006/relationships/image" Target="../media/image93.png"/><Relationship Id="rId5" Type="http://schemas.openxmlformats.org/officeDocument/2006/relationships/image" Target="../media/image54.svg"/><Relationship Id="rId15" Type="http://schemas.openxmlformats.org/officeDocument/2006/relationships/image" Target="../media/image60.svg"/><Relationship Id="rId28" Type="http://schemas.openxmlformats.org/officeDocument/2006/relationships/slide" Target="slide51.xml"/><Relationship Id="rId10" Type="http://schemas.openxmlformats.org/officeDocument/2006/relationships/image" Target="../media/image57.png"/><Relationship Id="rId19" Type="http://schemas.openxmlformats.org/officeDocument/2006/relationships/image" Target="../media/image62.svg"/><Relationship Id="rId4" Type="http://schemas.openxmlformats.org/officeDocument/2006/relationships/image" Target="../media/image53.png"/><Relationship Id="rId9" Type="http://schemas.openxmlformats.org/officeDocument/2006/relationships/slide" Target="slide30.xml"/><Relationship Id="rId14" Type="http://schemas.openxmlformats.org/officeDocument/2006/relationships/image" Target="../media/image59.png"/><Relationship Id="rId22" Type="http://schemas.openxmlformats.org/officeDocument/2006/relationships/image" Target="../media/image93.png"/><Relationship Id="rId27" Type="http://schemas.openxmlformats.org/officeDocument/2006/relationships/slide" Target="slide54.xml"/><Relationship Id="rId30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5.png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slide" Target="slide28.xml"/><Relationship Id="rId18" Type="http://schemas.openxmlformats.org/officeDocument/2006/relationships/image" Target="../media/image61.png"/><Relationship Id="rId26" Type="http://schemas.openxmlformats.org/officeDocument/2006/relationships/slide" Target="slide54.xml"/><Relationship Id="rId3" Type="http://schemas.openxmlformats.org/officeDocument/2006/relationships/slide" Target="slide33.xml"/><Relationship Id="rId7" Type="http://schemas.openxmlformats.org/officeDocument/2006/relationships/image" Target="../media/image55.png"/><Relationship Id="rId12" Type="http://schemas.openxmlformats.org/officeDocument/2006/relationships/slide" Target="slide29.xml"/><Relationship Id="rId17" Type="http://schemas.openxmlformats.org/officeDocument/2006/relationships/slide" Target="slide26.xml"/><Relationship Id="rId25" Type="http://schemas.openxmlformats.org/officeDocument/2006/relationships/image" Target="../media/image98.png"/><Relationship Id="rId2" Type="http://schemas.openxmlformats.org/officeDocument/2006/relationships/notesSlide" Target="../notesSlides/notesSlide16.xml"/><Relationship Id="rId16" Type="http://schemas.openxmlformats.org/officeDocument/2006/relationships/slide" Target="slide27.xml"/><Relationship Id="rId20" Type="http://schemas.openxmlformats.org/officeDocument/2006/relationships/image" Target="../media/image98.png"/><Relationship Id="rId29" Type="http://schemas.openxmlformats.org/officeDocument/2006/relationships/slide" Target="slide3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1.xml"/><Relationship Id="rId11" Type="http://schemas.openxmlformats.org/officeDocument/2006/relationships/image" Target="../media/image58.svg"/><Relationship Id="rId24" Type="http://schemas.openxmlformats.org/officeDocument/2006/relationships/slide" Target="slide52.xml"/><Relationship Id="rId32" Type="http://schemas.openxmlformats.org/officeDocument/2006/relationships/image" Target="../media/image14.png"/><Relationship Id="rId5" Type="http://schemas.openxmlformats.org/officeDocument/2006/relationships/image" Target="../media/image54.svg"/><Relationship Id="rId15" Type="http://schemas.openxmlformats.org/officeDocument/2006/relationships/image" Target="../media/image60.svg"/><Relationship Id="rId28" Type="http://schemas.openxmlformats.org/officeDocument/2006/relationships/slide" Target="slide41.xml"/><Relationship Id="rId10" Type="http://schemas.openxmlformats.org/officeDocument/2006/relationships/image" Target="../media/image57.png"/><Relationship Id="rId19" Type="http://schemas.openxmlformats.org/officeDocument/2006/relationships/image" Target="../media/image62.svg"/><Relationship Id="rId31" Type="http://schemas.openxmlformats.org/officeDocument/2006/relationships/image" Target="../media/image14.png"/><Relationship Id="rId4" Type="http://schemas.openxmlformats.org/officeDocument/2006/relationships/image" Target="../media/image53.png"/><Relationship Id="rId9" Type="http://schemas.openxmlformats.org/officeDocument/2006/relationships/slide" Target="slide30.xml"/><Relationship Id="rId14" Type="http://schemas.openxmlformats.org/officeDocument/2006/relationships/image" Target="../media/image59.png"/><Relationship Id="rId27" Type="http://schemas.openxmlformats.org/officeDocument/2006/relationships/slide" Target="slide47.xml"/><Relationship Id="rId30" Type="http://schemas.openxmlformats.org/officeDocument/2006/relationships/slide" Target="slide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.png"/><Relationship Id="rId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slide" Target="slide28.xml"/><Relationship Id="rId18" Type="http://schemas.openxmlformats.org/officeDocument/2006/relationships/image" Target="../media/image61.png"/><Relationship Id="rId26" Type="http://schemas.openxmlformats.org/officeDocument/2006/relationships/slide" Target="slide38.xml"/><Relationship Id="rId3" Type="http://schemas.openxmlformats.org/officeDocument/2006/relationships/slide" Target="slide33.xml"/><Relationship Id="rId7" Type="http://schemas.openxmlformats.org/officeDocument/2006/relationships/image" Target="../media/image55.png"/><Relationship Id="rId12" Type="http://schemas.openxmlformats.org/officeDocument/2006/relationships/slide" Target="slide29.xml"/><Relationship Id="rId17" Type="http://schemas.openxmlformats.org/officeDocument/2006/relationships/slide" Target="slide26.xml"/><Relationship Id="rId25" Type="http://schemas.openxmlformats.org/officeDocument/2006/relationships/slide" Target="slide41.xml"/><Relationship Id="rId2" Type="http://schemas.openxmlformats.org/officeDocument/2006/relationships/notesSlide" Target="../notesSlides/notesSlide17.xml"/><Relationship Id="rId16" Type="http://schemas.openxmlformats.org/officeDocument/2006/relationships/slide" Target="slide27.xml"/><Relationship Id="rId20" Type="http://schemas.openxmlformats.org/officeDocument/2006/relationships/image" Target="../media/image102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1.xml"/><Relationship Id="rId11" Type="http://schemas.openxmlformats.org/officeDocument/2006/relationships/image" Target="../media/image58.svg"/><Relationship Id="rId24" Type="http://schemas.openxmlformats.org/officeDocument/2006/relationships/slide" Target="slide47.xml"/><Relationship Id="rId5" Type="http://schemas.openxmlformats.org/officeDocument/2006/relationships/image" Target="../media/image54.svg"/><Relationship Id="rId15" Type="http://schemas.openxmlformats.org/officeDocument/2006/relationships/image" Target="../media/image60.svg"/><Relationship Id="rId23" Type="http://schemas.openxmlformats.org/officeDocument/2006/relationships/slide" Target="slide55.xml"/><Relationship Id="rId28" Type="http://schemas.openxmlformats.org/officeDocument/2006/relationships/image" Target="../media/image14.png"/><Relationship Id="rId10" Type="http://schemas.openxmlformats.org/officeDocument/2006/relationships/image" Target="../media/image57.png"/><Relationship Id="rId19" Type="http://schemas.openxmlformats.org/officeDocument/2006/relationships/image" Target="../media/image62.svg"/><Relationship Id="rId4" Type="http://schemas.openxmlformats.org/officeDocument/2006/relationships/image" Target="../media/image53.png"/><Relationship Id="rId9" Type="http://schemas.openxmlformats.org/officeDocument/2006/relationships/slide" Target="slide30.xml"/><Relationship Id="rId14" Type="http://schemas.openxmlformats.org/officeDocument/2006/relationships/image" Target="../media/image59.png"/><Relationship Id="rId22" Type="http://schemas.openxmlformats.org/officeDocument/2006/relationships/image" Target="../media/image102.png"/><Relationship Id="rId27" Type="http://schemas.openxmlformats.org/officeDocument/2006/relationships/slide" Target="slide3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2.png"/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5" Type="http://schemas.openxmlformats.org/officeDocument/2006/relationships/image" Target="../media/image14.png"/><Relationship Id="rId10" Type="http://schemas.openxmlformats.org/officeDocument/2006/relationships/image" Target="../media/image112.png"/><Relationship Id="rId4" Type="http://schemas.openxmlformats.org/officeDocument/2006/relationships/image" Target="../media/image109.png"/><Relationship Id="rId9" Type="http://schemas.openxmlformats.org/officeDocument/2006/relationships/image" Target="../media/image111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4.svg"/><Relationship Id="rId7" Type="http://schemas.openxmlformats.org/officeDocument/2006/relationships/image" Target="../media/image70.sv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116.svg"/><Relationship Id="rId4" Type="http://schemas.openxmlformats.org/officeDocument/2006/relationships/image" Target="../media/image115.png"/><Relationship Id="rId9" Type="http://schemas.openxmlformats.org/officeDocument/2006/relationships/image" Target="../media/image118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sv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5.svg"/><Relationship Id="rId7" Type="http://schemas.openxmlformats.org/officeDocument/2006/relationships/image" Target="../media/image70.svg"/><Relationship Id="rId2" Type="http://schemas.openxmlformats.org/officeDocument/2006/relationships/image" Target="../media/image12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11" Type="http://schemas.openxmlformats.org/officeDocument/2006/relationships/image" Target="../media/image129.png"/><Relationship Id="rId5" Type="http://schemas.openxmlformats.org/officeDocument/2006/relationships/image" Target="../media/image127.svg"/><Relationship Id="rId15" Type="http://schemas.openxmlformats.org/officeDocument/2006/relationships/image" Target="../media/image23.png"/><Relationship Id="rId10" Type="http://schemas.openxmlformats.org/officeDocument/2006/relationships/image" Target="../media/image128.png"/><Relationship Id="rId4" Type="http://schemas.openxmlformats.org/officeDocument/2006/relationships/image" Target="../media/image126.png"/><Relationship Id="rId14" Type="http://schemas.openxmlformats.org/officeDocument/2006/relationships/image" Target="../media/image12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4.png"/><Relationship Id="rId11" Type="http://schemas.openxmlformats.org/officeDocument/2006/relationships/image" Target="../media/image23.png"/><Relationship Id="rId5" Type="http://schemas.openxmlformats.org/officeDocument/2006/relationships/image" Target="../media/image133.png"/><Relationship Id="rId10" Type="http://schemas.openxmlformats.org/officeDocument/2006/relationships/image" Target="../media/image23.png"/><Relationship Id="rId4" Type="http://schemas.openxmlformats.org/officeDocument/2006/relationships/image" Target="../media/image132.png"/><Relationship Id="rId9" Type="http://schemas.openxmlformats.org/officeDocument/2006/relationships/image" Target="../media/image137.sv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8.png"/><Relationship Id="rId7" Type="http://schemas.openxmlformats.org/officeDocument/2006/relationships/image" Target="../media/image140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0.png"/><Relationship Id="rId11" Type="http://schemas.openxmlformats.org/officeDocument/2006/relationships/image" Target="../media/image23.png"/><Relationship Id="rId5" Type="http://schemas.openxmlformats.org/officeDocument/2006/relationships/image" Target="../media/image139.png"/><Relationship Id="rId10" Type="http://schemas.openxmlformats.org/officeDocument/2006/relationships/image" Target="../media/image23.png"/><Relationship Id="rId4" Type="http://schemas.openxmlformats.org/officeDocument/2006/relationships/image" Target="../media/image139.png"/><Relationship Id="rId9" Type="http://schemas.openxmlformats.org/officeDocument/2006/relationships/image" Target="../media/image14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1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15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.png"/><Relationship Id="rId5" Type="http://schemas.openxmlformats.org/officeDocument/2006/relationships/hyperlink" Target="http://www.minhacienda.gov.co/" TargetMode="External"/><Relationship Id="rId4" Type="http://schemas.openxmlformats.org/officeDocument/2006/relationships/image" Target="../media/image22.svg"/><Relationship Id="rId9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3.png"/><Relationship Id="rId4" Type="http://schemas.openxmlformats.org/officeDocument/2006/relationships/hyperlink" Target="http://www.minhacienda.gov.c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.DRXC">
            <a:extLst>
              <a:ext uri="{FF2B5EF4-FFF2-40B4-BE49-F238E27FC236}">
                <a16:creationId xmlns:a16="http://schemas.microsoft.com/office/drawing/2014/main" id="{A6E75E03-3BC8-B50A-90D6-2E4E5CC9C3C8}"/>
              </a:ext>
            </a:extLst>
          </p:cNvPr>
          <p:cNvSpPr txBox="1"/>
          <p:nvPr/>
        </p:nvSpPr>
        <p:spPr>
          <a:xfrm>
            <a:off x="53340" y="827851"/>
            <a:ext cx="89687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TABLAS DE EVENTOS CONTABLES</a:t>
            </a:r>
          </a:p>
          <a:p>
            <a:pPr algn="ctr"/>
            <a:endParaRPr lang="es-ES" sz="2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pic>
        <p:nvPicPr>
          <p:cNvPr id="4" name="Google Shape;845;p35">
            <a:extLst>
              <a:ext uri="{FF2B5EF4-FFF2-40B4-BE49-F238E27FC236}">
                <a16:creationId xmlns:a16="http://schemas.microsoft.com/office/drawing/2014/main" id="{1B1948DA-A53F-A91E-89F3-F9613175226D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" t="10317" r="34477" b="10383"/>
          <a:stretch/>
        </p:blipFill>
        <p:spPr bwMode="auto">
          <a:xfrm>
            <a:off x="53340" y="1538868"/>
            <a:ext cx="8968740" cy="35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46;p35">
            <a:extLst>
              <a:ext uri="{FF2B5EF4-FFF2-40B4-BE49-F238E27FC236}">
                <a16:creationId xmlns:a16="http://schemas.microsoft.com/office/drawing/2014/main" id="{C8AD40C8-FBFF-4669-1A62-A034696AB402}"/>
              </a:ext>
            </a:extLst>
          </p:cNvPr>
          <p:cNvSpPr>
            <a:spLocks/>
          </p:cNvSpPr>
          <p:nvPr/>
        </p:nvSpPr>
        <p:spPr bwMode="auto">
          <a:xfrm>
            <a:off x="612268" y="1986402"/>
            <a:ext cx="2128837" cy="708254"/>
          </a:xfrm>
          <a:custGeom>
            <a:avLst/>
            <a:gdLst>
              <a:gd name="T0" fmla="*/ 2676525 w 1686"/>
              <a:gd name="T1" fmla="*/ 449263 h 564"/>
              <a:gd name="T2" fmla="*/ 2395538 w 1686"/>
              <a:gd name="T3" fmla="*/ 0 h 564"/>
              <a:gd name="T4" fmla="*/ 0 w 1686"/>
              <a:gd name="T5" fmla="*/ 0 h 564"/>
              <a:gd name="T6" fmla="*/ 0 w 1686"/>
              <a:gd name="T7" fmla="*/ 895350 h 564"/>
              <a:gd name="T8" fmla="*/ 2395538 w 1686"/>
              <a:gd name="T9" fmla="*/ 895350 h 564"/>
              <a:gd name="T10" fmla="*/ 2676525 w 1686"/>
              <a:gd name="T11" fmla="*/ 449263 h 5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86" h="564" extrusionOk="0">
                <a:moveTo>
                  <a:pt x="1686" y="283"/>
                </a:moveTo>
                <a:lnTo>
                  <a:pt x="1509" y="0"/>
                </a:lnTo>
                <a:lnTo>
                  <a:pt x="0" y="0"/>
                </a:lnTo>
                <a:lnTo>
                  <a:pt x="0" y="564"/>
                </a:lnTo>
                <a:lnTo>
                  <a:pt x="1509" y="564"/>
                </a:lnTo>
                <a:lnTo>
                  <a:pt x="1686" y="28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/>
          <a:lstStyle/>
          <a:p>
            <a:endParaRPr lang="en-US" sz="1600" dirty="0"/>
          </a:p>
        </p:txBody>
      </p:sp>
      <p:sp>
        <p:nvSpPr>
          <p:cNvPr id="6" name="Google Shape;852;p35">
            <a:extLst>
              <a:ext uri="{FF2B5EF4-FFF2-40B4-BE49-F238E27FC236}">
                <a16:creationId xmlns:a16="http://schemas.microsoft.com/office/drawing/2014/main" id="{DD7C87E9-6042-9C83-A5E8-0DC7AE4BC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61" y="2137826"/>
            <a:ext cx="2214308" cy="51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200"/>
              <a:buFont typeface="Montserrat" panose="00000500000000000000" pitchFamily="50" charset="0"/>
              <a:buNone/>
            </a:pPr>
            <a:r>
              <a:rPr lang="en-US" altLang="es-EC" sz="2800" b="1" dirty="0">
                <a:solidFill>
                  <a:srgbClr val="FFFFFF"/>
                </a:solidFill>
                <a:latin typeface="Montserrat" panose="00000500000000000000" pitchFamily="50" charset="0"/>
                <a:sym typeface="Montserrat" panose="00000500000000000000" pitchFamily="50" charset="0"/>
              </a:rPr>
              <a:t> TCON10</a:t>
            </a:r>
            <a:endParaRPr lang="es-EC" altLang="es-EC" sz="2800" dirty="0"/>
          </a:p>
        </p:txBody>
      </p:sp>
      <p:sp>
        <p:nvSpPr>
          <p:cNvPr id="7" name="Google Shape;846;p35">
            <a:extLst>
              <a:ext uri="{FF2B5EF4-FFF2-40B4-BE49-F238E27FC236}">
                <a16:creationId xmlns:a16="http://schemas.microsoft.com/office/drawing/2014/main" id="{4F4FD225-DF14-BF22-661F-FE585AE9C80F}"/>
              </a:ext>
            </a:extLst>
          </p:cNvPr>
          <p:cNvSpPr>
            <a:spLocks/>
          </p:cNvSpPr>
          <p:nvPr/>
        </p:nvSpPr>
        <p:spPr bwMode="auto">
          <a:xfrm>
            <a:off x="4817174" y="1987166"/>
            <a:ext cx="2128837" cy="708254"/>
          </a:xfrm>
          <a:custGeom>
            <a:avLst/>
            <a:gdLst>
              <a:gd name="T0" fmla="*/ 2676525 w 1686"/>
              <a:gd name="T1" fmla="*/ 449263 h 564"/>
              <a:gd name="T2" fmla="*/ 2395538 w 1686"/>
              <a:gd name="T3" fmla="*/ 0 h 564"/>
              <a:gd name="T4" fmla="*/ 0 w 1686"/>
              <a:gd name="T5" fmla="*/ 0 h 564"/>
              <a:gd name="T6" fmla="*/ 0 w 1686"/>
              <a:gd name="T7" fmla="*/ 895350 h 564"/>
              <a:gd name="T8" fmla="*/ 2395538 w 1686"/>
              <a:gd name="T9" fmla="*/ 895350 h 564"/>
              <a:gd name="T10" fmla="*/ 2676525 w 1686"/>
              <a:gd name="T11" fmla="*/ 449263 h 5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86" h="564" extrusionOk="0">
                <a:moveTo>
                  <a:pt x="1686" y="283"/>
                </a:moveTo>
                <a:lnTo>
                  <a:pt x="1509" y="0"/>
                </a:lnTo>
                <a:lnTo>
                  <a:pt x="0" y="0"/>
                </a:lnTo>
                <a:lnTo>
                  <a:pt x="0" y="564"/>
                </a:lnTo>
                <a:lnTo>
                  <a:pt x="1509" y="564"/>
                </a:lnTo>
                <a:lnTo>
                  <a:pt x="1686" y="283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/>
          <a:lstStyle/>
          <a:p>
            <a:endParaRPr lang="en-US" sz="1600" dirty="0"/>
          </a:p>
        </p:txBody>
      </p:sp>
      <p:sp>
        <p:nvSpPr>
          <p:cNvPr id="8" name="Google Shape;852;p35">
            <a:extLst>
              <a:ext uri="{FF2B5EF4-FFF2-40B4-BE49-F238E27FC236}">
                <a16:creationId xmlns:a16="http://schemas.microsoft.com/office/drawing/2014/main" id="{8304B040-1691-B77A-47B0-FB0C81AEB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238" y="2138871"/>
            <a:ext cx="2214308" cy="44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200"/>
              <a:buFont typeface="Montserrat" panose="00000500000000000000" pitchFamily="50" charset="0"/>
              <a:buNone/>
            </a:pPr>
            <a:r>
              <a:rPr lang="en-US" altLang="es-EC" sz="2800" b="1" dirty="0">
                <a:solidFill>
                  <a:srgbClr val="FFFFFF"/>
                </a:solidFill>
                <a:latin typeface="Montserrat" panose="00000500000000000000" pitchFamily="50" charset="0"/>
                <a:sym typeface="Montserrat" panose="00000500000000000000" pitchFamily="50" charset="0"/>
              </a:rPr>
              <a:t> TCON11</a:t>
            </a:r>
            <a:endParaRPr lang="es-EC" altLang="es-EC" sz="2800" dirty="0"/>
          </a:p>
        </p:txBody>
      </p:sp>
      <p:sp>
        <p:nvSpPr>
          <p:cNvPr id="9" name="Texto7">
            <a:extLst>
              <a:ext uri="{FF2B5EF4-FFF2-40B4-BE49-F238E27FC236}">
                <a16:creationId xmlns:a16="http://schemas.microsoft.com/office/drawing/2014/main" id="{BF7C3970-B724-F4EA-115C-FA9246A67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102" y="3013670"/>
            <a:ext cx="3478006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1500"/>
              <a:buFont typeface="Open Sans" panose="020B0606030504020204" pitchFamily="34" charset="0"/>
              <a:buNone/>
            </a:pPr>
            <a:r>
              <a:rPr lang="es-CO" altLang="es-EC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Causación</a:t>
            </a:r>
          </a:p>
        </p:txBody>
      </p:sp>
      <p:sp>
        <p:nvSpPr>
          <p:cNvPr id="10" name="Texto7">
            <a:extLst>
              <a:ext uri="{FF2B5EF4-FFF2-40B4-BE49-F238E27FC236}">
                <a16:creationId xmlns:a16="http://schemas.microsoft.com/office/drawing/2014/main" id="{A922F5CB-D698-E889-DBB7-F455BF235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102" y="3458881"/>
            <a:ext cx="3478006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1500"/>
              <a:buFont typeface="Open Sans" panose="020B0606030504020204" pitchFamily="34" charset="0"/>
              <a:buNone/>
            </a:pPr>
            <a:r>
              <a:rPr lang="es-CO" altLang="es-EC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Causación Recaudo Anticipado</a:t>
            </a:r>
          </a:p>
        </p:txBody>
      </p:sp>
      <p:sp>
        <p:nvSpPr>
          <p:cNvPr id="11" name="Texto7">
            <a:extLst>
              <a:ext uri="{FF2B5EF4-FFF2-40B4-BE49-F238E27FC236}">
                <a16:creationId xmlns:a16="http://schemas.microsoft.com/office/drawing/2014/main" id="{5D8F5A81-C0C1-4D30-D655-70492EAAD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102" y="3908079"/>
            <a:ext cx="3901441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1500"/>
              <a:buFont typeface="Open Sans" panose="020B0606030504020204" pitchFamily="34" charset="0"/>
              <a:buNone/>
            </a:pPr>
            <a:r>
              <a:rPr lang="es-CO" altLang="es-EC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Acreedor Ingresos Presupuestales</a:t>
            </a:r>
          </a:p>
        </p:txBody>
      </p:sp>
      <p:sp>
        <p:nvSpPr>
          <p:cNvPr id="12" name="Texto7">
            <a:extLst>
              <a:ext uri="{FF2B5EF4-FFF2-40B4-BE49-F238E27FC236}">
                <a16:creationId xmlns:a16="http://schemas.microsoft.com/office/drawing/2014/main" id="{92F35DC8-28B9-F265-058B-DF63E34DE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8" y="3098280"/>
            <a:ext cx="3478006" cy="66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1500"/>
              <a:buFont typeface="Open Sans" panose="020B0606030504020204" pitchFamily="34" charset="0"/>
              <a:buNone/>
            </a:pPr>
            <a:r>
              <a:rPr lang="es-CO" altLang="es-EC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Recaudo de Ingresos </a:t>
            </a:r>
            <a:r>
              <a:rPr lang="es-CO" altLang="es-EC" sz="1800" i="1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(Bancos, Títulos y Compensación)</a:t>
            </a:r>
            <a:r>
              <a:rPr lang="es-CO" altLang="es-EC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</a:t>
            </a:r>
          </a:p>
        </p:txBody>
      </p:sp>
      <p:sp>
        <p:nvSpPr>
          <p:cNvPr id="13" name="Texto7">
            <a:extLst>
              <a:ext uri="{FF2B5EF4-FFF2-40B4-BE49-F238E27FC236}">
                <a16:creationId xmlns:a16="http://schemas.microsoft.com/office/drawing/2014/main" id="{5DAF8E37-EB4C-4469-A416-F983DC59A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8" y="3805540"/>
            <a:ext cx="3478006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1500"/>
              <a:buFont typeface="Open Sans" panose="020B0606030504020204" pitchFamily="34" charset="0"/>
              <a:buNone/>
            </a:pPr>
            <a:r>
              <a:rPr lang="es-CO" altLang="es-EC" sz="1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Recaudo Anticipado</a:t>
            </a:r>
          </a:p>
        </p:txBody>
      </p:sp>
      <p:pic>
        <p:nvPicPr>
          <p:cNvPr id="16" name="Gráfico 15" descr="Calculadora con relleno sólido">
            <a:extLst>
              <a:ext uri="{FF2B5EF4-FFF2-40B4-BE49-F238E27FC236}">
                <a16:creationId xmlns:a16="http://schemas.microsoft.com/office/drawing/2014/main" id="{6539F21F-A45F-687B-FE6F-8FF7D58D0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862" y="3098217"/>
            <a:ext cx="231768" cy="231768"/>
          </a:xfrm>
          <a:prstGeom prst="rect">
            <a:avLst/>
          </a:prstGeom>
        </p:spPr>
      </p:pic>
      <p:pic>
        <p:nvPicPr>
          <p:cNvPr id="17" name="Gráfico 16" descr="Calculadora con relleno sólido">
            <a:extLst>
              <a:ext uri="{FF2B5EF4-FFF2-40B4-BE49-F238E27FC236}">
                <a16:creationId xmlns:a16="http://schemas.microsoft.com/office/drawing/2014/main" id="{B3498648-9746-6702-4806-92A0634A2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973" y="3545133"/>
            <a:ext cx="231768" cy="231768"/>
          </a:xfrm>
          <a:prstGeom prst="rect">
            <a:avLst/>
          </a:prstGeom>
        </p:spPr>
      </p:pic>
      <p:pic>
        <p:nvPicPr>
          <p:cNvPr id="18" name="Gráfico 17" descr="Calculadora con relleno sólido">
            <a:extLst>
              <a:ext uri="{FF2B5EF4-FFF2-40B4-BE49-F238E27FC236}">
                <a16:creationId xmlns:a16="http://schemas.microsoft.com/office/drawing/2014/main" id="{3FEAC0B1-2B6D-78CB-48DB-54F79B322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862" y="3981127"/>
            <a:ext cx="231768" cy="231768"/>
          </a:xfrm>
          <a:prstGeom prst="rect">
            <a:avLst/>
          </a:prstGeom>
        </p:spPr>
      </p:pic>
      <p:pic>
        <p:nvPicPr>
          <p:cNvPr id="19" name="Gráfico 18" descr="Calculadora con relleno sólido">
            <a:extLst>
              <a:ext uri="{FF2B5EF4-FFF2-40B4-BE49-F238E27FC236}">
                <a16:creationId xmlns:a16="http://schemas.microsoft.com/office/drawing/2014/main" id="{FDB030C1-50F4-4B03-D36E-23B620E3EA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5240" y="3185732"/>
            <a:ext cx="231768" cy="231768"/>
          </a:xfrm>
          <a:prstGeom prst="rect">
            <a:avLst/>
          </a:prstGeom>
        </p:spPr>
      </p:pic>
      <p:pic>
        <p:nvPicPr>
          <p:cNvPr id="20" name="Gráfico 19" descr="Calculadora con relleno sólido">
            <a:extLst>
              <a:ext uri="{FF2B5EF4-FFF2-40B4-BE49-F238E27FC236}">
                <a16:creationId xmlns:a16="http://schemas.microsoft.com/office/drawing/2014/main" id="{B35D4C02-1521-DEBA-3370-6F4223AE5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5240" y="3876071"/>
            <a:ext cx="231768" cy="23176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Vista general de diapositiva 14">
                <a:extLst>
                  <a:ext uri="{FF2B5EF4-FFF2-40B4-BE49-F238E27FC236}">
                    <a16:creationId xmlns:a16="http://schemas.microsoft.com/office/drawing/2014/main" id="{E29A6B10-2673-AAC6-2A29-33F09870140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981460" y="4992300"/>
              <a:ext cx="162540" cy="151200"/>
            </p:xfrm>
            <a:graphic>
              <a:graphicData uri="http://schemas.microsoft.com/office/powerpoint/2016/slidezoom">
                <pslz:sldZm>
                  <pslz:sldZmObj sldId="266" cId="3036261683">
                    <pslz:zmPr id="{57CA7FC4-4774-4625-96B2-B16678A04768}" returnToParent="0" imageType="cover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2540" cy="1512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Vista general de diapositiva 14">
                <a:extLst>
                  <a:ext uri="{FF2B5EF4-FFF2-40B4-BE49-F238E27FC236}">
                    <a16:creationId xmlns:a16="http://schemas.microsoft.com/office/drawing/2014/main" id="{E29A6B10-2673-AAC6-2A29-33F0987014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81460" y="4992300"/>
                <a:ext cx="162540" cy="1512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726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Explicacion_Gestion">
            <a:extLst>
              <a:ext uri="{FF2B5EF4-FFF2-40B4-BE49-F238E27FC236}">
                <a16:creationId xmlns:a16="http://schemas.microsoft.com/office/drawing/2014/main" id="{3651D551-5E8D-E671-D6D8-A1E48AB7ADAC}"/>
              </a:ext>
            </a:extLst>
          </p:cNvPr>
          <p:cNvGrpSpPr/>
          <p:nvPr/>
        </p:nvGrpSpPr>
        <p:grpSpPr>
          <a:xfrm>
            <a:off x="588169" y="1364503"/>
            <a:ext cx="3268185" cy="3583174"/>
            <a:chOff x="588169" y="1364503"/>
            <a:chExt cx="3268185" cy="3583174"/>
          </a:xfrm>
        </p:grpSpPr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67D95175-4FD1-EC18-F48D-7579AA9D9B58}"/>
                </a:ext>
              </a:extLst>
            </p:cNvPr>
            <p:cNvGrpSpPr/>
            <p:nvPr/>
          </p:nvGrpSpPr>
          <p:grpSpPr>
            <a:xfrm>
              <a:off x="588169" y="1986498"/>
              <a:ext cx="2032219" cy="2160146"/>
              <a:chOff x="2455863" y="1552575"/>
              <a:chExt cx="4311650" cy="4300538"/>
            </a:xfrm>
          </p:grpSpPr>
          <p:sp>
            <p:nvSpPr>
              <p:cNvPr id="53" name="Oval 5">
                <a:extLst>
                  <a:ext uri="{FF2B5EF4-FFF2-40B4-BE49-F238E27FC236}">
                    <a16:creationId xmlns:a16="http://schemas.microsoft.com/office/drawing/2014/main" id="{6D707B94-47D6-06DC-118F-04616E201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676" y="1703388"/>
                <a:ext cx="4010025" cy="39989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6">
                <a:extLst>
                  <a:ext uri="{FF2B5EF4-FFF2-40B4-BE49-F238E27FC236}">
                    <a16:creationId xmlns:a16="http://schemas.microsoft.com/office/drawing/2014/main" id="{0D7CDEFC-A280-4C0C-4432-83851AACD9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5863" y="1552575"/>
                <a:ext cx="4311650" cy="4300538"/>
              </a:xfrm>
              <a:custGeom>
                <a:avLst/>
                <a:gdLst>
                  <a:gd name="T0" fmla="*/ 712 w 1425"/>
                  <a:gd name="T1" fmla="*/ 1424 h 1424"/>
                  <a:gd name="T2" fmla="*/ 0 w 1425"/>
                  <a:gd name="T3" fmla="*/ 712 h 1424"/>
                  <a:gd name="T4" fmla="*/ 712 w 1425"/>
                  <a:gd name="T5" fmla="*/ 0 h 1424"/>
                  <a:gd name="T6" fmla="*/ 1425 w 1425"/>
                  <a:gd name="T7" fmla="*/ 712 h 1424"/>
                  <a:gd name="T8" fmla="*/ 712 w 1425"/>
                  <a:gd name="T9" fmla="*/ 1424 h 1424"/>
                  <a:gd name="T10" fmla="*/ 712 w 1425"/>
                  <a:gd name="T11" fmla="*/ 100 h 1424"/>
                  <a:gd name="T12" fmla="*/ 100 w 1425"/>
                  <a:gd name="T13" fmla="*/ 712 h 1424"/>
                  <a:gd name="T14" fmla="*/ 712 w 1425"/>
                  <a:gd name="T15" fmla="*/ 1324 h 1424"/>
                  <a:gd name="T16" fmla="*/ 1325 w 1425"/>
                  <a:gd name="T17" fmla="*/ 712 h 1424"/>
                  <a:gd name="T18" fmla="*/ 712 w 1425"/>
                  <a:gd name="T19" fmla="*/ 100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5" h="1424">
                    <a:moveTo>
                      <a:pt x="712" y="1424"/>
                    </a:moveTo>
                    <a:cubicBezTo>
                      <a:pt x="320" y="1424"/>
                      <a:pt x="0" y="1105"/>
                      <a:pt x="0" y="712"/>
                    </a:cubicBezTo>
                    <a:cubicBezTo>
                      <a:pt x="0" y="319"/>
                      <a:pt x="320" y="0"/>
                      <a:pt x="712" y="0"/>
                    </a:cubicBezTo>
                    <a:cubicBezTo>
                      <a:pt x="1105" y="0"/>
                      <a:pt x="1425" y="319"/>
                      <a:pt x="1425" y="712"/>
                    </a:cubicBezTo>
                    <a:cubicBezTo>
                      <a:pt x="1425" y="1105"/>
                      <a:pt x="1105" y="1424"/>
                      <a:pt x="712" y="1424"/>
                    </a:cubicBezTo>
                    <a:close/>
                    <a:moveTo>
                      <a:pt x="712" y="100"/>
                    </a:moveTo>
                    <a:cubicBezTo>
                      <a:pt x="375" y="100"/>
                      <a:pt x="100" y="374"/>
                      <a:pt x="100" y="712"/>
                    </a:cubicBezTo>
                    <a:cubicBezTo>
                      <a:pt x="100" y="1050"/>
                      <a:pt x="375" y="1324"/>
                      <a:pt x="712" y="1324"/>
                    </a:cubicBezTo>
                    <a:cubicBezTo>
                      <a:pt x="1050" y="1324"/>
                      <a:pt x="1325" y="1050"/>
                      <a:pt x="1325" y="712"/>
                    </a:cubicBezTo>
                    <a:cubicBezTo>
                      <a:pt x="1325" y="374"/>
                      <a:pt x="1050" y="100"/>
                      <a:pt x="712" y="10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1A341BF2-085B-7C60-E5C8-7576F12C30DB}"/>
                </a:ext>
              </a:extLst>
            </p:cNvPr>
            <p:cNvGrpSpPr/>
            <p:nvPr/>
          </p:nvGrpSpPr>
          <p:grpSpPr>
            <a:xfrm>
              <a:off x="2142592" y="1364503"/>
              <a:ext cx="1713762" cy="1950774"/>
              <a:chOff x="5959476" y="50800"/>
              <a:chExt cx="3773488" cy="3767138"/>
            </a:xfrm>
          </p:grpSpPr>
          <p:sp>
            <p:nvSpPr>
              <p:cNvPr id="56" name="Oval 7">
                <a:extLst>
                  <a:ext uri="{FF2B5EF4-FFF2-40B4-BE49-F238E27FC236}">
                    <a16:creationId xmlns:a16="http://schemas.microsoft.com/office/drawing/2014/main" id="{09520A39-7710-633A-0354-AAB13DBB8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76" y="201613"/>
                <a:ext cx="3470275" cy="34639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8">
                <a:extLst>
                  <a:ext uri="{FF2B5EF4-FFF2-40B4-BE49-F238E27FC236}">
                    <a16:creationId xmlns:a16="http://schemas.microsoft.com/office/drawing/2014/main" id="{1443DB0E-2453-738E-1E08-2AF3C7441A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9476" y="50800"/>
                <a:ext cx="3773488" cy="3767138"/>
              </a:xfrm>
              <a:custGeom>
                <a:avLst/>
                <a:gdLst>
                  <a:gd name="T0" fmla="*/ 624 w 1247"/>
                  <a:gd name="T1" fmla="*/ 1247 h 1247"/>
                  <a:gd name="T2" fmla="*/ 0 w 1247"/>
                  <a:gd name="T3" fmla="*/ 623 h 1247"/>
                  <a:gd name="T4" fmla="*/ 624 w 1247"/>
                  <a:gd name="T5" fmla="*/ 0 h 1247"/>
                  <a:gd name="T6" fmla="*/ 1247 w 1247"/>
                  <a:gd name="T7" fmla="*/ 623 h 1247"/>
                  <a:gd name="T8" fmla="*/ 624 w 1247"/>
                  <a:gd name="T9" fmla="*/ 1247 h 1247"/>
                  <a:gd name="T10" fmla="*/ 624 w 1247"/>
                  <a:gd name="T11" fmla="*/ 100 h 1247"/>
                  <a:gd name="T12" fmla="*/ 100 w 1247"/>
                  <a:gd name="T13" fmla="*/ 623 h 1247"/>
                  <a:gd name="T14" fmla="*/ 624 w 1247"/>
                  <a:gd name="T15" fmla="*/ 1147 h 1247"/>
                  <a:gd name="T16" fmla="*/ 1147 w 1247"/>
                  <a:gd name="T17" fmla="*/ 623 h 1247"/>
                  <a:gd name="T18" fmla="*/ 624 w 1247"/>
                  <a:gd name="T19" fmla="*/ 10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7" h="1247">
                    <a:moveTo>
                      <a:pt x="624" y="1247"/>
                    </a:moveTo>
                    <a:cubicBezTo>
                      <a:pt x="280" y="1247"/>
                      <a:pt x="0" y="967"/>
                      <a:pt x="0" y="623"/>
                    </a:cubicBezTo>
                    <a:cubicBezTo>
                      <a:pt x="0" y="280"/>
                      <a:pt x="280" y="0"/>
                      <a:pt x="624" y="0"/>
                    </a:cubicBezTo>
                    <a:cubicBezTo>
                      <a:pt x="968" y="0"/>
                      <a:pt x="1247" y="280"/>
                      <a:pt x="1247" y="623"/>
                    </a:cubicBezTo>
                    <a:cubicBezTo>
                      <a:pt x="1247" y="967"/>
                      <a:pt x="968" y="1247"/>
                      <a:pt x="624" y="1247"/>
                    </a:cubicBezTo>
                    <a:close/>
                    <a:moveTo>
                      <a:pt x="624" y="100"/>
                    </a:moveTo>
                    <a:cubicBezTo>
                      <a:pt x="335" y="100"/>
                      <a:pt x="100" y="335"/>
                      <a:pt x="100" y="623"/>
                    </a:cubicBezTo>
                    <a:cubicBezTo>
                      <a:pt x="100" y="912"/>
                      <a:pt x="335" y="1147"/>
                      <a:pt x="624" y="1147"/>
                    </a:cubicBezTo>
                    <a:cubicBezTo>
                      <a:pt x="912" y="1147"/>
                      <a:pt x="1147" y="912"/>
                      <a:pt x="1147" y="623"/>
                    </a:cubicBezTo>
                    <a:cubicBezTo>
                      <a:pt x="1147" y="335"/>
                      <a:pt x="912" y="100"/>
                      <a:pt x="624" y="1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3DFBA121-6C71-5204-E769-BE0351325C58}"/>
                </a:ext>
              </a:extLst>
            </p:cNvPr>
            <p:cNvGrpSpPr/>
            <p:nvPr/>
          </p:nvGrpSpPr>
          <p:grpSpPr>
            <a:xfrm>
              <a:off x="1746579" y="2910439"/>
              <a:ext cx="1767623" cy="2037238"/>
              <a:chOff x="5250031" y="3035300"/>
              <a:chExt cx="3773489" cy="3765550"/>
            </a:xfrm>
          </p:grpSpPr>
          <p:sp>
            <p:nvSpPr>
              <p:cNvPr id="59" name="Oval 9">
                <a:extLst>
                  <a:ext uri="{FF2B5EF4-FFF2-40B4-BE49-F238E27FC236}">
                    <a16:creationId xmlns:a16="http://schemas.microsoft.com/office/drawing/2014/main" id="{2154A383-36AF-2F16-A879-D3EDF3EDF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1163" y="3186113"/>
                <a:ext cx="3470275" cy="34639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10">
                <a:extLst>
                  <a:ext uri="{FF2B5EF4-FFF2-40B4-BE49-F238E27FC236}">
                    <a16:creationId xmlns:a16="http://schemas.microsoft.com/office/drawing/2014/main" id="{77E2E923-64DA-7753-0054-D8BEC37E20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50031" y="3035300"/>
                <a:ext cx="3773489" cy="3765550"/>
              </a:xfrm>
              <a:custGeom>
                <a:avLst/>
                <a:gdLst>
                  <a:gd name="T0" fmla="*/ 624 w 1247"/>
                  <a:gd name="T1" fmla="*/ 1247 h 1247"/>
                  <a:gd name="T2" fmla="*/ 0 w 1247"/>
                  <a:gd name="T3" fmla="*/ 624 h 1247"/>
                  <a:gd name="T4" fmla="*/ 624 w 1247"/>
                  <a:gd name="T5" fmla="*/ 0 h 1247"/>
                  <a:gd name="T6" fmla="*/ 1247 w 1247"/>
                  <a:gd name="T7" fmla="*/ 624 h 1247"/>
                  <a:gd name="T8" fmla="*/ 624 w 1247"/>
                  <a:gd name="T9" fmla="*/ 1247 h 1247"/>
                  <a:gd name="T10" fmla="*/ 624 w 1247"/>
                  <a:gd name="T11" fmla="*/ 100 h 1247"/>
                  <a:gd name="T12" fmla="*/ 100 w 1247"/>
                  <a:gd name="T13" fmla="*/ 624 h 1247"/>
                  <a:gd name="T14" fmla="*/ 624 w 1247"/>
                  <a:gd name="T15" fmla="*/ 1147 h 1247"/>
                  <a:gd name="T16" fmla="*/ 1147 w 1247"/>
                  <a:gd name="T17" fmla="*/ 624 h 1247"/>
                  <a:gd name="T18" fmla="*/ 624 w 1247"/>
                  <a:gd name="T19" fmla="*/ 10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7" h="1247">
                    <a:moveTo>
                      <a:pt x="624" y="1247"/>
                    </a:moveTo>
                    <a:cubicBezTo>
                      <a:pt x="280" y="1247"/>
                      <a:pt x="0" y="968"/>
                      <a:pt x="0" y="624"/>
                    </a:cubicBezTo>
                    <a:cubicBezTo>
                      <a:pt x="0" y="280"/>
                      <a:pt x="280" y="0"/>
                      <a:pt x="624" y="0"/>
                    </a:cubicBezTo>
                    <a:cubicBezTo>
                      <a:pt x="968" y="0"/>
                      <a:pt x="1247" y="280"/>
                      <a:pt x="1247" y="624"/>
                    </a:cubicBezTo>
                    <a:cubicBezTo>
                      <a:pt x="1247" y="968"/>
                      <a:pt x="968" y="1247"/>
                      <a:pt x="624" y="1247"/>
                    </a:cubicBezTo>
                    <a:close/>
                    <a:moveTo>
                      <a:pt x="624" y="100"/>
                    </a:moveTo>
                    <a:cubicBezTo>
                      <a:pt x="335" y="100"/>
                      <a:pt x="100" y="335"/>
                      <a:pt x="100" y="624"/>
                    </a:cubicBezTo>
                    <a:cubicBezTo>
                      <a:pt x="100" y="912"/>
                      <a:pt x="335" y="1147"/>
                      <a:pt x="624" y="1147"/>
                    </a:cubicBezTo>
                    <a:cubicBezTo>
                      <a:pt x="913" y="1147"/>
                      <a:pt x="1147" y="912"/>
                      <a:pt x="1147" y="624"/>
                    </a:cubicBezTo>
                    <a:cubicBezTo>
                      <a:pt x="1147" y="335"/>
                      <a:pt x="913" y="100"/>
                      <a:pt x="624" y="10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3" name="Google Shape;8165;p161">
              <a:extLst>
                <a:ext uri="{FF2B5EF4-FFF2-40B4-BE49-F238E27FC236}">
                  <a16:creationId xmlns:a16="http://schemas.microsoft.com/office/drawing/2014/main" id="{F2CC09B6-CAD0-BD91-03B2-0249F938B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9670" y="1651078"/>
              <a:ext cx="501809" cy="28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4400"/>
                <a:buFont typeface="Montserrat" panose="02000505000000020004" pitchFamily="2" charset="0"/>
                <a:buNone/>
              </a:pPr>
              <a:r>
                <a:rPr lang="en-US" altLang="en-US" sz="2000" b="1" dirty="0">
                  <a:solidFill>
                    <a:srgbClr val="C00000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ING</a:t>
              </a:r>
              <a:endParaRPr lang="en-US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78" name="Google Shape;8165;p161">
              <a:extLst>
                <a:ext uri="{FF2B5EF4-FFF2-40B4-BE49-F238E27FC236}">
                  <a16:creationId xmlns:a16="http://schemas.microsoft.com/office/drawing/2014/main" id="{BB2504E4-065A-2E3F-37CC-573A6171F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298" y="2248729"/>
              <a:ext cx="653846" cy="28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4400"/>
                <a:buFont typeface="Montserrat" panose="02000505000000020004" pitchFamily="2" charset="0"/>
                <a:buNone/>
              </a:pPr>
              <a:r>
                <a:rPr lang="en-US" altLang="en-US" sz="2000" b="1" dirty="0">
                  <a:solidFill>
                    <a:srgbClr val="0070C0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EPG</a:t>
              </a:r>
              <a:endParaRPr lang="en-US" altLang="en-US" sz="800" b="1" dirty="0">
                <a:solidFill>
                  <a:srgbClr val="0070C0"/>
                </a:solidFill>
              </a:endParaRPr>
            </a:p>
          </p:txBody>
        </p:sp>
        <p:sp>
          <p:nvSpPr>
            <p:cNvPr id="79" name="Google Shape;8165;p161">
              <a:extLst>
                <a:ext uri="{FF2B5EF4-FFF2-40B4-BE49-F238E27FC236}">
                  <a16:creationId xmlns:a16="http://schemas.microsoft.com/office/drawing/2014/main" id="{B9E2FB80-6D4A-DFC0-FA77-9FA6A3F6A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7552" y="3229324"/>
              <a:ext cx="653846" cy="28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4400"/>
                <a:buFont typeface="Montserrat" panose="02000505000000020004" pitchFamily="2" charset="0"/>
                <a:buNone/>
              </a:pPr>
              <a:r>
                <a:rPr lang="en-US" altLang="en-US" sz="2000" b="1" dirty="0">
                  <a:solidFill>
                    <a:srgbClr val="00B050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CUN</a:t>
              </a:r>
              <a:endParaRPr lang="en-US" altLang="en-US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Google Shape;8157;p161">
              <a:extLst>
                <a:ext uri="{FF2B5EF4-FFF2-40B4-BE49-F238E27FC236}">
                  <a16:creationId xmlns:a16="http://schemas.microsoft.com/office/drawing/2014/main" id="{EEE97BEC-51E5-28F3-7F3A-92E0F5CDB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4729" y="3546601"/>
              <a:ext cx="1294089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262626"/>
                </a:buClr>
                <a:buSzPts val="1200"/>
                <a:buFont typeface="Open Sans" panose="020B0606030504020204" pitchFamily="34" charset="0"/>
                <a:buNone/>
              </a:pPr>
              <a:r>
                <a:rPr lang="es-CO" altLang="en-US" sz="1200" dirty="0">
                  <a:solidFill>
                    <a:srgbClr val="00B05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Realizar una Devolución No Presupuestal</a:t>
              </a:r>
              <a:endParaRPr lang="es-CO" altLang="en-US" dirty="0">
                <a:solidFill>
                  <a:srgbClr val="00B050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29" name="Google Shape;8156;p161">
              <a:extLst>
                <a:ext uri="{FF2B5EF4-FFF2-40B4-BE49-F238E27FC236}">
                  <a16:creationId xmlns:a16="http://schemas.microsoft.com/office/drawing/2014/main" id="{2057AC57-E65B-1531-AF87-0495D38B0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433" y="2509047"/>
              <a:ext cx="1411546" cy="80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262626"/>
                </a:buClr>
                <a:buSzPts val="1200"/>
                <a:buFont typeface="Open Sans" panose="020B0606030504020204" pitchFamily="34" charset="0"/>
                <a:buNone/>
              </a:pPr>
              <a:r>
                <a:rPr lang="es-CO" altLang="en-US" sz="1200" dirty="0">
                  <a:solidFill>
                    <a:srgbClr val="0070C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Aplicar un Reintegro Presupuestal de Gasto</a:t>
              </a:r>
              <a:endParaRPr lang="es-CO" altLang="en-US" dirty="0">
                <a:solidFill>
                  <a:srgbClr val="0070C0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45" name="Google Shape;8156;p161">
              <a:extLst>
                <a:ext uri="{FF2B5EF4-FFF2-40B4-BE49-F238E27FC236}">
                  <a16:creationId xmlns:a16="http://schemas.microsoft.com/office/drawing/2014/main" id="{63307EB0-8A88-DD59-5EDA-DA558BB52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28" y="1909319"/>
              <a:ext cx="1174707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262626"/>
                </a:buClr>
                <a:buSzPts val="1200"/>
                <a:buFont typeface="Open Sans" panose="020B0606030504020204" pitchFamily="34" charset="0"/>
                <a:buNone/>
              </a:pPr>
              <a:r>
                <a:rPr lang="es-CO" altLang="en-US" sz="1200" dirty="0">
                  <a:solidFill>
                    <a:srgbClr val="C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Imputar un Ingreso Presupuestal</a:t>
              </a:r>
              <a:endParaRPr lang="es-CO" altLang="en-US" dirty="0">
                <a:solidFill>
                  <a:srgbClr val="C00000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88" name="Freeform 246">
              <a:extLst>
                <a:ext uri="{FF2B5EF4-FFF2-40B4-BE49-F238E27FC236}">
                  <a16:creationId xmlns:a16="http://schemas.microsoft.com/office/drawing/2014/main" id="{7F8009C2-AFD8-2A48-2853-C826BD1CD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1130" y="2546840"/>
              <a:ext cx="402171" cy="397324"/>
            </a:xfrm>
            <a:custGeom>
              <a:avLst/>
              <a:gdLst>
                <a:gd name="T0" fmla="*/ 0 w 176"/>
                <a:gd name="T1" fmla="*/ 104 h 176"/>
                <a:gd name="T2" fmla="*/ 144 w 176"/>
                <a:gd name="T3" fmla="*/ 104 h 176"/>
                <a:gd name="T4" fmla="*/ 72 w 176"/>
                <a:gd name="T5" fmla="*/ 168 h 176"/>
                <a:gd name="T6" fmla="*/ 72 w 176"/>
                <a:gd name="T7" fmla="*/ 40 h 176"/>
                <a:gd name="T8" fmla="*/ 72 w 176"/>
                <a:gd name="T9" fmla="*/ 168 h 176"/>
                <a:gd name="T10" fmla="*/ 47 w 176"/>
                <a:gd name="T11" fmla="*/ 28 h 176"/>
                <a:gd name="T12" fmla="*/ 104 w 176"/>
                <a:gd name="T13" fmla="*/ 8 h 176"/>
                <a:gd name="T14" fmla="*/ 151 w 176"/>
                <a:gd name="T15" fmla="*/ 115 h 176"/>
                <a:gd name="T16" fmla="*/ 176 w 176"/>
                <a:gd name="T17" fmla="*/ 72 h 176"/>
                <a:gd name="T18" fmla="*/ 84 w 176"/>
                <a:gd name="T19" fmla="*/ 104 h 176"/>
                <a:gd name="T20" fmla="*/ 74 w 176"/>
                <a:gd name="T21" fmla="*/ 99 h 176"/>
                <a:gd name="T22" fmla="*/ 78 w 176"/>
                <a:gd name="T23" fmla="*/ 88 h 176"/>
                <a:gd name="T24" fmla="*/ 87 w 176"/>
                <a:gd name="T25" fmla="*/ 93 h 176"/>
                <a:gd name="T26" fmla="*/ 83 w 176"/>
                <a:gd name="T27" fmla="*/ 83 h 176"/>
                <a:gd name="T28" fmla="*/ 74 w 176"/>
                <a:gd name="T29" fmla="*/ 80 h 176"/>
                <a:gd name="T30" fmla="*/ 70 w 176"/>
                <a:gd name="T31" fmla="*/ 76 h 176"/>
                <a:gd name="T32" fmla="*/ 66 w 176"/>
                <a:gd name="T33" fmla="*/ 81 h 176"/>
                <a:gd name="T34" fmla="*/ 58 w 176"/>
                <a:gd name="T35" fmla="*/ 87 h 176"/>
                <a:gd name="T36" fmla="*/ 58 w 176"/>
                <a:gd name="T37" fmla="*/ 98 h 176"/>
                <a:gd name="T38" fmla="*/ 66 w 176"/>
                <a:gd name="T39" fmla="*/ 105 h 176"/>
                <a:gd name="T40" fmla="*/ 70 w 176"/>
                <a:gd name="T41" fmla="*/ 122 h 176"/>
                <a:gd name="T42" fmla="*/ 63 w 176"/>
                <a:gd name="T43" fmla="*/ 113 h 176"/>
                <a:gd name="T44" fmla="*/ 57 w 176"/>
                <a:gd name="T45" fmla="*/ 119 h 176"/>
                <a:gd name="T46" fmla="*/ 65 w 176"/>
                <a:gd name="T47" fmla="*/ 127 h 176"/>
                <a:gd name="T48" fmla="*/ 70 w 176"/>
                <a:gd name="T49" fmla="*/ 132 h 176"/>
                <a:gd name="T50" fmla="*/ 74 w 176"/>
                <a:gd name="T51" fmla="*/ 128 h 176"/>
                <a:gd name="T52" fmla="*/ 84 w 176"/>
                <a:gd name="T53" fmla="*/ 124 h 176"/>
                <a:gd name="T54" fmla="*/ 88 w 176"/>
                <a:gd name="T55" fmla="*/ 113 h 176"/>
                <a:gd name="T56" fmla="*/ 84 w 176"/>
                <a:gd name="T57" fmla="*/ 104 h 176"/>
                <a:gd name="T58" fmla="*/ 68 w 176"/>
                <a:gd name="T59" fmla="*/ 98 h 176"/>
                <a:gd name="T60" fmla="*/ 65 w 176"/>
                <a:gd name="T61" fmla="*/ 95 h 176"/>
                <a:gd name="T62" fmla="*/ 66 w 176"/>
                <a:gd name="T63" fmla="*/ 87 h 176"/>
                <a:gd name="T64" fmla="*/ 70 w 176"/>
                <a:gd name="T65" fmla="*/ 99 h 176"/>
                <a:gd name="T66" fmla="*/ 74 w 176"/>
                <a:gd name="T67" fmla="*/ 122 h 176"/>
                <a:gd name="T68" fmla="*/ 76 w 176"/>
                <a:gd name="T69" fmla="*/ 108 h 176"/>
                <a:gd name="T70" fmla="*/ 80 w 176"/>
                <a:gd name="T71" fmla="*/ 111 h 176"/>
                <a:gd name="T72" fmla="*/ 79 w 176"/>
                <a:gd name="T73" fmla="*/ 1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76">
                  <a:moveTo>
                    <a:pt x="72" y="32"/>
                  </a:moveTo>
                  <a:cubicBezTo>
                    <a:pt x="32" y="32"/>
                    <a:pt x="0" y="64"/>
                    <a:pt x="0" y="104"/>
                  </a:cubicBezTo>
                  <a:cubicBezTo>
                    <a:pt x="0" y="144"/>
                    <a:pt x="32" y="176"/>
                    <a:pt x="72" y="176"/>
                  </a:cubicBezTo>
                  <a:cubicBezTo>
                    <a:pt x="112" y="176"/>
                    <a:pt x="144" y="144"/>
                    <a:pt x="144" y="104"/>
                  </a:cubicBezTo>
                  <a:cubicBezTo>
                    <a:pt x="144" y="64"/>
                    <a:pt x="112" y="32"/>
                    <a:pt x="72" y="32"/>
                  </a:cubicBezTo>
                  <a:moveTo>
                    <a:pt x="72" y="168"/>
                  </a:moveTo>
                  <a:cubicBezTo>
                    <a:pt x="37" y="168"/>
                    <a:pt x="8" y="139"/>
                    <a:pt x="8" y="104"/>
                  </a:cubicBezTo>
                  <a:cubicBezTo>
                    <a:pt x="8" y="69"/>
                    <a:pt x="37" y="40"/>
                    <a:pt x="72" y="40"/>
                  </a:cubicBezTo>
                  <a:cubicBezTo>
                    <a:pt x="107" y="40"/>
                    <a:pt x="136" y="69"/>
                    <a:pt x="136" y="104"/>
                  </a:cubicBezTo>
                  <a:cubicBezTo>
                    <a:pt x="136" y="139"/>
                    <a:pt x="107" y="168"/>
                    <a:pt x="72" y="168"/>
                  </a:cubicBezTo>
                  <a:moveTo>
                    <a:pt x="104" y="0"/>
                  </a:moveTo>
                  <a:cubicBezTo>
                    <a:pt x="81" y="0"/>
                    <a:pt x="60" y="11"/>
                    <a:pt x="47" y="28"/>
                  </a:cubicBezTo>
                  <a:cubicBezTo>
                    <a:pt x="52" y="27"/>
                    <a:pt x="56" y="26"/>
                    <a:pt x="61" y="25"/>
                  </a:cubicBezTo>
                  <a:cubicBezTo>
                    <a:pt x="72" y="14"/>
                    <a:pt x="87" y="8"/>
                    <a:pt x="104" y="8"/>
                  </a:cubicBezTo>
                  <a:cubicBezTo>
                    <a:pt x="139" y="8"/>
                    <a:pt x="168" y="37"/>
                    <a:pt x="168" y="72"/>
                  </a:cubicBezTo>
                  <a:cubicBezTo>
                    <a:pt x="168" y="89"/>
                    <a:pt x="162" y="104"/>
                    <a:pt x="151" y="115"/>
                  </a:cubicBezTo>
                  <a:cubicBezTo>
                    <a:pt x="150" y="120"/>
                    <a:pt x="149" y="124"/>
                    <a:pt x="148" y="129"/>
                  </a:cubicBezTo>
                  <a:cubicBezTo>
                    <a:pt x="165" y="116"/>
                    <a:pt x="176" y="95"/>
                    <a:pt x="176" y="72"/>
                  </a:cubicBezTo>
                  <a:cubicBezTo>
                    <a:pt x="176" y="32"/>
                    <a:pt x="144" y="0"/>
                    <a:pt x="104" y="0"/>
                  </a:cubicBezTo>
                  <a:moveTo>
                    <a:pt x="84" y="104"/>
                  </a:moveTo>
                  <a:cubicBezTo>
                    <a:pt x="82" y="103"/>
                    <a:pt x="81" y="102"/>
                    <a:pt x="79" y="101"/>
                  </a:cubicBezTo>
                  <a:cubicBezTo>
                    <a:pt x="77" y="100"/>
                    <a:pt x="76" y="100"/>
                    <a:pt x="74" y="9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6" y="86"/>
                    <a:pt x="77" y="86"/>
                    <a:pt x="78" y="88"/>
                  </a:cubicBezTo>
                  <a:cubicBezTo>
                    <a:pt x="79" y="89"/>
                    <a:pt x="80" y="90"/>
                    <a:pt x="80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7" y="90"/>
                    <a:pt x="87" y="89"/>
                    <a:pt x="86" y="87"/>
                  </a:cubicBezTo>
                  <a:cubicBezTo>
                    <a:pt x="85" y="86"/>
                    <a:pt x="84" y="84"/>
                    <a:pt x="83" y="83"/>
                  </a:cubicBezTo>
                  <a:cubicBezTo>
                    <a:pt x="82" y="82"/>
                    <a:pt x="80" y="81"/>
                    <a:pt x="79" y="81"/>
                  </a:cubicBezTo>
                  <a:cubicBezTo>
                    <a:pt x="77" y="80"/>
                    <a:pt x="76" y="80"/>
                    <a:pt x="74" y="80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8" y="80"/>
                    <a:pt x="67" y="80"/>
                    <a:pt x="66" y="81"/>
                  </a:cubicBezTo>
                  <a:cubicBezTo>
                    <a:pt x="64" y="82"/>
                    <a:pt x="62" y="82"/>
                    <a:pt x="61" y="83"/>
                  </a:cubicBezTo>
                  <a:cubicBezTo>
                    <a:pt x="60" y="84"/>
                    <a:pt x="59" y="86"/>
                    <a:pt x="58" y="87"/>
                  </a:cubicBezTo>
                  <a:cubicBezTo>
                    <a:pt x="57" y="89"/>
                    <a:pt x="57" y="91"/>
                    <a:pt x="57" y="93"/>
                  </a:cubicBezTo>
                  <a:cubicBezTo>
                    <a:pt x="57" y="95"/>
                    <a:pt x="57" y="97"/>
                    <a:pt x="58" y="98"/>
                  </a:cubicBezTo>
                  <a:cubicBezTo>
                    <a:pt x="59" y="100"/>
                    <a:pt x="60" y="101"/>
                    <a:pt x="61" y="102"/>
                  </a:cubicBezTo>
                  <a:cubicBezTo>
                    <a:pt x="63" y="103"/>
                    <a:pt x="64" y="104"/>
                    <a:pt x="66" y="105"/>
                  </a:cubicBezTo>
                  <a:cubicBezTo>
                    <a:pt x="68" y="106"/>
                    <a:pt x="69" y="106"/>
                    <a:pt x="70" y="107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68" y="122"/>
                    <a:pt x="66" y="121"/>
                    <a:pt x="65" y="119"/>
                  </a:cubicBezTo>
                  <a:cubicBezTo>
                    <a:pt x="64" y="118"/>
                    <a:pt x="63" y="116"/>
                    <a:pt x="63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5"/>
                    <a:pt x="56" y="117"/>
                    <a:pt x="57" y="119"/>
                  </a:cubicBezTo>
                  <a:cubicBezTo>
                    <a:pt x="58" y="121"/>
                    <a:pt x="59" y="122"/>
                    <a:pt x="60" y="124"/>
                  </a:cubicBezTo>
                  <a:cubicBezTo>
                    <a:pt x="61" y="125"/>
                    <a:pt x="63" y="126"/>
                    <a:pt x="65" y="127"/>
                  </a:cubicBezTo>
                  <a:cubicBezTo>
                    <a:pt x="67" y="127"/>
                    <a:pt x="68" y="128"/>
                    <a:pt x="70" y="128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6" y="128"/>
                    <a:pt x="77" y="127"/>
                    <a:pt x="79" y="127"/>
                  </a:cubicBezTo>
                  <a:cubicBezTo>
                    <a:pt x="81" y="126"/>
                    <a:pt x="82" y="125"/>
                    <a:pt x="84" y="124"/>
                  </a:cubicBezTo>
                  <a:cubicBezTo>
                    <a:pt x="85" y="123"/>
                    <a:pt x="86" y="121"/>
                    <a:pt x="87" y="120"/>
                  </a:cubicBezTo>
                  <a:cubicBezTo>
                    <a:pt x="88" y="118"/>
                    <a:pt x="88" y="116"/>
                    <a:pt x="88" y="113"/>
                  </a:cubicBezTo>
                  <a:cubicBezTo>
                    <a:pt x="88" y="111"/>
                    <a:pt x="88" y="109"/>
                    <a:pt x="87" y="108"/>
                  </a:cubicBezTo>
                  <a:cubicBezTo>
                    <a:pt x="86" y="106"/>
                    <a:pt x="85" y="105"/>
                    <a:pt x="84" y="104"/>
                  </a:cubicBezTo>
                  <a:moveTo>
                    <a:pt x="70" y="99"/>
                  </a:moveTo>
                  <a:cubicBezTo>
                    <a:pt x="69" y="98"/>
                    <a:pt x="69" y="98"/>
                    <a:pt x="68" y="98"/>
                  </a:cubicBezTo>
                  <a:cubicBezTo>
                    <a:pt x="67" y="97"/>
                    <a:pt x="67" y="97"/>
                    <a:pt x="66" y="97"/>
                  </a:cubicBezTo>
                  <a:cubicBezTo>
                    <a:pt x="65" y="96"/>
                    <a:pt x="65" y="95"/>
                    <a:pt x="65" y="95"/>
                  </a:cubicBezTo>
                  <a:cubicBezTo>
                    <a:pt x="64" y="94"/>
                    <a:pt x="64" y="93"/>
                    <a:pt x="64" y="92"/>
                  </a:cubicBezTo>
                  <a:cubicBezTo>
                    <a:pt x="64" y="90"/>
                    <a:pt x="65" y="88"/>
                    <a:pt x="66" y="87"/>
                  </a:cubicBezTo>
                  <a:cubicBezTo>
                    <a:pt x="67" y="86"/>
                    <a:pt x="68" y="86"/>
                    <a:pt x="70" y="86"/>
                  </a:cubicBezTo>
                  <a:lnTo>
                    <a:pt x="70" y="99"/>
                  </a:lnTo>
                  <a:close/>
                  <a:moveTo>
                    <a:pt x="79" y="120"/>
                  </a:moveTo>
                  <a:cubicBezTo>
                    <a:pt x="78" y="121"/>
                    <a:pt x="76" y="122"/>
                    <a:pt x="74" y="122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7"/>
                    <a:pt x="75" y="108"/>
                    <a:pt x="76" y="108"/>
                  </a:cubicBezTo>
                  <a:cubicBezTo>
                    <a:pt x="77" y="108"/>
                    <a:pt x="78" y="109"/>
                    <a:pt x="79" y="109"/>
                  </a:cubicBezTo>
                  <a:cubicBezTo>
                    <a:pt x="79" y="110"/>
                    <a:pt x="80" y="111"/>
                    <a:pt x="80" y="111"/>
                  </a:cubicBezTo>
                  <a:cubicBezTo>
                    <a:pt x="81" y="112"/>
                    <a:pt x="81" y="113"/>
                    <a:pt x="81" y="114"/>
                  </a:cubicBezTo>
                  <a:cubicBezTo>
                    <a:pt x="81" y="117"/>
                    <a:pt x="80" y="119"/>
                    <a:pt x="79" y="12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280">
              <a:extLst>
                <a:ext uri="{FF2B5EF4-FFF2-40B4-BE49-F238E27FC236}">
                  <a16:creationId xmlns:a16="http://schemas.microsoft.com/office/drawing/2014/main" id="{5BF814A5-970F-115C-9A05-2D5F3FC83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7021" y="4213263"/>
              <a:ext cx="314908" cy="387670"/>
            </a:xfrm>
            <a:custGeom>
              <a:avLst/>
              <a:gdLst>
                <a:gd name="T0" fmla="*/ 72 w 128"/>
                <a:gd name="T1" fmla="*/ 16 h 176"/>
                <a:gd name="T2" fmla="*/ 80 w 128"/>
                <a:gd name="T3" fmla="*/ 64 h 176"/>
                <a:gd name="T4" fmla="*/ 48 w 128"/>
                <a:gd name="T5" fmla="*/ 16 h 176"/>
                <a:gd name="T6" fmla="*/ 32 w 128"/>
                <a:gd name="T7" fmla="*/ 64 h 176"/>
                <a:gd name="T8" fmla="*/ 48 w 128"/>
                <a:gd name="T9" fmla="*/ 16 h 176"/>
                <a:gd name="T10" fmla="*/ 56 w 128"/>
                <a:gd name="T11" fmla="*/ 16 h 176"/>
                <a:gd name="T12" fmla="*/ 64 w 128"/>
                <a:gd name="T13" fmla="*/ 64 h 176"/>
                <a:gd name="T14" fmla="*/ 112 w 128"/>
                <a:gd name="T15" fmla="*/ 16 h 176"/>
                <a:gd name="T16" fmla="*/ 104 w 128"/>
                <a:gd name="T17" fmla="*/ 64 h 176"/>
                <a:gd name="T18" fmla="*/ 112 w 128"/>
                <a:gd name="T19" fmla="*/ 16 h 176"/>
                <a:gd name="T20" fmla="*/ 88 w 128"/>
                <a:gd name="T21" fmla="*/ 16 h 176"/>
                <a:gd name="T22" fmla="*/ 96 w 128"/>
                <a:gd name="T23" fmla="*/ 64 h 176"/>
                <a:gd name="T24" fmla="*/ 124 w 128"/>
                <a:gd name="T25" fmla="*/ 0 h 176"/>
                <a:gd name="T26" fmla="*/ 0 w 128"/>
                <a:gd name="T27" fmla="*/ 4 h 176"/>
                <a:gd name="T28" fmla="*/ 4 w 128"/>
                <a:gd name="T29" fmla="*/ 176 h 176"/>
                <a:gd name="T30" fmla="*/ 20 w 128"/>
                <a:gd name="T31" fmla="*/ 162 h 176"/>
                <a:gd name="T32" fmla="*/ 36 w 128"/>
                <a:gd name="T33" fmla="*/ 176 h 176"/>
                <a:gd name="T34" fmla="*/ 52 w 128"/>
                <a:gd name="T35" fmla="*/ 162 h 176"/>
                <a:gd name="T36" fmla="*/ 61 w 128"/>
                <a:gd name="T37" fmla="*/ 174 h 176"/>
                <a:gd name="T38" fmla="*/ 67 w 128"/>
                <a:gd name="T39" fmla="*/ 174 h 176"/>
                <a:gd name="T40" fmla="*/ 76 w 128"/>
                <a:gd name="T41" fmla="*/ 162 h 176"/>
                <a:gd name="T42" fmla="*/ 92 w 128"/>
                <a:gd name="T43" fmla="*/ 176 h 176"/>
                <a:gd name="T44" fmla="*/ 108 w 128"/>
                <a:gd name="T45" fmla="*/ 162 h 176"/>
                <a:gd name="T46" fmla="*/ 124 w 128"/>
                <a:gd name="T47" fmla="*/ 176 h 176"/>
                <a:gd name="T48" fmla="*/ 128 w 128"/>
                <a:gd name="T49" fmla="*/ 4 h 176"/>
                <a:gd name="T50" fmla="*/ 120 w 128"/>
                <a:gd name="T51" fmla="*/ 162 h 176"/>
                <a:gd name="T52" fmla="*/ 108 w 128"/>
                <a:gd name="T53" fmla="*/ 152 h 176"/>
                <a:gd name="T54" fmla="*/ 92 w 128"/>
                <a:gd name="T55" fmla="*/ 166 h 176"/>
                <a:gd name="T56" fmla="*/ 76 w 128"/>
                <a:gd name="T57" fmla="*/ 152 h 176"/>
                <a:gd name="T58" fmla="*/ 73 w 128"/>
                <a:gd name="T59" fmla="*/ 154 h 176"/>
                <a:gd name="T60" fmla="*/ 55 w 128"/>
                <a:gd name="T61" fmla="*/ 154 h 176"/>
                <a:gd name="T62" fmla="*/ 52 w 128"/>
                <a:gd name="T63" fmla="*/ 152 h 176"/>
                <a:gd name="T64" fmla="*/ 36 w 128"/>
                <a:gd name="T65" fmla="*/ 166 h 176"/>
                <a:gd name="T66" fmla="*/ 20 w 128"/>
                <a:gd name="T67" fmla="*/ 152 h 176"/>
                <a:gd name="T68" fmla="*/ 8 w 128"/>
                <a:gd name="T69" fmla="*/ 162 h 176"/>
                <a:gd name="T70" fmla="*/ 120 w 128"/>
                <a:gd name="T71" fmla="*/ 8 h 176"/>
                <a:gd name="T72" fmla="*/ 96 w 128"/>
                <a:gd name="T73" fmla="*/ 128 h 176"/>
                <a:gd name="T74" fmla="*/ 16 w 128"/>
                <a:gd name="T75" fmla="*/ 136 h 176"/>
                <a:gd name="T76" fmla="*/ 96 w 128"/>
                <a:gd name="T77" fmla="*/ 128 h 176"/>
                <a:gd name="T78" fmla="*/ 16 w 128"/>
                <a:gd name="T79" fmla="*/ 112 h 176"/>
                <a:gd name="T80" fmla="*/ 112 w 128"/>
                <a:gd name="T81" fmla="*/ 120 h 176"/>
                <a:gd name="T82" fmla="*/ 24 w 128"/>
                <a:gd name="T83" fmla="*/ 16 h 176"/>
                <a:gd name="T84" fmla="*/ 16 w 128"/>
                <a:gd name="T85" fmla="*/ 64 h 176"/>
                <a:gd name="T86" fmla="*/ 24 w 128"/>
                <a:gd name="T87" fmla="*/ 16 h 176"/>
                <a:gd name="T88" fmla="*/ 16 w 128"/>
                <a:gd name="T89" fmla="*/ 96 h 176"/>
                <a:gd name="T90" fmla="*/ 112 w 128"/>
                <a:gd name="T91" fmla="*/ 104 h 176"/>
                <a:gd name="T92" fmla="*/ 80 w 128"/>
                <a:gd name="T93" fmla="*/ 80 h 176"/>
                <a:gd name="T94" fmla="*/ 16 w 128"/>
                <a:gd name="T95" fmla="*/ 88 h 176"/>
                <a:gd name="T96" fmla="*/ 80 w 128"/>
                <a:gd name="T97" fmla="*/ 8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76">
                  <a:moveTo>
                    <a:pt x="80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80" y="64"/>
                    <a:pt x="80" y="64"/>
                    <a:pt x="80" y="64"/>
                  </a:cubicBezTo>
                  <a:lnTo>
                    <a:pt x="80" y="16"/>
                  </a:lnTo>
                  <a:close/>
                  <a:moveTo>
                    <a:pt x="48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48" y="64"/>
                    <a:pt x="48" y="64"/>
                    <a:pt x="48" y="64"/>
                  </a:cubicBezTo>
                  <a:lnTo>
                    <a:pt x="48" y="16"/>
                  </a:lnTo>
                  <a:close/>
                  <a:moveTo>
                    <a:pt x="64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4" y="64"/>
                    <a:pt x="64" y="64"/>
                    <a:pt x="64" y="64"/>
                  </a:cubicBezTo>
                  <a:lnTo>
                    <a:pt x="64" y="16"/>
                  </a:lnTo>
                  <a:close/>
                  <a:moveTo>
                    <a:pt x="112" y="16"/>
                  </a:moveTo>
                  <a:cubicBezTo>
                    <a:pt x="104" y="16"/>
                    <a:pt x="104" y="16"/>
                    <a:pt x="104" y="16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12" y="64"/>
                    <a:pt x="112" y="64"/>
                    <a:pt x="112" y="64"/>
                  </a:cubicBezTo>
                  <a:lnTo>
                    <a:pt x="112" y="16"/>
                  </a:lnTo>
                  <a:close/>
                  <a:moveTo>
                    <a:pt x="96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96" y="64"/>
                    <a:pt x="96" y="64"/>
                    <a:pt x="96" y="64"/>
                  </a:cubicBezTo>
                  <a:lnTo>
                    <a:pt x="96" y="16"/>
                  </a:lnTo>
                  <a:close/>
                  <a:moveTo>
                    <a:pt x="1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5" y="176"/>
                    <a:pt x="6" y="176"/>
                    <a:pt x="7" y="175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4" y="176"/>
                    <a:pt x="35" y="176"/>
                    <a:pt x="36" y="176"/>
                  </a:cubicBezTo>
                  <a:cubicBezTo>
                    <a:pt x="37" y="176"/>
                    <a:pt x="38" y="176"/>
                    <a:pt x="39" y="175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2" y="175"/>
                    <a:pt x="63" y="176"/>
                    <a:pt x="64" y="176"/>
                  </a:cubicBezTo>
                  <a:cubicBezTo>
                    <a:pt x="65" y="176"/>
                    <a:pt x="66" y="175"/>
                    <a:pt x="67" y="174"/>
                  </a:cubicBezTo>
                  <a:cubicBezTo>
                    <a:pt x="67" y="174"/>
                    <a:pt x="67" y="174"/>
                    <a:pt x="67" y="174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90" y="176"/>
                    <a:pt x="91" y="176"/>
                    <a:pt x="92" y="176"/>
                  </a:cubicBezTo>
                  <a:cubicBezTo>
                    <a:pt x="93" y="176"/>
                    <a:pt x="94" y="176"/>
                    <a:pt x="95" y="175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2" y="176"/>
                    <a:pt x="123" y="176"/>
                    <a:pt x="124" y="176"/>
                  </a:cubicBezTo>
                  <a:cubicBezTo>
                    <a:pt x="126" y="176"/>
                    <a:pt x="128" y="174"/>
                    <a:pt x="128" y="172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2"/>
                    <a:pt x="126" y="0"/>
                    <a:pt x="124" y="0"/>
                  </a:cubicBezTo>
                  <a:moveTo>
                    <a:pt x="120" y="162"/>
                  </a:moveTo>
                  <a:cubicBezTo>
                    <a:pt x="111" y="153"/>
                    <a:pt x="111" y="153"/>
                    <a:pt x="111" y="153"/>
                  </a:cubicBezTo>
                  <a:cubicBezTo>
                    <a:pt x="110" y="152"/>
                    <a:pt x="109" y="152"/>
                    <a:pt x="108" y="152"/>
                  </a:cubicBezTo>
                  <a:cubicBezTo>
                    <a:pt x="107" y="152"/>
                    <a:pt x="106" y="152"/>
                    <a:pt x="105" y="153"/>
                  </a:cubicBezTo>
                  <a:cubicBezTo>
                    <a:pt x="92" y="166"/>
                    <a:pt x="92" y="166"/>
                    <a:pt x="92" y="166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8" y="152"/>
                    <a:pt x="77" y="152"/>
                    <a:pt x="76" y="152"/>
                  </a:cubicBezTo>
                  <a:cubicBezTo>
                    <a:pt x="75" y="152"/>
                    <a:pt x="74" y="153"/>
                    <a:pt x="73" y="154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4" y="153"/>
                    <a:pt x="53" y="152"/>
                    <a:pt x="52" y="152"/>
                  </a:cubicBezTo>
                  <a:cubicBezTo>
                    <a:pt x="51" y="152"/>
                    <a:pt x="50" y="152"/>
                    <a:pt x="49" y="153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2" y="152"/>
                    <a:pt x="21" y="152"/>
                    <a:pt x="20" y="152"/>
                  </a:cubicBezTo>
                  <a:cubicBezTo>
                    <a:pt x="19" y="152"/>
                    <a:pt x="18" y="152"/>
                    <a:pt x="17" y="153"/>
                  </a:cubicBezTo>
                  <a:cubicBezTo>
                    <a:pt x="8" y="162"/>
                    <a:pt x="8" y="162"/>
                    <a:pt x="8" y="16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0" y="8"/>
                    <a:pt x="120" y="8"/>
                    <a:pt x="120" y="8"/>
                  </a:cubicBezTo>
                  <a:lnTo>
                    <a:pt x="120" y="162"/>
                  </a:lnTo>
                  <a:close/>
                  <a:moveTo>
                    <a:pt x="96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96" y="136"/>
                    <a:pt x="96" y="136"/>
                    <a:pt x="96" y="136"/>
                  </a:cubicBezTo>
                  <a:lnTo>
                    <a:pt x="96" y="128"/>
                  </a:lnTo>
                  <a:close/>
                  <a:moveTo>
                    <a:pt x="112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12" y="120"/>
                    <a:pt x="112" y="120"/>
                    <a:pt x="112" y="120"/>
                  </a:cubicBezTo>
                  <a:lnTo>
                    <a:pt x="112" y="112"/>
                  </a:lnTo>
                  <a:close/>
                  <a:moveTo>
                    <a:pt x="24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4" y="64"/>
                    <a:pt x="24" y="64"/>
                    <a:pt x="24" y="64"/>
                  </a:cubicBezTo>
                  <a:lnTo>
                    <a:pt x="24" y="16"/>
                  </a:lnTo>
                  <a:close/>
                  <a:moveTo>
                    <a:pt x="112" y="96"/>
                  </a:moveTo>
                  <a:cubicBezTo>
                    <a:pt x="16" y="96"/>
                    <a:pt x="16" y="96"/>
                    <a:pt x="16" y="9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12" y="104"/>
                    <a:pt x="112" y="104"/>
                    <a:pt x="112" y="104"/>
                  </a:cubicBezTo>
                  <a:lnTo>
                    <a:pt x="112" y="96"/>
                  </a:lnTo>
                  <a:close/>
                  <a:moveTo>
                    <a:pt x="80" y="80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80" y="88"/>
                    <a:pt x="80" y="88"/>
                    <a:pt x="80" y="88"/>
                  </a:cubicBezTo>
                  <a:lnTo>
                    <a:pt x="80" y="8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1" name="T.Gestion">
            <a:extLst>
              <a:ext uri="{FF2B5EF4-FFF2-40B4-BE49-F238E27FC236}">
                <a16:creationId xmlns:a16="http://schemas.microsoft.com/office/drawing/2014/main" id="{3F0CCECC-CF63-86B4-A84E-A580FA1D2CEA}"/>
              </a:ext>
            </a:extLst>
          </p:cNvPr>
          <p:cNvSpPr txBox="1"/>
          <p:nvPr/>
        </p:nvSpPr>
        <p:spPr>
          <a:xfrm>
            <a:off x="361941" y="1335859"/>
            <a:ext cx="163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16418A"/>
                </a:solidFill>
                <a:latin typeface="Arial Black" panose="020B0A04020102020204" pitchFamily="34" charset="0"/>
                <a:cs typeface="Arial"/>
              </a:rPr>
              <a:t>Gestión:</a:t>
            </a:r>
          </a:p>
        </p:txBody>
      </p:sp>
      <p:sp>
        <p:nvSpPr>
          <p:cNvPr id="96" name="T.ReportesyConsultas">
            <a:extLst>
              <a:ext uri="{FF2B5EF4-FFF2-40B4-BE49-F238E27FC236}">
                <a16:creationId xmlns:a16="http://schemas.microsoft.com/office/drawing/2014/main" id="{51E1E11E-E422-0856-969C-3886ABCAD1DE}"/>
              </a:ext>
            </a:extLst>
          </p:cNvPr>
          <p:cNvSpPr txBox="1"/>
          <p:nvPr/>
        </p:nvSpPr>
        <p:spPr>
          <a:xfrm>
            <a:off x="4781023" y="2735938"/>
            <a:ext cx="387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16418A"/>
                </a:solidFill>
                <a:latin typeface="Arial Black" panose="020B0A04020102020204" pitchFamily="34" charset="0"/>
                <a:cs typeface="Arial"/>
              </a:rPr>
              <a:t>Reportes y Consultas:</a:t>
            </a:r>
          </a:p>
        </p:txBody>
      </p:sp>
      <p:sp>
        <p:nvSpPr>
          <p:cNvPr id="94" name="T.Explicacion">
            <a:extLst>
              <a:ext uri="{FF2B5EF4-FFF2-40B4-BE49-F238E27FC236}">
                <a16:creationId xmlns:a16="http://schemas.microsoft.com/office/drawing/2014/main" id="{7A0738A8-C8C1-D112-B89C-A6D9F07988E2}"/>
              </a:ext>
            </a:extLst>
          </p:cNvPr>
          <p:cNvSpPr txBox="1"/>
          <p:nvPr/>
        </p:nvSpPr>
        <p:spPr>
          <a:xfrm>
            <a:off x="4234375" y="1845713"/>
            <a:ext cx="49355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MX" altLang="es-CO" dirty="0">
                <a:solidFill>
                  <a:srgbClr val="164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 a la entrada de recursos al banco (DTN o Entidad), por títulos y/o deducciones.</a:t>
            </a:r>
          </a:p>
        </p:txBody>
      </p:sp>
      <p:grpSp>
        <p:nvGrpSpPr>
          <p:cNvPr id="22" name="Bot_Consulta_DRXC">
            <a:extLst>
              <a:ext uri="{FF2B5EF4-FFF2-40B4-BE49-F238E27FC236}">
                <a16:creationId xmlns:a16="http://schemas.microsoft.com/office/drawing/2014/main" id="{BAF766F5-EACC-331D-71C4-74EB3FBFC64C}"/>
              </a:ext>
            </a:extLst>
          </p:cNvPr>
          <p:cNvGrpSpPr/>
          <p:nvPr/>
        </p:nvGrpSpPr>
        <p:grpSpPr>
          <a:xfrm>
            <a:off x="5559395" y="4474681"/>
            <a:ext cx="2342949" cy="551026"/>
            <a:chOff x="5559395" y="4474681"/>
            <a:chExt cx="2342949" cy="551026"/>
          </a:xfrm>
        </p:grpSpPr>
        <p:pic>
          <p:nvPicPr>
            <p:cNvPr id="20" name="Icono_Consulta_DRXC" descr="Portapapeles con relleno sólido">
              <a:hlinkClick r:id="rId2" action="ppaction://hlinksldjump"/>
              <a:extLst>
                <a:ext uri="{FF2B5EF4-FFF2-40B4-BE49-F238E27FC236}">
                  <a16:creationId xmlns:a16="http://schemas.microsoft.com/office/drawing/2014/main" id="{AB721368-CA1B-F165-142B-FC6C2C36E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59395" y="4539449"/>
              <a:ext cx="316670" cy="316670"/>
            </a:xfrm>
            <a:prstGeom prst="rect">
              <a:avLst/>
            </a:prstGeom>
          </p:spPr>
        </p:pic>
        <p:sp>
          <p:nvSpPr>
            <p:cNvPr id="8" name="Recuadro Bot.Consulta">
              <a:hlinkClick r:id="rId2" action="ppaction://hlinksldjump"/>
              <a:extLst>
                <a:ext uri="{FF2B5EF4-FFF2-40B4-BE49-F238E27FC236}">
                  <a16:creationId xmlns:a16="http://schemas.microsoft.com/office/drawing/2014/main" id="{4AE88B93-AAE3-F557-0203-95A0B10950A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46333" y="3655118"/>
              <a:ext cx="436448" cy="2075574"/>
            </a:xfrm>
            <a:custGeom>
              <a:avLst/>
              <a:gdLst>
                <a:gd name="T0" fmla="*/ 387 w 784"/>
                <a:gd name="T1" fmla="*/ 216 h 2498"/>
                <a:gd name="T2" fmla="*/ 0 w 784"/>
                <a:gd name="T3" fmla="*/ 9 h 2498"/>
                <a:gd name="T4" fmla="*/ 0 w 784"/>
                <a:gd name="T5" fmla="*/ 1389 h 2498"/>
                <a:gd name="T6" fmla="*/ 0 w 784"/>
                <a:gd name="T7" fmla="*/ 1996 h 2498"/>
                <a:gd name="T8" fmla="*/ 0 w 784"/>
                <a:gd name="T9" fmla="*/ 2498 h 2498"/>
                <a:gd name="T10" fmla="*/ 784 w 784"/>
                <a:gd name="T11" fmla="*/ 2498 h 2498"/>
                <a:gd name="T12" fmla="*/ 784 w 784"/>
                <a:gd name="T13" fmla="*/ 1996 h 2498"/>
                <a:gd name="T14" fmla="*/ 784 w 784"/>
                <a:gd name="T15" fmla="*/ 1389 h 2498"/>
                <a:gd name="T16" fmla="*/ 784 w 784"/>
                <a:gd name="T17" fmla="*/ 0 h 2498"/>
                <a:gd name="T18" fmla="*/ 387 w 784"/>
                <a:gd name="T19" fmla="*/ 216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4" h="2498">
                  <a:moveTo>
                    <a:pt x="387" y="216"/>
                  </a:moveTo>
                  <a:lnTo>
                    <a:pt x="0" y="9"/>
                  </a:lnTo>
                  <a:lnTo>
                    <a:pt x="0" y="1389"/>
                  </a:lnTo>
                  <a:lnTo>
                    <a:pt x="0" y="1996"/>
                  </a:lnTo>
                  <a:lnTo>
                    <a:pt x="0" y="2498"/>
                  </a:lnTo>
                  <a:lnTo>
                    <a:pt x="784" y="2498"/>
                  </a:lnTo>
                  <a:lnTo>
                    <a:pt x="784" y="1996"/>
                  </a:lnTo>
                  <a:lnTo>
                    <a:pt x="784" y="1389"/>
                  </a:lnTo>
                  <a:lnTo>
                    <a:pt x="784" y="0"/>
                  </a:lnTo>
                  <a:lnTo>
                    <a:pt x="387" y="216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Texto Bot.Consulta">
              <a:hlinkClick r:id="rId2" action="ppaction://hlinksldjump"/>
              <a:extLst>
                <a:ext uri="{FF2B5EF4-FFF2-40B4-BE49-F238E27FC236}">
                  <a16:creationId xmlns:a16="http://schemas.microsoft.com/office/drawing/2014/main" id="{81D5A856-C17C-F6D2-EFA2-2E304E9A4E8F}"/>
                </a:ext>
              </a:extLst>
            </p:cNvPr>
            <p:cNvSpPr txBox="1"/>
            <p:nvPr/>
          </p:nvSpPr>
          <p:spPr>
            <a:xfrm>
              <a:off x="6108489" y="4517876"/>
              <a:ext cx="171110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 Black" panose="020B0A04020102020204" pitchFamily="34" charset="0"/>
                  <a:cs typeface="Arial"/>
                </a:rPr>
                <a:t>Consulta de Recaudos por Clasificar</a:t>
              </a:r>
            </a:p>
            <a:p>
              <a:pPr algn="ctr"/>
              <a:endParaRPr lang="es-CO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Bot_Informe_DRXC">
            <a:extLst>
              <a:ext uri="{FF2B5EF4-FFF2-40B4-BE49-F238E27FC236}">
                <a16:creationId xmlns:a16="http://schemas.microsoft.com/office/drawing/2014/main" id="{49411074-B88E-2CF9-F4C0-966553CE2CCF}"/>
              </a:ext>
            </a:extLst>
          </p:cNvPr>
          <p:cNvGrpSpPr/>
          <p:nvPr/>
        </p:nvGrpSpPr>
        <p:grpSpPr>
          <a:xfrm>
            <a:off x="5565650" y="3891271"/>
            <a:ext cx="2330765" cy="539568"/>
            <a:chOff x="5565650" y="3891271"/>
            <a:chExt cx="2330765" cy="539568"/>
          </a:xfrm>
        </p:grpSpPr>
        <p:pic>
          <p:nvPicPr>
            <p:cNvPr id="19" name="Icono_Informe_DRXC" descr="Portapapeles con relleno sólido">
              <a:hlinkClick r:id="rId5" action="ppaction://hlinksldjump"/>
              <a:extLst>
                <a:ext uri="{FF2B5EF4-FFF2-40B4-BE49-F238E27FC236}">
                  <a16:creationId xmlns:a16="http://schemas.microsoft.com/office/drawing/2014/main" id="{773893F7-B7D6-B173-0401-64881A38E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65650" y="3951159"/>
              <a:ext cx="316670" cy="316670"/>
            </a:xfrm>
            <a:prstGeom prst="rect">
              <a:avLst/>
            </a:prstGeom>
          </p:spPr>
        </p:pic>
        <p:sp>
          <p:nvSpPr>
            <p:cNvPr id="11" name="Recuadro Bot.Informe">
              <a:hlinkClick r:id="rId5" action="ppaction://hlinksldjump"/>
              <a:extLst>
                <a:ext uri="{FF2B5EF4-FFF2-40B4-BE49-F238E27FC236}">
                  <a16:creationId xmlns:a16="http://schemas.microsoft.com/office/drawing/2014/main" id="{D678704A-8BFB-227E-A2C3-B60C05392AE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54335" y="3085638"/>
              <a:ext cx="436448" cy="2047713"/>
            </a:xfrm>
            <a:custGeom>
              <a:avLst/>
              <a:gdLst>
                <a:gd name="T0" fmla="*/ 387 w 784"/>
                <a:gd name="T1" fmla="*/ 216 h 2498"/>
                <a:gd name="T2" fmla="*/ 0 w 784"/>
                <a:gd name="T3" fmla="*/ 9 h 2498"/>
                <a:gd name="T4" fmla="*/ 0 w 784"/>
                <a:gd name="T5" fmla="*/ 1389 h 2498"/>
                <a:gd name="T6" fmla="*/ 0 w 784"/>
                <a:gd name="T7" fmla="*/ 1996 h 2498"/>
                <a:gd name="T8" fmla="*/ 0 w 784"/>
                <a:gd name="T9" fmla="*/ 2498 h 2498"/>
                <a:gd name="T10" fmla="*/ 784 w 784"/>
                <a:gd name="T11" fmla="*/ 2498 h 2498"/>
                <a:gd name="T12" fmla="*/ 784 w 784"/>
                <a:gd name="T13" fmla="*/ 1996 h 2498"/>
                <a:gd name="T14" fmla="*/ 784 w 784"/>
                <a:gd name="T15" fmla="*/ 1389 h 2498"/>
                <a:gd name="T16" fmla="*/ 784 w 784"/>
                <a:gd name="T17" fmla="*/ 0 h 2498"/>
                <a:gd name="T18" fmla="*/ 387 w 784"/>
                <a:gd name="T19" fmla="*/ 216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4" h="2498">
                  <a:moveTo>
                    <a:pt x="387" y="216"/>
                  </a:moveTo>
                  <a:lnTo>
                    <a:pt x="0" y="9"/>
                  </a:lnTo>
                  <a:lnTo>
                    <a:pt x="0" y="1389"/>
                  </a:lnTo>
                  <a:lnTo>
                    <a:pt x="0" y="1996"/>
                  </a:lnTo>
                  <a:lnTo>
                    <a:pt x="0" y="2498"/>
                  </a:lnTo>
                  <a:lnTo>
                    <a:pt x="784" y="2498"/>
                  </a:lnTo>
                  <a:lnTo>
                    <a:pt x="784" y="1996"/>
                  </a:lnTo>
                  <a:lnTo>
                    <a:pt x="784" y="1389"/>
                  </a:lnTo>
                  <a:lnTo>
                    <a:pt x="784" y="0"/>
                  </a:lnTo>
                  <a:lnTo>
                    <a:pt x="387" y="216"/>
                  </a:lnTo>
                  <a:close/>
                </a:path>
              </a:pathLst>
            </a:custGeom>
            <a:solidFill>
              <a:srgbClr val="FFBD2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Texto Bot.Informe">
              <a:hlinkClick r:id="rId5" action="ppaction://hlinksldjump"/>
              <a:extLst>
                <a:ext uri="{FF2B5EF4-FFF2-40B4-BE49-F238E27FC236}">
                  <a16:creationId xmlns:a16="http://schemas.microsoft.com/office/drawing/2014/main" id="{44525C4E-A2F9-2AB2-E641-5FAED2068859}"/>
                </a:ext>
              </a:extLst>
            </p:cNvPr>
            <p:cNvSpPr txBox="1"/>
            <p:nvPr/>
          </p:nvSpPr>
          <p:spPr>
            <a:xfrm>
              <a:off x="6100421" y="3923008"/>
              <a:ext cx="171110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 Black" panose="020B0A04020102020204" pitchFamily="34" charset="0"/>
                  <a:cs typeface="Arial"/>
                </a:rPr>
                <a:t>Informe de Saldos por Imputar</a:t>
              </a:r>
            </a:p>
            <a:p>
              <a:pPr algn="ctr"/>
              <a:endParaRPr lang="es-CO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Bot_Detalle_DRXC">
            <a:extLst>
              <a:ext uri="{FF2B5EF4-FFF2-40B4-BE49-F238E27FC236}">
                <a16:creationId xmlns:a16="http://schemas.microsoft.com/office/drawing/2014/main" id="{6F2B6622-761A-8E78-89E1-F09866D8808E}"/>
              </a:ext>
            </a:extLst>
          </p:cNvPr>
          <p:cNvGrpSpPr/>
          <p:nvPr/>
        </p:nvGrpSpPr>
        <p:grpSpPr>
          <a:xfrm>
            <a:off x="5565650" y="3309262"/>
            <a:ext cx="2336691" cy="543302"/>
            <a:chOff x="5565650" y="3309262"/>
            <a:chExt cx="2336691" cy="543302"/>
          </a:xfrm>
        </p:grpSpPr>
        <p:pic>
          <p:nvPicPr>
            <p:cNvPr id="18" name="Icono_Detalle_DRXC" descr="Portapapeles con relleno sólido">
              <a:hlinkClick r:id="rId8" action="ppaction://hlinksldjump"/>
              <a:extLst>
                <a:ext uri="{FF2B5EF4-FFF2-40B4-BE49-F238E27FC236}">
                  <a16:creationId xmlns:a16="http://schemas.microsoft.com/office/drawing/2014/main" id="{1F6C5877-8C42-04AC-A8D5-8EC4F154B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65650" y="3374131"/>
              <a:ext cx="316670" cy="316670"/>
            </a:xfrm>
            <a:prstGeom prst="rect">
              <a:avLst/>
            </a:prstGeom>
          </p:spPr>
        </p:pic>
        <p:sp>
          <p:nvSpPr>
            <p:cNvPr id="16" name="Recuadro Bot.Detalle">
              <a:hlinkClick r:id="rId8" action="ppaction://hlinksldjump"/>
              <a:extLst>
                <a:ext uri="{FF2B5EF4-FFF2-40B4-BE49-F238E27FC236}">
                  <a16:creationId xmlns:a16="http://schemas.microsoft.com/office/drawing/2014/main" id="{310EF194-4E4F-72DA-D852-FBF0B057AC9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60261" y="2503629"/>
              <a:ext cx="436448" cy="2047713"/>
            </a:xfrm>
            <a:custGeom>
              <a:avLst/>
              <a:gdLst>
                <a:gd name="T0" fmla="*/ 387 w 784"/>
                <a:gd name="T1" fmla="*/ 216 h 2498"/>
                <a:gd name="T2" fmla="*/ 0 w 784"/>
                <a:gd name="T3" fmla="*/ 9 h 2498"/>
                <a:gd name="T4" fmla="*/ 0 w 784"/>
                <a:gd name="T5" fmla="*/ 1389 h 2498"/>
                <a:gd name="T6" fmla="*/ 0 w 784"/>
                <a:gd name="T7" fmla="*/ 1996 h 2498"/>
                <a:gd name="T8" fmla="*/ 0 w 784"/>
                <a:gd name="T9" fmla="*/ 2498 h 2498"/>
                <a:gd name="T10" fmla="*/ 784 w 784"/>
                <a:gd name="T11" fmla="*/ 2498 h 2498"/>
                <a:gd name="T12" fmla="*/ 784 w 784"/>
                <a:gd name="T13" fmla="*/ 1996 h 2498"/>
                <a:gd name="T14" fmla="*/ 784 w 784"/>
                <a:gd name="T15" fmla="*/ 1389 h 2498"/>
                <a:gd name="T16" fmla="*/ 784 w 784"/>
                <a:gd name="T17" fmla="*/ 0 h 2498"/>
                <a:gd name="T18" fmla="*/ 387 w 784"/>
                <a:gd name="T19" fmla="*/ 216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4" h="2498">
                  <a:moveTo>
                    <a:pt x="387" y="216"/>
                  </a:moveTo>
                  <a:lnTo>
                    <a:pt x="0" y="9"/>
                  </a:lnTo>
                  <a:lnTo>
                    <a:pt x="0" y="1389"/>
                  </a:lnTo>
                  <a:lnTo>
                    <a:pt x="0" y="1996"/>
                  </a:lnTo>
                  <a:lnTo>
                    <a:pt x="0" y="2498"/>
                  </a:lnTo>
                  <a:lnTo>
                    <a:pt x="784" y="2498"/>
                  </a:lnTo>
                  <a:lnTo>
                    <a:pt x="784" y="1996"/>
                  </a:lnTo>
                  <a:lnTo>
                    <a:pt x="784" y="1389"/>
                  </a:lnTo>
                  <a:lnTo>
                    <a:pt x="784" y="0"/>
                  </a:lnTo>
                  <a:lnTo>
                    <a:pt x="387" y="216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exto Bot.Detalle">
              <a:hlinkClick r:id="rId8" action="ppaction://hlinksldjump"/>
              <a:extLst>
                <a:ext uri="{FF2B5EF4-FFF2-40B4-BE49-F238E27FC236}">
                  <a16:creationId xmlns:a16="http://schemas.microsoft.com/office/drawing/2014/main" id="{CDDFA778-831E-C4CA-CB08-E0DD221A7D47}"/>
                </a:ext>
              </a:extLst>
            </p:cNvPr>
            <p:cNvSpPr txBox="1"/>
            <p:nvPr/>
          </p:nvSpPr>
          <p:spPr>
            <a:xfrm>
              <a:off x="6057636" y="3344733"/>
              <a:ext cx="171110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 Black" panose="020B0A04020102020204" pitchFamily="34" charset="0"/>
                  <a:cs typeface="Arial"/>
                </a:rPr>
                <a:t>Detalle Documentos de Recaudo por Clasificar</a:t>
              </a:r>
            </a:p>
            <a:p>
              <a:pPr algn="ctr"/>
              <a:endParaRPr lang="es-CO" sz="9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Vista general de diapositiva 14">
                <a:extLst>
                  <a:ext uri="{FF2B5EF4-FFF2-40B4-BE49-F238E27FC236}">
                    <a16:creationId xmlns:a16="http://schemas.microsoft.com/office/drawing/2014/main" id="{ADD9F7F9-0507-B867-1A54-54C274933F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3642413"/>
                  </p:ext>
                </p:extLst>
              </p:nvPr>
            </p:nvGraphicFramePr>
            <p:xfrm>
              <a:off x="1392605" y="3250335"/>
              <a:ext cx="321128" cy="507831"/>
            </p:xfrm>
            <a:graphic>
              <a:graphicData uri="http://schemas.microsoft.com/office/powerpoint/2016/slidezoom">
                <pslz:sldZm>
                  <pslz:sldZmObj sldId="359" cId="454608326">
                    <pslz:zmPr id="{7434C5E6-DCFD-4C12-B99B-DFCD009C60ED}" imageType="cover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1128" cy="507831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Vista general de diapositiva 14">
                <a:extLst>
                  <a:ext uri="{FF2B5EF4-FFF2-40B4-BE49-F238E27FC236}">
                    <a16:creationId xmlns:a16="http://schemas.microsoft.com/office/drawing/2014/main" id="{ADD9F7F9-0507-B867-1A54-54C274933F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92605" y="3250335"/>
                <a:ext cx="321128" cy="507831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24" name="T.DRXC">
            <a:extLst>
              <a:ext uri="{FF2B5EF4-FFF2-40B4-BE49-F238E27FC236}">
                <a16:creationId xmlns:a16="http://schemas.microsoft.com/office/drawing/2014/main" id="{35BB9586-1808-1E38-B72E-8305A22E5A8E}"/>
              </a:ext>
            </a:extLst>
          </p:cNvPr>
          <p:cNvSpPr txBox="1"/>
          <p:nvPr/>
        </p:nvSpPr>
        <p:spPr>
          <a:xfrm>
            <a:off x="693174" y="648900"/>
            <a:ext cx="8273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DOCUMENTOS DE RECAUDO POR CLASIFICAR</a:t>
            </a:r>
          </a:p>
          <a:p>
            <a:pPr algn="r"/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DCD254CE-A2AA-88D8-06F8-B1FBD64878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3004038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extLst>
                  <a:ext uri="{FF2B5EF4-FFF2-40B4-BE49-F238E27FC236}">
                    <a16:creationId xmlns:a16="http://schemas.microsoft.com/office/drawing/2014/main" id="{DCD254CE-A2AA-88D8-06F8-B1FBD64878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9746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Explicacion_Gestion">
            <a:extLst>
              <a:ext uri="{FF2B5EF4-FFF2-40B4-BE49-F238E27FC236}">
                <a16:creationId xmlns:a16="http://schemas.microsoft.com/office/drawing/2014/main" id="{66EFC21F-AD3B-40BD-6BA2-21908DC7BADE}"/>
              </a:ext>
            </a:extLst>
          </p:cNvPr>
          <p:cNvGrpSpPr/>
          <p:nvPr/>
        </p:nvGrpSpPr>
        <p:grpSpPr>
          <a:xfrm>
            <a:off x="588169" y="1364503"/>
            <a:ext cx="3268185" cy="3583174"/>
            <a:chOff x="588169" y="1364503"/>
            <a:chExt cx="3268185" cy="3583174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08442E1C-0B19-5FEC-18B9-A033F40A1C53}"/>
                </a:ext>
              </a:extLst>
            </p:cNvPr>
            <p:cNvGrpSpPr/>
            <p:nvPr/>
          </p:nvGrpSpPr>
          <p:grpSpPr>
            <a:xfrm>
              <a:off x="588169" y="1986498"/>
              <a:ext cx="2032219" cy="2160146"/>
              <a:chOff x="2455863" y="1552575"/>
              <a:chExt cx="4311650" cy="4300538"/>
            </a:xfrm>
          </p:grpSpPr>
          <p:sp>
            <p:nvSpPr>
              <p:cNvPr id="61" name="Oval 5">
                <a:extLst>
                  <a:ext uri="{FF2B5EF4-FFF2-40B4-BE49-F238E27FC236}">
                    <a16:creationId xmlns:a16="http://schemas.microsoft.com/office/drawing/2014/main" id="{D31C3B1E-61FA-6A60-F2B9-9C0A6579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676" y="1703388"/>
                <a:ext cx="4010025" cy="39989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180816C8-DC26-C882-0954-4CA94B38E7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5863" y="1552575"/>
                <a:ext cx="4311650" cy="4300538"/>
              </a:xfrm>
              <a:custGeom>
                <a:avLst/>
                <a:gdLst>
                  <a:gd name="T0" fmla="*/ 712 w 1425"/>
                  <a:gd name="T1" fmla="*/ 1424 h 1424"/>
                  <a:gd name="T2" fmla="*/ 0 w 1425"/>
                  <a:gd name="T3" fmla="*/ 712 h 1424"/>
                  <a:gd name="T4" fmla="*/ 712 w 1425"/>
                  <a:gd name="T5" fmla="*/ 0 h 1424"/>
                  <a:gd name="T6" fmla="*/ 1425 w 1425"/>
                  <a:gd name="T7" fmla="*/ 712 h 1424"/>
                  <a:gd name="T8" fmla="*/ 712 w 1425"/>
                  <a:gd name="T9" fmla="*/ 1424 h 1424"/>
                  <a:gd name="T10" fmla="*/ 712 w 1425"/>
                  <a:gd name="T11" fmla="*/ 100 h 1424"/>
                  <a:gd name="T12" fmla="*/ 100 w 1425"/>
                  <a:gd name="T13" fmla="*/ 712 h 1424"/>
                  <a:gd name="T14" fmla="*/ 712 w 1425"/>
                  <a:gd name="T15" fmla="*/ 1324 h 1424"/>
                  <a:gd name="T16" fmla="*/ 1325 w 1425"/>
                  <a:gd name="T17" fmla="*/ 712 h 1424"/>
                  <a:gd name="T18" fmla="*/ 712 w 1425"/>
                  <a:gd name="T19" fmla="*/ 100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5" h="1424">
                    <a:moveTo>
                      <a:pt x="712" y="1424"/>
                    </a:moveTo>
                    <a:cubicBezTo>
                      <a:pt x="320" y="1424"/>
                      <a:pt x="0" y="1105"/>
                      <a:pt x="0" y="712"/>
                    </a:cubicBezTo>
                    <a:cubicBezTo>
                      <a:pt x="0" y="319"/>
                      <a:pt x="320" y="0"/>
                      <a:pt x="712" y="0"/>
                    </a:cubicBezTo>
                    <a:cubicBezTo>
                      <a:pt x="1105" y="0"/>
                      <a:pt x="1425" y="319"/>
                      <a:pt x="1425" y="712"/>
                    </a:cubicBezTo>
                    <a:cubicBezTo>
                      <a:pt x="1425" y="1105"/>
                      <a:pt x="1105" y="1424"/>
                      <a:pt x="712" y="1424"/>
                    </a:cubicBezTo>
                    <a:close/>
                    <a:moveTo>
                      <a:pt x="712" y="100"/>
                    </a:moveTo>
                    <a:cubicBezTo>
                      <a:pt x="375" y="100"/>
                      <a:pt x="100" y="374"/>
                      <a:pt x="100" y="712"/>
                    </a:cubicBezTo>
                    <a:cubicBezTo>
                      <a:pt x="100" y="1050"/>
                      <a:pt x="375" y="1324"/>
                      <a:pt x="712" y="1324"/>
                    </a:cubicBezTo>
                    <a:cubicBezTo>
                      <a:pt x="1050" y="1324"/>
                      <a:pt x="1325" y="1050"/>
                      <a:pt x="1325" y="712"/>
                    </a:cubicBezTo>
                    <a:cubicBezTo>
                      <a:pt x="1325" y="374"/>
                      <a:pt x="1050" y="100"/>
                      <a:pt x="712" y="10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5FF7900A-7E90-20FB-59B5-8DE0F888DC25}"/>
                </a:ext>
              </a:extLst>
            </p:cNvPr>
            <p:cNvGrpSpPr/>
            <p:nvPr/>
          </p:nvGrpSpPr>
          <p:grpSpPr>
            <a:xfrm>
              <a:off x="2142592" y="1364503"/>
              <a:ext cx="1713762" cy="1950774"/>
              <a:chOff x="5959476" y="50800"/>
              <a:chExt cx="3773488" cy="3767138"/>
            </a:xfrm>
          </p:grpSpPr>
          <p:sp>
            <p:nvSpPr>
              <p:cNvPr id="50" name="Oval 7">
                <a:extLst>
                  <a:ext uri="{FF2B5EF4-FFF2-40B4-BE49-F238E27FC236}">
                    <a16:creationId xmlns:a16="http://schemas.microsoft.com/office/drawing/2014/main" id="{F84371D4-FF4D-A4B5-4AAE-730BF7EBE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76" y="201613"/>
                <a:ext cx="3470275" cy="34639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8">
                <a:extLst>
                  <a:ext uri="{FF2B5EF4-FFF2-40B4-BE49-F238E27FC236}">
                    <a16:creationId xmlns:a16="http://schemas.microsoft.com/office/drawing/2014/main" id="{68356982-4123-706D-9CBA-CE530E959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9476" y="50800"/>
                <a:ext cx="3773488" cy="3767138"/>
              </a:xfrm>
              <a:custGeom>
                <a:avLst/>
                <a:gdLst>
                  <a:gd name="T0" fmla="*/ 624 w 1247"/>
                  <a:gd name="T1" fmla="*/ 1247 h 1247"/>
                  <a:gd name="T2" fmla="*/ 0 w 1247"/>
                  <a:gd name="T3" fmla="*/ 623 h 1247"/>
                  <a:gd name="T4" fmla="*/ 624 w 1247"/>
                  <a:gd name="T5" fmla="*/ 0 h 1247"/>
                  <a:gd name="T6" fmla="*/ 1247 w 1247"/>
                  <a:gd name="T7" fmla="*/ 623 h 1247"/>
                  <a:gd name="T8" fmla="*/ 624 w 1247"/>
                  <a:gd name="T9" fmla="*/ 1247 h 1247"/>
                  <a:gd name="T10" fmla="*/ 624 w 1247"/>
                  <a:gd name="T11" fmla="*/ 100 h 1247"/>
                  <a:gd name="T12" fmla="*/ 100 w 1247"/>
                  <a:gd name="T13" fmla="*/ 623 h 1247"/>
                  <a:gd name="T14" fmla="*/ 624 w 1247"/>
                  <a:gd name="T15" fmla="*/ 1147 h 1247"/>
                  <a:gd name="T16" fmla="*/ 1147 w 1247"/>
                  <a:gd name="T17" fmla="*/ 623 h 1247"/>
                  <a:gd name="T18" fmla="*/ 624 w 1247"/>
                  <a:gd name="T19" fmla="*/ 10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7" h="1247">
                    <a:moveTo>
                      <a:pt x="624" y="1247"/>
                    </a:moveTo>
                    <a:cubicBezTo>
                      <a:pt x="280" y="1247"/>
                      <a:pt x="0" y="967"/>
                      <a:pt x="0" y="623"/>
                    </a:cubicBezTo>
                    <a:cubicBezTo>
                      <a:pt x="0" y="280"/>
                      <a:pt x="280" y="0"/>
                      <a:pt x="624" y="0"/>
                    </a:cubicBezTo>
                    <a:cubicBezTo>
                      <a:pt x="968" y="0"/>
                      <a:pt x="1247" y="280"/>
                      <a:pt x="1247" y="623"/>
                    </a:cubicBezTo>
                    <a:cubicBezTo>
                      <a:pt x="1247" y="967"/>
                      <a:pt x="968" y="1247"/>
                      <a:pt x="624" y="1247"/>
                    </a:cubicBezTo>
                    <a:close/>
                    <a:moveTo>
                      <a:pt x="624" y="100"/>
                    </a:moveTo>
                    <a:cubicBezTo>
                      <a:pt x="335" y="100"/>
                      <a:pt x="100" y="335"/>
                      <a:pt x="100" y="623"/>
                    </a:cubicBezTo>
                    <a:cubicBezTo>
                      <a:pt x="100" y="912"/>
                      <a:pt x="335" y="1147"/>
                      <a:pt x="624" y="1147"/>
                    </a:cubicBezTo>
                    <a:cubicBezTo>
                      <a:pt x="912" y="1147"/>
                      <a:pt x="1147" y="912"/>
                      <a:pt x="1147" y="623"/>
                    </a:cubicBezTo>
                    <a:cubicBezTo>
                      <a:pt x="1147" y="335"/>
                      <a:pt x="912" y="100"/>
                      <a:pt x="624" y="1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7D27F409-44ED-66B1-B5FC-C92BA91B4574}"/>
                </a:ext>
              </a:extLst>
            </p:cNvPr>
            <p:cNvGrpSpPr/>
            <p:nvPr/>
          </p:nvGrpSpPr>
          <p:grpSpPr>
            <a:xfrm>
              <a:off x="1746579" y="2910439"/>
              <a:ext cx="1767623" cy="2037238"/>
              <a:chOff x="5250031" y="3035300"/>
              <a:chExt cx="3773489" cy="3765550"/>
            </a:xfrm>
          </p:grpSpPr>
          <p:sp>
            <p:nvSpPr>
              <p:cNvPr id="48" name="Oval 9">
                <a:extLst>
                  <a:ext uri="{FF2B5EF4-FFF2-40B4-BE49-F238E27FC236}">
                    <a16:creationId xmlns:a16="http://schemas.microsoft.com/office/drawing/2014/main" id="{711FB82B-70B2-B405-D2FA-15C8AC464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1163" y="3186113"/>
                <a:ext cx="3470275" cy="34639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10">
                <a:extLst>
                  <a:ext uri="{FF2B5EF4-FFF2-40B4-BE49-F238E27FC236}">
                    <a16:creationId xmlns:a16="http://schemas.microsoft.com/office/drawing/2014/main" id="{FFAF9B38-6303-F86A-6E41-D61708ADAC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50031" y="3035300"/>
                <a:ext cx="3773489" cy="3765550"/>
              </a:xfrm>
              <a:custGeom>
                <a:avLst/>
                <a:gdLst>
                  <a:gd name="T0" fmla="*/ 624 w 1247"/>
                  <a:gd name="T1" fmla="*/ 1247 h 1247"/>
                  <a:gd name="T2" fmla="*/ 0 w 1247"/>
                  <a:gd name="T3" fmla="*/ 624 h 1247"/>
                  <a:gd name="T4" fmla="*/ 624 w 1247"/>
                  <a:gd name="T5" fmla="*/ 0 h 1247"/>
                  <a:gd name="T6" fmla="*/ 1247 w 1247"/>
                  <a:gd name="T7" fmla="*/ 624 h 1247"/>
                  <a:gd name="T8" fmla="*/ 624 w 1247"/>
                  <a:gd name="T9" fmla="*/ 1247 h 1247"/>
                  <a:gd name="T10" fmla="*/ 624 w 1247"/>
                  <a:gd name="T11" fmla="*/ 100 h 1247"/>
                  <a:gd name="T12" fmla="*/ 100 w 1247"/>
                  <a:gd name="T13" fmla="*/ 624 h 1247"/>
                  <a:gd name="T14" fmla="*/ 624 w 1247"/>
                  <a:gd name="T15" fmla="*/ 1147 h 1247"/>
                  <a:gd name="T16" fmla="*/ 1147 w 1247"/>
                  <a:gd name="T17" fmla="*/ 624 h 1247"/>
                  <a:gd name="T18" fmla="*/ 624 w 1247"/>
                  <a:gd name="T19" fmla="*/ 10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7" h="1247">
                    <a:moveTo>
                      <a:pt x="624" y="1247"/>
                    </a:moveTo>
                    <a:cubicBezTo>
                      <a:pt x="280" y="1247"/>
                      <a:pt x="0" y="968"/>
                      <a:pt x="0" y="624"/>
                    </a:cubicBezTo>
                    <a:cubicBezTo>
                      <a:pt x="0" y="280"/>
                      <a:pt x="280" y="0"/>
                      <a:pt x="624" y="0"/>
                    </a:cubicBezTo>
                    <a:cubicBezTo>
                      <a:pt x="968" y="0"/>
                      <a:pt x="1247" y="280"/>
                      <a:pt x="1247" y="624"/>
                    </a:cubicBezTo>
                    <a:cubicBezTo>
                      <a:pt x="1247" y="968"/>
                      <a:pt x="968" y="1247"/>
                      <a:pt x="624" y="1247"/>
                    </a:cubicBezTo>
                    <a:close/>
                    <a:moveTo>
                      <a:pt x="624" y="100"/>
                    </a:moveTo>
                    <a:cubicBezTo>
                      <a:pt x="335" y="100"/>
                      <a:pt x="100" y="335"/>
                      <a:pt x="100" y="624"/>
                    </a:cubicBezTo>
                    <a:cubicBezTo>
                      <a:pt x="100" y="912"/>
                      <a:pt x="335" y="1147"/>
                      <a:pt x="624" y="1147"/>
                    </a:cubicBezTo>
                    <a:cubicBezTo>
                      <a:pt x="913" y="1147"/>
                      <a:pt x="1147" y="912"/>
                      <a:pt x="1147" y="624"/>
                    </a:cubicBezTo>
                    <a:cubicBezTo>
                      <a:pt x="1147" y="335"/>
                      <a:pt x="913" y="100"/>
                      <a:pt x="624" y="10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6" name="Google Shape;8165;p161">
              <a:extLst>
                <a:ext uri="{FF2B5EF4-FFF2-40B4-BE49-F238E27FC236}">
                  <a16:creationId xmlns:a16="http://schemas.microsoft.com/office/drawing/2014/main" id="{367C4E84-8B55-1718-C042-0CB38F236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9670" y="1651078"/>
              <a:ext cx="501809" cy="28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4400"/>
                <a:buFont typeface="Montserrat" panose="02000505000000020004" pitchFamily="2" charset="0"/>
                <a:buNone/>
              </a:pPr>
              <a:r>
                <a:rPr lang="en-US" altLang="en-US" sz="2000" b="1" dirty="0">
                  <a:solidFill>
                    <a:srgbClr val="C00000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ING</a:t>
              </a:r>
              <a:endParaRPr lang="en-US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37" name="Google Shape;8165;p161">
              <a:extLst>
                <a:ext uri="{FF2B5EF4-FFF2-40B4-BE49-F238E27FC236}">
                  <a16:creationId xmlns:a16="http://schemas.microsoft.com/office/drawing/2014/main" id="{2C3DC0E5-4EA6-726E-FDE1-ED10E913E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298" y="2248729"/>
              <a:ext cx="653846" cy="28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4400"/>
                <a:buFont typeface="Montserrat" panose="02000505000000020004" pitchFamily="2" charset="0"/>
                <a:buNone/>
              </a:pPr>
              <a:r>
                <a:rPr lang="en-US" altLang="en-US" sz="2000" b="1" dirty="0">
                  <a:solidFill>
                    <a:srgbClr val="0070C0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EPG</a:t>
              </a:r>
              <a:endParaRPr lang="en-US" altLang="en-US" sz="800" b="1" dirty="0">
                <a:solidFill>
                  <a:srgbClr val="0070C0"/>
                </a:solidFill>
              </a:endParaRPr>
            </a:p>
          </p:txBody>
        </p:sp>
        <p:sp>
          <p:nvSpPr>
            <p:cNvPr id="39" name="Google Shape;8165;p161">
              <a:extLst>
                <a:ext uri="{FF2B5EF4-FFF2-40B4-BE49-F238E27FC236}">
                  <a16:creationId xmlns:a16="http://schemas.microsoft.com/office/drawing/2014/main" id="{A9E739E0-81C2-A58E-1F87-2310D1944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7552" y="3229324"/>
              <a:ext cx="653846" cy="28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4400"/>
                <a:buFont typeface="Montserrat" panose="02000505000000020004" pitchFamily="2" charset="0"/>
                <a:buNone/>
              </a:pPr>
              <a:r>
                <a:rPr lang="en-US" altLang="en-US" sz="2000" b="1" dirty="0">
                  <a:solidFill>
                    <a:srgbClr val="00B050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CUN</a:t>
              </a:r>
              <a:endParaRPr lang="en-US" altLang="en-US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Google Shape;8157;p161">
              <a:extLst>
                <a:ext uri="{FF2B5EF4-FFF2-40B4-BE49-F238E27FC236}">
                  <a16:creationId xmlns:a16="http://schemas.microsoft.com/office/drawing/2014/main" id="{B385F00B-C725-7F10-ACBF-9BCDA7818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4729" y="3546601"/>
              <a:ext cx="1294089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262626"/>
                </a:buClr>
                <a:buSzPts val="1200"/>
                <a:buFont typeface="Open Sans" panose="020B0606030504020204" pitchFamily="34" charset="0"/>
                <a:buNone/>
              </a:pPr>
              <a:r>
                <a:rPr lang="es-CO" altLang="en-US" sz="1200" dirty="0">
                  <a:solidFill>
                    <a:srgbClr val="00B05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Realizar una Devolución No Presupuestal</a:t>
              </a:r>
              <a:endParaRPr lang="es-CO" altLang="en-US" dirty="0">
                <a:solidFill>
                  <a:srgbClr val="00B050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41" name="Google Shape;8156;p161">
              <a:extLst>
                <a:ext uri="{FF2B5EF4-FFF2-40B4-BE49-F238E27FC236}">
                  <a16:creationId xmlns:a16="http://schemas.microsoft.com/office/drawing/2014/main" id="{4CC18A59-BBC3-7ABD-B813-2B8F9F716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433" y="2509047"/>
              <a:ext cx="1411546" cy="80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262626"/>
                </a:buClr>
                <a:buSzPts val="1200"/>
                <a:buFont typeface="Open Sans" panose="020B0606030504020204" pitchFamily="34" charset="0"/>
                <a:buNone/>
              </a:pPr>
              <a:r>
                <a:rPr lang="es-CO" altLang="en-US" sz="1200" dirty="0">
                  <a:solidFill>
                    <a:srgbClr val="0070C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Aplicar un Reintegro Presupuestal de Gasto</a:t>
              </a:r>
              <a:endParaRPr lang="es-CO" altLang="en-US" dirty="0">
                <a:solidFill>
                  <a:srgbClr val="0070C0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42" name="Google Shape;8156;p161">
              <a:extLst>
                <a:ext uri="{FF2B5EF4-FFF2-40B4-BE49-F238E27FC236}">
                  <a16:creationId xmlns:a16="http://schemas.microsoft.com/office/drawing/2014/main" id="{9FADE875-2625-AF49-63C8-A554DAE77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28" y="1909319"/>
              <a:ext cx="1174707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262626"/>
                </a:buClr>
                <a:buSzPts val="1200"/>
                <a:buFont typeface="Open Sans" panose="020B0606030504020204" pitchFamily="34" charset="0"/>
                <a:buNone/>
              </a:pPr>
              <a:r>
                <a:rPr lang="es-CO" altLang="en-US" sz="1200" dirty="0">
                  <a:solidFill>
                    <a:srgbClr val="C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Imputar un Ingreso Presupuestal</a:t>
              </a:r>
              <a:endParaRPr lang="es-CO" altLang="en-US" dirty="0">
                <a:solidFill>
                  <a:srgbClr val="C00000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44" name="Freeform 246">
              <a:extLst>
                <a:ext uri="{FF2B5EF4-FFF2-40B4-BE49-F238E27FC236}">
                  <a16:creationId xmlns:a16="http://schemas.microsoft.com/office/drawing/2014/main" id="{81097C3F-F221-DFEB-D025-7CF276AF1F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1130" y="2546840"/>
              <a:ext cx="402171" cy="397324"/>
            </a:xfrm>
            <a:custGeom>
              <a:avLst/>
              <a:gdLst>
                <a:gd name="T0" fmla="*/ 0 w 176"/>
                <a:gd name="T1" fmla="*/ 104 h 176"/>
                <a:gd name="T2" fmla="*/ 144 w 176"/>
                <a:gd name="T3" fmla="*/ 104 h 176"/>
                <a:gd name="T4" fmla="*/ 72 w 176"/>
                <a:gd name="T5" fmla="*/ 168 h 176"/>
                <a:gd name="T6" fmla="*/ 72 w 176"/>
                <a:gd name="T7" fmla="*/ 40 h 176"/>
                <a:gd name="T8" fmla="*/ 72 w 176"/>
                <a:gd name="T9" fmla="*/ 168 h 176"/>
                <a:gd name="T10" fmla="*/ 47 w 176"/>
                <a:gd name="T11" fmla="*/ 28 h 176"/>
                <a:gd name="T12" fmla="*/ 104 w 176"/>
                <a:gd name="T13" fmla="*/ 8 h 176"/>
                <a:gd name="T14" fmla="*/ 151 w 176"/>
                <a:gd name="T15" fmla="*/ 115 h 176"/>
                <a:gd name="T16" fmla="*/ 176 w 176"/>
                <a:gd name="T17" fmla="*/ 72 h 176"/>
                <a:gd name="T18" fmla="*/ 84 w 176"/>
                <a:gd name="T19" fmla="*/ 104 h 176"/>
                <a:gd name="T20" fmla="*/ 74 w 176"/>
                <a:gd name="T21" fmla="*/ 99 h 176"/>
                <a:gd name="T22" fmla="*/ 78 w 176"/>
                <a:gd name="T23" fmla="*/ 88 h 176"/>
                <a:gd name="T24" fmla="*/ 87 w 176"/>
                <a:gd name="T25" fmla="*/ 93 h 176"/>
                <a:gd name="T26" fmla="*/ 83 w 176"/>
                <a:gd name="T27" fmla="*/ 83 h 176"/>
                <a:gd name="T28" fmla="*/ 74 w 176"/>
                <a:gd name="T29" fmla="*/ 80 h 176"/>
                <a:gd name="T30" fmla="*/ 70 w 176"/>
                <a:gd name="T31" fmla="*/ 76 h 176"/>
                <a:gd name="T32" fmla="*/ 66 w 176"/>
                <a:gd name="T33" fmla="*/ 81 h 176"/>
                <a:gd name="T34" fmla="*/ 58 w 176"/>
                <a:gd name="T35" fmla="*/ 87 h 176"/>
                <a:gd name="T36" fmla="*/ 58 w 176"/>
                <a:gd name="T37" fmla="*/ 98 h 176"/>
                <a:gd name="T38" fmla="*/ 66 w 176"/>
                <a:gd name="T39" fmla="*/ 105 h 176"/>
                <a:gd name="T40" fmla="*/ 70 w 176"/>
                <a:gd name="T41" fmla="*/ 122 h 176"/>
                <a:gd name="T42" fmla="*/ 63 w 176"/>
                <a:gd name="T43" fmla="*/ 113 h 176"/>
                <a:gd name="T44" fmla="*/ 57 w 176"/>
                <a:gd name="T45" fmla="*/ 119 h 176"/>
                <a:gd name="T46" fmla="*/ 65 w 176"/>
                <a:gd name="T47" fmla="*/ 127 h 176"/>
                <a:gd name="T48" fmla="*/ 70 w 176"/>
                <a:gd name="T49" fmla="*/ 132 h 176"/>
                <a:gd name="T50" fmla="*/ 74 w 176"/>
                <a:gd name="T51" fmla="*/ 128 h 176"/>
                <a:gd name="T52" fmla="*/ 84 w 176"/>
                <a:gd name="T53" fmla="*/ 124 h 176"/>
                <a:gd name="T54" fmla="*/ 88 w 176"/>
                <a:gd name="T55" fmla="*/ 113 h 176"/>
                <a:gd name="T56" fmla="*/ 84 w 176"/>
                <a:gd name="T57" fmla="*/ 104 h 176"/>
                <a:gd name="T58" fmla="*/ 68 w 176"/>
                <a:gd name="T59" fmla="*/ 98 h 176"/>
                <a:gd name="T60" fmla="*/ 65 w 176"/>
                <a:gd name="T61" fmla="*/ 95 h 176"/>
                <a:gd name="T62" fmla="*/ 66 w 176"/>
                <a:gd name="T63" fmla="*/ 87 h 176"/>
                <a:gd name="T64" fmla="*/ 70 w 176"/>
                <a:gd name="T65" fmla="*/ 99 h 176"/>
                <a:gd name="T66" fmla="*/ 74 w 176"/>
                <a:gd name="T67" fmla="*/ 122 h 176"/>
                <a:gd name="T68" fmla="*/ 76 w 176"/>
                <a:gd name="T69" fmla="*/ 108 h 176"/>
                <a:gd name="T70" fmla="*/ 80 w 176"/>
                <a:gd name="T71" fmla="*/ 111 h 176"/>
                <a:gd name="T72" fmla="*/ 79 w 176"/>
                <a:gd name="T73" fmla="*/ 1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76">
                  <a:moveTo>
                    <a:pt x="72" y="32"/>
                  </a:moveTo>
                  <a:cubicBezTo>
                    <a:pt x="32" y="32"/>
                    <a:pt x="0" y="64"/>
                    <a:pt x="0" y="104"/>
                  </a:cubicBezTo>
                  <a:cubicBezTo>
                    <a:pt x="0" y="144"/>
                    <a:pt x="32" y="176"/>
                    <a:pt x="72" y="176"/>
                  </a:cubicBezTo>
                  <a:cubicBezTo>
                    <a:pt x="112" y="176"/>
                    <a:pt x="144" y="144"/>
                    <a:pt x="144" y="104"/>
                  </a:cubicBezTo>
                  <a:cubicBezTo>
                    <a:pt x="144" y="64"/>
                    <a:pt x="112" y="32"/>
                    <a:pt x="72" y="32"/>
                  </a:cubicBezTo>
                  <a:moveTo>
                    <a:pt x="72" y="168"/>
                  </a:moveTo>
                  <a:cubicBezTo>
                    <a:pt x="37" y="168"/>
                    <a:pt x="8" y="139"/>
                    <a:pt x="8" y="104"/>
                  </a:cubicBezTo>
                  <a:cubicBezTo>
                    <a:pt x="8" y="69"/>
                    <a:pt x="37" y="40"/>
                    <a:pt x="72" y="40"/>
                  </a:cubicBezTo>
                  <a:cubicBezTo>
                    <a:pt x="107" y="40"/>
                    <a:pt x="136" y="69"/>
                    <a:pt x="136" y="104"/>
                  </a:cubicBezTo>
                  <a:cubicBezTo>
                    <a:pt x="136" y="139"/>
                    <a:pt x="107" y="168"/>
                    <a:pt x="72" y="168"/>
                  </a:cubicBezTo>
                  <a:moveTo>
                    <a:pt x="104" y="0"/>
                  </a:moveTo>
                  <a:cubicBezTo>
                    <a:pt x="81" y="0"/>
                    <a:pt x="60" y="11"/>
                    <a:pt x="47" y="28"/>
                  </a:cubicBezTo>
                  <a:cubicBezTo>
                    <a:pt x="52" y="27"/>
                    <a:pt x="56" y="26"/>
                    <a:pt x="61" y="25"/>
                  </a:cubicBezTo>
                  <a:cubicBezTo>
                    <a:pt x="72" y="14"/>
                    <a:pt x="87" y="8"/>
                    <a:pt x="104" y="8"/>
                  </a:cubicBezTo>
                  <a:cubicBezTo>
                    <a:pt x="139" y="8"/>
                    <a:pt x="168" y="37"/>
                    <a:pt x="168" y="72"/>
                  </a:cubicBezTo>
                  <a:cubicBezTo>
                    <a:pt x="168" y="89"/>
                    <a:pt x="162" y="104"/>
                    <a:pt x="151" y="115"/>
                  </a:cubicBezTo>
                  <a:cubicBezTo>
                    <a:pt x="150" y="120"/>
                    <a:pt x="149" y="124"/>
                    <a:pt x="148" y="129"/>
                  </a:cubicBezTo>
                  <a:cubicBezTo>
                    <a:pt x="165" y="116"/>
                    <a:pt x="176" y="95"/>
                    <a:pt x="176" y="72"/>
                  </a:cubicBezTo>
                  <a:cubicBezTo>
                    <a:pt x="176" y="32"/>
                    <a:pt x="144" y="0"/>
                    <a:pt x="104" y="0"/>
                  </a:cubicBezTo>
                  <a:moveTo>
                    <a:pt x="84" y="104"/>
                  </a:moveTo>
                  <a:cubicBezTo>
                    <a:pt x="82" y="103"/>
                    <a:pt x="81" y="102"/>
                    <a:pt x="79" y="101"/>
                  </a:cubicBezTo>
                  <a:cubicBezTo>
                    <a:pt x="77" y="100"/>
                    <a:pt x="76" y="100"/>
                    <a:pt x="74" y="9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6" y="86"/>
                    <a:pt x="77" y="86"/>
                    <a:pt x="78" y="88"/>
                  </a:cubicBezTo>
                  <a:cubicBezTo>
                    <a:pt x="79" y="89"/>
                    <a:pt x="80" y="90"/>
                    <a:pt x="80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7" y="90"/>
                    <a:pt x="87" y="89"/>
                    <a:pt x="86" y="87"/>
                  </a:cubicBezTo>
                  <a:cubicBezTo>
                    <a:pt x="85" y="86"/>
                    <a:pt x="84" y="84"/>
                    <a:pt x="83" y="83"/>
                  </a:cubicBezTo>
                  <a:cubicBezTo>
                    <a:pt x="82" y="82"/>
                    <a:pt x="80" y="81"/>
                    <a:pt x="79" y="81"/>
                  </a:cubicBezTo>
                  <a:cubicBezTo>
                    <a:pt x="77" y="80"/>
                    <a:pt x="76" y="80"/>
                    <a:pt x="74" y="80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8" y="80"/>
                    <a:pt x="67" y="80"/>
                    <a:pt x="66" y="81"/>
                  </a:cubicBezTo>
                  <a:cubicBezTo>
                    <a:pt x="64" y="82"/>
                    <a:pt x="62" y="82"/>
                    <a:pt x="61" y="83"/>
                  </a:cubicBezTo>
                  <a:cubicBezTo>
                    <a:pt x="60" y="84"/>
                    <a:pt x="59" y="86"/>
                    <a:pt x="58" y="87"/>
                  </a:cubicBezTo>
                  <a:cubicBezTo>
                    <a:pt x="57" y="89"/>
                    <a:pt x="57" y="91"/>
                    <a:pt x="57" y="93"/>
                  </a:cubicBezTo>
                  <a:cubicBezTo>
                    <a:pt x="57" y="95"/>
                    <a:pt x="57" y="97"/>
                    <a:pt x="58" y="98"/>
                  </a:cubicBezTo>
                  <a:cubicBezTo>
                    <a:pt x="59" y="100"/>
                    <a:pt x="60" y="101"/>
                    <a:pt x="61" y="102"/>
                  </a:cubicBezTo>
                  <a:cubicBezTo>
                    <a:pt x="63" y="103"/>
                    <a:pt x="64" y="104"/>
                    <a:pt x="66" y="105"/>
                  </a:cubicBezTo>
                  <a:cubicBezTo>
                    <a:pt x="68" y="106"/>
                    <a:pt x="69" y="106"/>
                    <a:pt x="70" y="107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68" y="122"/>
                    <a:pt x="66" y="121"/>
                    <a:pt x="65" y="119"/>
                  </a:cubicBezTo>
                  <a:cubicBezTo>
                    <a:pt x="64" y="118"/>
                    <a:pt x="63" y="116"/>
                    <a:pt x="63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5"/>
                    <a:pt x="56" y="117"/>
                    <a:pt x="57" y="119"/>
                  </a:cubicBezTo>
                  <a:cubicBezTo>
                    <a:pt x="58" y="121"/>
                    <a:pt x="59" y="122"/>
                    <a:pt x="60" y="124"/>
                  </a:cubicBezTo>
                  <a:cubicBezTo>
                    <a:pt x="61" y="125"/>
                    <a:pt x="63" y="126"/>
                    <a:pt x="65" y="127"/>
                  </a:cubicBezTo>
                  <a:cubicBezTo>
                    <a:pt x="67" y="127"/>
                    <a:pt x="68" y="128"/>
                    <a:pt x="70" y="128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6" y="128"/>
                    <a:pt x="77" y="127"/>
                    <a:pt x="79" y="127"/>
                  </a:cubicBezTo>
                  <a:cubicBezTo>
                    <a:pt x="81" y="126"/>
                    <a:pt x="82" y="125"/>
                    <a:pt x="84" y="124"/>
                  </a:cubicBezTo>
                  <a:cubicBezTo>
                    <a:pt x="85" y="123"/>
                    <a:pt x="86" y="121"/>
                    <a:pt x="87" y="120"/>
                  </a:cubicBezTo>
                  <a:cubicBezTo>
                    <a:pt x="88" y="118"/>
                    <a:pt x="88" y="116"/>
                    <a:pt x="88" y="113"/>
                  </a:cubicBezTo>
                  <a:cubicBezTo>
                    <a:pt x="88" y="111"/>
                    <a:pt x="88" y="109"/>
                    <a:pt x="87" y="108"/>
                  </a:cubicBezTo>
                  <a:cubicBezTo>
                    <a:pt x="86" y="106"/>
                    <a:pt x="85" y="105"/>
                    <a:pt x="84" y="104"/>
                  </a:cubicBezTo>
                  <a:moveTo>
                    <a:pt x="70" y="99"/>
                  </a:moveTo>
                  <a:cubicBezTo>
                    <a:pt x="69" y="98"/>
                    <a:pt x="69" y="98"/>
                    <a:pt x="68" y="98"/>
                  </a:cubicBezTo>
                  <a:cubicBezTo>
                    <a:pt x="67" y="97"/>
                    <a:pt x="67" y="97"/>
                    <a:pt x="66" y="97"/>
                  </a:cubicBezTo>
                  <a:cubicBezTo>
                    <a:pt x="65" y="96"/>
                    <a:pt x="65" y="95"/>
                    <a:pt x="65" y="95"/>
                  </a:cubicBezTo>
                  <a:cubicBezTo>
                    <a:pt x="64" y="94"/>
                    <a:pt x="64" y="93"/>
                    <a:pt x="64" y="92"/>
                  </a:cubicBezTo>
                  <a:cubicBezTo>
                    <a:pt x="64" y="90"/>
                    <a:pt x="65" y="88"/>
                    <a:pt x="66" y="87"/>
                  </a:cubicBezTo>
                  <a:cubicBezTo>
                    <a:pt x="67" y="86"/>
                    <a:pt x="68" y="86"/>
                    <a:pt x="70" y="86"/>
                  </a:cubicBezTo>
                  <a:lnTo>
                    <a:pt x="70" y="99"/>
                  </a:lnTo>
                  <a:close/>
                  <a:moveTo>
                    <a:pt x="79" y="120"/>
                  </a:moveTo>
                  <a:cubicBezTo>
                    <a:pt x="78" y="121"/>
                    <a:pt x="76" y="122"/>
                    <a:pt x="74" y="122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7"/>
                    <a:pt x="75" y="108"/>
                    <a:pt x="76" y="108"/>
                  </a:cubicBezTo>
                  <a:cubicBezTo>
                    <a:pt x="77" y="108"/>
                    <a:pt x="78" y="109"/>
                    <a:pt x="79" y="109"/>
                  </a:cubicBezTo>
                  <a:cubicBezTo>
                    <a:pt x="79" y="110"/>
                    <a:pt x="80" y="111"/>
                    <a:pt x="80" y="111"/>
                  </a:cubicBezTo>
                  <a:cubicBezTo>
                    <a:pt x="81" y="112"/>
                    <a:pt x="81" y="113"/>
                    <a:pt x="81" y="114"/>
                  </a:cubicBezTo>
                  <a:cubicBezTo>
                    <a:pt x="81" y="117"/>
                    <a:pt x="80" y="119"/>
                    <a:pt x="79" y="12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80">
              <a:extLst>
                <a:ext uri="{FF2B5EF4-FFF2-40B4-BE49-F238E27FC236}">
                  <a16:creationId xmlns:a16="http://schemas.microsoft.com/office/drawing/2014/main" id="{0B84E8A1-16BA-AA1E-3D95-E6A1A86A4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7021" y="4213263"/>
              <a:ext cx="314908" cy="387670"/>
            </a:xfrm>
            <a:custGeom>
              <a:avLst/>
              <a:gdLst>
                <a:gd name="T0" fmla="*/ 72 w 128"/>
                <a:gd name="T1" fmla="*/ 16 h 176"/>
                <a:gd name="T2" fmla="*/ 80 w 128"/>
                <a:gd name="T3" fmla="*/ 64 h 176"/>
                <a:gd name="T4" fmla="*/ 48 w 128"/>
                <a:gd name="T5" fmla="*/ 16 h 176"/>
                <a:gd name="T6" fmla="*/ 32 w 128"/>
                <a:gd name="T7" fmla="*/ 64 h 176"/>
                <a:gd name="T8" fmla="*/ 48 w 128"/>
                <a:gd name="T9" fmla="*/ 16 h 176"/>
                <a:gd name="T10" fmla="*/ 56 w 128"/>
                <a:gd name="T11" fmla="*/ 16 h 176"/>
                <a:gd name="T12" fmla="*/ 64 w 128"/>
                <a:gd name="T13" fmla="*/ 64 h 176"/>
                <a:gd name="T14" fmla="*/ 112 w 128"/>
                <a:gd name="T15" fmla="*/ 16 h 176"/>
                <a:gd name="T16" fmla="*/ 104 w 128"/>
                <a:gd name="T17" fmla="*/ 64 h 176"/>
                <a:gd name="T18" fmla="*/ 112 w 128"/>
                <a:gd name="T19" fmla="*/ 16 h 176"/>
                <a:gd name="T20" fmla="*/ 88 w 128"/>
                <a:gd name="T21" fmla="*/ 16 h 176"/>
                <a:gd name="T22" fmla="*/ 96 w 128"/>
                <a:gd name="T23" fmla="*/ 64 h 176"/>
                <a:gd name="T24" fmla="*/ 124 w 128"/>
                <a:gd name="T25" fmla="*/ 0 h 176"/>
                <a:gd name="T26" fmla="*/ 0 w 128"/>
                <a:gd name="T27" fmla="*/ 4 h 176"/>
                <a:gd name="T28" fmla="*/ 4 w 128"/>
                <a:gd name="T29" fmla="*/ 176 h 176"/>
                <a:gd name="T30" fmla="*/ 20 w 128"/>
                <a:gd name="T31" fmla="*/ 162 h 176"/>
                <a:gd name="T32" fmla="*/ 36 w 128"/>
                <a:gd name="T33" fmla="*/ 176 h 176"/>
                <a:gd name="T34" fmla="*/ 52 w 128"/>
                <a:gd name="T35" fmla="*/ 162 h 176"/>
                <a:gd name="T36" fmla="*/ 61 w 128"/>
                <a:gd name="T37" fmla="*/ 174 h 176"/>
                <a:gd name="T38" fmla="*/ 67 w 128"/>
                <a:gd name="T39" fmla="*/ 174 h 176"/>
                <a:gd name="T40" fmla="*/ 76 w 128"/>
                <a:gd name="T41" fmla="*/ 162 h 176"/>
                <a:gd name="T42" fmla="*/ 92 w 128"/>
                <a:gd name="T43" fmla="*/ 176 h 176"/>
                <a:gd name="T44" fmla="*/ 108 w 128"/>
                <a:gd name="T45" fmla="*/ 162 h 176"/>
                <a:gd name="T46" fmla="*/ 124 w 128"/>
                <a:gd name="T47" fmla="*/ 176 h 176"/>
                <a:gd name="T48" fmla="*/ 128 w 128"/>
                <a:gd name="T49" fmla="*/ 4 h 176"/>
                <a:gd name="T50" fmla="*/ 120 w 128"/>
                <a:gd name="T51" fmla="*/ 162 h 176"/>
                <a:gd name="T52" fmla="*/ 108 w 128"/>
                <a:gd name="T53" fmla="*/ 152 h 176"/>
                <a:gd name="T54" fmla="*/ 92 w 128"/>
                <a:gd name="T55" fmla="*/ 166 h 176"/>
                <a:gd name="T56" fmla="*/ 76 w 128"/>
                <a:gd name="T57" fmla="*/ 152 h 176"/>
                <a:gd name="T58" fmla="*/ 73 w 128"/>
                <a:gd name="T59" fmla="*/ 154 h 176"/>
                <a:gd name="T60" fmla="*/ 55 w 128"/>
                <a:gd name="T61" fmla="*/ 154 h 176"/>
                <a:gd name="T62" fmla="*/ 52 w 128"/>
                <a:gd name="T63" fmla="*/ 152 h 176"/>
                <a:gd name="T64" fmla="*/ 36 w 128"/>
                <a:gd name="T65" fmla="*/ 166 h 176"/>
                <a:gd name="T66" fmla="*/ 20 w 128"/>
                <a:gd name="T67" fmla="*/ 152 h 176"/>
                <a:gd name="T68" fmla="*/ 8 w 128"/>
                <a:gd name="T69" fmla="*/ 162 h 176"/>
                <a:gd name="T70" fmla="*/ 120 w 128"/>
                <a:gd name="T71" fmla="*/ 8 h 176"/>
                <a:gd name="T72" fmla="*/ 96 w 128"/>
                <a:gd name="T73" fmla="*/ 128 h 176"/>
                <a:gd name="T74" fmla="*/ 16 w 128"/>
                <a:gd name="T75" fmla="*/ 136 h 176"/>
                <a:gd name="T76" fmla="*/ 96 w 128"/>
                <a:gd name="T77" fmla="*/ 128 h 176"/>
                <a:gd name="T78" fmla="*/ 16 w 128"/>
                <a:gd name="T79" fmla="*/ 112 h 176"/>
                <a:gd name="T80" fmla="*/ 112 w 128"/>
                <a:gd name="T81" fmla="*/ 120 h 176"/>
                <a:gd name="T82" fmla="*/ 24 w 128"/>
                <a:gd name="T83" fmla="*/ 16 h 176"/>
                <a:gd name="T84" fmla="*/ 16 w 128"/>
                <a:gd name="T85" fmla="*/ 64 h 176"/>
                <a:gd name="T86" fmla="*/ 24 w 128"/>
                <a:gd name="T87" fmla="*/ 16 h 176"/>
                <a:gd name="T88" fmla="*/ 16 w 128"/>
                <a:gd name="T89" fmla="*/ 96 h 176"/>
                <a:gd name="T90" fmla="*/ 112 w 128"/>
                <a:gd name="T91" fmla="*/ 104 h 176"/>
                <a:gd name="T92" fmla="*/ 80 w 128"/>
                <a:gd name="T93" fmla="*/ 80 h 176"/>
                <a:gd name="T94" fmla="*/ 16 w 128"/>
                <a:gd name="T95" fmla="*/ 88 h 176"/>
                <a:gd name="T96" fmla="*/ 80 w 128"/>
                <a:gd name="T97" fmla="*/ 8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76">
                  <a:moveTo>
                    <a:pt x="80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80" y="64"/>
                    <a:pt x="80" y="64"/>
                    <a:pt x="80" y="64"/>
                  </a:cubicBezTo>
                  <a:lnTo>
                    <a:pt x="80" y="16"/>
                  </a:lnTo>
                  <a:close/>
                  <a:moveTo>
                    <a:pt x="48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48" y="64"/>
                    <a:pt x="48" y="64"/>
                    <a:pt x="48" y="64"/>
                  </a:cubicBezTo>
                  <a:lnTo>
                    <a:pt x="48" y="16"/>
                  </a:lnTo>
                  <a:close/>
                  <a:moveTo>
                    <a:pt x="64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4" y="64"/>
                    <a:pt x="64" y="64"/>
                    <a:pt x="64" y="64"/>
                  </a:cubicBezTo>
                  <a:lnTo>
                    <a:pt x="64" y="16"/>
                  </a:lnTo>
                  <a:close/>
                  <a:moveTo>
                    <a:pt x="112" y="16"/>
                  </a:moveTo>
                  <a:cubicBezTo>
                    <a:pt x="104" y="16"/>
                    <a:pt x="104" y="16"/>
                    <a:pt x="104" y="16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12" y="64"/>
                    <a:pt x="112" y="64"/>
                    <a:pt x="112" y="64"/>
                  </a:cubicBezTo>
                  <a:lnTo>
                    <a:pt x="112" y="16"/>
                  </a:lnTo>
                  <a:close/>
                  <a:moveTo>
                    <a:pt x="96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96" y="64"/>
                    <a:pt x="96" y="64"/>
                    <a:pt x="96" y="64"/>
                  </a:cubicBezTo>
                  <a:lnTo>
                    <a:pt x="96" y="16"/>
                  </a:lnTo>
                  <a:close/>
                  <a:moveTo>
                    <a:pt x="1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5" y="176"/>
                    <a:pt x="6" y="176"/>
                    <a:pt x="7" y="175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4" y="176"/>
                    <a:pt x="35" y="176"/>
                    <a:pt x="36" y="176"/>
                  </a:cubicBezTo>
                  <a:cubicBezTo>
                    <a:pt x="37" y="176"/>
                    <a:pt x="38" y="176"/>
                    <a:pt x="39" y="175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2" y="175"/>
                    <a:pt x="63" y="176"/>
                    <a:pt x="64" y="176"/>
                  </a:cubicBezTo>
                  <a:cubicBezTo>
                    <a:pt x="65" y="176"/>
                    <a:pt x="66" y="175"/>
                    <a:pt x="67" y="174"/>
                  </a:cubicBezTo>
                  <a:cubicBezTo>
                    <a:pt x="67" y="174"/>
                    <a:pt x="67" y="174"/>
                    <a:pt x="67" y="174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90" y="176"/>
                    <a:pt x="91" y="176"/>
                    <a:pt x="92" y="176"/>
                  </a:cubicBezTo>
                  <a:cubicBezTo>
                    <a:pt x="93" y="176"/>
                    <a:pt x="94" y="176"/>
                    <a:pt x="95" y="175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2" y="176"/>
                    <a:pt x="123" y="176"/>
                    <a:pt x="124" y="176"/>
                  </a:cubicBezTo>
                  <a:cubicBezTo>
                    <a:pt x="126" y="176"/>
                    <a:pt x="128" y="174"/>
                    <a:pt x="128" y="172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2"/>
                    <a:pt x="126" y="0"/>
                    <a:pt x="124" y="0"/>
                  </a:cubicBezTo>
                  <a:moveTo>
                    <a:pt x="120" y="162"/>
                  </a:moveTo>
                  <a:cubicBezTo>
                    <a:pt x="111" y="153"/>
                    <a:pt x="111" y="153"/>
                    <a:pt x="111" y="153"/>
                  </a:cubicBezTo>
                  <a:cubicBezTo>
                    <a:pt x="110" y="152"/>
                    <a:pt x="109" y="152"/>
                    <a:pt x="108" y="152"/>
                  </a:cubicBezTo>
                  <a:cubicBezTo>
                    <a:pt x="107" y="152"/>
                    <a:pt x="106" y="152"/>
                    <a:pt x="105" y="153"/>
                  </a:cubicBezTo>
                  <a:cubicBezTo>
                    <a:pt x="92" y="166"/>
                    <a:pt x="92" y="166"/>
                    <a:pt x="92" y="166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8" y="152"/>
                    <a:pt x="77" y="152"/>
                    <a:pt x="76" y="152"/>
                  </a:cubicBezTo>
                  <a:cubicBezTo>
                    <a:pt x="75" y="152"/>
                    <a:pt x="74" y="153"/>
                    <a:pt x="73" y="154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4" y="153"/>
                    <a:pt x="53" y="152"/>
                    <a:pt x="52" y="152"/>
                  </a:cubicBezTo>
                  <a:cubicBezTo>
                    <a:pt x="51" y="152"/>
                    <a:pt x="50" y="152"/>
                    <a:pt x="49" y="153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2" y="152"/>
                    <a:pt x="21" y="152"/>
                    <a:pt x="20" y="152"/>
                  </a:cubicBezTo>
                  <a:cubicBezTo>
                    <a:pt x="19" y="152"/>
                    <a:pt x="18" y="152"/>
                    <a:pt x="17" y="153"/>
                  </a:cubicBezTo>
                  <a:cubicBezTo>
                    <a:pt x="8" y="162"/>
                    <a:pt x="8" y="162"/>
                    <a:pt x="8" y="16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0" y="8"/>
                    <a:pt x="120" y="8"/>
                    <a:pt x="120" y="8"/>
                  </a:cubicBezTo>
                  <a:lnTo>
                    <a:pt x="120" y="162"/>
                  </a:lnTo>
                  <a:close/>
                  <a:moveTo>
                    <a:pt x="96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96" y="136"/>
                    <a:pt x="96" y="136"/>
                    <a:pt x="96" y="136"/>
                  </a:cubicBezTo>
                  <a:lnTo>
                    <a:pt x="96" y="128"/>
                  </a:lnTo>
                  <a:close/>
                  <a:moveTo>
                    <a:pt x="112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12" y="120"/>
                    <a:pt x="112" y="120"/>
                    <a:pt x="112" y="120"/>
                  </a:cubicBezTo>
                  <a:lnTo>
                    <a:pt x="112" y="112"/>
                  </a:lnTo>
                  <a:close/>
                  <a:moveTo>
                    <a:pt x="24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4" y="64"/>
                    <a:pt x="24" y="64"/>
                    <a:pt x="24" y="64"/>
                  </a:cubicBezTo>
                  <a:lnTo>
                    <a:pt x="24" y="16"/>
                  </a:lnTo>
                  <a:close/>
                  <a:moveTo>
                    <a:pt x="112" y="96"/>
                  </a:moveTo>
                  <a:cubicBezTo>
                    <a:pt x="16" y="96"/>
                    <a:pt x="16" y="96"/>
                    <a:pt x="16" y="9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12" y="104"/>
                    <a:pt x="112" y="104"/>
                    <a:pt x="112" y="104"/>
                  </a:cubicBezTo>
                  <a:lnTo>
                    <a:pt x="112" y="96"/>
                  </a:lnTo>
                  <a:close/>
                  <a:moveTo>
                    <a:pt x="80" y="80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80" y="88"/>
                    <a:pt x="80" y="88"/>
                    <a:pt x="80" y="88"/>
                  </a:cubicBezTo>
                  <a:lnTo>
                    <a:pt x="80" y="8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1" name="T.Gestion">
            <a:extLst>
              <a:ext uri="{FF2B5EF4-FFF2-40B4-BE49-F238E27FC236}">
                <a16:creationId xmlns:a16="http://schemas.microsoft.com/office/drawing/2014/main" id="{3F0CCECC-CF63-86B4-A84E-A580FA1D2CEA}"/>
              </a:ext>
            </a:extLst>
          </p:cNvPr>
          <p:cNvSpPr txBox="1"/>
          <p:nvPr/>
        </p:nvSpPr>
        <p:spPr>
          <a:xfrm>
            <a:off x="361941" y="1335859"/>
            <a:ext cx="163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16418A"/>
                </a:solidFill>
                <a:latin typeface="Arial Black" panose="020B0A04020102020204" pitchFamily="34" charset="0"/>
                <a:cs typeface="Arial"/>
              </a:rPr>
              <a:t>Gestión:</a:t>
            </a:r>
          </a:p>
        </p:txBody>
      </p:sp>
      <p:sp>
        <p:nvSpPr>
          <p:cNvPr id="96" name="T.ReportesyConsultas">
            <a:extLst>
              <a:ext uri="{FF2B5EF4-FFF2-40B4-BE49-F238E27FC236}">
                <a16:creationId xmlns:a16="http://schemas.microsoft.com/office/drawing/2014/main" id="{51E1E11E-E422-0856-969C-3886ABCAD1DE}"/>
              </a:ext>
            </a:extLst>
          </p:cNvPr>
          <p:cNvSpPr txBox="1"/>
          <p:nvPr/>
        </p:nvSpPr>
        <p:spPr>
          <a:xfrm>
            <a:off x="4781023" y="2735938"/>
            <a:ext cx="387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16418A"/>
                </a:solidFill>
                <a:latin typeface="Arial Black" panose="020B0A04020102020204" pitchFamily="34" charset="0"/>
                <a:cs typeface="Arial"/>
              </a:rPr>
              <a:t>Reportes y Consultas:</a:t>
            </a:r>
          </a:p>
        </p:txBody>
      </p:sp>
      <p:sp>
        <p:nvSpPr>
          <p:cNvPr id="94" name="T.Explicacion">
            <a:extLst>
              <a:ext uri="{FF2B5EF4-FFF2-40B4-BE49-F238E27FC236}">
                <a16:creationId xmlns:a16="http://schemas.microsoft.com/office/drawing/2014/main" id="{7A0738A8-C8C1-D112-B89C-A6D9F07988E2}"/>
              </a:ext>
            </a:extLst>
          </p:cNvPr>
          <p:cNvSpPr txBox="1"/>
          <p:nvPr/>
        </p:nvSpPr>
        <p:spPr>
          <a:xfrm>
            <a:off x="4234375" y="1845713"/>
            <a:ext cx="49355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MX" altLang="es-CO" dirty="0">
                <a:solidFill>
                  <a:srgbClr val="164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 a la entrada de recursos al banco (DTN o Entidad), por títulos y/o deducciones.</a:t>
            </a:r>
          </a:p>
        </p:txBody>
      </p:sp>
      <p:pic>
        <p:nvPicPr>
          <p:cNvPr id="12" name="Bot_Informe_DRXC" descr="Portapapeles con relleno sólido">
            <a:hlinkClick r:id="rId3" action="ppaction://hlinksldjump"/>
            <a:extLst>
              <a:ext uri="{FF2B5EF4-FFF2-40B4-BE49-F238E27FC236}">
                <a16:creationId xmlns:a16="http://schemas.microsoft.com/office/drawing/2014/main" id="{7091EFF4-8B76-4529-CF9C-6F7FA16FB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9022" y="4024876"/>
            <a:ext cx="316670" cy="316670"/>
          </a:xfrm>
          <a:prstGeom prst="rect">
            <a:avLst/>
          </a:prstGeom>
        </p:spPr>
      </p:pic>
      <p:pic>
        <p:nvPicPr>
          <p:cNvPr id="13" name="Bot_Consulta_DRXC" descr="Portapapeles con relleno sólido">
            <a:hlinkClick r:id="rId6" action="ppaction://hlinksldjump"/>
            <a:extLst>
              <a:ext uri="{FF2B5EF4-FFF2-40B4-BE49-F238E27FC236}">
                <a16:creationId xmlns:a16="http://schemas.microsoft.com/office/drawing/2014/main" id="{BB612172-158E-819C-1D4C-7ED893D4E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20387" y="4613166"/>
            <a:ext cx="316670" cy="316670"/>
          </a:xfrm>
          <a:prstGeom prst="rect">
            <a:avLst/>
          </a:prstGeom>
        </p:spPr>
      </p:pic>
      <p:grpSp>
        <p:nvGrpSpPr>
          <p:cNvPr id="64" name="Inf_Detalle_DRXC">
            <a:extLst>
              <a:ext uri="{FF2B5EF4-FFF2-40B4-BE49-F238E27FC236}">
                <a16:creationId xmlns:a16="http://schemas.microsoft.com/office/drawing/2014/main" id="{89D49395-F811-B1BA-772B-26E51A0208FC}"/>
              </a:ext>
            </a:extLst>
          </p:cNvPr>
          <p:cNvGrpSpPr/>
          <p:nvPr/>
        </p:nvGrpSpPr>
        <p:grpSpPr>
          <a:xfrm>
            <a:off x="4711208" y="3488171"/>
            <a:ext cx="4114749" cy="1509526"/>
            <a:chOff x="4762826" y="3502919"/>
            <a:chExt cx="4114749" cy="1509526"/>
          </a:xfrm>
        </p:grpSpPr>
        <p:sp>
          <p:nvSpPr>
            <p:cNvPr id="4" name="Texto_Detalle_DRXC">
              <a:extLst>
                <a:ext uri="{FF2B5EF4-FFF2-40B4-BE49-F238E27FC236}">
                  <a16:creationId xmlns:a16="http://schemas.microsoft.com/office/drawing/2014/main" id="{5C3DFD44-9E4F-DBA4-99B0-CD41025E8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826" y="3502919"/>
              <a:ext cx="2221810" cy="1509526"/>
            </a:xfrm>
            <a:custGeom>
              <a:avLst/>
              <a:gdLst>
                <a:gd name="connsiteX0" fmla="*/ 0 w 2323155"/>
                <a:gd name="connsiteY0" fmla="*/ 0 h 981988"/>
                <a:gd name="connsiteX1" fmla="*/ 2323155 w 2323155"/>
                <a:gd name="connsiteY1" fmla="*/ 0 h 981988"/>
                <a:gd name="connsiteX2" fmla="*/ 2323155 w 2323155"/>
                <a:gd name="connsiteY2" fmla="*/ 981988 h 981988"/>
                <a:gd name="connsiteX3" fmla="*/ 0 w 2323155"/>
                <a:gd name="connsiteY3" fmla="*/ 981988 h 981988"/>
                <a:gd name="connsiteX4" fmla="*/ 0 w 2323155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2323155 w 3110946"/>
                <a:gd name="connsiteY2" fmla="*/ 981988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2323155 w 3110946"/>
                <a:gd name="connsiteY2" fmla="*/ 981988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1345450 w 3110946"/>
                <a:gd name="connsiteY2" fmla="*/ 489619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1345450 w 3110946"/>
                <a:gd name="connsiteY2" fmla="*/ 489619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1345450 w 3110946"/>
                <a:gd name="connsiteY2" fmla="*/ 489619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1246976 w 3110946"/>
                <a:gd name="connsiteY2" fmla="*/ 489619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1035954"/>
                <a:gd name="connsiteX1" fmla="*/ 3110946 w 3110946"/>
                <a:gd name="connsiteY1" fmla="*/ 7034 h 1035954"/>
                <a:gd name="connsiteX2" fmla="*/ 1246976 w 3110946"/>
                <a:gd name="connsiteY2" fmla="*/ 489619 h 1035954"/>
                <a:gd name="connsiteX3" fmla="*/ 0 w 3110946"/>
                <a:gd name="connsiteY3" fmla="*/ 981988 h 1035954"/>
                <a:gd name="connsiteX4" fmla="*/ 0 w 3110946"/>
                <a:gd name="connsiteY4" fmla="*/ 0 h 1035954"/>
                <a:gd name="connsiteX0" fmla="*/ 42203 w 3153149"/>
                <a:gd name="connsiteY0" fmla="*/ 0 h 1509526"/>
                <a:gd name="connsiteX1" fmla="*/ 3153149 w 3153149"/>
                <a:gd name="connsiteY1" fmla="*/ 7034 h 1509526"/>
                <a:gd name="connsiteX2" fmla="*/ 1289179 w 3153149"/>
                <a:gd name="connsiteY2" fmla="*/ 489619 h 1509526"/>
                <a:gd name="connsiteX3" fmla="*/ 0 w 3153149"/>
                <a:gd name="connsiteY3" fmla="*/ 1509526 h 1509526"/>
                <a:gd name="connsiteX4" fmla="*/ 42203 w 3153149"/>
                <a:gd name="connsiteY4" fmla="*/ 0 h 1509526"/>
                <a:gd name="connsiteX0" fmla="*/ 42203 w 3153149"/>
                <a:gd name="connsiteY0" fmla="*/ 0 h 1533943"/>
                <a:gd name="connsiteX1" fmla="*/ 3153149 w 3153149"/>
                <a:gd name="connsiteY1" fmla="*/ 7034 h 1533943"/>
                <a:gd name="connsiteX2" fmla="*/ 1700660 w 3153149"/>
                <a:gd name="connsiteY2" fmla="*/ 962059 h 1533943"/>
                <a:gd name="connsiteX3" fmla="*/ 0 w 3153149"/>
                <a:gd name="connsiteY3" fmla="*/ 1509526 h 1533943"/>
                <a:gd name="connsiteX4" fmla="*/ 42203 w 3153149"/>
                <a:gd name="connsiteY4" fmla="*/ 0 h 1533943"/>
                <a:gd name="connsiteX0" fmla="*/ 42203 w 3153149"/>
                <a:gd name="connsiteY0" fmla="*/ 0 h 1509526"/>
                <a:gd name="connsiteX1" fmla="*/ 3153149 w 3153149"/>
                <a:gd name="connsiteY1" fmla="*/ 7034 h 1509526"/>
                <a:gd name="connsiteX2" fmla="*/ 1355220 w 3153149"/>
                <a:gd name="connsiteY2" fmla="*/ 509939 h 1509526"/>
                <a:gd name="connsiteX3" fmla="*/ 0 w 3153149"/>
                <a:gd name="connsiteY3" fmla="*/ 1509526 h 1509526"/>
                <a:gd name="connsiteX4" fmla="*/ 42203 w 3153149"/>
                <a:gd name="connsiteY4" fmla="*/ 0 h 1509526"/>
                <a:gd name="connsiteX0" fmla="*/ 42203 w 3153149"/>
                <a:gd name="connsiteY0" fmla="*/ 0 h 1509526"/>
                <a:gd name="connsiteX1" fmla="*/ 3153149 w 3153149"/>
                <a:gd name="connsiteY1" fmla="*/ 7034 h 1509526"/>
                <a:gd name="connsiteX2" fmla="*/ 1355220 w 3153149"/>
                <a:gd name="connsiteY2" fmla="*/ 509939 h 1509526"/>
                <a:gd name="connsiteX3" fmla="*/ 0 w 3153149"/>
                <a:gd name="connsiteY3" fmla="*/ 1509526 h 1509526"/>
                <a:gd name="connsiteX4" fmla="*/ 42203 w 3153149"/>
                <a:gd name="connsiteY4" fmla="*/ 0 h 150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149" h="1509526">
                  <a:moveTo>
                    <a:pt x="42203" y="0"/>
                  </a:moveTo>
                  <a:lnTo>
                    <a:pt x="3153149" y="7034"/>
                  </a:lnTo>
                  <a:cubicBezTo>
                    <a:pt x="3108601" y="451595"/>
                    <a:pt x="3073823" y="487410"/>
                    <a:pt x="1355220" y="509939"/>
                  </a:cubicBezTo>
                  <a:cubicBezTo>
                    <a:pt x="1556978" y="1428247"/>
                    <a:pt x="448483" y="1345403"/>
                    <a:pt x="0" y="1509526"/>
                  </a:cubicBezTo>
                  <a:lnTo>
                    <a:pt x="4220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1500"/>
                <a:buFont typeface="Open Sans" panose="020B0606030504020204" pitchFamily="34" charset="0"/>
                <a:buNone/>
              </a:pPr>
              <a:r>
                <a:rPr lang="es-CO" altLang="es-EC" sz="1100" dirty="0">
                  <a:solidFill>
                    <a:srgbClr val="E2495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Muestra el historial de afectaciones de un Documento de Recaudo por Clasificar creado a partir de la vigencia 2015, especificando las transacciones, fechas y entidades que han utilizado dicho documento.</a:t>
              </a:r>
              <a:endParaRPr lang="es-CO" altLang="es-EC" sz="1050" dirty="0">
                <a:solidFill>
                  <a:srgbClr val="E24956"/>
                </a:solidFill>
                <a:cs typeface="Open Sans" panose="020B0606030504020204" pitchFamily="34" charset="0"/>
              </a:endParaRPr>
            </a:p>
          </p:txBody>
        </p:sp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6" name="Transacción_Detalle_DRXC">
                  <a:extLst>
                    <a:ext uri="{FF2B5EF4-FFF2-40B4-BE49-F238E27FC236}">
                      <a16:creationId xmlns:a16="http://schemas.microsoft.com/office/drawing/2014/main" id="{7278DED2-677F-5822-97D4-9A196271C33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25106367"/>
                    </p:ext>
                  </p:extLst>
                </p:nvPr>
              </p:nvGraphicFramePr>
              <p:xfrm>
                <a:off x="7104185" y="3788717"/>
                <a:ext cx="1773390" cy="997532"/>
              </p:xfrm>
              <a:graphic>
                <a:graphicData uri="http://schemas.microsoft.com/office/powerpoint/2016/slidezoom">
                  <pslz:sldZm>
                    <pslz:sldZmObj sldId="273" cId="637321417">
                      <pslz:zmPr id="{6C75C647-D080-4804-9A77-76F8E8E422B8}" returnToParent="0" transitionDur="1000">
                        <p166:blipFill xmlns:p166="http://schemas.microsoft.com/office/powerpoint/2016/6/main">
                          <a:blip r:embed="rId9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773390" cy="997532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6" name="Transacción_Detalle_DRXC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7278DED2-677F-5822-97D4-9A196271C33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04185" y="3788717"/>
                  <a:ext cx="1773390" cy="99753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Regresar Inicio">
                <a:extLst>
                  <a:ext uri="{FF2B5EF4-FFF2-40B4-BE49-F238E27FC236}">
                    <a16:creationId xmlns:a16="http://schemas.microsoft.com/office/drawing/2014/main" id="{A6903422-1BCC-116E-ECA4-4C36355C93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Regresar Inicio">
                <a:extLst>
                  <a:ext uri="{FF2B5EF4-FFF2-40B4-BE49-F238E27FC236}">
                    <a16:creationId xmlns:a16="http://schemas.microsoft.com/office/drawing/2014/main" id="{A6903422-1BCC-116E-ECA4-4C36355C93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grpSp>
        <p:nvGrpSpPr>
          <p:cNvPr id="63" name="Bot_Detalle_DRXC">
            <a:extLst>
              <a:ext uri="{FF2B5EF4-FFF2-40B4-BE49-F238E27FC236}">
                <a16:creationId xmlns:a16="http://schemas.microsoft.com/office/drawing/2014/main" id="{E0C09742-198E-82FF-38C0-18C9E85E0ED4}"/>
              </a:ext>
            </a:extLst>
          </p:cNvPr>
          <p:cNvGrpSpPr/>
          <p:nvPr/>
        </p:nvGrpSpPr>
        <p:grpSpPr>
          <a:xfrm>
            <a:off x="4678147" y="3182856"/>
            <a:ext cx="4284709" cy="1819483"/>
            <a:chOff x="4729765" y="3197604"/>
            <a:chExt cx="4284709" cy="1819483"/>
          </a:xfrm>
        </p:grpSpPr>
        <p:sp>
          <p:nvSpPr>
            <p:cNvPr id="3" name="Recuadro_Detalle_DRXC">
              <a:extLst>
                <a:ext uri="{FF2B5EF4-FFF2-40B4-BE49-F238E27FC236}">
                  <a16:creationId xmlns:a16="http://schemas.microsoft.com/office/drawing/2014/main" id="{07CA91A1-58E8-88C5-FF52-3865DF57E461}"/>
                </a:ext>
              </a:extLst>
            </p:cNvPr>
            <p:cNvSpPr/>
            <p:nvPr/>
          </p:nvSpPr>
          <p:spPr>
            <a:xfrm>
              <a:off x="4729765" y="3383293"/>
              <a:ext cx="4284709" cy="1633794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E2495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E24956"/>
                </a:solidFill>
              </a:endParaRPr>
            </a:p>
          </p:txBody>
        </p:sp>
        <p:sp>
          <p:nvSpPr>
            <p:cNvPr id="106" name="Recaudo_Detalle_DRXC">
              <a:extLst>
                <a:ext uri="{FF2B5EF4-FFF2-40B4-BE49-F238E27FC236}">
                  <a16:creationId xmlns:a16="http://schemas.microsoft.com/office/drawing/2014/main" id="{726A83EF-0BDC-E1D6-EEDC-5851886E2FA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557633" y="2391971"/>
              <a:ext cx="436448" cy="2047713"/>
            </a:xfrm>
            <a:custGeom>
              <a:avLst/>
              <a:gdLst>
                <a:gd name="T0" fmla="*/ 387 w 784"/>
                <a:gd name="T1" fmla="*/ 216 h 2498"/>
                <a:gd name="T2" fmla="*/ 0 w 784"/>
                <a:gd name="T3" fmla="*/ 9 h 2498"/>
                <a:gd name="T4" fmla="*/ 0 w 784"/>
                <a:gd name="T5" fmla="*/ 1389 h 2498"/>
                <a:gd name="T6" fmla="*/ 0 w 784"/>
                <a:gd name="T7" fmla="*/ 1996 h 2498"/>
                <a:gd name="T8" fmla="*/ 0 w 784"/>
                <a:gd name="T9" fmla="*/ 2498 h 2498"/>
                <a:gd name="T10" fmla="*/ 784 w 784"/>
                <a:gd name="T11" fmla="*/ 2498 h 2498"/>
                <a:gd name="T12" fmla="*/ 784 w 784"/>
                <a:gd name="T13" fmla="*/ 1996 h 2498"/>
                <a:gd name="T14" fmla="*/ 784 w 784"/>
                <a:gd name="T15" fmla="*/ 1389 h 2498"/>
                <a:gd name="T16" fmla="*/ 784 w 784"/>
                <a:gd name="T17" fmla="*/ 0 h 2498"/>
                <a:gd name="T18" fmla="*/ 387 w 784"/>
                <a:gd name="T19" fmla="*/ 216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4" h="2498">
                  <a:moveTo>
                    <a:pt x="387" y="216"/>
                  </a:moveTo>
                  <a:lnTo>
                    <a:pt x="0" y="9"/>
                  </a:lnTo>
                  <a:lnTo>
                    <a:pt x="0" y="1389"/>
                  </a:lnTo>
                  <a:lnTo>
                    <a:pt x="0" y="1996"/>
                  </a:lnTo>
                  <a:lnTo>
                    <a:pt x="0" y="2498"/>
                  </a:lnTo>
                  <a:lnTo>
                    <a:pt x="784" y="2498"/>
                  </a:lnTo>
                  <a:lnTo>
                    <a:pt x="784" y="1996"/>
                  </a:lnTo>
                  <a:lnTo>
                    <a:pt x="784" y="1389"/>
                  </a:lnTo>
                  <a:lnTo>
                    <a:pt x="784" y="0"/>
                  </a:lnTo>
                  <a:lnTo>
                    <a:pt x="387" y="216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T.Detalle_DRXC">
              <a:extLst>
                <a:ext uri="{FF2B5EF4-FFF2-40B4-BE49-F238E27FC236}">
                  <a16:creationId xmlns:a16="http://schemas.microsoft.com/office/drawing/2014/main" id="{F20EFC57-37FF-B611-2E1C-510BC22E0229}"/>
                </a:ext>
              </a:extLst>
            </p:cNvPr>
            <p:cNvSpPr txBox="1"/>
            <p:nvPr/>
          </p:nvSpPr>
          <p:spPr>
            <a:xfrm>
              <a:off x="6955008" y="3233075"/>
              <a:ext cx="171110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 Black" panose="020B0A04020102020204" pitchFamily="34" charset="0"/>
                  <a:cs typeface="Arial"/>
                </a:rPr>
                <a:t>Detalle Documentos de Recaudo por Clasificar</a:t>
              </a:r>
            </a:p>
            <a:p>
              <a:pPr algn="ctr"/>
              <a:endParaRPr lang="es-CO" sz="9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Vista general de diapositiva 8">
                <a:extLst>
                  <a:ext uri="{FF2B5EF4-FFF2-40B4-BE49-F238E27FC236}">
                    <a16:creationId xmlns:a16="http://schemas.microsoft.com/office/drawing/2014/main" id="{0661425B-7E31-E16F-B76D-5E8DFBE436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11980947"/>
                  </p:ext>
                </p:extLst>
              </p:nvPr>
            </p:nvGraphicFramePr>
            <p:xfrm>
              <a:off x="1392605" y="3250335"/>
              <a:ext cx="321128" cy="507831"/>
            </p:xfrm>
            <a:graphic>
              <a:graphicData uri="http://schemas.microsoft.com/office/powerpoint/2016/slidezoom">
                <pslz:sldZm>
                  <pslz:sldZmObj sldId="359" cId="454608326">
                    <pslz:zmPr id="{7434C5E6-DCFD-4C12-B99B-DFCD009C60ED}" imageType="cover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1128" cy="507831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Vista general de diapositiva 8">
                <a:extLst>
                  <a:ext uri="{FF2B5EF4-FFF2-40B4-BE49-F238E27FC236}">
                    <a16:creationId xmlns:a16="http://schemas.microsoft.com/office/drawing/2014/main" id="{0661425B-7E31-E16F-B76D-5E8DFBE436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92605" y="3250335"/>
                <a:ext cx="321128" cy="507831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5" name="T.DRXC">
            <a:extLst>
              <a:ext uri="{FF2B5EF4-FFF2-40B4-BE49-F238E27FC236}">
                <a16:creationId xmlns:a16="http://schemas.microsoft.com/office/drawing/2014/main" id="{08027E68-8973-B1C7-C93A-A9D1BF7E54C9}"/>
              </a:ext>
            </a:extLst>
          </p:cNvPr>
          <p:cNvSpPr txBox="1"/>
          <p:nvPr/>
        </p:nvSpPr>
        <p:spPr>
          <a:xfrm>
            <a:off x="693174" y="648900"/>
            <a:ext cx="8273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DOCUMENTOS DE RECAUDO POR CLASIFICAR</a:t>
            </a:r>
          </a:p>
          <a:p>
            <a:pPr algn="r"/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70820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uta_Transaccion">
            <a:extLst>
              <a:ext uri="{FF2B5EF4-FFF2-40B4-BE49-F238E27FC236}">
                <a16:creationId xmlns:a16="http://schemas.microsoft.com/office/drawing/2014/main" id="{BC42E2F4-D676-2AF8-B5FA-420E1FF52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83914" cy="51435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Reporte">
                <a:extLst>
                  <a:ext uri="{FF2B5EF4-FFF2-40B4-BE49-F238E27FC236}">
                    <a16:creationId xmlns:a16="http://schemas.microsoft.com/office/drawing/2014/main" id="{CE93F8DC-7564-EEED-CC03-C0F2A9432CB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2460718"/>
                  </p:ext>
                </p:extLst>
              </p:nvPr>
            </p:nvGraphicFramePr>
            <p:xfrm>
              <a:off x="2283914" y="1"/>
              <a:ext cx="6868072" cy="5143500"/>
            </p:xfrm>
            <a:graphic>
              <a:graphicData uri="http://schemas.microsoft.com/office/powerpoint/2016/slidezoom">
                <pslz:sldZm>
                  <pslz:sldZmObj sldId="269" cId="3228341634">
                    <pslz:zmPr id="{B39CDF4F-1FDE-4A18-8A72-66609186517C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868072" cy="5143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Reporte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E93F8DC-7564-EEED-CC03-C0F2A9432C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3914" y="1"/>
                <a:ext cx="6868072" cy="5143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732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.Detalle_DRXC">
            <a:extLst>
              <a:ext uri="{FF2B5EF4-FFF2-40B4-BE49-F238E27FC236}">
                <a16:creationId xmlns:a16="http://schemas.microsoft.com/office/drawing/2014/main" id="{93BBEE31-D9B9-DD14-7654-34646F344F1A}"/>
              </a:ext>
            </a:extLst>
          </p:cNvPr>
          <p:cNvSpPr txBox="1"/>
          <p:nvPr/>
        </p:nvSpPr>
        <p:spPr>
          <a:xfrm>
            <a:off x="-132735" y="747375"/>
            <a:ext cx="93799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DETALLE DOCUMENTOS DE RECAUDO POR CLASIFICAR</a:t>
            </a:r>
          </a:p>
          <a:p>
            <a:pPr algn="r"/>
            <a:endParaRPr lang="es-ES" sz="23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cxnSp>
        <p:nvCxnSpPr>
          <p:cNvPr id="4" name="Linea_Detalle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211183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Reporte_Detalle_DRXC">
            <a:extLst>
              <a:ext uri="{FF2B5EF4-FFF2-40B4-BE49-F238E27FC236}">
                <a16:creationId xmlns:a16="http://schemas.microsoft.com/office/drawing/2014/main" id="{7C4300EA-AED3-64E4-AD1E-7CB227118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10" y="1357532"/>
            <a:ext cx="7531689" cy="353319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Boton_atras">
                <a:extLst>
                  <a:ext uri="{FF2B5EF4-FFF2-40B4-BE49-F238E27FC236}">
                    <a16:creationId xmlns:a16="http://schemas.microsoft.com/office/drawing/2014/main" id="{25BFE3EB-AAA2-E040-B945-9D8584CDBB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7032333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302" cId="4109746611">
                    <pslz:zmPr id="{21B01997-8552-433F-BDCE-B24F90832054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Boton_atras">
                <a:extLst>
                  <a:ext uri="{FF2B5EF4-FFF2-40B4-BE49-F238E27FC236}">
                    <a16:creationId xmlns:a16="http://schemas.microsoft.com/office/drawing/2014/main" id="{25BFE3EB-AAA2-E040-B945-9D8584CDBB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83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xplicacion_Gestion">
            <a:extLst>
              <a:ext uri="{FF2B5EF4-FFF2-40B4-BE49-F238E27FC236}">
                <a16:creationId xmlns:a16="http://schemas.microsoft.com/office/drawing/2014/main" id="{F4D43D76-CBBA-7EF0-7179-E805EEDAEAD5}"/>
              </a:ext>
            </a:extLst>
          </p:cNvPr>
          <p:cNvGrpSpPr/>
          <p:nvPr/>
        </p:nvGrpSpPr>
        <p:grpSpPr>
          <a:xfrm>
            <a:off x="588169" y="1364503"/>
            <a:ext cx="3268185" cy="3583174"/>
            <a:chOff x="588169" y="1364503"/>
            <a:chExt cx="3268185" cy="358317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98107C4C-D138-D9E8-6F99-90FDD1382481}"/>
                </a:ext>
              </a:extLst>
            </p:cNvPr>
            <p:cNvGrpSpPr/>
            <p:nvPr/>
          </p:nvGrpSpPr>
          <p:grpSpPr>
            <a:xfrm>
              <a:off x="588169" y="1986498"/>
              <a:ext cx="2032219" cy="2160146"/>
              <a:chOff x="2455863" y="1552575"/>
              <a:chExt cx="4311650" cy="4300538"/>
            </a:xfrm>
          </p:grpSpPr>
          <p:sp>
            <p:nvSpPr>
              <p:cNvPr id="31" name="Oval 5">
                <a:extLst>
                  <a:ext uri="{FF2B5EF4-FFF2-40B4-BE49-F238E27FC236}">
                    <a16:creationId xmlns:a16="http://schemas.microsoft.com/office/drawing/2014/main" id="{B814B777-20A6-C232-A319-9FAFD4C21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676" y="1703388"/>
                <a:ext cx="4010025" cy="39989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E9A469B1-E847-FA53-10A6-14DC963FD4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5863" y="1552575"/>
                <a:ext cx="4311650" cy="4300538"/>
              </a:xfrm>
              <a:custGeom>
                <a:avLst/>
                <a:gdLst>
                  <a:gd name="T0" fmla="*/ 712 w 1425"/>
                  <a:gd name="T1" fmla="*/ 1424 h 1424"/>
                  <a:gd name="T2" fmla="*/ 0 w 1425"/>
                  <a:gd name="T3" fmla="*/ 712 h 1424"/>
                  <a:gd name="T4" fmla="*/ 712 w 1425"/>
                  <a:gd name="T5" fmla="*/ 0 h 1424"/>
                  <a:gd name="T6" fmla="*/ 1425 w 1425"/>
                  <a:gd name="T7" fmla="*/ 712 h 1424"/>
                  <a:gd name="T8" fmla="*/ 712 w 1425"/>
                  <a:gd name="T9" fmla="*/ 1424 h 1424"/>
                  <a:gd name="T10" fmla="*/ 712 w 1425"/>
                  <a:gd name="T11" fmla="*/ 100 h 1424"/>
                  <a:gd name="T12" fmla="*/ 100 w 1425"/>
                  <a:gd name="T13" fmla="*/ 712 h 1424"/>
                  <a:gd name="T14" fmla="*/ 712 w 1425"/>
                  <a:gd name="T15" fmla="*/ 1324 h 1424"/>
                  <a:gd name="T16" fmla="*/ 1325 w 1425"/>
                  <a:gd name="T17" fmla="*/ 712 h 1424"/>
                  <a:gd name="T18" fmla="*/ 712 w 1425"/>
                  <a:gd name="T19" fmla="*/ 100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5" h="1424">
                    <a:moveTo>
                      <a:pt x="712" y="1424"/>
                    </a:moveTo>
                    <a:cubicBezTo>
                      <a:pt x="320" y="1424"/>
                      <a:pt x="0" y="1105"/>
                      <a:pt x="0" y="712"/>
                    </a:cubicBezTo>
                    <a:cubicBezTo>
                      <a:pt x="0" y="319"/>
                      <a:pt x="320" y="0"/>
                      <a:pt x="712" y="0"/>
                    </a:cubicBezTo>
                    <a:cubicBezTo>
                      <a:pt x="1105" y="0"/>
                      <a:pt x="1425" y="319"/>
                      <a:pt x="1425" y="712"/>
                    </a:cubicBezTo>
                    <a:cubicBezTo>
                      <a:pt x="1425" y="1105"/>
                      <a:pt x="1105" y="1424"/>
                      <a:pt x="712" y="1424"/>
                    </a:cubicBezTo>
                    <a:close/>
                    <a:moveTo>
                      <a:pt x="712" y="100"/>
                    </a:moveTo>
                    <a:cubicBezTo>
                      <a:pt x="375" y="100"/>
                      <a:pt x="100" y="374"/>
                      <a:pt x="100" y="712"/>
                    </a:cubicBezTo>
                    <a:cubicBezTo>
                      <a:pt x="100" y="1050"/>
                      <a:pt x="375" y="1324"/>
                      <a:pt x="712" y="1324"/>
                    </a:cubicBezTo>
                    <a:cubicBezTo>
                      <a:pt x="1050" y="1324"/>
                      <a:pt x="1325" y="1050"/>
                      <a:pt x="1325" y="712"/>
                    </a:cubicBezTo>
                    <a:cubicBezTo>
                      <a:pt x="1325" y="374"/>
                      <a:pt x="1050" y="100"/>
                      <a:pt x="712" y="10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CFCAE2AC-0DA4-58F7-816C-E0DFD0D749C4}"/>
                </a:ext>
              </a:extLst>
            </p:cNvPr>
            <p:cNvGrpSpPr/>
            <p:nvPr/>
          </p:nvGrpSpPr>
          <p:grpSpPr>
            <a:xfrm>
              <a:off x="2142592" y="1364503"/>
              <a:ext cx="1713762" cy="1950774"/>
              <a:chOff x="5959476" y="50800"/>
              <a:chExt cx="3773488" cy="3767138"/>
            </a:xfrm>
          </p:grpSpPr>
          <p:sp>
            <p:nvSpPr>
              <p:cNvPr id="27" name="Oval 7">
                <a:extLst>
                  <a:ext uri="{FF2B5EF4-FFF2-40B4-BE49-F238E27FC236}">
                    <a16:creationId xmlns:a16="http://schemas.microsoft.com/office/drawing/2014/main" id="{2CA4F8ED-37A9-D824-CD88-B2C696CEB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76" y="201613"/>
                <a:ext cx="3470275" cy="34639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A006EBB0-CC27-4CF0-842D-4988980979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9476" y="50800"/>
                <a:ext cx="3773488" cy="3767138"/>
              </a:xfrm>
              <a:custGeom>
                <a:avLst/>
                <a:gdLst>
                  <a:gd name="T0" fmla="*/ 624 w 1247"/>
                  <a:gd name="T1" fmla="*/ 1247 h 1247"/>
                  <a:gd name="T2" fmla="*/ 0 w 1247"/>
                  <a:gd name="T3" fmla="*/ 623 h 1247"/>
                  <a:gd name="T4" fmla="*/ 624 w 1247"/>
                  <a:gd name="T5" fmla="*/ 0 h 1247"/>
                  <a:gd name="T6" fmla="*/ 1247 w 1247"/>
                  <a:gd name="T7" fmla="*/ 623 h 1247"/>
                  <a:gd name="T8" fmla="*/ 624 w 1247"/>
                  <a:gd name="T9" fmla="*/ 1247 h 1247"/>
                  <a:gd name="T10" fmla="*/ 624 w 1247"/>
                  <a:gd name="T11" fmla="*/ 100 h 1247"/>
                  <a:gd name="T12" fmla="*/ 100 w 1247"/>
                  <a:gd name="T13" fmla="*/ 623 h 1247"/>
                  <a:gd name="T14" fmla="*/ 624 w 1247"/>
                  <a:gd name="T15" fmla="*/ 1147 h 1247"/>
                  <a:gd name="T16" fmla="*/ 1147 w 1247"/>
                  <a:gd name="T17" fmla="*/ 623 h 1247"/>
                  <a:gd name="T18" fmla="*/ 624 w 1247"/>
                  <a:gd name="T19" fmla="*/ 10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7" h="1247">
                    <a:moveTo>
                      <a:pt x="624" y="1247"/>
                    </a:moveTo>
                    <a:cubicBezTo>
                      <a:pt x="280" y="1247"/>
                      <a:pt x="0" y="967"/>
                      <a:pt x="0" y="623"/>
                    </a:cubicBezTo>
                    <a:cubicBezTo>
                      <a:pt x="0" y="280"/>
                      <a:pt x="280" y="0"/>
                      <a:pt x="624" y="0"/>
                    </a:cubicBezTo>
                    <a:cubicBezTo>
                      <a:pt x="968" y="0"/>
                      <a:pt x="1247" y="280"/>
                      <a:pt x="1247" y="623"/>
                    </a:cubicBezTo>
                    <a:cubicBezTo>
                      <a:pt x="1247" y="967"/>
                      <a:pt x="968" y="1247"/>
                      <a:pt x="624" y="1247"/>
                    </a:cubicBezTo>
                    <a:close/>
                    <a:moveTo>
                      <a:pt x="624" y="100"/>
                    </a:moveTo>
                    <a:cubicBezTo>
                      <a:pt x="335" y="100"/>
                      <a:pt x="100" y="335"/>
                      <a:pt x="100" y="623"/>
                    </a:cubicBezTo>
                    <a:cubicBezTo>
                      <a:pt x="100" y="912"/>
                      <a:pt x="335" y="1147"/>
                      <a:pt x="624" y="1147"/>
                    </a:cubicBezTo>
                    <a:cubicBezTo>
                      <a:pt x="912" y="1147"/>
                      <a:pt x="1147" y="912"/>
                      <a:pt x="1147" y="623"/>
                    </a:cubicBezTo>
                    <a:cubicBezTo>
                      <a:pt x="1147" y="335"/>
                      <a:pt x="912" y="100"/>
                      <a:pt x="624" y="1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0293534-AE17-0646-8648-020ED3B8B2F9}"/>
                </a:ext>
              </a:extLst>
            </p:cNvPr>
            <p:cNvGrpSpPr/>
            <p:nvPr/>
          </p:nvGrpSpPr>
          <p:grpSpPr>
            <a:xfrm>
              <a:off x="1746579" y="2910439"/>
              <a:ext cx="1767623" cy="2037238"/>
              <a:chOff x="5250031" y="3035300"/>
              <a:chExt cx="3773489" cy="3765550"/>
            </a:xfrm>
          </p:grpSpPr>
          <p:sp>
            <p:nvSpPr>
              <p:cNvPr id="25" name="Oval 9">
                <a:extLst>
                  <a:ext uri="{FF2B5EF4-FFF2-40B4-BE49-F238E27FC236}">
                    <a16:creationId xmlns:a16="http://schemas.microsoft.com/office/drawing/2014/main" id="{132EBA40-BA0C-596C-966B-C8051E695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1163" y="3186113"/>
                <a:ext cx="3470275" cy="34639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C4458C8D-631D-081C-56A7-0328579EC6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50031" y="3035300"/>
                <a:ext cx="3773489" cy="3765550"/>
              </a:xfrm>
              <a:custGeom>
                <a:avLst/>
                <a:gdLst>
                  <a:gd name="T0" fmla="*/ 624 w 1247"/>
                  <a:gd name="T1" fmla="*/ 1247 h 1247"/>
                  <a:gd name="T2" fmla="*/ 0 w 1247"/>
                  <a:gd name="T3" fmla="*/ 624 h 1247"/>
                  <a:gd name="T4" fmla="*/ 624 w 1247"/>
                  <a:gd name="T5" fmla="*/ 0 h 1247"/>
                  <a:gd name="T6" fmla="*/ 1247 w 1247"/>
                  <a:gd name="T7" fmla="*/ 624 h 1247"/>
                  <a:gd name="T8" fmla="*/ 624 w 1247"/>
                  <a:gd name="T9" fmla="*/ 1247 h 1247"/>
                  <a:gd name="T10" fmla="*/ 624 w 1247"/>
                  <a:gd name="T11" fmla="*/ 100 h 1247"/>
                  <a:gd name="T12" fmla="*/ 100 w 1247"/>
                  <a:gd name="T13" fmla="*/ 624 h 1247"/>
                  <a:gd name="T14" fmla="*/ 624 w 1247"/>
                  <a:gd name="T15" fmla="*/ 1147 h 1247"/>
                  <a:gd name="T16" fmla="*/ 1147 w 1247"/>
                  <a:gd name="T17" fmla="*/ 624 h 1247"/>
                  <a:gd name="T18" fmla="*/ 624 w 1247"/>
                  <a:gd name="T19" fmla="*/ 10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7" h="1247">
                    <a:moveTo>
                      <a:pt x="624" y="1247"/>
                    </a:moveTo>
                    <a:cubicBezTo>
                      <a:pt x="280" y="1247"/>
                      <a:pt x="0" y="968"/>
                      <a:pt x="0" y="624"/>
                    </a:cubicBezTo>
                    <a:cubicBezTo>
                      <a:pt x="0" y="280"/>
                      <a:pt x="280" y="0"/>
                      <a:pt x="624" y="0"/>
                    </a:cubicBezTo>
                    <a:cubicBezTo>
                      <a:pt x="968" y="0"/>
                      <a:pt x="1247" y="280"/>
                      <a:pt x="1247" y="624"/>
                    </a:cubicBezTo>
                    <a:cubicBezTo>
                      <a:pt x="1247" y="968"/>
                      <a:pt x="968" y="1247"/>
                      <a:pt x="624" y="1247"/>
                    </a:cubicBezTo>
                    <a:close/>
                    <a:moveTo>
                      <a:pt x="624" y="100"/>
                    </a:moveTo>
                    <a:cubicBezTo>
                      <a:pt x="335" y="100"/>
                      <a:pt x="100" y="335"/>
                      <a:pt x="100" y="624"/>
                    </a:cubicBezTo>
                    <a:cubicBezTo>
                      <a:pt x="100" y="912"/>
                      <a:pt x="335" y="1147"/>
                      <a:pt x="624" y="1147"/>
                    </a:cubicBezTo>
                    <a:cubicBezTo>
                      <a:pt x="913" y="1147"/>
                      <a:pt x="1147" y="912"/>
                      <a:pt x="1147" y="624"/>
                    </a:cubicBezTo>
                    <a:cubicBezTo>
                      <a:pt x="1147" y="335"/>
                      <a:pt x="913" y="100"/>
                      <a:pt x="624" y="10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2" name="Google Shape;8165;p161">
              <a:extLst>
                <a:ext uri="{FF2B5EF4-FFF2-40B4-BE49-F238E27FC236}">
                  <a16:creationId xmlns:a16="http://schemas.microsoft.com/office/drawing/2014/main" id="{ECF97DE5-EBBD-11BD-79BE-F3A960A78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9670" y="1651078"/>
              <a:ext cx="501809" cy="28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4400"/>
                <a:buFont typeface="Montserrat" panose="02000505000000020004" pitchFamily="2" charset="0"/>
                <a:buNone/>
              </a:pPr>
              <a:r>
                <a:rPr lang="en-US" altLang="en-US" sz="2000" b="1" dirty="0">
                  <a:solidFill>
                    <a:srgbClr val="C00000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ING</a:t>
              </a:r>
              <a:endParaRPr lang="en-US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Google Shape;8165;p161">
              <a:extLst>
                <a:ext uri="{FF2B5EF4-FFF2-40B4-BE49-F238E27FC236}">
                  <a16:creationId xmlns:a16="http://schemas.microsoft.com/office/drawing/2014/main" id="{3689F391-5660-994D-A3EA-20EC7F2DD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298" y="2248729"/>
              <a:ext cx="653846" cy="28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4400"/>
                <a:buFont typeface="Montserrat" panose="02000505000000020004" pitchFamily="2" charset="0"/>
                <a:buNone/>
              </a:pPr>
              <a:r>
                <a:rPr lang="en-US" altLang="en-US" sz="2000" b="1" dirty="0">
                  <a:solidFill>
                    <a:srgbClr val="0070C0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EPG</a:t>
              </a:r>
              <a:endParaRPr lang="en-US" altLang="en-US" sz="800" b="1" dirty="0">
                <a:solidFill>
                  <a:srgbClr val="0070C0"/>
                </a:solidFill>
              </a:endParaRPr>
            </a:p>
          </p:txBody>
        </p:sp>
        <p:sp>
          <p:nvSpPr>
            <p:cNvPr id="14" name="Google Shape;8165;p161">
              <a:extLst>
                <a:ext uri="{FF2B5EF4-FFF2-40B4-BE49-F238E27FC236}">
                  <a16:creationId xmlns:a16="http://schemas.microsoft.com/office/drawing/2014/main" id="{34997963-277B-22BB-90EF-E919A3715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7552" y="3229324"/>
              <a:ext cx="653846" cy="28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4400"/>
                <a:buFont typeface="Montserrat" panose="02000505000000020004" pitchFamily="2" charset="0"/>
                <a:buNone/>
              </a:pPr>
              <a:r>
                <a:rPr lang="en-US" altLang="en-US" sz="2000" b="1" dirty="0">
                  <a:solidFill>
                    <a:srgbClr val="00B050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CUN</a:t>
              </a:r>
              <a:endParaRPr lang="en-US" altLang="en-US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15" name="Google Shape;8157;p161">
              <a:extLst>
                <a:ext uri="{FF2B5EF4-FFF2-40B4-BE49-F238E27FC236}">
                  <a16:creationId xmlns:a16="http://schemas.microsoft.com/office/drawing/2014/main" id="{89989CC4-AE71-C8D9-5D7A-45964F664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4729" y="3546601"/>
              <a:ext cx="1294089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262626"/>
                </a:buClr>
                <a:buSzPts val="1200"/>
                <a:buFont typeface="Open Sans" panose="020B0606030504020204" pitchFamily="34" charset="0"/>
                <a:buNone/>
              </a:pPr>
              <a:r>
                <a:rPr lang="es-CO" altLang="en-US" sz="1200" dirty="0">
                  <a:solidFill>
                    <a:srgbClr val="00B05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Realizar una Devolución No Presupuestal</a:t>
              </a:r>
              <a:endParaRPr lang="es-CO" altLang="en-US" dirty="0">
                <a:solidFill>
                  <a:srgbClr val="00B050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16" name="Google Shape;8156;p161">
              <a:extLst>
                <a:ext uri="{FF2B5EF4-FFF2-40B4-BE49-F238E27FC236}">
                  <a16:creationId xmlns:a16="http://schemas.microsoft.com/office/drawing/2014/main" id="{290A6911-5D2F-F73D-48B0-140323760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433" y="2509047"/>
              <a:ext cx="1411546" cy="80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262626"/>
                </a:buClr>
                <a:buSzPts val="1200"/>
                <a:buFont typeface="Open Sans" panose="020B0606030504020204" pitchFamily="34" charset="0"/>
                <a:buNone/>
              </a:pPr>
              <a:r>
                <a:rPr lang="es-CO" altLang="en-US" sz="1200" dirty="0">
                  <a:solidFill>
                    <a:srgbClr val="0070C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Aplicar un Reintegro Presupuestal de Gasto</a:t>
              </a:r>
              <a:endParaRPr lang="es-CO" altLang="en-US" dirty="0">
                <a:solidFill>
                  <a:srgbClr val="0070C0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18" name="Google Shape;8156;p161">
              <a:extLst>
                <a:ext uri="{FF2B5EF4-FFF2-40B4-BE49-F238E27FC236}">
                  <a16:creationId xmlns:a16="http://schemas.microsoft.com/office/drawing/2014/main" id="{8B334493-F736-B457-BA5A-8D46E5477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28" y="1909319"/>
              <a:ext cx="1174707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262626"/>
                </a:buClr>
                <a:buSzPts val="1200"/>
                <a:buFont typeface="Open Sans" panose="020B0606030504020204" pitchFamily="34" charset="0"/>
                <a:buNone/>
              </a:pPr>
              <a:r>
                <a:rPr lang="es-CO" altLang="en-US" sz="1200" dirty="0">
                  <a:solidFill>
                    <a:srgbClr val="C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Imputar un Ingreso Presupuestal</a:t>
              </a:r>
              <a:endParaRPr lang="es-CO" altLang="en-US" dirty="0">
                <a:solidFill>
                  <a:srgbClr val="C00000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21" name="Freeform 246">
              <a:extLst>
                <a:ext uri="{FF2B5EF4-FFF2-40B4-BE49-F238E27FC236}">
                  <a16:creationId xmlns:a16="http://schemas.microsoft.com/office/drawing/2014/main" id="{25D80908-F7E1-38F3-9095-B4C484AC8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1130" y="2546840"/>
              <a:ext cx="402171" cy="397324"/>
            </a:xfrm>
            <a:custGeom>
              <a:avLst/>
              <a:gdLst>
                <a:gd name="T0" fmla="*/ 0 w 176"/>
                <a:gd name="T1" fmla="*/ 104 h 176"/>
                <a:gd name="T2" fmla="*/ 144 w 176"/>
                <a:gd name="T3" fmla="*/ 104 h 176"/>
                <a:gd name="T4" fmla="*/ 72 w 176"/>
                <a:gd name="T5" fmla="*/ 168 h 176"/>
                <a:gd name="T6" fmla="*/ 72 w 176"/>
                <a:gd name="T7" fmla="*/ 40 h 176"/>
                <a:gd name="T8" fmla="*/ 72 w 176"/>
                <a:gd name="T9" fmla="*/ 168 h 176"/>
                <a:gd name="T10" fmla="*/ 47 w 176"/>
                <a:gd name="T11" fmla="*/ 28 h 176"/>
                <a:gd name="T12" fmla="*/ 104 w 176"/>
                <a:gd name="T13" fmla="*/ 8 h 176"/>
                <a:gd name="T14" fmla="*/ 151 w 176"/>
                <a:gd name="T15" fmla="*/ 115 h 176"/>
                <a:gd name="T16" fmla="*/ 176 w 176"/>
                <a:gd name="T17" fmla="*/ 72 h 176"/>
                <a:gd name="T18" fmla="*/ 84 w 176"/>
                <a:gd name="T19" fmla="*/ 104 h 176"/>
                <a:gd name="T20" fmla="*/ 74 w 176"/>
                <a:gd name="T21" fmla="*/ 99 h 176"/>
                <a:gd name="T22" fmla="*/ 78 w 176"/>
                <a:gd name="T23" fmla="*/ 88 h 176"/>
                <a:gd name="T24" fmla="*/ 87 w 176"/>
                <a:gd name="T25" fmla="*/ 93 h 176"/>
                <a:gd name="T26" fmla="*/ 83 w 176"/>
                <a:gd name="T27" fmla="*/ 83 h 176"/>
                <a:gd name="T28" fmla="*/ 74 w 176"/>
                <a:gd name="T29" fmla="*/ 80 h 176"/>
                <a:gd name="T30" fmla="*/ 70 w 176"/>
                <a:gd name="T31" fmla="*/ 76 h 176"/>
                <a:gd name="T32" fmla="*/ 66 w 176"/>
                <a:gd name="T33" fmla="*/ 81 h 176"/>
                <a:gd name="T34" fmla="*/ 58 w 176"/>
                <a:gd name="T35" fmla="*/ 87 h 176"/>
                <a:gd name="T36" fmla="*/ 58 w 176"/>
                <a:gd name="T37" fmla="*/ 98 h 176"/>
                <a:gd name="T38" fmla="*/ 66 w 176"/>
                <a:gd name="T39" fmla="*/ 105 h 176"/>
                <a:gd name="T40" fmla="*/ 70 w 176"/>
                <a:gd name="T41" fmla="*/ 122 h 176"/>
                <a:gd name="T42" fmla="*/ 63 w 176"/>
                <a:gd name="T43" fmla="*/ 113 h 176"/>
                <a:gd name="T44" fmla="*/ 57 w 176"/>
                <a:gd name="T45" fmla="*/ 119 h 176"/>
                <a:gd name="T46" fmla="*/ 65 w 176"/>
                <a:gd name="T47" fmla="*/ 127 h 176"/>
                <a:gd name="T48" fmla="*/ 70 w 176"/>
                <a:gd name="T49" fmla="*/ 132 h 176"/>
                <a:gd name="T50" fmla="*/ 74 w 176"/>
                <a:gd name="T51" fmla="*/ 128 h 176"/>
                <a:gd name="T52" fmla="*/ 84 w 176"/>
                <a:gd name="T53" fmla="*/ 124 h 176"/>
                <a:gd name="T54" fmla="*/ 88 w 176"/>
                <a:gd name="T55" fmla="*/ 113 h 176"/>
                <a:gd name="T56" fmla="*/ 84 w 176"/>
                <a:gd name="T57" fmla="*/ 104 h 176"/>
                <a:gd name="T58" fmla="*/ 68 w 176"/>
                <a:gd name="T59" fmla="*/ 98 h 176"/>
                <a:gd name="T60" fmla="*/ 65 w 176"/>
                <a:gd name="T61" fmla="*/ 95 h 176"/>
                <a:gd name="T62" fmla="*/ 66 w 176"/>
                <a:gd name="T63" fmla="*/ 87 h 176"/>
                <a:gd name="T64" fmla="*/ 70 w 176"/>
                <a:gd name="T65" fmla="*/ 99 h 176"/>
                <a:gd name="T66" fmla="*/ 74 w 176"/>
                <a:gd name="T67" fmla="*/ 122 h 176"/>
                <a:gd name="T68" fmla="*/ 76 w 176"/>
                <a:gd name="T69" fmla="*/ 108 h 176"/>
                <a:gd name="T70" fmla="*/ 80 w 176"/>
                <a:gd name="T71" fmla="*/ 111 h 176"/>
                <a:gd name="T72" fmla="*/ 79 w 176"/>
                <a:gd name="T73" fmla="*/ 1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76">
                  <a:moveTo>
                    <a:pt x="72" y="32"/>
                  </a:moveTo>
                  <a:cubicBezTo>
                    <a:pt x="32" y="32"/>
                    <a:pt x="0" y="64"/>
                    <a:pt x="0" y="104"/>
                  </a:cubicBezTo>
                  <a:cubicBezTo>
                    <a:pt x="0" y="144"/>
                    <a:pt x="32" y="176"/>
                    <a:pt x="72" y="176"/>
                  </a:cubicBezTo>
                  <a:cubicBezTo>
                    <a:pt x="112" y="176"/>
                    <a:pt x="144" y="144"/>
                    <a:pt x="144" y="104"/>
                  </a:cubicBezTo>
                  <a:cubicBezTo>
                    <a:pt x="144" y="64"/>
                    <a:pt x="112" y="32"/>
                    <a:pt x="72" y="32"/>
                  </a:cubicBezTo>
                  <a:moveTo>
                    <a:pt x="72" y="168"/>
                  </a:moveTo>
                  <a:cubicBezTo>
                    <a:pt x="37" y="168"/>
                    <a:pt x="8" y="139"/>
                    <a:pt x="8" y="104"/>
                  </a:cubicBezTo>
                  <a:cubicBezTo>
                    <a:pt x="8" y="69"/>
                    <a:pt x="37" y="40"/>
                    <a:pt x="72" y="40"/>
                  </a:cubicBezTo>
                  <a:cubicBezTo>
                    <a:pt x="107" y="40"/>
                    <a:pt x="136" y="69"/>
                    <a:pt x="136" y="104"/>
                  </a:cubicBezTo>
                  <a:cubicBezTo>
                    <a:pt x="136" y="139"/>
                    <a:pt x="107" y="168"/>
                    <a:pt x="72" y="168"/>
                  </a:cubicBezTo>
                  <a:moveTo>
                    <a:pt x="104" y="0"/>
                  </a:moveTo>
                  <a:cubicBezTo>
                    <a:pt x="81" y="0"/>
                    <a:pt x="60" y="11"/>
                    <a:pt x="47" y="28"/>
                  </a:cubicBezTo>
                  <a:cubicBezTo>
                    <a:pt x="52" y="27"/>
                    <a:pt x="56" y="26"/>
                    <a:pt x="61" y="25"/>
                  </a:cubicBezTo>
                  <a:cubicBezTo>
                    <a:pt x="72" y="14"/>
                    <a:pt x="87" y="8"/>
                    <a:pt x="104" y="8"/>
                  </a:cubicBezTo>
                  <a:cubicBezTo>
                    <a:pt x="139" y="8"/>
                    <a:pt x="168" y="37"/>
                    <a:pt x="168" y="72"/>
                  </a:cubicBezTo>
                  <a:cubicBezTo>
                    <a:pt x="168" y="89"/>
                    <a:pt x="162" y="104"/>
                    <a:pt x="151" y="115"/>
                  </a:cubicBezTo>
                  <a:cubicBezTo>
                    <a:pt x="150" y="120"/>
                    <a:pt x="149" y="124"/>
                    <a:pt x="148" y="129"/>
                  </a:cubicBezTo>
                  <a:cubicBezTo>
                    <a:pt x="165" y="116"/>
                    <a:pt x="176" y="95"/>
                    <a:pt x="176" y="72"/>
                  </a:cubicBezTo>
                  <a:cubicBezTo>
                    <a:pt x="176" y="32"/>
                    <a:pt x="144" y="0"/>
                    <a:pt x="104" y="0"/>
                  </a:cubicBezTo>
                  <a:moveTo>
                    <a:pt x="84" y="104"/>
                  </a:moveTo>
                  <a:cubicBezTo>
                    <a:pt x="82" y="103"/>
                    <a:pt x="81" y="102"/>
                    <a:pt x="79" y="101"/>
                  </a:cubicBezTo>
                  <a:cubicBezTo>
                    <a:pt x="77" y="100"/>
                    <a:pt x="76" y="100"/>
                    <a:pt x="74" y="9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6" y="86"/>
                    <a:pt x="77" y="86"/>
                    <a:pt x="78" y="88"/>
                  </a:cubicBezTo>
                  <a:cubicBezTo>
                    <a:pt x="79" y="89"/>
                    <a:pt x="80" y="90"/>
                    <a:pt x="80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7" y="90"/>
                    <a:pt x="87" y="89"/>
                    <a:pt x="86" y="87"/>
                  </a:cubicBezTo>
                  <a:cubicBezTo>
                    <a:pt x="85" y="86"/>
                    <a:pt x="84" y="84"/>
                    <a:pt x="83" y="83"/>
                  </a:cubicBezTo>
                  <a:cubicBezTo>
                    <a:pt x="82" y="82"/>
                    <a:pt x="80" y="81"/>
                    <a:pt x="79" y="81"/>
                  </a:cubicBezTo>
                  <a:cubicBezTo>
                    <a:pt x="77" y="80"/>
                    <a:pt x="76" y="80"/>
                    <a:pt x="74" y="80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8" y="80"/>
                    <a:pt x="67" y="80"/>
                    <a:pt x="66" y="81"/>
                  </a:cubicBezTo>
                  <a:cubicBezTo>
                    <a:pt x="64" y="82"/>
                    <a:pt x="62" y="82"/>
                    <a:pt x="61" y="83"/>
                  </a:cubicBezTo>
                  <a:cubicBezTo>
                    <a:pt x="60" y="84"/>
                    <a:pt x="59" y="86"/>
                    <a:pt x="58" y="87"/>
                  </a:cubicBezTo>
                  <a:cubicBezTo>
                    <a:pt x="57" y="89"/>
                    <a:pt x="57" y="91"/>
                    <a:pt x="57" y="93"/>
                  </a:cubicBezTo>
                  <a:cubicBezTo>
                    <a:pt x="57" y="95"/>
                    <a:pt x="57" y="97"/>
                    <a:pt x="58" y="98"/>
                  </a:cubicBezTo>
                  <a:cubicBezTo>
                    <a:pt x="59" y="100"/>
                    <a:pt x="60" y="101"/>
                    <a:pt x="61" y="102"/>
                  </a:cubicBezTo>
                  <a:cubicBezTo>
                    <a:pt x="63" y="103"/>
                    <a:pt x="64" y="104"/>
                    <a:pt x="66" y="105"/>
                  </a:cubicBezTo>
                  <a:cubicBezTo>
                    <a:pt x="68" y="106"/>
                    <a:pt x="69" y="106"/>
                    <a:pt x="70" y="107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68" y="122"/>
                    <a:pt x="66" y="121"/>
                    <a:pt x="65" y="119"/>
                  </a:cubicBezTo>
                  <a:cubicBezTo>
                    <a:pt x="64" y="118"/>
                    <a:pt x="63" y="116"/>
                    <a:pt x="63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5"/>
                    <a:pt x="56" y="117"/>
                    <a:pt x="57" y="119"/>
                  </a:cubicBezTo>
                  <a:cubicBezTo>
                    <a:pt x="58" y="121"/>
                    <a:pt x="59" y="122"/>
                    <a:pt x="60" y="124"/>
                  </a:cubicBezTo>
                  <a:cubicBezTo>
                    <a:pt x="61" y="125"/>
                    <a:pt x="63" y="126"/>
                    <a:pt x="65" y="127"/>
                  </a:cubicBezTo>
                  <a:cubicBezTo>
                    <a:pt x="67" y="127"/>
                    <a:pt x="68" y="128"/>
                    <a:pt x="70" y="128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6" y="128"/>
                    <a:pt x="77" y="127"/>
                    <a:pt x="79" y="127"/>
                  </a:cubicBezTo>
                  <a:cubicBezTo>
                    <a:pt x="81" y="126"/>
                    <a:pt x="82" y="125"/>
                    <a:pt x="84" y="124"/>
                  </a:cubicBezTo>
                  <a:cubicBezTo>
                    <a:pt x="85" y="123"/>
                    <a:pt x="86" y="121"/>
                    <a:pt x="87" y="120"/>
                  </a:cubicBezTo>
                  <a:cubicBezTo>
                    <a:pt x="88" y="118"/>
                    <a:pt x="88" y="116"/>
                    <a:pt x="88" y="113"/>
                  </a:cubicBezTo>
                  <a:cubicBezTo>
                    <a:pt x="88" y="111"/>
                    <a:pt x="88" y="109"/>
                    <a:pt x="87" y="108"/>
                  </a:cubicBezTo>
                  <a:cubicBezTo>
                    <a:pt x="86" y="106"/>
                    <a:pt x="85" y="105"/>
                    <a:pt x="84" y="104"/>
                  </a:cubicBezTo>
                  <a:moveTo>
                    <a:pt x="70" y="99"/>
                  </a:moveTo>
                  <a:cubicBezTo>
                    <a:pt x="69" y="98"/>
                    <a:pt x="69" y="98"/>
                    <a:pt x="68" y="98"/>
                  </a:cubicBezTo>
                  <a:cubicBezTo>
                    <a:pt x="67" y="97"/>
                    <a:pt x="67" y="97"/>
                    <a:pt x="66" y="97"/>
                  </a:cubicBezTo>
                  <a:cubicBezTo>
                    <a:pt x="65" y="96"/>
                    <a:pt x="65" y="95"/>
                    <a:pt x="65" y="95"/>
                  </a:cubicBezTo>
                  <a:cubicBezTo>
                    <a:pt x="64" y="94"/>
                    <a:pt x="64" y="93"/>
                    <a:pt x="64" y="92"/>
                  </a:cubicBezTo>
                  <a:cubicBezTo>
                    <a:pt x="64" y="90"/>
                    <a:pt x="65" y="88"/>
                    <a:pt x="66" y="87"/>
                  </a:cubicBezTo>
                  <a:cubicBezTo>
                    <a:pt x="67" y="86"/>
                    <a:pt x="68" y="86"/>
                    <a:pt x="70" y="86"/>
                  </a:cubicBezTo>
                  <a:lnTo>
                    <a:pt x="70" y="99"/>
                  </a:lnTo>
                  <a:close/>
                  <a:moveTo>
                    <a:pt x="79" y="120"/>
                  </a:moveTo>
                  <a:cubicBezTo>
                    <a:pt x="78" y="121"/>
                    <a:pt x="76" y="122"/>
                    <a:pt x="74" y="122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7"/>
                    <a:pt x="75" y="108"/>
                    <a:pt x="76" y="108"/>
                  </a:cubicBezTo>
                  <a:cubicBezTo>
                    <a:pt x="77" y="108"/>
                    <a:pt x="78" y="109"/>
                    <a:pt x="79" y="109"/>
                  </a:cubicBezTo>
                  <a:cubicBezTo>
                    <a:pt x="79" y="110"/>
                    <a:pt x="80" y="111"/>
                    <a:pt x="80" y="111"/>
                  </a:cubicBezTo>
                  <a:cubicBezTo>
                    <a:pt x="81" y="112"/>
                    <a:pt x="81" y="113"/>
                    <a:pt x="81" y="114"/>
                  </a:cubicBezTo>
                  <a:cubicBezTo>
                    <a:pt x="81" y="117"/>
                    <a:pt x="80" y="119"/>
                    <a:pt x="79" y="12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80">
              <a:extLst>
                <a:ext uri="{FF2B5EF4-FFF2-40B4-BE49-F238E27FC236}">
                  <a16:creationId xmlns:a16="http://schemas.microsoft.com/office/drawing/2014/main" id="{44F29383-BB7D-E310-EA01-55D1DA7E1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7021" y="4213263"/>
              <a:ext cx="314908" cy="387670"/>
            </a:xfrm>
            <a:custGeom>
              <a:avLst/>
              <a:gdLst>
                <a:gd name="T0" fmla="*/ 72 w 128"/>
                <a:gd name="T1" fmla="*/ 16 h 176"/>
                <a:gd name="T2" fmla="*/ 80 w 128"/>
                <a:gd name="T3" fmla="*/ 64 h 176"/>
                <a:gd name="T4" fmla="*/ 48 w 128"/>
                <a:gd name="T5" fmla="*/ 16 h 176"/>
                <a:gd name="T6" fmla="*/ 32 w 128"/>
                <a:gd name="T7" fmla="*/ 64 h 176"/>
                <a:gd name="T8" fmla="*/ 48 w 128"/>
                <a:gd name="T9" fmla="*/ 16 h 176"/>
                <a:gd name="T10" fmla="*/ 56 w 128"/>
                <a:gd name="T11" fmla="*/ 16 h 176"/>
                <a:gd name="T12" fmla="*/ 64 w 128"/>
                <a:gd name="T13" fmla="*/ 64 h 176"/>
                <a:gd name="T14" fmla="*/ 112 w 128"/>
                <a:gd name="T15" fmla="*/ 16 h 176"/>
                <a:gd name="T16" fmla="*/ 104 w 128"/>
                <a:gd name="T17" fmla="*/ 64 h 176"/>
                <a:gd name="T18" fmla="*/ 112 w 128"/>
                <a:gd name="T19" fmla="*/ 16 h 176"/>
                <a:gd name="T20" fmla="*/ 88 w 128"/>
                <a:gd name="T21" fmla="*/ 16 h 176"/>
                <a:gd name="T22" fmla="*/ 96 w 128"/>
                <a:gd name="T23" fmla="*/ 64 h 176"/>
                <a:gd name="T24" fmla="*/ 124 w 128"/>
                <a:gd name="T25" fmla="*/ 0 h 176"/>
                <a:gd name="T26" fmla="*/ 0 w 128"/>
                <a:gd name="T27" fmla="*/ 4 h 176"/>
                <a:gd name="T28" fmla="*/ 4 w 128"/>
                <a:gd name="T29" fmla="*/ 176 h 176"/>
                <a:gd name="T30" fmla="*/ 20 w 128"/>
                <a:gd name="T31" fmla="*/ 162 h 176"/>
                <a:gd name="T32" fmla="*/ 36 w 128"/>
                <a:gd name="T33" fmla="*/ 176 h 176"/>
                <a:gd name="T34" fmla="*/ 52 w 128"/>
                <a:gd name="T35" fmla="*/ 162 h 176"/>
                <a:gd name="T36" fmla="*/ 61 w 128"/>
                <a:gd name="T37" fmla="*/ 174 h 176"/>
                <a:gd name="T38" fmla="*/ 67 w 128"/>
                <a:gd name="T39" fmla="*/ 174 h 176"/>
                <a:gd name="T40" fmla="*/ 76 w 128"/>
                <a:gd name="T41" fmla="*/ 162 h 176"/>
                <a:gd name="T42" fmla="*/ 92 w 128"/>
                <a:gd name="T43" fmla="*/ 176 h 176"/>
                <a:gd name="T44" fmla="*/ 108 w 128"/>
                <a:gd name="T45" fmla="*/ 162 h 176"/>
                <a:gd name="T46" fmla="*/ 124 w 128"/>
                <a:gd name="T47" fmla="*/ 176 h 176"/>
                <a:gd name="T48" fmla="*/ 128 w 128"/>
                <a:gd name="T49" fmla="*/ 4 h 176"/>
                <a:gd name="T50" fmla="*/ 120 w 128"/>
                <a:gd name="T51" fmla="*/ 162 h 176"/>
                <a:gd name="T52" fmla="*/ 108 w 128"/>
                <a:gd name="T53" fmla="*/ 152 h 176"/>
                <a:gd name="T54" fmla="*/ 92 w 128"/>
                <a:gd name="T55" fmla="*/ 166 h 176"/>
                <a:gd name="T56" fmla="*/ 76 w 128"/>
                <a:gd name="T57" fmla="*/ 152 h 176"/>
                <a:gd name="T58" fmla="*/ 73 w 128"/>
                <a:gd name="T59" fmla="*/ 154 h 176"/>
                <a:gd name="T60" fmla="*/ 55 w 128"/>
                <a:gd name="T61" fmla="*/ 154 h 176"/>
                <a:gd name="T62" fmla="*/ 52 w 128"/>
                <a:gd name="T63" fmla="*/ 152 h 176"/>
                <a:gd name="T64" fmla="*/ 36 w 128"/>
                <a:gd name="T65" fmla="*/ 166 h 176"/>
                <a:gd name="T66" fmla="*/ 20 w 128"/>
                <a:gd name="T67" fmla="*/ 152 h 176"/>
                <a:gd name="T68" fmla="*/ 8 w 128"/>
                <a:gd name="T69" fmla="*/ 162 h 176"/>
                <a:gd name="T70" fmla="*/ 120 w 128"/>
                <a:gd name="T71" fmla="*/ 8 h 176"/>
                <a:gd name="T72" fmla="*/ 96 w 128"/>
                <a:gd name="T73" fmla="*/ 128 h 176"/>
                <a:gd name="T74" fmla="*/ 16 w 128"/>
                <a:gd name="T75" fmla="*/ 136 h 176"/>
                <a:gd name="T76" fmla="*/ 96 w 128"/>
                <a:gd name="T77" fmla="*/ 128 h 176"/>
                <a:gd name="T78" fmla="*/ 16 w 128"/>
                <a:gd name="T79" fmla="*/ 112 h 176"/>
                <a:gd name="T80" fmla="*/ 112 w 128"/>
                <a:gd name="T81" fmla="*/ 120 h 176"/>
                <a:gd name="T82" fmla="*/ 24 w 128"/>
                <a:gd name="T83" fmla="*/ 16 h 176"/>
                <a:gd name="T84" fmla="*/ 16 w 128"/>
                <a:gd name="T85" fmla="*/ 64 h 176"/>
                <a:gd name="T86" fmla="*/ 24 w 128"/>
                <a:gd name="T87" fmla="*/ 16 h 176"/>
                <a:gd name="T88" fmla="*/ 16 w 128"/>
                <a:gd name="T89" fmla="*/ 96 h 176"/>
                <a:gd name="T90" fmla="*/ 112 w 128"/>
                <a:gd name="T91" fmla="*/ 104 h 176"/>
                <a:gd name="T92" fmla="*/ 80 w 128"/>
                <a:gd name="T93" fmla="*/ 80 h 176"/>
                <a:gd name="T94" fmla="*/ 16 w 128"/>
                <a:gd name="T95" fmla="*/ 88 h 176"/>
                <a:gd name="T96" fmla="*/ 80 w 128"/>
                <a:gd name="T97" fmla="*/ 8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76">
                  <a:moveTo>
                    <a:pt x="80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80" y="64"/>
                    <a:pt x="80" y="64"/>
                    <a:pt x="80" y="64"/>
                  </a:cubicBezTo>
                  <a:lnTo>
                    <a:pt x="80" y="16"/>
                  </a:lnTo>
                  <a:close/>
                  <a:moveTo>
                    <a:pt x="48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48" y="64"/>
                    <a:pt x="48" y="64"/>
                    <a:pt x="48" y="64"/>
                  </a:cubicBezTo>
                  <a:lnTo>
                    <a:pt x="48" y="16"/>
                  </a:lnTo>
                  <a:close/>
                  <a:moveTo>
                    <a:pt x="64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4" y="64"/>
                    <a:pt x="64" y="64"/>
                    <a:pt x="64" y="64"/>
                  </a:cubicBezTo>
                  <a:lnTo>
                    <a:pt x="64" y="16"/>
                  </a:lnTo>
                  <a:close/>
                  <a:moveTo>
                    <a:pt x="112" y="16"/>
                  </a:moveTo>
                  <a:cubicBezTo>
                    <a:pt x="104" y="16"/>
                    <a:pt x="104" y="16"/>
                    <a:pt x="104" y="16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12" y="64"/>
                    <a:pt x="112" y="64"/>
                    <a:pt x="112" y="64"/>
                  </a:cubicBezTo>
                  <a:lnTo>
                    <a:pt x="112" y="16"/>
                  </a:lnTo>
                  <a:close/>
                  <a:moveTo>
                    <a:pt x="96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96" y="64"/>
                    <a:pt x="96" y="64"/>
                    <a:pt x="96" y="64"/>
                  </a:cubicBezTo>
                  <a:lnTo>
                    <a:pt x="96" y="16"/>
                  </a:lnTo>
                  <a:close/>
                  <a:moveTo>
                    <a:pt x="1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5" y="176"/>
                    <a:pt x="6" y="176"/>
                    <a:pt x="7" y="175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4" y="176"/>
                    <a:pt x="35" y="176"/>
                    <a:pt x="36" y="176"/>
                  </a:cubicBezTo>
                  <a:cubicBezTo>
                    <a:pt x="37" y="176"/>
                    <a:pt x="38" y="176"/>
                    <a:pt x="39" y="175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2" y="175"/>
                    <a:pt x="63" y="176"/>
                    <a:pt x="64" y="176"/>
                  </a:cubicBezTo>
                  <a:cubicBezTo>
                    <a:pt x="65" y="176"/>
                    <a:pt x="66" y="175"/>
                    <a:pt x="67" y="174"/>
                  </a:cubicBezTo>
                  <a:cubicBezTo>
                    <a:pt x="67" y="174"/>
                    <a:pt x="67" y="174"/>
                    <a:pt x="67" y="174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90" y="176"/>
                    <a:pt x="91" y="176"/>
                    <a:pt x="92" y="176"/>
                  </a:cubicBezTo>
                  <a:cubicBezTo>
                    <a:pt x="93" y="176"/>
                    <a:pt x="94" y="176"/>
                    <a:pt x="95" y="175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2" y="176"/>
                    <a:pt x="123" y="176"/>
                    <a:pt x="124" y="176"/>
                  </a:cubicBezTo>
                  <a:cubicBezTo>
                    <a:pt x="126" y="176"/>
                    <a:pt x="128" y="174"/>
                    <a:pt x="128" y="172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2"/>
                    <a:pt x="126" y="0"/>
                    <a:pt x="124" y="0"/>
                  </a:cubicBezTo>
                  <a:moveTo>
                    <a:pt x="120" y="162"/>
                  </a:moveTo>
                  <a:cubicBezTo>
                    <a:pt x="111" y="153"/>
                    <a:pt x="111" y="153"/>
                    <a:pt x="111" y="153"/>
                  </a:cubicBezTo>
                  <a:cubicBezTo>
                    <a:pt x="110" y="152"/>
                    <a:pt x="109" y="152"/>
                    <a:pt x="108" y="152"/>
                  </a:cubicBezTo>
                  <a:cubicBezTo>
                    <a:pt x="107" y="152"/>
                    <a:pt x="106" y="152"/>
                    <a:pt x="105" y="153"/>
                  </a:cubicBezTo>
                  <a:cubicBezTo>
                    <a:pt x="92" y="166"/>
                    <a:pt x="92" y="166"/>
                    <a:pt x="92" y="166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8" y="152"/>
                    <a:pt x="77" y="152"/>
                    <a:pt x="76" y="152"/>
                  </a:cubicBezTo>
                  <a:cubicBezTo>
                    <a:pt x="75" y="152"/>
                    <a:pt x="74" y="153"/>
                    <a:pt x="73" y="154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4" y="153"/>
                    <a:pt x="53" y="152"/>
                    <a:pt x="52" y="152"/>
                  </a:cubicBezTo>
                  <a:cubicBezTo>
                    <a:pt x="51" y="152"/>
                    <a:pt x="50" y="152"/>
                    <a:pt x="49" y="153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2" y="152"/>
                    <a:pt x="21" y="152"/>
                    <a:pt x="20" y="152"/>
                  </a:cubicBezTo>
                  <a:cubicBezTo>
                    <a:pt x="19" y="152"/>
                    <a:pt x="18" y="152"/>
                    <a:pt x="17" y="153"/>
                  </a:cubicBezTo>
                  <a:cubicBezTo>
                    <a:pt x="8" y="162"/>
                    <a:pt x="8" y="162"/>
                    <a:pt x="8" y="16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0" y="8"/>
                    <a:pt x="120" y="8"/>
                    <a:pt x="120" y="8"/>
                  </a:cubicBezTo>
                  <a:lnTo>
                    <a:pt x="120" y="162"/>
                  </a:lnTo>
                  <a:close/>
                  <a:moveTo>
                    <a:pt x="96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96" y="136"/>
                    <a:pt x="96" y="136"/>
                    <a:pt x="96" y="136"/>
                  </a:cubicBezTo>
                  <a:lnTo>
                    <a:pt x="96" y="128"/>
                  </a:lnTo>
                  <a:close/>
                  <a:moveTo>
                    <a:pt x="112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12" y="120"/>
                    <a:pt x="112" y="120"/>
                    <a:pt x="112" y="120"/>
                  </a:cubicBezTo>
                  <a:lnTo>
                    <a:pt x="112" y="112"/>
                  </a:lnTo>
                  <a:close/>
                  <a:moveTo>
                    <a:pt x="24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4" y="64"/>
                    <a:pt x="24" y="64"/>
                    <a:pt x="24" y="64"/>
                  </a:cubicBezTo>
                  <a:lnTo>
                    <a:pt x="24" y="16"/>
                  </a:lnTo>
                  <a:close/>
                  <a:moveTo>
                    <a:pt x="112" y="96"/>
                  </a:moveTo>
                  <a:cubicBezTo>
                    <a:pt x="16" y="96"/>
                    <a:pt x="16" y="96"/>
                    <a:pt x="16" y="9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12" y="104"/>
                    <a:pt x="112" y="104"/>
                    <a:pt x="112" y="104"/>
                  </a:cubicBezTo>
                  <a:lnTo>
                    <a:pt x="112" y="96"/>
                  </a:lnTo>
                  <a:close/>
                  <a:moveTo>
                    <a:pt x="80" y="80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80" y="88"/>
                    <a:pt x="80" y="88"/>
                    <a:pt x="80" y="88"/>
                  </a:cubicBezTo>
                  <a:lnTo>
                    <a:pt x="80" y="8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1" name="T.Gestion">
            <a:extLst>
              <a:ext uri="{FF2B5EF4-FFF2-40B4-BE49-F238E27FC236}">
                <a16:creationId xmlns:a16="http://schemas.microsoft.com/office/drawing/2014/main" id="{3F0CCECC-CF63-86B4-A84E-A580FA1D2CEA}"/>
              </a:ext>
            </a:extLst>
          </p:cNvPr>
          <p:cNvSpPr txBox="1"/>
          <p:nvPr/>
        </p:nvSpPr>
        <p:spPr>
          <a:xfrm>
            <a:off x="361941" y="1335859"/>
            <a:ext cx="163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16418A"/>
                </a:solidFill>
                <a:latin typeface="Arial Black" panose="020B0A04020102020204" pitchFamily="34" charset="0"/>
                <a:cs typeface="Arial"/>
              </a:rPr>
              <a:t>Gestión:</a:t>
            </a:r>
          </a:p>
        </p:txBody>
      </p:sp>
      <p:sp>
        <p:nvSpPr>
          <p:cNvPr id="96" name="T.ReportesyConsultas">
            <a:extLst>
              <a:ext uri="{FF2B5EF4-FFF2-40B4-BE49-F238E27FC236}">
                <a16:creationId xmlns:a16="http://schemas.microsoft.com/office/drawing/2014/main" id="{51E1E11E-E422-0856-969C-3886ABCAD1DE}"/>
              </a:ext>
            </a:extLst>
          </p:cNvPr>
          <p:cNvSpPr txBox="1"/>
          <p:nvPr/>
        </p:nvSpPr>
        <p:spPr>
          <a:xfrm>
            <a:off x="4781023" y="2735938"/>
            <a:ext cx="387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16418A"/>
                </a:solidFill>
                <a:latin typeface="Arial Black" panose="020B0A04020102020204" pitchFamily="34" charset="0"/>
                <a:cs typeface="Arial"/>
              </a:rPr>
              <a:t>Reportes y Consultas:</a:t>
            </a:r>
          </a:p>
        </p:txBody>
      </p:sp>
      <p:sp>
        <p:nvSpPr>
          <p:cNvPr id="94" name="T.Explicacion">
            <a:extLst>
              <a:ext uri="{FF2B5EF4-FFF2-40B4-BE49-F238E27FC236}">
                <a16:creationId xmlns:a16="http://schemas.microsoft.com/office/drawing/2014/main" id="{7A0738A8-C8C1-D112-B89C-A6D9F07988E2}"/>
              </a:ext>
            </a:extLst>
          </p:cNvPr>
          <p:cNvSpPr txBox="1"/>
          <p:nvPr/>
        </p:nvSpPr>
        <p:spPr>
          <a:xfrm>
            <a:off x="4234375" y="1845713"/>
            <a:ext cx="49355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MX" altLang="es-CO" dirty="0">
                <a:solidFill>
                  <a:srgbClr val="164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 a la entrada de recursos al banco (DTN o Entidad), por títulos y/o deducciones.</a:t>
            </a:r>
          </a:p>
        </p:txBody>
      </p:sp>
      <p:pic>
        <p:nvPicPr>
          <p:cNvPr id="20" name="Bot_Consulta_DRXC" descr="Portapapeles con relleno sólido">
            <a:hlinkClick r:id="rId2" action="ppaction://hlinksldjump"/>
            <a:extLst>
              <a:ext uri="{FF2B5EF4-FFF2-40B4-BE49-F238E27FC236}">
                <a16:creationId xmlns:a16="http://schemas.microsoft.com/office/drawing/2014/main" id="{4E32A0BD-7710-ED98-0852-F9A2DB8F5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9263" y="3447848"/>
            <a:ext cx="316670" cy="316670"/>
          </a:xfrm>
          <a:prstGeom prst="rect">
            <a:avLst/>
          </a:prstGeom>
        </p:spPr>
      </p:pic>
      <p:pic>
        <p:nvPicPr>
          <p:cNvPr id="22" name="Bot_Consulta_DRXC" descr="Portapapeles con relleno sólido">
            <a:hlinkClick r:id="rId5" action="ppaction://hlinksldjump"/>
            <a:extLst>
              <a:ext uri="{FF2B5EF4-FFF2-40B4-BE49-F238E27FC236}">
                <a16:creationId xmlns:a16="http://schemas.microsoft.com/office/drawing/2014/main" id="{D3327EC8-8CAC-F073-F2E7-F60B2FF1BC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20628" y="4613166"/>
            <a:ext cx="316670" cy="316670"/>
          </a:xfrm>
          <a:prstGeom prst="rect">
            <a:avLst/>
          </a:prstGeom>
        </p:spPr>
      </p:pic>
      <p:grpSp>
        <p:nvGrpSpPr>
          <p:cNvPr id="35" name="Inf_Informe_DRXC">
            <a:extLst>
              <a:ext uri="{FF2B5EF4-FFF2-40B4-BE49-F238E27FC236}">
                <a16:creationId xmlns:a16="http://schemas.microsoft.com/office/drawing/2014/main" id="{6EA0041F-D30C-2B58-4EFD-A1A97AE82EFA}"/>
              </a:ext>
            </a:extLst>
          </p:cNvPr>
          <p:cNvGrpSpPr/>
          <p:nvPr/>
        </p:nvGrpSpPr>
        <p:grpSpPr>
          <a:xfrm>
            <a:off x="4711208" y="3642785"/>
            <a:ext cx="4123424" cy="1354912"/>
            <a:chOff x="4762826" y="3657533"/>
            <a:chExt cx="4123424" cy="1354912"/>
          </a:xfrm>
        </p:grpSpPr>
        <p:sp>
          <p:nvSpPr>
            <p:cNvPr id="4" name="Texto_Informe_DRXC">
              <a:extLst>
                <a:ext uri="{FF2B5EF4-FFF2-40B4-BE49-F238E27FC236}">
                  <a16:creationId xmlns:a16="http://schemas.microsoft.com/office/drawing/2014/main" id="{5C3DFD44-9E4F-DBA4-99B0-CD41025E8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826" y="3657533"/>
              <a:ext cx="2221810" cy="1354912"/>
            </a:xfrm>
            <a:custGeom>
              <a:avLst/>
              <a:gdLst>
                <a:gd name="connsiteX0" fmla="*/ 0 w 2323155"/>
                <a:gd name="connsiteY0" fmla="*/ 0 h 981988"/>
                <a:gd name="connsiteX1" fmla="*/ 2323155 w 2323155"/>
                <a:gd name="connsiteY1" fmla="*/ 0 h 981988"/>
                <a:gd name="connsiteX2" fmla="*/ 2323155 w 2323155"/>
                <a:gd name="connsiteY2" fmla="*/ 981988 h 981988"/>
                <a:gd name="connsiteX3" fmla="*/ 0 w 2323155"/>
                <a:gd name="connsiteY3" fmla="*/ 981988 h 981988"/>
                <a:gd name="connsiteX4" fmla="*/ 0 w 2323155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2323155 w 3110946"/>
                <a:gd name="connsiteY2" fmla="*/ 981988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2323155 w 3110946"/>
                <a:gd name="connsiteY2" fmla="*/ 981988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1345450 w 3110946"/>
                <a:gd name="connsiteY2" fmla="*/ 489619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1345450 w 3110946"/>
                <a:gd name="connsiteY2" fmla="*/ 489619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1345450 w 3110946"/>
                <a:gd name="connsiteY2" fmla="*/ 489619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1246976 w 3110946"/>
                <a:gd name="connsiteY2" fmla="*/ 489619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1035954"/>
                <a:gd name="connsiteX1" fmla="*/ 3110946 w 3110946"/>
                <a:gd name="connsiteY1" fmla="*/ 7034 h 1035954"/>
                <a:gd name="connsiteX2" fmla="*/ 1246976 w 3110946"/>
                <a:gd name="connsiteY2" fmla="*/ 489619 h 1035954"/>
                <a:gd name="connsiteX3" fmla="*/ 0 w 3110946"/>
                <a:gd name="connsiteY3" fmla="*/ 981988 h 1035954"/>
                <a:gd name="connsiteX4" fmla="*/ 0 w 3110946"/>
                <a:gd name="connsiteY4" fmla="*/ 0 h 1035954"/>
                <a:gd name="connsiteX0" fmla="*/ 42203 w 3153149"/>
                <a:gd name="connsiteY0" fmla="*/ 0 h 1509526"/>
                <a:gd name="connsiteX1" fmla="*/ 3153149 w 3153149"/>
                <a:gd name="connsiteY1" fmla="*/ 7034 h 1509526"/>
                <a:gd name="connsiteX2" fmla="*/ 1289179 w 3153149"/>
                <a:gd name="connsiteY2" fmla="*/ 489619 h 1509526"/>
                <a:gd name="connsiteX3" fmla="*/ 0 w 3153149"/>
                <a:gd name="connsiteY3" fmla="*/ 1509526 h 1509526"/>
                <a:gd name="connsiteX4" fmla="*/ 42203 w 3153149"/>
                <a:gd name="connsiteY4" fmla="*/ 0 h 1509526"/>
                <a:gd name="connsiteX0" fmla="*/ 42203 w 3153149"/>
                <a:gd name="connsiteY0" fmla="*/ 0 h 1533943"/>
                <a:gd name="connsiteX1" fmla="*/ 3153149 w 3153149"/>
                <a:gd name="connsiteY1" fmla="*/ 7034 h 1533943"/>
                <a:gd name="connsiteX2" fmla="*/ 1700660 w 3153149"/>
                <a:gd name="connsiteY2" fmla="*/ 962059 h 1533943"/>
                <a:gd name="connsiteX3" fmla="*/ 0 w 3153149"/>
                <a:gd name="connsiteY3" fmla="*/ 1509526 h 1533943"/>
                <a:gd name="connsiteX4" fmla="*/ 42203 w 3153149"/>
                <a:gd name="connsiteY4" fmla="*/ 0 h 1533943"/>
                <a:gd name="connsiteX0" fmla="*/ 42203 w 3153149"/>
                <a:gd name="connsiteY0" fmla="*/ 0 h 1509526"/>
                <a:gd name="connsiteX1" fmla="*/ 3153149 w 3153149"/>
                <a:gd name="connsiteY1" fmla="*/ 7034 h 1509526"/>
                <a:gd name="connsiteX2" fmla="*/ 1355220 w 3153149"/>
                <a:gd name="connsiteY2" fmla="*/ 509939 h 1509526"/>
                <a:gd name="connsiteX3" fmla="*/ 0 w 3153149"/>
                <a:gd name="connsiteY3" fmla="*/ 1509526 h 1509526"/>
                <a:gd name="connsiteX4" fmla="*/ 42203 w 3153149"/>
                <a:gd name="connsiteY4" fmla="*/ 0 h 1509526"/>
                <a:gd name="connsiteX0" fmla="*/ 42203 w 3153149"/>
                <a:gd name="connsiteY0" fmla="*/ 0 h 1509526"/>
                <a:gd name="connsiteX1" fmla="*/ 3153149 w 3153149"/>
                <a:gd name="connsiteY1" fmla="*/ 7034 h 1509526"/>
                <a:gd name="connsiteX2" fmla="*/ 1355220 w 3153149"/>
                <a:gd name="connsiteY2" fmla="*/ 509939 h 1509526"/>
                <a:gd name="connsiteX3" fmla="*/ 0 w 3153149"/>
                <a:gd name="connsiteY3" fmla="*/ 1509526 h 1509526"/>
                <a:gd name="connsiteX4" fmla="*/ 42203 w 3153149"/>
                <a:gd name="connsiteY4" fmla="*/ 0 h 150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149" h="1509526">
                  <a:moveTo>
                    <a:pt x="42203" y="0"/>
                  </a:moveTo>
                  <a:lnTo>
                    <a:pt x="3153149" y="7034"/>
                  </a:lnTo>
                  <a:cubicBezTo>
                    <a:pt x="3108601" y="451595"/>
                    <a:pt x="3073823" y="487410"/>
                    <a:pt x="1355220" y="509939"/>
                  </a:cubicBezTo>
                  <a:cubicBezTo>
                    <a:pt x="1556978" y="1428247"/>
                    <a:pt x="448483" y="1345403"/>
                    <a:pt x="0" y="1509526"/>
                  </a:cubicBezTo>
                  <a:lnTo>
                    <a:pt x="4220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1500"/>
                <a:buFont typeface="Open Sans" panose="020B0606030504020204" pitchFamily="34" charset="0"/>
                <a:buNone/>
              </a:pPr>
              <a:r>
                <a:rPr lang="es-CO" altLang="es-EC" sz="1100" dirty="0">
                  <a:solidFill>
                    <a:srgbClr val="FFA219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Presenta información correspondiente a los documentos de recaudo por clasificar de los cuales es responsable una Unidad o Subunidad Ejecutora</a:t>
              </a:r>
              <a:endParaRPr lang="es-CO" altLang="es-EC" sz="1050" dirty="0">
                <a:solidFill>
                  <a:srgbClr val="FFA219"/>
                </a:solidFill>
                <a:cs typeface="Open Sans" panose="020B0606030504020204" pitchFamily="34" charset="0"/>
              </a:endParaRPr>
            </a:p>
          </p:txBody>
        </p:sp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9" name="Transacción_Informe_DRXC">
                  <a:extLst>
                    <a:ext uri="{FF2B5EF4-FFF2-40B4-BE49-F238E27FC236}">
                      <a16:creationId xmlns:a16="http://schemas.microsoft.com/office/drawing/2014/main" id="{0C12A246-A787-D4B5-37DA-EC75D1578E7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40635400"/>
                    </p:ext>
                  </p:extLst>
                </p:nvPr>
              </p:nvGraphicFramePr>
              <p:xfrm>
                <a:off x="7112860" y="3788717"/>
                <a:ext cx="1773390" cy="997532"/>
              </p:xfrm>
              <a:graphic>
                <a:graphicData uri="http://schemas.microsoft.com/office/powerpoint/2016/slidezoom">
                  <pslz:sldZm>
                    <pslz:sldZmObj sldId="274" cId="2302794768">
                      <pslz:zmPr id="{3816D21B-DD98-4468-AF19-F6F41C61B7CE}" returnToParent="0" transitionDur="1000">
                        <p166:blipFill xmlns:p166="http://schemas.microsoft.com/office/powerpoint/2016/6/main">
                          <a:blip r:embed="rId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773390" cy="997532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9" name="Transacción_Informe_DRXC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0C12A246-A787-D4B5-37DA-EC75D1578E7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12860" y="3788717"/>
                  <a:ext cx="1773390" cy="99753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Regresar Inicio">
                <a:extLst>
                  <a:ext uri="{FF2B5EF4-FFF2-40B4-BE49-F238E27FC236}">
                    <a16:creationId xmlns:a16="http://schemas.microsoft.com/office/drawing/2014/main" id="{597190E1-F5FB-5930-471C-B776D7AB8A8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9216245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Regresar Inicio">
                <a:extLst>
                  <a:ext uri="{FF2B5EF4-FFF2-40B4-BE49-F238E27FC236}">
                    <a16:creationId xmlns:a16="http://schemas.microsoft.com/office/drawing/2014/main" id="{597190E1-F5FB-5930-471C-B776D7AB8A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grpSp>
        <p:nvGrpSpPr>
          <p:cNvPr id="34" name="Bot_Informe_DRXC">
            <a:extLst>
              <a:ext uri="{FF2B5EF4-FFF2-40B4-BE49-F238E27FC236}">
                <a16:creationId xmlns:a16="http://schemas.microsoft.com/office/drawing/2014/main" id="{EC30CDD2-C0BC-B88F-CB91-61A312FAB968}"/>
              </a:ext>
            </a:extLst>
          </p:cNvPr>
          <p:cNvGrpSpPr/>
          <p:nvPr/>
        </p:nvGrpSpPr>
        <p:grpSpPr>
          <a:xfrm>
            <a:off x="4678147" y="3182856"/>
            <a:ext cx="4284709" cy="1819483"/>
            <a:chOff x="4729765" y="3197604"/>
            <a:chExt cx="4284709" cy="1819483"/>
          </a:xfrm>
        </p:grpSpPr>
        <p:sp>
          <p:nvSpPr>
            <p:cNvPr id="3" name="Recuadro_Informe_DRXC">
              <a:extLst>
                <a:ext uri="{FF2B5EF4-FFF2-40B4-BE49-F238E27FC236}">
                  <a16:creationId xmlns:a16="http://schemas.microsoft.com/office/drawing/2014/main" id="{07CA91A1-58E8-88C5-FF52-3865DF57E461}"/>
                </a:ext>
              </a:extLst>
            </p:cNvPr>
            <p:cNvSpPr/>
            <p:nvPr/>
          </p:nvSpPr>
          <p:spPr>
            <a:xfrm>
              <a:off x="4729765" y="3383293"/>
              <a:ext cx="4284709" cy="1633794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FFA53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E24956"/>
                </a:solidFill>
              </a:endParaRPr>
            </a:p>
          </p:txBody>
        </p:sp>
        <p:sp>
          <p:nvSpPr>
            <p:cNvPr id="5" name="Recuadro_Informe">
              <a:extLst>
                <a:ext uri="{FF2B5EF4-FFF2-40B4-BE49-F238E27FC236}">
                  <a16:creationId xmlns:a16="http://schemas.microsoft.com/office/drawing/2014/main" id="{A02BE1DA-E48B-3021-0A91-A06A18CB22F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557634" y="2391971"/>
              <a:ext cx="436448" cy="2047713"/>
            </a:xfrm>
            <a:custGeom>
              <a:avLst/>
              <a:gdLst>
                <a:gd name="T0" fmla="*/ 387 w 784"/>
                <a:gd name="T1" fmla="*/ 216 h 2498"/>
                <a:gd name="T2" fmla="*/ 0 w 784"/>
                <a:gd name="T3" fmla="*/ 9 h 2498"/>
                <a:gd name="T4" fmla="*/ 0 w 784"/>
                <a:gd name="T5" fmla="*/ 1389 h 2498"/>
                <a:gd name="T6" fmla="*/ 0 w 784"/>
                <a:gd name="T7" fmla="*/ 1996 h 2498"/>
                <a:gd name="T8" fmla="*/ 0 w 784"/>
                <a:gd name="T9" fmla="*/ 2498 h 2498"/>
                <a:gd name="T10" fmla="*/ 784 w 784"/>
                <a:gd name="T11" fmla="*/ 2498 h 2498"/>
                <a:gd name="T12" fmla="*/ 784 w 784"/>
                <a:gd name="T13" fmla="*/ 1996 h 2498"/>
                <a:gd name="T14" fmla="*/ 784 w 784"/>
                <a:gd name="T15" fmla="*/ 1389 h 2498"/>
                <a:gd name="T16" fmla="*/ 784 w 784"/>
                <a:gd name="T17" fmla="*/ 0 h 2498"/>
                <a:gd name="T18" fmla="*/ 387 w 784"/>
                <a:gd name="T19" fmla="*/ 216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4" h="2498">
                  <a:moveTo>
                    <a:pt x="387" y="216"/>
                  </a:moveTo>
                  <a:lnTo>
                    <a:pt x="0" y="9"/>
                  </a:lnTo>
                  <a:lnTo>
                    <a:pt x="0" y="1389"/>
                  </a:lnTo>
                  <a:lnTo>
                    <a:pt x="0" y="1996"/>
                  </a:lnTo>
                  <a:lnTo>
                    <a:pt x="0" y="2498"/>
                  </a:lnTo>
                  <a:lnTo>
                    <a:pt x="784" y="2498"/>
                  </a:lnTo>
                  <a:lnTo>
                    <a:pt x="784" y="1996"/>
                  </a:lnTo>
                  <a:lnTo>
                    <a:pt x="784" y="1389"/>
                  </a:lnTo>
                  <a:lnTo>
                    <a:pt x="784" y="0"/>
                  </a:lnTo>
                  <a:lnTo>
                    <a:pt x="387" y="216"/>
                  </a:lnTo>
                  <a:close/>
                </a:path>
              </a:pathLst>
            </a:custGeom>
            <a:solidFill>
              <a:srgbClr val="FFBD2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T.Informe_DRXC">
              <a:extLst>
                <a:ext uri="{FF2B5EF4-FFF2-40B4-BE49-F238E27FC236}">
                  <a16:creationId xmlns:a16="http://schemas.microsoft.com/office/drawing/2014/main" id="{6F383386-FA63-4095-7BA5-99882CE0BA90}"/>
                </a:ext>
              </a:extLst>
            </p:cNvPr>
            <p:cNvSpPr txBox="1"/>
            <p:nvPr/>
          </p:nvSpPr>
          <p:spPr>
            <a:xfrm>
              <a:off x="7003720" y="3229341"/>
              <a:ext cx="171110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 Black" panose="020B0A04020102020204" pitchFamily="34" charset="0"/>
                  <a:cs typeface="Arial"/>
                </a:rPr>
                <a:t>Informe de Saldos por Imputar</a:t>
              </a:r>
            </a:p>
            <a:p>
              <a:pPr algn="ctr"/>
              <a:endParaRPr lang="es-CO" sz="9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0" name="Vista general de diapositiva 29">
                <a:extLst>
                  <a:ext uri="{FF2B5EF4-FFF2-40B4-BE49-F238E27FC236}">
                    <a16:creationId xmlns:a16="http://schemas.microsoft.com/office/drawing/2014/main" id="{F35D3FFF-9F51-E96E-54DD-4467F6D245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5579937"/>
                  </p:ext>
                </p:extLst>
              </p:nvPr>
            </p:nvGraphicFramePr>
            <p:xfrm>
              <a:off x="1392605" y="3250335"/>
              <a:ext cx="321128" cy="507831"/>
            </p:xfrm>
            <a:graphic>
              <a:graphicData uri="http://schemas.microsoft.com/office/powerpoint/2016/slidezoom">
                <pslz:sldZm>
                  <pslz:sldZmObj sldId="359" cId="454608326">
                    <pslz:zmPr id="{7434C5E6-DCFD-4C12-B99B-DFCD009C60ED}" returnToParent="0" imageType="cover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1128" cy="507831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0" name="Vista general de diapositiva 29">
                <a:extLst>
                  <a:ext uri="{FF2B5EF4-FFF2-40B4-BE49-F238E27FC236}">
                    <a16:creationId xmlns:a16="http://schemas.microsoft.com/office/drawing/2014/main" id="{F35D3FFF-9F51-E96E-54DD-4467F6D245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92605" y="3250335"/>
                <a:ext cx="321128" cy="507831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37" name="T.DRXC">
            <a:extLst>
              <a:ext uri="{FF2B5EF4-FFF2-40B4-BE49-F238E27FC236}">
                <a16:creationId xmlns:a16="http://schemas.microsoft.com/office/drawing/2014/main" id="{C2BE8116-E353-3870-9E48-96B3DABBF2DE}"/>
              </a:ext>
            </a:extLst>
          </p:cNvPr>
          <p:cNvSpPr txBox="1"/>
          <p:nvPr/>
        </p:nvSpPr>
        <p:spPr>
          <a:xfrm>
            <a:off x="693174" y="648900"/>
            <a:ext cx="8273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DOCUMENTOS DE RECAUDO POR CLASIFICAR</a:t>
            </a:r>
          </a:p>
          <a:p>
            <a:pPr algn="r"/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84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uta_Transaccion">
            <a:extLst>
              <a:ext uri="{FF2B5EF4-FFF2-40B4-BE49-F238E27FC236}">
                <a16:creationId xmlns:a16="http://schemas.microsoft.com/office/drawing/2014/main" id="{51E8CA3B-BE33-4AB6-D9E4-7BCF2949E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1712" cy="51435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Vista general de diapositiva 5">
                <a:extLst>
                  <a:ext uri="{FF2B5EF4-FFF2-40B4-BE49-F238E27FC236}">
                    <a16:creationId xmlns:a16="http://schemas.microsoft.com/office/drawing/2014/main" id="{4ADCF471-226D-E2C7-2ABA-01723445C68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67556"/>
                  </p:ext>
                </p:extLst>
              </p:nvPr>
            </p:nvGraphicFramePr>
            <p:xfrm>
              <a:off x="2851712" y="1"/>
              <a:ext cx="6285270" cy="5143499"/>
            </p:xfrm>
            <a:graphic>
              <a:graphicData uri="http://schemas.microsoft.com/office/powerpoint/2016/slidezoom">
                <pslz:sldZm>
                  <pslz:sldZmObj sldId="271" cId="4263812552">
                    <pslz:zmPr id="{C960B6D3-5996-4EB4-893F-0AC489CA5049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285270" cy="51434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Vista general de diapositiva 5">
                <a:extLst>
                  <a:ext uri="{FF2B5EF4-FFF2-40B4-BE49-F238E27FC236}">
                    <a16:creationId xmlns:a16="http://schemas.microsoft.com/office/drawing/2014/main" id="{4ADCF471-226D-E2C7-2ABA-01723445C6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1712" y="1"/>
                <a:ext cx="6285270" cy="514349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2794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porte">
            <a:extLst>
              <a:ext uri="{FF2B5EF4-FFF2-40B4-BE49-F238E27FC236}">
                <a16:creationId xmlns:a16="http://schemas.microsoft.com/office/drawing/2014/main" id="{5F2771E1-C443-4A42-809B-182A67481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741"/>
            <a:ext cx="9144000" cy="3487841"/>
          </a:xfrm>
          <a:prstGeom prst="rect">
            <a:avLst/>
          </a:prstGeom>
        </p:spPr>
      </p:pic>
      <p:sp>
        <p:nvSpPr>
          <p:cNvPr id="2" name="T.Informe_DRXC">
            <a:extLst>
              <a:ext uri="{FF2B5EF4-FFF2-40B4-BE49-F238E27FC236}">
                <a16:creationId xmlns:a16="http://schemas.microsoft.com/office/drawing/2014/main" id="{93BBEE31-D9B9-DD14-7654-34646F344F1A}"/>
              </a:ext>
            </a:extLst>
          </p:cNvPr>
          <p:cNvSpPr txBox="1"/>
          <p:nvPr/>
        </p:nvSpPr>
        <p:spPr>
          <a:xfrm>
            <a:off x="0" y="698607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INFORME DE SALDOS POR IMPUTAR</a:t>
            </a:r>
          </a:p>
          <a:p>
            <a:pPr algn="r"/>
            <a:endParaRPr lang="es-ES" sz="23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cxnSp>
        <p:nvCxnSpPr>
          <p:cNvPr id="4" name="Linea_Informe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Boton_Siguiente">
            <a:hlinkClick r:id="rId3" action="ppaction://hlinksldjump"/>
            <a:extLst>
              <a:ext uri="{FF2B5EF4-FFF2-40B4-BE49-F238E27FC236}">
                <a16:creationId xmlns:a16="http://schemas.microsoft.com/office/drawing/2014/main" id="{44B0B300-B95E-08D2-743D-89C575603898}"/>
              </a:ext>
            </a:extLst>
          </p:cNvPr>
          <p:cNvSpPr/>
          <p:nvPr/>
        </p:nvSpPr>
        <p:spPr>
          <a:xfrm rot="5400000">
            <a:off x="8722995" y="3291840"/>
            <a:ext cx="441960" cy="205740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Boton_atras">
                <a:extLst>
                  <a:ext uri="{FF2B5EF4-FFF2-40B4-BE49-F238E27FC236}">
                    <a16:creationId xmlns:a16="http://schemas.microsoft.com/office/drawing/2014/main" id="{D3AE9930-CDBD-B832-2714-A571663231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6355371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302" cId="4109746611">
                    <pslz:zmPr id="{21B01997-8552-433F-BDCE-B24F90832054}" returnToParent="0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Boton_atras">
                <a:extLst>
                  <a:ext uri="{FF2B5EF4-FFF2-40B4-BE49-F238E27FC236}">
                    <a16:creationId xmlns:a16="http://schemas.microsoft.com/office/drawing/2014/main" id="{D3AE9930-CDBD-B832-2714-A571663231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3812552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porte">
            <a:extLst>
              <a:ext uri="{FF2B5EF4-FFF2-40B4-BE49-F238E27FC236}">
                <a16:creationId xmlns:a16="http://schemas.microsoft.com/office/drawing/2014/main" id="{F2F673E4-94B7-4147-7AA6-A725E480C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2269"/>
            <a:ext cx="9144000" cy="3488400"/>
          </a:xfrm>
          <a:prstGeom prst="rect">
            <a:avLst/>
          </a:prstGeom>
        </p:spPr>
      </p:pic>
      <p:cxnSp>
        <p:nvCxnSpPr>
          <p:cNvPr id="4" name="Linea_Informe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Boton_Anterior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01F3CE2-4021-9BA2-B287-47DBC841C74C}"/>
              </a:ext>
            </a:extLst>
          </p:cNvPr>
          <p:cNvSpPr/>
          <p:nvPr/>
        </p:nvSpPr>
        <p:spPr>
          <a:xfrm rot="16200000">
            <a:off x="-29005" y="3275618"/>
            <a:ext cx="422177" cy="218399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Boton_atras">
                <a:extLst>
                  <a:ext uri="{FF2B5EF4-FFF2-40B4-BE49-F238E27FC236}">
                    <a16:creationId xmlns:a16="http://schemas.microsoft.com/office/drawing/2014/main" id="{6803B6D8-93B8-80D6-E665-CC7E9314D5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6355371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302" cId="4109746611">
                    <pslz:zmPr id="{21B01997-8552-433F-BDCE-B24F90832054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Boton_atras">
                <a:extLst>
                  <a:ext uri="{FF2B5EF4-FFF2-40B4-BE49-F238E27FC236}">
                    <a16:creationId xmlns:a16="http://schemas.microsoft.com/office/drawing/2014/main" id="{6803B6D8-93B8-80D6-E665-CC7E9314D5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2" name="T.Informe_DRXC">
            <a:extLst>
              <a:ext uri="{FF2B5EF4-FFF2-40B4-BE49-F238E27FC236}">
                <a16:creationId xmlns:a16="http://schemas.microsoft.com/office/drawing/2014/main" id="{FC1B72DD-B879-3533-22E7-F61039683865}"/>
              </a:ext>
            </a:extLst>
          </p:cNvPr>
          <p:cNvSpPr txBox="1"/>
          <p:nvPr/>
        </p:nvSpPr>
        <p:spPr>
          <a:xfrm>
            <a:off x="0" y="698607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INFORME DE SALDOS POR IMPUTAR</a:t>
            </a:r>
          </a:p>
          <a:p>
            <a:pPr algn="r"/>
            <a:endParaRPr lang="es-ES" sz="23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1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Explicacion_Gestion">
            <a:extLst>
              <a:ext uri="{FF2B5EF4-FFF2-40B4-BE49-F238E27FC236}">
                <a16:creationId xmlns:a16="http://schemas.microsoft.com/office/drawing/2014/main" id="{0118EEB2-88A5-C405-8332-B585392EE87B}"/>
              </a:ext>
            </a:extLst>
          </p:cNvPr>
          <p:cNvGrpSpPr/>
          <p:nvPr/>
        </p:nvGrpSpPr>
        <p:grpSpPr>
          <a:xfrm>
            <a:off x="588169" y="1364503"/>
            <a:ext cx="3268185" cy="3583174"/>
            <a:chOff x="588169" y="1364503"/>
            <a:chExt cx="3268185" cy="358317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F04DC022-E7D2-364F-C23C-B26B515F050E}"/>
                </a:ext>
              </a:extLst>
            </p:cNvPr>
            <p:cNvGrpSpPr/>
            <p:nvPr/>
          </p:nvGrpSpPr>
          <p:grpSpPr>
            <a:xfrm>
              <a:off x="588169" y="1986498"/>
              <a:ext cx="2032219" cy="2160146"/>
              <a:chOff x="2455863" y="1552575"/>
              <a:chExt cx="4311650" cy="4300538"/>
            </a:xfrm>
          </p:grpSpPr>
          <p:sp>
            <p:nvSpPr>
              <p:cNvPr id="26" name="Oval 5">
                <a:extLst>
                  <a:ext uri="{FF2B5EF4-FFF2-40B4-BE49-F238E27FC236}">
                    <a16:creationId xmlns:a16="http://schemas.microsoft.com/office/drawing/2014/main" id="{145D0693-02D6-5CA0-93FF-204D606E2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676" y="1703388"/>
                <a:ext cx="4010025" cy="39989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79D23EFF-C652-37F8-385E-DF350DCC57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5863" y="1552575"/>
                <a:ext cx="4311650" cy="4300538"/>
              </a:xfrm>
              <a:custGeom>
                <a:avLst/>
                <a:gdLst>
                  <a:gd name="T0" fmla="*/ 712 w 1425"/>
                  <a:gd name="T1" fmla="*/ 1424 h 1424"/>
                  <a:gd name="T2" fmla="*/ 0 w 1425"/>
                  <a:gd name="T3" fmla="*/ 712 h 1424"/>
                  <a:gd name="T4" fmla="*/ 712 w 1425"/>
                  <a:gd name="T5" fmla="*/ 0 h 1424"/>
                  <a:gd name="T6" fmla="*/ 1425 w 1425"/>
                  <a:gd name="T7" fmla="*/ 712 h 1424"/>
                  <a:gd name="T8" fmla="*/ 712 w 1425"/>
                  <a:gd name="T9" fmla="*/ 1424 h 1424"/>
                  <a:gd name="T10" fmla="*/ 712 w 1425"/>
                  <a:gd name="T11" fmla="*/ 100 h 1424"/>
                  <a:gd name="T12" fmla="*/ 100 w 1425"/>
                  <a:gd name="T13" fmla="*/ 712 h 1424"/>
                  <a:gd name="T14" fmla="*/ 712 w 1425"/>
                  <a:gd name="T15" fmla="*/ 1324 h 1424"/>
                  <a:gd name="T16" fmla="*/ 1325 w 1425"/>
                  <a:gd name="T17" fmla="*/ 712 h 1424"/>
                  <a:gd name="T18" fmla="*/ 712 w 1425"/>
                  <a:gd name="T19" fmla="*/ 100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5" h="1424">
                    <a:moveTo>
                      <a:pt x="712" y="1424"/>
                    </a:moveTo>
                    <a:cubicBezTo>
                      <a:pt x="320" y="1424"/>
                      <a:pt x="0" y="1105"/>
                      <a:pt x="0" y="712"/>
                    </a:cubicBezTo>
                    <a:cubicBezTo>
                      <a:pt x="0" y="319"/>
                      <a:pt x="320" y="0"/>
                      <a:pt x="712" y="0"/>
                    </a:cubicBezTo>
                    <a:cubicBezTo>
                      <a:pt x="1105" y="0"/>
                      <a:pt x="1425" y="319"/>
                      <a:pt x="1425" y="712"/>
                    </a:cubicBezTo>
                    <a:cubicBezTo>
                      <a:pt x="1425" y="1105"/>
                      <a:pt x="1105" y="1424"/>
                      <a:pt x="712" y="1424"/>
                    </a:cubicBezTo>
                    <a:close/>
                    <a:moveTo>
                      <a:pt x="712" y="100"/>
                    </a:moveTo>
                    <a:cubicBezTo>
                      <a:pt x="375" y="100"/>
                      <a:pt x="100" y="374"/>
                      <a:pt x="100" y="712"/>
                    </a:cubicBezTo>
                    <a:cubicBezTo>
                      <a:pt x="100" y="1050"/>
                      <a:pt x="375" y="1324"/>
                      <a:pt x="712" y="1324"/>
                    </a:cubicBezTo>
                    <a:cubicBezTo>
                      <a:pt x="1050" y="1324"/>
                      <a:pt x="1325" y="1050"/>
                      <a:pt x="1325" y="712"/>
                    </a:cubicBezTo>
                    <a:cubicBezTo>
                      <a:pt x="1325" y="374"/>
                      <a:pt x="1050" y="100"/>
                      <a:pt x="712" y="10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D9BDED61-6A42-2207-D042-52B12FF8C534}"/>
                </a:ext>
              </a:extLst>
            </p:cNvPr>
            <p:cNvGrpSpPr/>
            <p:nvPr/>
          </p:nvGrpSpPr>
          <p:grpSpPr>
            <a:xfrm>
              <a:off x="2142592" y="1364503"/>
              <a:ext cx="1713762" cy="1950774"/>
              <a:chOff x="5959476" y="50800"/>
              <a:chExt cx="3773488" cy="3767138"/>
            </a:xfrm>
          </p:grpSpPr>
          <p:sp>
            <p:nvSpPr>
              <p:cNvPr id="24" name="Oval 7">
                <a:extLst>
                  <a:ext uri="{FF2B5EF4-FFF2-40B4-BE49-F238E27FC236}">
                    <a16:creationId xmlns:a16="http://schemas.microsoft.com/office/drawing/2014/main" id="{FAEFDEF0-5938-403B-69C7-8643D51A9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76" y="201613"/>
                <a:ext cx="3470275" cy="34639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8EC28005-BFC4-83EB-286F-86D0C6D9A5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9476" y="50800"/>
                <a:ext cx="3773488" cy="3767138"/>
              </a:xfrm>
              <a:custGeom>
                <a:avLst/>
                <a:gdLst>
                  <a:gd name="T0" fmla="*/ 624 w 1247"/>
                  <a:gd name="T1" fmla="*/ 1247 h 1247"/>
                  <a:gd name="T2" fmla="*/ 0 w 1247"/>
                  <a:gd name="T3" fmla="*/ 623 h 1247"/>
                  <a:gd name="T4" fmla="*/ 624 w 1247"/>
                  <a:gd name="T5" fmla="*/ 0 h 1247"/>
                  <a:gd name="T6" fmla="*/ 1247 w 1247"/>
                  <a:gd name="T7" fmla="*/ 623 h 1247"/>
                  <a:gd name="T8" fmla="*/ 624 w 1247"/>
                  <a:gd name="T9" fmla="*/ 1247 h 1247"/>
                  <a:gd name="T10" fmla="*/ 624 w 1247"/>
                  <a:gd name="T11" fmla="*/ 100 h 1247"/>
                  <a:gd name="T12" fmla="*/ 100 w 1247"/>
                  <a:gd name="T13" fmla="*/ 623 h 1247"/>
                  <a:gd name="T14" fmla="*/ 624 w 1247"/>
                  <a:gd name="T15" fmla="*/ 1147 h 1247"/>
                  <a:gd name="T16" fmla="*/ 1147 w 1247"/>
                  <a:gd name="T17" fmla="*/ 623 h 1247"/>
                  <a:gd name="T18" fmla="*/ 624 w 1247"/>
                  <a:gd name="T19" fmla="*/ 10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7" h="1247">
                    <a:moveTo>
                      <a:pt x="624" y="1247"/>
                    </a:moveTo>
                    <a:cubicBezTo>
                      <a:pt x="280" y="1247"/>
                      <a:pt x="0" y="967"/>
                      <a:pt x="0" y="623"/>
                    </a:cubicBezTo>
                    <a:cubicBezTo>
                      <a:pt x="0" y="280"/>
                      <a:pt x="280" y="0"/>
                      <a:pt x="624" y="0"/>
                    </a:cubicBezTo>
                    <a:cubicBezTo>
                      <a:pt x="968" y="0"/>
                      <a:pt x="1247" y="280"/>
                      <a:pt x="1247" y="623"/>
                    </a:cubicBezTo>
                    <a:cubicBezTo>
                      <a:pt x="1247" y="967"/>
                      <a:pt x="968" y="1247"/>
                      <a:pt x="624" y="1247"/>
                    </a:cubicBezTo>
                    <a:close/>
                    <a:moveTo>
                      <a:pt x="624" y="100"/>
                    </a:moveTo>
                    <a:cubicBezTo>
                      <a:pt x="335" y="100"/>
                      <a:pt x="100" y="335"/>
                      <a:pt x="100" y="623"/>
                    </a:cubicBezTo>
                    <a:cubicBezTo>
                      <a:pt x="100" y="912"/>
                      <a:pt x="335" y="1147"/>
                      <a:pt x="624" y="1147"/>
                    </a:cubicBezTo>
                    <a:cubicBezTo>
                      <a:pt x="912" y="1147"/>
                      <a:pt x="1147" y="912"/>
                      <a:pt x="1147" y="623"/>
                    </a:cubicBezTo>
                    <a:cubicBezTo>
                      <a:pt x="1147" y="335"/>
                      <a:pt x="912" y="100"/>
                      <a:pt x="624" y="1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7B128A18-80AD-97E8-411C-14D172C6986A}"/>
                </a:ext>
              </a:extLst>
            </p:cNvPr>
            <p:cNvGrpSpPr/>
            <p:nvPr/>
          </p:nvGrpSpPr>
          <p:grpSpPr>
            <a:xfrm>
              <a:off x="1746579" y="2910439"/>
              <a:ext cx="1767623" cy="2037238"/>
              <a:chOff x="5250031" y="3035300"/>
              <a:chExt cx="3773489" cy="3765550"/>
            </a:xfrm>
          </p:grpSpPr>
          <p:sp>
            <p:nvSpPr>
              <p:cNvPr id="22" name="Oval 9">
                <a:extLst>
                  <a:ext uri="{FF2B5EF4-FFF2-40B4-BE49-F238E27FC236}">
                    <a16:creationId xmlns:a16="http://schemas.microsoft.com/office/drawing/2014/main" id="{970410E8-B80E-5B4F-F8D9-0D3C934DE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1163" y="3186113"/>
                <a:ext cx="3470275" cy="34639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1C2E8B15-856B-BC68-9D6A-2FE829AE8C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50031" y="3035300"/>
                <a:ext cx="3773489" cy="3765550"/>
              </a:xfrm>
              <a:custGeom>
                <a:avLst/>
                <a:gdLst>
                  <a:gd name="T0" fmla="*/ 624 w 1247"/>
                  <a:gd name="T1" fmla="*/ 1247 h 1247"/>
                  <a:gd name="T2" fmla="*/ 0 w 1247"/>
                  <a:gd name="T3" fmla="*/ 624 h 1247"/>
                  <a:gd name="T4" fmla="*/ 624 w 1247"/>
                  <a:gd name="T5" fmla="*/ 0 h 1247"/>
                  <a:gd name="T6" fmla="*/ 1247 w 1247"/>
                  <a:gd name="T7" fmla="*/ 624 h 1247"/>
                  <a:gd name="T8" fmla="*/ 624 w 1247"/>
                  <a:gd name="T9" fmla="*/ 1247 h 1247"/>
                  <a:gd name="T10" fmla="*/ 624 w 1247"/>
                  <a:gd name="T11" fmla="*/ 100 h 1247"/>
                  <a:gd name="T12" fmla="*/ 100 w 1247"/>
                  <a:gd name="T13" fmla="*/ 624 h 1247"/>
                  <a:gd name="T14" fmla="*/ 624 w 1247"/>
                  <a:gd name="T15" fmla="*/ 1147 h 1247"/>
                  <a:gd name="T16" fmla="*/ 1147 w 1247"/>
                  <a:gd name="T17" fmla="*/ 624 h 1247"/>
                  <a:gd name="T18" fmla="*/ 624 w 1247"/>
                  <a:gd name="T19" fmla="*/ 10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7" h="1247">
                    <a:moveTo>
                      <a:pt x="624" y="1247"/>
                    </a:moveTo>
                    <a:cubicBezTo>
                      <a:pt x="280" y="1247"/>
                      <a:pt x="0" y="968"/>
                      <a:pt x="0" y="624"/>
                    </a:cubicBezTo>
                    <a:cubicBezTo>
                      <a:pt x="0" y="280"/>
                      <a:pt x="280" y="0"/>
                      <a:pt x="624" y="0"/>
                    </a:cubicBezTo>
                    <a:cubicBezTo>
                      <a:pt x="968" y="0"/>
                      <a:pt x="1247" y="280"/>
                      <a:pt x="1247" y="624"/>
                    </a:cubicBezTo>
                    <a:cubicBezTo>
                      <a:pt x="1247" y="968"/>
                      <a:pt x="968" y="1247"/>
                      <a:pt x="624" y="1247"/>
                    </a:cubicBezTo>
                    <a:close/>
                    <a:moveTo>
                      <a:pt x="624" y="100"/>
                    </a:moveTo>
                    <a:cubicBezTo>
                      <a:pt x="335" y="100"/>
                      <a:pt x="100" y="335"/>
                      <a:pt x="100" y="624"/>
                    </a:cubicBezTo>
                    <a:cubicBezTo>
                      <a:pt x="100" y="912"/>
                      <a:pt x="335" y="1147"/>
                      <a:pt x="624" y="1147"/>
                    </a:cubicBezTo>
                    <a:cubicBezTo>
                      <a:pt x="913" y="1147"/>
                      <a:pt x="1147" y="912"/>
                      <a:pt x="1147" y="624"/>
                    </a:cubicBezTo>
                    <a:cubicBezTo>
                      <a:pt x="1147" y="335"/>
                      <a:pt x="913" y="100"/>
                      <a:pt x="624" y="10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Google Shape;8165;p161">
              <a:extLst>
                <a:ext uri="{FF2B5EF4-FFF2-40B4-BE49-F238E27FC236}">
                  <a16:creationId xmlns:a16="http://schemas.microsoft.com/office/drawing/2014/main" id="{228103BE-A95A-8D15-8359-C3B733371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9670" y="1651078"/>
              <a:ext cx="501809" cy="28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4400"/>
                <a:buFont typeface="Montserrat" panose="02000505000000020004" pitchFamily="2" charset="0"/>
                <a:buNone/>
              </a:pPr>
              <a:r>
                <a:rPr lang="en-US" altLang="en-US" sz="2000" b="1" dirty="0">
                  <a:solidFill>
                    <a:srgbClr val="C00000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ING</a:t>
              </a:r>
              <a:endParaRPr lang="en-US" alt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Google Shape;8165;p161">
              <a:extLst>
                <a:ext uri="{FF2B5EF4-FFF2-40B4-BE49-F238E27FC236}">
                  <a16:creationId xmlns:a16="http://schemas.microsoft.com/office/drawing/2014/main" id="{67377BB1-7ADA-E054-AE4D-24793A228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298" y="2248729"/>
              <a:ext cx="653846" cy="28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4400"/>
                <a:buFont typeface="Montserrat" panose="02000505000000020004" pitchFamily="2" charset="0"/>
                <a:buNone/>
              </a:pPr>
              <a:r>
                <a:rPr lang="en-US" altLang="en-US" sz="2000" b="1" dirty="0">
                  <a:solidFill>
                    <a:srgbClr val="0070C0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EPG</a:t>
              </a:r>
              <a:endParaRPr lang="en-US" altLang="en-US" sz="8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Google Shape;8165;p161">
              <a:extLst>
                <a:ext uri="{FF2B5EF4-FFF2-40B4-BE49-F238E27FC236}">
                  <a16:creationId xmlns:a16="http://schemas.microsoft.com/office/drawing/2014/main" id="{E6227B71-84AE-3824-35B3-7D487BBD9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7552" y="3229324"/>
              <a:ext cx="653846" cy="28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4400"/>
                <a:buFont typeface="Montserrat" panose="02000505000000020004" pitchFamily="2" charset="0"/>
                <a:buNone/>
              </a:pPr>
              <a:r>
                <a:rPr lang="en-US" altLang="en-US" sz="2000" b="1" dirty="0">
                  <a:solidFill>
                    <a:srgbClr val="00B050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CUN</a:t>
              </a:r>
              <a:endParaRPr lang="en-US" altLang="en-US" sz="800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Google Shape;8157;p161">
              <a:extLst>
                <a:ext uri="{FF2B5EF4-FFF2-40B4-BE49-F238E27FC236}">
                  <a16:creationId xmlns:a16="http://schemas.microsoft.com/office/drawing/2014/main" id="{B775C2C3-D538-96A3-0BA6-FF4B50011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4729" y="3546601"/>
              <a:ext cx="1294089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262626"/>
                </a:buClr>
                <a:buSzPts val="1200"/>
                <a:buFont typeface="Open Sans" panose="020B0606030504020204" pitchFamily="34" charset="0"/>
                <a:buNone/>
              </a:pPr>
              <a:r>
                <a:rPr lang="es-CO" altLang="en-US" sz="1200" dirty="0">
                  <a:solidFill>
                    <a:srgbClr val="00B05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Realizar una Devolución No Presupuestal</a:t>
              </a:r>
              <a:endParaRPr lang="es-CO" altLang="en-US" dirty="0">
                <a:solidFill>
                  <a:srgbClr val="00B050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15" name="Google Shape;8156;p161">
              <a:extLst>
                <a:ext uri="{FF2B5EF4-FFF2-40B4-BE49-F238E27FC236}">
                  <a16:creationId xmlns:a16="http://schemas.microsoft.com/office/drawing/2014/main" id="{770D7838-1620-8E77-ADE6-F102C6061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433" y="2509047"/>
              <a:ext cx="1411546" cy="80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262626"/>
                </a:buClr>
                <a:buSzPts val="1200"/>
                <a:buFont typeface="Open Sans" panose="020B0606030504020204" pitchFamily="34" charset="0"/>
                <a:buNone/>
              </a:pPr>
              <a:r>
                <a:rPr lang="es-CO" altLang="en-US" sz="1200" dirty="0">
                  <a:solidFill>
                    <a:srgbClr val="0070C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Aplicar un Reintegro Presupuestal de Gasto</a:t>
              </a:r>
              <a:endParaRPr lang="es-CO" altLang="en-US" dirty="0">
                <a:solidFill>
                  <a:srgbClr val="0070C0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16" name="Google Shape;8156;p161">
              <a:extLst>
                <a:ext uri="{FF2B5EF4-FFF2-40B4-BE49-F238E27FC236}">
                  <a16:creationId xmlns:a16="http://schemas.microsoft.com/office/drawing/2014/main" id="{D985CECC-9F0A-0AD7-4062-BF9735658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28" y="1909319"/>
              <a:ext cx="1174707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262626"/>
                </a:buClr>
                <a:buSzPts val="1200"/>
                <a:buFont typeface="Open Sans" panose="020B0606030504020204" pitchFamily="34" charset="0"/>
                <a:buNone/>
              </a:pPr>
              <a:r>
                <a:rPr lang="es-CO" altLang="en-US" sz="1200" dirty="0">
                  <a:solidFill>
                    <a:srgbClr val="C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Imputar un Ingreso Presupuestal</a:t>
              </a:r>
              <a:endParaRPr lang="es-CO" altLang="en-US" dirty="0">
                <a:solidFill>
                  <a:srgbClr val="C00000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17" name="Freeform 246">
              <a:extLst>
                <a:ext uri="{FF2B5EF4-FFF2-40B4-BE49-F238E27FC236}">
                  <a16:creationId xmlns:a16="http://schemas.microsoft.com/office/drawing/2014/main" id="{E7C50A71-B48D-EA78-9EEC-1D86F7ACD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1130" y="2546840"/>
              <a:ext cx="402171" cy="397324"/>
            </a:xfrm>
            <a:custGeom>
              <a:avLst/>
              <a:gdLst>
                <a:gd name="T0" fmla="*/ 0 w 176"/>
                <a:gd name="T1" fmla="*/ 104 h 176"/>
                <a:gd name="T2" fmla="*/ 144 w 176"/>
                <a:gd name="T3" fmla="*/ 104 h 176"/>
                <a:gd name="T4" fmla="*/ 72 w 176"/>
                <a:gd name="T5" fmla="*/ 168 h 176"/>
                <a:gd name="T6" fmla="*/ 72 w 176"/>
                <a:gd name="T7" fmla="*/ 40 h 176"/>
                <a:gd name="T8" fmla="*/ 72 w 176"/>
                <a:gd name="T9" fmla="*/ 168 h 176"/>
                <a:gd name="T10" fmla="*/ 47 w 176"/>
                <a:gd name="T11" fmla="*/ 28 h 176"/>
                <a:gd name="T12" fmla="*/ 104 w 176"/>
                <a:gd name="T13" fmla="*/ 8 h 176"/>
                <a:gd name="T14" fmla="*/ 151 w 176"/>
                <a:gd name="T15" fmla="*/ 115 h 176"/>
                <a:gd name="T16" fmla="*/ 176 w 176"/>
                <a:gd name="T17" fmla="*/ 72 h 176"/>
                <a:gd name="T18" fmla="*/ 84 w 176"/>
                <a:gd name="T19" fmla="*/ 104 h 176"/>
                <a:gd name="T20" fmla="*/ 74 w 176"/>
                <a:gd name="T21" fmla="*/ 99 h 176"/>
                <a:gd name="T22" fmla="*/ 78 w 176"/>
                <a:gd name="T23" fmla="*/ 88 h 176"/>
                <a:gd name="T24" fmla="*/ 87 w 176"/>
                <a:gd name="T25" fmla="*/ 93 h 176"/>
                <a:gd name="T26" fmla="*/ 83 w 176"/>
                <a:gd name="T27" fmla="*/ 83 h 176"/>
                <a:gd name="T28" fmla="*/ 74 w 176"/>
                <a:gd name="T29" fmla="*/ 80 h 176"/>
                <a:gd name="T30" fmla="*/ 70 w 176"/>
                <a:gd name="T31" fmla="*/ 76 h 176"/>
                <a:gd name="T32" fmla="*/ 66 w 176"/>
                <a:gd name="T33" fmla="*/ 81 h 176"/>
                <a:gd name="T34" fmla="*/ 58 w 176"/>
                <a:gd name="T35" fmla="*/ 87 h 176"/>
                <a:gd name="T36" fmla="*/ 58 w 176"/>
                <a:gd name="T37" fmla="*/ 98 h 176"/>
                <a:gd name="T38" fmla="*/ 66 w 176"/>
                <a:gd name="T39" fmla="*/ 105 h 176"/>
                <a:gd name="T40" fmla="*/ 70 w 176"/>
                <a:gd name="T41" fmla="*/ 122 h 176"/>
                <a:gd name="T42" fmla="*/ 63 w 176"/>
                <a:gd name="T43" fmla="*/ 113 h 176"/>
                <a:gd name="T44" fmla="*/ 57 w 176"/>
                <a:gd name="T45" fmla="*/ 119 h 176"/>
                <a:gd name="T46" fmla="*/ 65 w 176"/>
                <a:gd name="T47" fmla="*/ 127 h 176"/>
                <a:gd name="T48" fmla="*/ 70 w 176"/>
                <a:gd name="T49" fmla="*/ 132 h 176"/>
                <a:gd name="T50" fmla="*/ 74 w 176"/>
                <a:gd name="T51" fmla="*/ 128 h 176"/>
                <a:gd name="T52" fmla="*/ 84 w 176"/>
                <a:gd name="T53" fmla="*/ 124 h 176"/>
                <a:gd name="T54" fmla="*/ 88 w 176"/>
                <a:gd name="T55" fmla="*/ 113 h 176"/>
                <a:gd name="T56" fmla="*/ 84 w 176"/>
                <a:gd name="T57" fmla="*/ 104 h 176"/>
                <a:gd name="T58" fmla="*/ 68 w 176"/>
                <a:gd name="T59" fmla="*/ 98 h 176"/>
                <a:gd name="T60" fmla="*/ 65 w 176"/>
                <a:gd name="T61" fmla="*/ 95 h 176"/>
                <a:gd name="T62" fmla="*/ 66 w 176"/>
                <a:gd name="T63" fmla="*/ 87 h 176"/>
                <a:gd name="T64" fmla="*/ 70 w 176"/>
                <a:gd name="T65" fmla="*/ 99 h 176"/>
                <a:gd name="T66" fmla="*/ 74 w 176"/>
                <a:gd name="T67" fmla="*/ 122 h 176"/>
                <a:gd name="T68" fmla="*/ 76 w 176"/>
                <a:gd name="T69" fmla="*/ 108 h 176"/>
                <a:gd name="T70" fmla="*/ 80 w 176"/>
                <a:gd name="T71" fmla="*/ 111 h 176"/>
                <a:gd name="T72" fmla="*/ 79 w 176"/>
                <a:gd name="T73" fmla="*/ 1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76">
                  <a:moveTo>
                    <a:pt x="72" y="32"/>
                  </a:moveTo>
                  <a:cubicBezTo>
                    <a:pt x="32" y="32"/>
                    <a:pt x="0" y="64"/>
                    <a:pt x="0" y="104"/>
                  </a:cubicBezTo>
                  <a:cubicBezTo>
                    <a:pt x="0" y="144"/>
                    <a:pt x="32" y="176"/>
                    <a:pt x="72" y="176"/>
                  </a:cubicBezTo>
                  <a:cubicBezTo>
                    <a:pt x="112" y="176"/>
                    <a:pt x="144" y="144"/>
                    <a:pt x="144" y="104"/>
                  </a:cubicBezTo>
                  <a:cubicBezTo>
                    <a:pt x="144" y="64"/>
                    <a:pt x="112" y="32"/>
                    <a:pt x="72" y="32"/>
                  </a:cubicBezTo>
                  <a:moveTo>
                    <a:pt x="72" y="168"/>
                  </a:moveTo>
                  <a:cubicBezTo>
                    <a:pt x="37" y="168"/>
                    <a:pt x="8" y="139"/>
                    <a:pt x="8" y="104"/>
                  </a:cubicBezTo>
                  <a:cubicBezTo>
                    <a:pt x="8" y="69"/>
                    <a:pt x="37" y="40"/>
                    <a:pt x="72" y="40"/>
                  </a:cubicBezTo>
                  <a:cubicBezTo>
                    <a:pt x="107" y="40"/>
                    <a:pt x="136" y="69"/>
                    <a:pt x="136" y="104"/>
                  </a:cubicBezTo>
                  <a:cubicBezTo>
                    <a:pt x="136" y="139"/>
                    <a:pt x="107" y="168"/>
                    <a:pt x="72" y="168"/>
                  </a:cubicBezTo>
                  <a:moveTo>
                    <a:pt x="104" y="0"/>
                  </a:moveTo>
                  <a:cubicBezTo>
                    <a:pt x="81" y="0"/>
                    <a:pt x="60" y="11"/>
                    <a:pt x="47" y="28"/>
                  </a:cubicBezTo>
                  <a:cubicBezTo>
                    <a:pt x="52" y="27"/>
                    <a:pt x="56" y="26"/>
                    <a:pt x="61" y="25"/>
                  </a:cubicBezTo>
                  <a:cubicBezTo>
                    <a:pt x="72" y="14"/>
                    <a:pt x="87" y="8"/>
                    <a:pt x="104" y="8"/>
                  </a:cubicBezTo>
                  <a:cubicBezTo>
                    <a:pt x="139" y="8"/>
                    <a:pt x="168" y="37"/>
                    <a:pt x="168" y="72"/>
                  </a:cubicBezTo>
                  <a:cubicBezTo>
                    <a:pt x="168" y="89"/>
                    <a:pt x="162" y="104"/>
                    <a:pt x="151" y="115"/>
                  </a:cubicBezTo>
                  <a:cubicBezTo>
                    <a:pt x="150" y="120"/>
                    <a:pt x="149" y="124"/>
                    <a:pt x="148" y="129"/>
                  </a:cubicBezTo>
                  <a:cubicBezTo>
                    <a:pt x="165" y="116"/>
                    <a:pt x="176" y="95"/>
                    <a:pt x="176" y="72"/>
                  </a:cubicBezTo>
                  <a:cubicBezTo>
                    <a:pt x="176" y="32"/>
                    <a:pt x="144" y="0"/>
                    <a:pt x="104" y="0"/>
                  </a:cubicBezTo>
                  <a:moveTo>
                    <a:pt x="84" y="104"/>
                  </a:moveTo>
                  <a:cubicBezTo>
                    <a:pt x="82" y="103"/>
                    <a:pt x="81" y="102"/>
                    <a:pt x="79" y="101"/>
                  </a:cubicBezTo>
                  <a:cubicBezTo>
                    <a:pt x="77" y="100"/>
                    <a:pt x="76" y="100"/>
                    <a:pt x="74" y="9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6" y="86"/>
                    <a:pt x="77" y="86"/>
                    <a:pt x="78" y="88"/>
                  </a:cubicBezTo>
                  <a:cubicBezTo>
                    <a:pt x="79" y="89"/>
                    <a:pt x="80" y="90"/>
                    <a:pt x="80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7" y="90"/>
                    <a:pt x="87" y="89"/>
                    <a:pt x="86" y="87"/>
                  </a:cubicBezTo>
                  <a:cubicBezTo>
                    <a:pt x="85" y="86"/>
                    <a:pt x="84" y="84"/>
                    <a:pt x="83" y="83"/>
                  </a:cubicBezTo>
                  <a:cubicBezTo>
                    <a:pt x="82" y="82"/>
                    <a:pt x="80" y="81"/>
                    <a:pt x="79" y="81"/>
                  </a:cubicBezTo>
                  <a:cubicBezTo>
                    <a:pt x="77" y="80"/>
                    <a:pt x="76" y="80"/>
                    <a:pt x="74" y="80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8" y="80"/>
                    <a:pt x="67" y="80"/>
                    <a:pt x="66" y="81"/>
                  </a:cubicBezTo>
                  <a:cubicBezTo>
                    <a:pt x="64" y="82"/>
                    <a:pt x="62" y="82"/>
                    <a:pt x="61" y="83"/>
                  </a:cubicBezTo>
                  <a:cubicBezTo>
                    <a:pt x="60" y="84"/>
                    <a:pt x="59" y="86"/>
                    <a:pt x="58" y="87"/>
                  </a:cubicBezTo>
                  <a:cubicBezTo>
                    <a:pt x="57" y="89"/>
                    <a:pt x="57" y="91"/>
                    <a:pt x="57" y="93"/>
                  </a:cubicBezTo>
                  <a:cubicBezTo>
                    <a:pt x="57" y="95"/>
                    <a:pt x="57" y="97"/>
                    <a:pt x="58" y="98"/>
                  </a:cubicBezTo>
                  <a:cubicBezTo>
                    <a:pt x="59" y="100"/>
                    <a:pt x="60" y="101"/>
                    <a:pt x="61" y="102"/>
                  </a:cubicBezTo>
                  <a:cubicBezTo>
                    <a:pt x="63" y="103"/>
                    <a:pt x="64" y="104"/>
                    <a:pt x="66" y="105"/>
                  </a:cubicBezTo>
                  <a:cubicBezTo>
                    <a:pt x="68" y="106"/>
                    <a:pt x="69" y="106"/>
                    <a:pt x="70" y="107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68" y="122"/>
                    <a:pt x="66" y="121"/>
                    <a:pt x="65" y="119"/>
                  </a:cubicBezTo>
                  <a:cubicBezTo>
                    <a:pt x="64" y="118"/>
                    <a:pt x="63" y="116"/>
                    <a:pt x="63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5"/>
                    <a:pt x="56" y="117"/>
                    <a:pt x="57" y="119"/>
                  </a:cubicBezTo>
                  <a:cubicBezTo>
                    <a:pt x="58" y="121"/>
                    <a:pt x="59" y="122"/>
                    <a:pt x="60" y="124"/>
                  </a:cubicBezTo>
                  <a:cubicBezTo>
                    <a:pt x="61" y="125"/>
                    <a:pt x="63" y="126"/>
                    <a:pt x="65" y="127"/>
                  </a:cubicBezTo>
                  <a:cubicBezTo>
                    <a:pt x="67" y="127"/>
                    <a:pt x="68" y="128"/>
                    <a:pt x="70" y="128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6" y="128"/>
                    <a:pt x="77" y="127"/>
                    <a:pt x="79" y="127"/>
                  </a:cubicBezTo>
                  <a:cubicBezTo>
                    <a:pt x="81" y="126"/>
                    <a:pt x="82" y="125"/>
                    <a:pt x="84" y="124"/>
                  </a:cubicBezTo>
                  <a:cubicBezTo>
                    <a:pt x="85" y="123"/>
                    <a:pt x="86" y="121"/>
                    <a:pt x="87" y="120"/>
                  </a:cubicBezTo>
                  <a:cubicBezTo>
                    <a:pt x="88" y="118"/>
                    <a:pt x="88" y="116"/>
                    <a:pt x="88" y="113"/>
                  </a:cubicBezTo>
                  <a:cubicBezTo>
                    <a:pt x="88" y="111"/>
                    <a:pt x="88" y="109"/>
                    <a:pt x="87" y="108"/>
                  </a:cubicBezTo>
                  <a:cubicBezTo>
                    <a:pt x="86" y="106"/>
                    <a:pt x="85" y="105"/>
                    <a:pt x="84" y="104"/>
                  </a:cubicBezTo>
                  <a:moveTo>
                    <a:pt x="70" y="99"/>
                  </a:moveTo>
                  <a:cubicBezTo>
                    <a:pt x="69" y="98"/>
                    <a:pt x="69" y="98"/>
                    <a:pt x="68" y="98"/>
                  </a:cubicBezTo>
                  <a:cubicBezTo>
                    <a:pt x="67" y="97"/>
                    <a:pt x="67" y="97"/>
                    <a:pt x="66" y="97"/>
                  </a:cubicBezTo>
                  <a:cubicBezTo>
                    <a:pt x="65" y="96"/>
                    <a:pt x="65" y="95"/>
                    <a:pt x="65" y="95"/>
                  </a:cubicBezTo>
                  <a:cubicBezTo>
                    <a:pt x="64" y="94"/>
                    <a:pt x="64" y="93"/>
                    <a:pt x="64" y="92"/>
                  </a:cubicBezTo>
                  <a:cubicBezTo>
                    <a:pt x="64" y="90"/>
                    <a:pt x="65" y="88"/>
                    <a:pt x="66" y="87"/>
                  </a:cubicBezTo>
                  <a:cubicBezTo>
                    <a:pt x="67" y="86"/>
                    <a:pt x="68" y="86"/>
                    <a:pt x="70" y="86"/>
                  </a:cubicBezTo>
                  <a:lnTo>
                    <a:pt x="70" y="99"/>
                  </a:lnTo>
                  <a:close/>
                  <a:moveTo>
                    <a:pt x="79" y="120"/>
                  </a:moveTo>
                  <a:cubicBezTo>
                    <a:pt x="78" y="121"/>
                    <a:pt x="76" y="122"/>
                    <a:pt x="74" y="122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7"/>
                    <a:pt x="75" y="108"/>
                    <a:pt x="76" y="108"/>
                  </a:cubicBezTo>
                  <a:cubicBezTo>
                    <a:pt x="77" y="108"/>
                    <a:pt x="78" y="109"/>
                    <a:pt x="79" y="109"/>
                  </a:cubicBezTo>
                  <a:cubicBezTo>
                    <a:pt x="79" y="110"/>
                    <a:pt x="80" y="111"/>
                    <a:pt x="80" y="111"/>
                  </a:cubicBezTo>
                  <a:cubicBezTo>
                    <a:pt x="81" y="112"/>
                    <a:pt x="81" y="113"/>
                    <a:pt x="81" y="114"/>
                  </a:cubicBezTo>
                  <a:cubicBezTo>
                    <a:pt x="81" y="117"/>
                    <a:pt x="80" y="119"/>
                    <a:pt x="79" y="12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7">
              <a:extLst>
                <a:ext uri="{FF2B5EF4-FFF2-40B4-BE49-F238E27FC236}">
                  <a16:creationId xmlns:a16="http://schemas.microsoft.com/office/drawing/2014/main" id="{89E1CD73-5CAC-EF75-E46B-AD0769CE4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0033" y="3321841"/>
              <a:ext cx="278238" cy="436338"/>
            </a:xfrm>
            <a:custGeom>
              <a:avLst/>
              <a:gdLst>
                <a:gd name="T0" fmla="*/ 16 w 144"/>
                <a:gd name="T1" fmla="*/ 112 h 176"/>
                <a:gd name="T2" fmla="*/ 72 w 144"/>
                <a:gd name="T3" fmla="*/ 104 h 176"/>
                <a:gd name="T4" fmla="*/ 72 w 144"/>
                <a:gd name="T5" fmla="*/ 64 h 176"/>
                <a:gd name="T6" fmla="*/ 88 w 144"/>
                <a:gd name="T7" fmla="*/ 104 h 176"/>
                <a:gd name="T8" fmla="*/ 96 w 144"/>
                <a:gd name="T9" fmla="*/ 104 h 176"/>
                <a:gd name="T10" fmla="*/ 56 w 144"/>
                <a:gd name="T11" fmla="*/ 120 h 176"/>
                <a:gd name="T12" fmla="*/ 60 w 144"/>
                <a:gd name="T13" fmla="*/ 160 h 176"/>
                <a:gd name="T14" fmla="*/ 84 w 144"/>
                <a:gd name="T15" fmla="*/ 152 h 176"/>
                <a:gd name="T16" fmla="*/ 60 w 144"/>
                <a:gd name="T17" fmla="*/ 160 h 176"/>
                <a:gd name="T18" fmla="*/ 40 w 144"/>
                <a:gd name="T19" fmla="*/ 120 h 176"/>
                <a:gd name="T20" fmla="*/ 24 w 144"/>
                <a:gd name="T21" fmla="*/ 120 h 176"/>
                <a:gd name="T22" fmla="*/ 24 w 144"/>
                <a:gd name="T23" fmla="*/ 128 h 176"/>
                <a:gd name="T24" fmla="*/ 108 w 144"/>
                <a:gd name="T25" fmla="*/ 40 h 176"/>
                <a:gd name="T26" fmla="*/ 128 w 144"/>
                <a:gd name="T27" fmla="*/ 16 h 176"/>
                <a:gd name="T28" fmla="*/ 72 w 144"/>
                <a:gd name="T29" fmla="*/ 0 h 176"/>
                <a:gd name="T30" fmla="*/ 72 w 144"/>
                <a:gd name="T31" fmla="*/ 24 h 176"/>
                <a:gd name="T32" fmla="*/ 8 w 144"/>
                <a:gd name="T33" fmla="*/ 40 h 176"/>
                <a:gd name="T34" fmla="*/ 8 w 144"/>
                <a:gd name="T35" fmla="*/ 176 h 176"/>
                <a:gd name="T36" fmla="*/ 144 w 144"/>
                <a:gd name="T37" fmla="*/ 48 h 176"/>
                <a:gd name="T38" fmla="*/ 72 w 144"/>
                <a:gd name="T39" fmla="*/ 16 h 176"/>
                <a:gd name="T40" fmla="*/ 80 w 144"/>
                <a:gd name="T41" fmla="*/ 16 h 176"/>
                <a:gd name="T42" fmla="*/ 120 w 144"/>
                <a:gd name="T43" fmla="*/ 16 h 176"/>
                <a:gd name="T44" fmla="*/ 100 w 144"/>
                <a:gd name="T45" fmla="*/ 40 h 176"/>
                <a:gd name="T46" fmla="*/ 100 w 144"/>
                <a:gd name="T47" fmla="*/ 24 h 176"/>
                <a:gd name="T48" fmla="*/ 8 w 144"/>
                <a:gd name="T49" fmla="*/ 168 h 176"/>
                <a:gd name="T50" fmla="*/ 136 w 144"/>
                <a:gd name="T51" fmla="*/ 168 h 176"/>
                <a:gd name="T52" fmla="*/ 8 w 144"/>
                <a:gd name="T53" fmla="*/ 48 h 176"/>
                <a:gd name="T54" fmla="*/ 120 w 144"/>
                <a:gd name="T55" fmla="*/ 112 h 176"/>
                <a:gd name="T56" fmla="*/ 120 w 144"/>
                <a:gd name="T57" fmla="*/ 104 h 176"/>
                <a:gd name="T58" fmla="*/ 112 w 144"/>
                <a:gd name="T59" fmla="*/ 112 h 176"/>
                <a:gd name="T60" fmla="*/ 104 w 144"/>
                <a:gd name="T61" fmla="*/ 112 h 176"/>
                <a:gd name="T62" fmla="*/ 128 w 144"/>
                <a:gd name="T63" fmla="*/ 88 h 176"/>
                <a:gd name="T64" fmla="*/ 120 w 144"/>
                <a:gd name="T65" fmla="*/ 80 h 176"/>
                <a:gd name="T66" fmla="*/ 120 w 144"/>
                <a:gd name="T67" fmla="*/ 72 h 176"/>
                <a:gd name="T68" fmla="*/ 88 w 144"/>
                <a:gd name="T69" fmla="*/ 56 h 176"/>
                <a:gd name="T70" fmla="*/ 128 w 144"/>
                <a:gd name="T71" fmla="*/ 56 h 176"/>
                <a:gd name="T72" fmla="*/ 104 w 144"/>
                <a:gd name="T73" fmla="*/ 80 h 176"/>
                <a:gd name="T74" fmla="*/ 96 w 144"/>
                <a:gd name="T75" fmla="*/ 72 h 176"/>
                <a:gd name="T76" fmla="*/ 96 w 144"/>
                <a:gd name="T77" fmla="*/ 80 h 176"/>
                <a:gd name="T78" fmla="*/ 128 w 144"/>
                <a:gd name="T79" fmla="*/ 128 h 176"/>
                <a:gd name="T80" fmla="*/ 104 w 144"/>
                <a:gd name="T81" fmla="*/ 128 h 176"/>
                <a:gd name="T82" fmla="*/ 112 w 144"/>
                <a:gd name="T83" fmla="*/ 88 h 176"/>
                <a:gd name="T84" fmla="*/ 96 w 144"/>
                <a:gd name="T85" fmla="*/ 88 h 176"/>
                <a:gd name="T86" fmla="*/ 96 w 144"/>
                <a:gd name="T87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4" h="176">
                  <a:moveTo>
                    <a:pt x="80" y="56"/>
                  </a:moveTo>
                  <a:cubicBezTo>
                    <a:pt x="16" y="56"/>
                    <a:pt x="16" y="56"/>
                    <a:pt x="16" y="56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80" y="112"/>
                    <a:pt x="80" y="112"/>
                    <a:pt x="80" y="112"/>
                  </a:cubicBezTo>
                  <a:lnTo>
                    <a:pt x="80" y="56"/>
                  </a:lnTo>
                  <a:close/>
                  <a:moveTo>
                    <a:pt x="72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72" y="64"/>
                    <a:pt x="72" y="64"/>
                    <a:pt x="72" y="64"/>
                  </a:cubicBezTo>
                  <a:lnTo>
                    <a:pt x="72" y="104"/>
                  </a:lnTo>
                  <a:close/>
                  <a:moveTo>
                    <a:pt x="96" y="104"/>
                  </a:moveTo>
                  <a:cubicBezTo>
                    <a:pt x="88" y="104"/>
                    <a:pt x="88" y="104"/>
                    <a:pt x="88" y="104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6" y="112"/>
                    <a:pt x="96" y="112"/>
                    <a:pt x="96" y="112"/>
                  </a:cubicBezTo>
                  <a:lnTo>
                    <a:pt x="96" y="104"/>
                  </a:lnTo>
                  <a:close/>
                  <a:moveTo>
                    <a:pt x="48" y="128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48" y="120"/>
                    <a:pt x="48" y="120"/>
                    <a:pt x="48" y="120"/>
                  </a:cubicBezTo>
                  <a:lnTo>
                    <a:pt x="48" y="128"/>
                  </a:lnTo>
                  <a:close/>
                  <a:moveTo>
                    <a:pt x="60" y="160"/>
                  </a:moveTo>
                  <a:cubicBezTo>
                    <a:pt x="84" y="160"/>
                    <a:pt x="84" y="160"/>
                    <a:pt x="84" y="160"/>
                  </a:cubicBezTo>
                  <a:cubicBezTo>
                    <a:pt x="86" y="160"/>
                    <a:pt x="88" y="158"/>
                    <a:pt x="88" y="156"/>
                  </a:cubicBezTo>
                  <a:cubicBezTo>
                    <a:pt x="88" y="154"/>
                    <a:pt x="86" y="152"/>
                    <a:pt x="84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8" y="152"/>
                    <a:pt x="56" y="154"/>
                    <a:pt x="56" y="156"/>
                  </a:cubicBezTo>
                  <a:cubicBezTo>
                    <a:pt x="56" y="158"/>
                    <a:pt x="58" y="160"/>
                    <a:pt x="60" y="160"/>
                  </a:cubicBezTo>
                  <a:moveTo>
                    <a:pt x="32" y="128"/>
                  </a:moveTo>
                  <a:cubicBezTo>
                    <a:pt x="40" y="128"/>
                    <a:pt x="40" y="128"/>
                    <a:pt x="40" y="128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32" y="120"/>
                    <a:pt x="32" y="120"/>
                    <a:pt x="32" y="120"/>
                  </a:cubicBezTo>
                  <a:lnTo>
                    <a:pt x="32" y="128"/>
                  </a:lnTo>
                  <a:close/>
                  <a:moveTo>
                    <a:pt x="24" y="120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24" y="128"/>
                    <a:pt x="24" y="128"/>
                    <a:pt x="24" y="128"/>
                  </a:cubicBezTo>
                  <a:lnTo>
                    <a:pt x="24" y="120"/>
                  </a:lnTo>
                  <a:close/>
                  <a:moveTo>
                    <a:pt x="136" y="40"/>
                  </a:moveTo>
                  <a:cubicBezTo>
                    <a:pt x="108" y="40"/>
                    <a:pt x="108" y="40"/>
                    <a:pt x="108" y="40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4" y="24"/>
                    <a:pt x="128" y="20"/>
                    <a:pt x="128" y="16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4"/>
                    <a:pt x="124" y="0"/>
                    <a:pt x="12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8" y="0"/>
                    <a:pt x="64" y="4"/>
                    <a:pt x="64" y="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20"/>
                    <a:pt x="68" y="24"/>
                    <a:pt x="72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4" y="40"/>
                    <a:pt x="0" y="44"/>
                    <a:pt x="0" y="4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2"/>
                    <a:pt x="4" y="176"/>
                    <a:pt x="8" y="176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40" y="176"/>
                    <a:pt x="144" y="172"/>
                    <a:pt x="144" y="16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4"/>
                    <a:pt x="140" y="40"/>
                    <a:pt x="136" y="40"/>
                  </a:cubicBezTo>
                  <a:moveTo>
                    <a:pt x="80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80" y="8"/>
                    <a:pt x="80" y="8"/>
                    <a:pt x="80" y="8"/>
                  </a:cubicBezTo>
                  <a:lnTo>
                    <a:pt x="80" y="16"/>
                  </a:lnTo>
                  <a:close/>
                  <a:moveTo>
                    <a:pt x="88" y="8"/>
                  </a:moveTo>
                  <a:cubicBezTo>
                    <a:pt x="120" y="8"/>
                    <a:pt x="120" y="8"/>
                    <a:pt x="120" y="8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88" y="16"/>
                    <a:pt x="88" y="16"/>
                    <a:pt x="88" y="16"/>
                  </a:cubicBezTo>
                  <a:lnTo>
                    <a:pt x="88" y="8"/>
                  </a:lnTo>
                  <a:close/>
                  <a:moveTo>
                    <a:pt x="100" y="40"/>
                  </a:moveTo>
                  <a:cubicBezTo>
                    <a:pt x="92" y="40"/>
                    <a:pt x="92" y="40"/>
                    <a:pt x="92" y="4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100" y="24"/>
                    <a:pt x="100" y="24"/>
                    <a:pt x="100" y="24"/>
                  </a:cubicBezTo>
                  <a:lnTo>
                    <a:pt x="100" y="40"/>
                  </a:lnTo>
                  <a:close/>
                  <a:moveTo>
                    <a:pt x="136" y="168"/>
                  </a:moveTo>
                  <a:cubicBezTo>
                    <a:pt x="8" y="168"/>
                    <a:pt x="8" y="168"/>
                    <a:pt x="8" y="168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136" y="144"/>
                    <a:pt x="136" y="144"/>
                    <a:pt x="136" y="144"/>
                  </a:cubicBezTo>
                  <a:lnTo>
                    <a:pt x="136" y="168"/>
                  </a:lnTo>
                  <a:close/>
                  <a:moveTo>
                    <a:pt x="136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36" y="48"/>
                    <a:pt x="136" y="48"/>
                    <a:pt x="136" y="48"/>
                  </a:cubicBezTo>
                  <a:lnTo>
                    <a:pt x="136" y="136"/>
                  </a:lnTo>
                  <a:close/>
                  <a:moveTo>
                    <a:pt x="120" y="112"/>
                  </a:moveTo>
                  <a:cubicBezTo>
                    <a:pt x="128" y="112"/>
                    <a:pt x="128" y="112"/>
                    <a:pt x="128" y="112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0" y="104"/>
                    <a:pt x="120" y="104"/>
                    <a:pt x="120" y="104"/>
                  </a:cubicBezTo>
                  <a:lnTo>
                    <a:pt x="120" y="112"/>
                  </a:lnTo>
                  <a:close/>
                  <a:moveTo>
                    <a:pt x="104" y="112"/>
                  </a:moveTo>
                  <a:cubicBezTo>
                    <a:pt x="112" y="112"/>
                    <a:pt x="112" y="112"/>
                    <a:pt x="112" y="112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04" y="112"/>
                  </a:lnTo>
                  <a:close/>
                  <a:moveTo>
                    <a:pt x="120" y="96"/>
                  </a:moveTo>
                  <a:cubicBezTo>
                    <a:pt x="128" y="96"/>
                    <a:pt x="128" y="96"/>
                    <a:pt x="128" y="96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20" y="88"/>
                    <a:pt x="120" y="88"/>
                    <a:pt x="120" y="88"/>
                  </a:cubicBezTo>
                  <a:lnTo>
                    <a:pt x="120" y="96"/>
                  </a:lnTo>
                  <a:close/>
                  <a:moveTo>
                    <a:pt x="120" y="80"/>
                  </a:moveTo>
                  <a:cubicBezTo>
                    <a:pt x="128" y="80"/>
                    <a:pt x="128" y="80"/>
                    <a:pt x="128" y="80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0" y="72"/>
                    <a:pt x="120" y="72"/>
                    <a:pt x="120" y="72"/>
                  </a:cubicBezTo>
                  <a:lnTo>
                    <a:pt x="120" y="80"/>
                  </a:lnTo>
                  <a:close/>
                  <a:moveTo>
                    <a:pt x="128" y="56"/>
                  </a:moveTo>
                  <a:cubicBezTo>
                    <a:pt x="88" y="56"/>
                    <a:pt x="88" y="56"/>
                    <a:pt x="88" y="56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128" y="64"/>
                    <a:pt x="128" y="64"/>
                    <a:pt x="128" y="64"/>
                  </a:cubicBezTo>
                  <a:lnTo>
                    <a:pt x="128" y="56"/>
                  </a:lnTo>
                  <a:close/>
                  <a:moveTo>
                    <a:pt x="112" y="72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2" y="80"/>
                    <a:pt x="112" y="80"/>
                    <a:pt x="112" y="80"/>
                  </a:cubicBezTo>
                  <a:lnTo>
                    <a:pt x="112" y="72"/>
                  </a:lnTo>
                  <a:close/>
                  <a:moveTo>
                    <a:pt x="96" y="72"/>
                  </a:moveTo>
                  <a:cubicBezTo>
                    <a:pt x="88" y="72"/>
                    <a:pt x="88" y="72"/>
                    <a:pt x="88" y="72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6" y="80"/>
                    <a:pt x="96" y="80"/>
                    <a:pt x="96" y="80"/>
                  </a:cubicBezTo>
                  <a:lnTo>
                    <a:pt x="96" y="72"/>
                  </a:lnTo>
                  <a:close/>
                  <a:moveTo>
                    <a:pt x="104" y="128"/>
                  </a:moveTo>
                  <a:cubicBezTo>
                    <a:pt x="128" y="128"/>
                    <a:pt x="128" y="128"/>
                    <a:pt x="128" y="128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04" y="120"/>
                    <a:pt x="104" y="120"/>
                    <a:pt x="104" y="120"/>
                  </a:cubicBezTo>
                  <a:lnTo>
                    <a:pt x="104" y="128"/>
                  </a:lnTo>
                  <a:close/>
                  <a:moveTo>
                    <a:pt x="104" y="96"/>
                  </a:moveTo>
                  <a:cubicBezTo>
                    <a:pt x="112" y="96"/>
                    <a:pt x="112" y="96"/>
                    <a:pt x="112" y="96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04" y="88"/>
                    <a:pt x="104" y="88"/>
                    <a:pt x="104" y="88"/>
                  </a:cubicBezTo>
                  <a:lnTo>
                    <a:pt x="104" y="96"/>
                  </a:lnTo>
                  <a:close/>
                  <a:moveTo>
                    <a:pt x="96" y="88"/>
                  </a:moveTo>
                  <a:cubicBezTo>
                    <a:pt x="88" y="88"/>
                    <a:pt x="88" y="88"/>
                    <a:pt x="88" y="88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96" y="96"/>
                    <a:pt x="96" y="96"/>
                    <a:pt x="96" y="96"/>
                  </a:cubicBezTo>
                  <a:lnTo>
                    <a:pt x="96" y="8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80">
              <a:extLst>
                <a:ext uri="{FF2B5EF4-FFF2-40B4-BE49-F238E27FC236}">
                  <a16:creationId xmlns:a16="http://schemas.microsoft.com/office/drawing/2014/main" id="{40A58856-637E-0CE2-1844-881748956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7021" y="4213263"/>
              <a:ext cx="314908" cy="387670"/>
            </a:xfrm>
            <a:custGeom>
              <a:avLst/>
              <a:gdLst>
                <a:gd name="T0" fmla="*/ 72 w 128"/>
                <a:gd name="T1" fmla="*/ 16 h 176"/>
                <a:gd name="T2" fmla="*/ 80 w 128"/>
                <a:gd name="T3" fmla="*/ 64 h 176"/>
                <a:gd name="T4" fmla="*/ 48 w 128"/>
                <a:gd name="T5" fmla="*/ 16 h 176"/>
                <a:gd name="T6" fmla="*/ 32 w 128"/>
                <a:gd name="T7" fmla="*/ 64 h 176"/>
                <a:gd name="T8" fmla="*/ 48 w 128"/>
                <a:gd name="T9" fmla="*/ 16 h 176"/>
                <a:gd name="T10" fmla="*/ 56 w 128"/>
                <a:gd name="T11" fmla="*/ 16 h 176"/>
                <a:gd name="T12" fmla="*/ 64 w 128"/>
                <a:gd name="T13" fmla="*/ 64 h 176"/>
                <a:gd name="T14" fmla="*/ 112 w 128"/>
                <a:gd name="T15" fmla="*/ 16 h 176"/>
                <a:gd name="T16" fmla="*/ 104 w 128"/>
                <a:gd name="T17" fmla="*/ 64 h 176"/>
                <a:gd name="T18" fmla="*/ 112 w 128"/>
                <a:gd name="T19" fmla="*/ 16 h 176"/>
                <a:gd name="T20" fmla="*/ 88 w 128"/>
                <a:gd name="T21" fmla="*/ 16 h 176"/>
                <a:gd name="T22" fmla="*/ 96 w 128"/>
                <a:gd name="T23" fmla="*/ 64 h 176"/>
                <a:gd name="T24" fmla="*/ 124 w 128"/>
                <a:gd name="T25" fmla="*/ 0 h 176"/>
                <a:gd name="T26" fmla="*/ 0 w 128"/>
                <a:gd name="T27" fmla="*/ 4 h 176"/>
                <a:gd name="T28" fmla="*/ 4 w 128"/>
                <a:gd name="T29" fmla="*/ 176 h 176"/>
                <a:gd name="T30" fmla="*/ 20 w 128"/>
                <a:gd name="T31" fmla="*/ 162 h 176"/>
                <a:gd name="T32" fmla="*/ 36 w 128"/>
                <a:gd name="T33" fmla="*/ 176 h 176"/>
                <a:gd name="T34" fmla="*/ 52 w 128"/>
                <a:gd name="T35" fmla="*/ 162 h 176"/>
                <a:gd name="T36" fmla="*/ 61 w 128"/>
                <a:gd name="T37" fmla="*/ 174 h 176"/>
                <a:gd name="T38" fmla="*/ 67 w 128"/>
                <a:gd name="T39" fmla="*/ 174 h 176"/>
                <a:gd name="T40" fmla="*/ 76 w 128"/>
                <a:gd name="T41" fmla="*/ 162 h 176"/>
                <a:gd name="T42" fmla="*/ 92 w 128"/>
                <a:gd name="T43" fmla="*/ 176 h 176"/>
                <a:gd name="T44" fmla="*/ 108 w 128"/>
                <a:gd name="T45" fmla="*/ 162 h 176"/>
                <a:gd name="T46" fmla="*/ 124 w 128"/>
                <a:gd name="T47" fmla="*/ 176 h 176"/>
                <a:gd name="T48" fmla="*/ 128 w 128"/>
                <a:gd name="T49" fmla="*/ 4 h 176"/>
                <a:gd name="T50" fmla="*/ 120 w 128"/>
                <a:gd name="T51" fmla="*/ 162 h 176"/>
                <a:gd name="T52" fmla="*/ 108 w 128"/>
                <a:gd name="T53" fmla="*/ 152 h 176"/>
                <a:gd name="T54" fmla="*/ 92 w 128"/>
                <a:gd name="T55" fmla="*/ 166 h 176"/>
                <a:gd name="T56" fmla="*/ 76 w 128"/>
                <a:gd name="T57" fmla="*/ 152 h 176"/>
                <a:gd name="T58" fmla="*/ 73 w 128"/>
                <a:gd name="T59" fmla="*/ 154 h 176"/>
                <a:gd name="T60" fmla="*/ 55 w 128"/>
                <a:gd name="T61" fmla="*/ 154 h 176"/>
                <a:gd name="T62" fmla="*/ 52 w 128"/>
                <a:gd name="T63" fmla="*/ 152 h 176"/>
                <a:gd name="T64" fmla="*/ 36 w 128"/>
                <a:gd name="T65" fmla="*/ 166 h 176"/>
                <a:gd name="T66" fmla="*/ 20 w 128"/>
                <a:gd name="T67" fmla="*/ 152 h 176"/>
                <a:gd name="T68" fmla="*/ 8 w 128"/>
                <a:gd name="T69" fmla="*/ 162 h 176"/>
                <a:gd name="T70" fmla="*/ 120 w 128"/>
                <a:gd name="T71" fmla="*/ 8 h 176"/>
                <a:gd name="T72" fmla="*/ 96 w 128"/>
                <a:gd name="T73" fmla="*/ 128 h 176"/>
                <a:gd name="T74" fmla="*/ 16 w 128"/>
                <a:gd name="T75" fmla="*/ 136 h 176"/>
                <a:gd name="T76" fmla="*/ 96 w 128"/>
                <a:gd name="T77" fmla="*/ 128 h 176"/>
                <a:gd name="T78" fmla="*/ 16 w 128"/>
                <a:gd name="T79" fmla="*/ 112 h 176"/>
                <a:gd name="T80" fmla="*/ 112 w 128"/>
                <a:gd name="T81" fmla="*/ 120 h 176"/>
                <a:gd name="T82" fmla="*/ 24 w 128"/>
                <a:gd name="T83" fmla="*/ 16 h 176"/>
                <a:gd name="T84" fmla="*/ 16 w 128"/>
                <a:gd name="T85" fmla="*/ 64 h 176"/>
                <a:gd name="T86" fmla="*/ 24 w 128"/>
                <a:gd name="T87" fmla="*/ 16 h 176"/>
                <a:gd name="T88" fmla="*/ 16 w 128"/>
                <a:gd name="T89" fmla="*/ 96 h 176"/>
                <a:gd name="T90" fmla="*/ 112 w 128"/>
                <a:gd name="T91" fmla="*/ 104 h 176"/>
                <a:gd name="T92" fmla="*/ 80 w 128"/>
                <a:gd name="T93" fmla="*/ 80 h 176"/>
                <a:gd name="T94" fmla="*/ 16 w 128"/>
                <a:gd name="T95" fmla="*/ 88 h 176"/>
                <a:gd name="T96" fmla="*/ 80 w 128"/>
                <a:gd name="T97" fmla="*/ 8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76">
                  <a:moveTo>
                    <a:pt x="80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80" y="64"/>
                    <a:pt x="80" y="64"/>
                    <a:pt x="80" y="64"/>
                  </a:cubicBezTo>
                  <a:lnTo>
                    <a:pt x="80" y="16"/>
                  </a:lnTo>
                  <a:close/>
                  <a:moveTo>
                    <a:pt x="48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48" y="64"/>
                    <a:pt x="48" y="64"/>
                    <a:pt x="48" y="64"/>
                  </a:cubicBezTo>
                  <a:lnTo>
                    <a:pt x="48" y="16"/>
                  </a:lnTo>
                  <a:close/>
                  <a:moveTo>
                    <a:pt x="64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4" y="64"/>
                    <a:pt x="64" y="64"/>
                    <a:pt x="64" y="64"/>
                  </a:cubicBezTo>
                  <a:lnTo>
                    <a:pt x="64" y="16"/>
                  </a:lnTo>
                  <a:close/>
                  <a:moveTo>
                    <a:pt x="112" y="16"/>
                  </a:moveTo>
                  <a:cubicBezTo>
                    <a:pt x="104" y="16"/>
                    <a:pt x="104" y="16"/>
                    <a:pt x="104" y="16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12" y="64"/>
                    <a:pt x="112" y="64"/>
                    <a:pt x="112" y="64"/>
                  </a:cubicBezTo>
                  <a:lnTo>
                    <a:pt x="112" y="16"/>
                  </a:lnTo>
                  <a:close/>
                  <a:moveTo>
                    <a:pt x="96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96" y="64"/>
                    <a:pt x="96" y="64"/>
                    <a:pt x="96" y="64"/>
                  </a:cubicBezTo>
                  <a:lnTo>
                    <a:pt x="96" y="16"/>
                  </a:lnTo>
                  <a:close/>
                  <a:moveTo>
                    <a:pt x="1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5" y="176"/>
                    <a:pt x="6" y="176"/>
                    <a:pt x="7" y="175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4" y="176"/>
                    <a:pt x="35" y="176"/>
                    <a:pt x="36" y="176"/>
                  </a:cubicBezTo>
                  <a:cubicBezTo>
                    <a:pt x="37" y="176"/>
                    <a:pt x="38" y="176"/>
                    <a:pt x="39" y="175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2" y="175"/>
                    <a:pt x="63" y="176"/>
                    <a:pt x="64" y="176"/>
                  </a:cubicBezTo>
                  <a:cubicBezTo>
                    <a:pt x="65" y="176"/>
                    <a:pt x="66" y="175"/>
                    <a:pt x="67" y="174"/>
                  </a:cubicBezTo>
                  <a:cubicBezTo>
                    <a:pt x="67" y="174"/>
                    <a:pt x="67" y="174"/>
                    <a:pt x="67" y="174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90" y="176"/>
                    <a:pt x="91" y="176"/>
                    <a:pt x="92" y="176"/>
                  </a:cubicBezTo>
                  <a:cubicBezTo>
                    <a:pt x="93" y="176"/>
                    <a:pt x="94" y="176"/>
                    <a:pt x="95" y="175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2" y="176"/>
                    <a:pt x="123" y="176"/>
                    <a:pt x="124" y="176"/>
                  </a:cubicBezTo>
                  <a:cubicBezTo>
                    <a:pt x="126" y="176"/>
                    <a:pt x="128" y="174"/>
                    <a:pt x="128" y="172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2"/>
                    <a:pt x="126" y="0"/>
                    <a:pt x="124" y="0"/>
                  </a:cubicBezTo>
                  <a:moveTo>
                    <a:pt x="120" y="162"/>
                  </a:moveTo>
                  <a:cubicBezTo>
                    <a:pt x="111" y="153"/>
                    <a:pt x="111" y="153"/>
                    <a:pt x="111" y="153"/>
                  </a:cubicBezTo>
                  <a:cubicBezTo>
                    <a:pt x="110" y="152"/>
                    <a:pt x="109" y="152"/>
                    <a:pt x="108" y="152"/>
                  </a:cubicBezTo>
                  <a:cubicBezTo>
                    <a:pt x="107" y="152"/>
                    <a:pt x="106" y="152"/>
                    <a:pt x="105" y="153"/>
                  </a:cubicBezTo>
                  <a:cubicBezTo>
                    <a:pt x="92" y="166"/>
                    <a:pt x="92" y="166"/>
                    <a:pt x="92" y="166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8" y="152"/>
                    <a:pt x="77" y="152"/>
                    <a:pt x="76" y="152"/>
                  </a:cubicBezTo>
                  <a:cubicBezTo>
                    <a:pt x="75" y="152"/>
                    <a:pt x="74" y="153"/>
                    <a:pt x="73" y="154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4" y="153"/>
                    <a:pt x="53" y="152"/>
                    <a:pt x="52" y="152"/>
                  </a:cubicBezTo>
                  <a:cubicBezTo>
                    <a:pt x="51" y="152"/>
                    <a:pt x="50" y="152"/>
                    <a:pt x="49" y="153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2" y="152"/>
                    <a:pt x="21" y="152"/>
                    <a:pt x="20" y="152"/>
                  </a:cubicBezTo>
                  <a:cubicBezTo>
                    <a:pt x="19" y="152"/>
                    <a:pt x="18" y="152"/>
                    <a:pt x="17" y="153"/>
                  </a:cubicBezTo>
                  <a:cubicBezTo>
                    <a:pt x="8" y="162"/>
                    <a:pt x="8" y="162"/>
                    <a:pt x="8" y="16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0" y="8"/>
                    <a:pt x="120" y="8"/>
                    <a:pt x="120" y="8"/>
                  </a:cubicBezTo>
                  <a:lnTo>
                    <a:pt x="120" y="162"/>
                  </a:lnTo>
                  <a:close/>
                  <a:moveTo>
                    <a:pt x="96" y="128"/>
                  </a:moveTo>
                  <a:cubicBezTo>
                    <a:pt x="16" y="128"/>
                    <a:pt x="16" y="128"/>
                    <a:pt x="16" y="128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96" y="136"/>
                    <a:pt x="96" y="136"/>
                    <a:pt x="96" y="136"/>
                  </a:cubicBezTo>
                  <a:lnTo>
                    <a:pt x="96" y="128"/>
                  </a:lnTo>
                  <a:close/>
                  <a:moveTo>
                    <a:pt x="112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12" y="120"/>
                    <a:pt x="112" y="120"/>
                    <a:pt x="112" y="120"/>
                  </a:cubicBezTo>
                  <a:lnTo>
                    <a:pt x="112" y="112"/>
                  </a:lnTo>
                  <a:close/>
                  <a:moveTo>
                    <a:pt x="24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4" y="64"/>
                    <a:pt x="24" y="64"/>
                    <a:pt x="24" y="64"/>
                  </a:cubicBezTo>
                  <a:lnTo>
                    <a:pt x="24" y="16"/>
                  </a:lnTo>
                  <a:close/>
                  <a:moveTo>
                    <a:pt x="112" y="96"/>
                  </a:moveTo>
                  <a:cubicBezTo>
                    <a:pt x="16" y="96"/>
                    <a:pt x="16" y="96"/>
                    <a:pt x="16" y="9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12" y="104"/>
                    <a:pt x="112" y="104"/>
                    <a:pt x="112" y="104"/>
                  </a:cubicBezTo>
                  <a:lnTo>
                    <a:pt x="112" y="96"/>
                  </a:lnTo>
                  <a:close/>
                  <a:moveTo>
                    <a:pt x="80" y="80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80" y="88"/>
                    <a:pt x="80" y="88"/>
                    <a:pt x="80" y="88"/>
                  </a:cubicBezTo>
                  <a:lnTo>
                    <a:pt x="80" y="8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1" name="T.Gestion">
            <a:extLst>
              <a:ext uri="{FF2B5EF4-FFF2-40B4-BE49-F238E27FC236}">
                <a16:creationId xmlns:a16="http://schemas.microsoft.com/office/drawing/2014/main" id="{3F0CCECC-CF63-86B4-A84E-A580FA1D2CEA}"/>
              </a:ext>
            </a:extLst>
          </p:cNvPr>
          <p:cNvSpPr txBox="1"/>
          <p:nvPr/>
        </p:nvSpPr>
        <p:spPr>
          <a:xfrm>
            <a:off x="361941" y="1335859"/>
            <a:ext cx="163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16418A"/>
                </a:solidFill>
                <a:latin typeface="Arial Black" panose="020B0A04020102020204" pitchFamily="34" charset="0"/>
                <a:cs typeface="Arial"/>
              </a:rPr>
              <a:t>Gestión:</a:t>
            </a:r>
          </a:p>
        </p:txBody>
      </p:sp>
      <p:sp>
        <p:nvSpPr>
          <p:cNvPr id="96" name="T.ReportesyConsultas">
            <a:extLst>
              <a:ext uri="{FF2B5EF4-FFF2-40B4-BE49-F238E27FC236}">
                <a16:creationId xmlns:a16="http://schemas.microsoft.com/office/drawing/2014/main" id="{51E1E11E-E422-0856-969C-3886ABCAD1DE}"/>
              </a:ext>
            </a:extLst>
          </p:cNvPr>
          <p:cNvSpPr txBox="1"/>
          <p:nvPr/>
        </p:nvSpPr>
        <p:spPr>
          <a:xfrm>
            <a:off x="4781023" y="2735938"/>
            <a:ext cx="387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16418A"/>
                </a:solidFill>
                <a:latin typeface="Arial Black" panose="020B0A04020102020204" pitchFamily="34" charset="0"/>
                <a:cs typeface="Arial"/>
              </a:rPr>
              <a:t>Reportes y Consultas:</a:t>
            </a:r>
          </a:p>
        </p:txBody>
      </p:sp>
      <p:sp>
        <p:nvSpPr>
          <p:cNvPr id="94" name="T.Explicacion">
            <a:extLst>
              <a:ext uri="{FF2B5EF4-FFF2-40B4-BE49-F238E27FC236}">
                <a16:creationId xmlns:a16="http://schemas.microsoft.com/office/drawing/2014/main" id="{7A0738A8-C8C1-D112-B89C-A6D9F07988E2}"/>
              </a:ext>
            </a:extLst>
          </p:cNvPr>
          <p:cNvSpPr txBox="1"/>
          <p:nvPr/>
        </p:nvSpPr>
        <p:spPr>
          <a:xfrm>
            <a:off x="4234375" y="1845713"/>
            <a:ext cx="49355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MX" altLang="es-CO" dirty="0">
                <a:solidFill>
                  <a:srgbClr val="164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 a la entrada de recursos al banco (DTN o Entidad), por títulos y/o deducciones.</a:t>
            </a:r>
          </a:p>
        </p:txBody>
      </p:sp>
      <p:pic>
        <p:nvPicPr>
          <p:cNvPr id="32" name="Icono_Consulta_DRXC" descr="Portapapeles con relleno sólido">
            <a:hlinkClick r:id="rId2" action="ppaction://hlinksldjump"/>
            <a:extLst>
              <a:ext uri="{FF2B5EF4-FFF2-40B4-BE49-F238E27FC236}">
                <a16:creationId xmlns:a16="http://schemas.microsoft.com/office/drawing/2014/main" id="{E8D5CB8D-0A00-BB44-A1D5-7F74EAAB3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5773" y="3446281"/>
            <a:ext cx="316670" cy="316670"/>
          </a:xfrm>
          <a:prstGeom prst="rect">
            <a:avLst/>
          </a:prstGeom>
        </p:spPr>
      </p:pic>
      <p:pic>
        <p:nvPicPr>
          <p:cNvPr id="33" name="Icono_Informe_DRXC" descr="Portapapeles con relleno sólido">
            <a:hlinkClick r:id="rId5" action="ppaction://hlinksldjump"/>
            <a:extLst>
              <a:ext uri="{FF2B5EF4-FFF2-40B4-BE49-F238E27FC236}">
                <a16:creationId xmlns:a16="http://schemas.microsoft.com/office/drawing/2014/main" id="{01DA2209-05D2-88CB-92A9-92450E498B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5773" y="4023309"/>
            <a:ext cx="316670" cy="31667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Regresar Inicio">
                <a:extLst>
                  <a:ext uri="{FF2B5EF4-FFF2-40B4-BE49-F238E27FC236}">
                    <a16:creationId xmlns:a16="http://schemas.microsoft.com/office/drawing/2014/main" id="{5C756066-7EA1-F10E-4317-675420C785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Regresar Inicio">
                <a:extLst>
                  <a:ext uri="{FF2B5EF4-FFF2-40B4-BE49-F238E27FC236}">
                    <a16:creationId xmlns:a16="http://schemas.microsoft.com/office/drawing/2014/main" id="{5C756066-7EA1-F10E-4317-675420C785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grpSp>
        <p:nvGrpSpPr>
          <p:cNvPr id="34" name="Bot_Consulta_DRXC">
            <a:extLst>
              <a:ext uri="{FF2B5EF4-FFF2-40B4-BE49-F238E27FC236}">
                <a16:creationId xmlns:a16="http://schemas.microsoft.com/office/drawing/2014/main" id="{FD1CAB45-CABE-C7FD-FCD7-C8DEDD01CC0A}"/>
              </a:ext>
            </a:extLst>
          </p:cNvPr>
          <p:cNvGrpSpPr/>
          <p:nvPr/>
        </p:nvGrpSpPr>
        <p:grpSpPr>
          <a:xfrm>
            <a:off x="4678147" y="3178213"/>
            <a:ext cx="4284709" cy="1824126"/>
            <a:chOff x="4729765" y="3192961"/>
            <a:chExt cx="4284709" cy="1824126"/>
          </a:xfrm>
        </p:grpSpPr>
        <p:sp>
          <p:nvSpPr>
            <p:cNvPr id="3" name="Recuadro_Consulta_DRXC">
              <a:extLst>
                <a:ext uri="{FF2B5EF4-FFF2-40B4-BE49-F238E27FC236}">
                  <a16:creationId xmlns:a16="http://schemas.microsoft.com/office/drawing/2014/main" id="{07CA91A1-58E8-88C5-FF52-3865DF57E461}"/>
                </a:ext>
              </a:extLst>
            </p:cNvPr>
            <p:cNvSpPr/>
            <p:nvPr/>
          </p:nvSpPr>
          <p:spPr>
            <a:xfrm>
              <a:off x="4729765" y="3383293"/>
              <a:ext cx="4284709" cy="1633794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64D1D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rgbClr val="E24956"/>
                </a:solidFill>
              </a:endParaRPr>
            </a:p>
          </p:txBody>
        </p:sp>
        <p:sp>
          <p:nvSpPr>
            <p:cNvPr id="18" name="Recuadro_Consulta">
              <a:extLst>
                <a:ext uri="{FF2B5EF4-FFF2-40B4-BE49-F238E27FC236}">
                  <a16:creationId xmlns:a16="http://schemas.microsoft.com/office/drawing/2014/main" id="{E36948B1-69DA-3D40-86F7-9245BA64455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543704" y="2373398"/>
              <a:ext cx="436448" cy="2075574"/>
            </a:xfrm>
            <a:custGeom>
              <a:avLst/>
              <a:gdLst>
                <a:gd name="T0" fmla="*/ 387 w 784"/>
                <a:gd name="T1" fmla="*/ 216 h 2498"/>
                <a:gd name="T2" fmla="*/ 0 w 784"/>
                <a:gd name="T3" fmla="*/ 9 h 2498"/>
                <a:gd name="T4" fmla="*/ 0 w 784"/>
                <a:gd name="T5" fmla="*/ 1389 h 2498"/>
                <a:gd name="T6" fmla="*/ 0 w 784"/>
                <a:gd name="T7" fmla="*/ 1996 h 2498"/>
                <a:gd name="T8" fmla="*/ 0 w 784"/>
                <a:gd name="T9" fmla="*/ 2498 h 2498"/>
                <a:gd name="T10" fmla="*/ 784 w 784"/>
                <a:gd name="T11" fmla="*/ 2498 h 2498"/>
                <a:gd name="T12" fmla="*/ 784 w 784"/>
                <a:gd name="T13" fmla="*/ 1996 h 2498"/>
                <a:gd name="T14" fmla="*/ 784 w 784"/>
                <a:gd name="T15" fmla="*/ 1389 h 2498"/>
                <a:gd name="T16" fmla="*/ 784 w 784"/>
                <a:gd name="T17" fmla="*/ 0 h 2498"/>
                <a:gd name="T18" fmla="*/ 387 w 784"/>
                <a:gd name="T19" fmla="*/ 216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4" h="2498">
                  <a:moveTo>
                    <a:pt x="387" y="216"/>
                  </a:moveTo>
                  <a:lnTo>
                    <a:pt x="0" y="9"/>
                  </a:lnTo>
                  <a:lnTo>
                    <a:pt x="0" y="1389"/>
                  </a:lnTo>
                  <a:lnTo>
                    <a:pt x="0" y="1996"/>
                  </a:lnTo>
                  <a:lnTo>
                    <a:pt x="0" y="2498"/>
                  </a:lnTo>
                  <a:lnTo>
                    <a:pt x="784" y="2498"/>
                  </a:lnTo>
                  <a:lnTo>
                    <a:pt x="784" y="1996"/>
                  </a:lnTo>
                  <a:lnTo>
                    <a:pt x="784" y="1389"/>
                  </a:lnTo>
                  <a:lnTo>
                    <a:pt x="784" y="0"/>
                  </a:lnTo>
                  <a:lnTo>
                    <a:pt x="387" y="216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T.Consulta_DRXC">
              <a:extLst>
                <a:ext uri="{FF2B5EF4-FFF2-40B4-BE49-F238E27FC236}">
                  <a16:creationId xmlns:a16="http://schemas.microsoft.com/office/drawing/2014/main" id="{7C144FE9-C477-49D1-D5AE-599AB34C623D}"/>
                </a:ext>
              </a:extLst>
            </p:cNvPr>
            <p:cNvSpPr txBox="1"/>
            <p:nvPr/>
          </p:nvSpPr>
          <p:spPr>
            <a:xfrm>
              <a:off x="7005860" y="3236156"/>
              <a:ext cx="171110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 Black" panose="020B0A04020102020204" pitchFamily="34" charset="0"/>
                  <a:cs typeface="Arial"/>
                </a:rPr>
                <a:t>Consulta de Recaudos por Clasificar</a:t>
              </a:r>
            </a:p>
            <a:p>
              <a:pPr algn="ctr"/>
              <a:endParaRPr lang="es-CO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Inf_consulta_DRXC">
            <a:extLst>
              <a:ext uri="{FF2B5EF4-FFF2-40B4-BE49-F238E27FC236}">
                <a16:creationId xmlns:a16="http://schemas.microsoft.com/office/drawing/2014/main" id="{7E085796-B29C-5A72-01EB-27072463A424}"/>
              </a:ext>
            </a:extLst>
          </p:cNvPr>
          <p:cNvGrpSpPr/>
          <p:nvPr/>
        </p:nvGrpSpPr>
        <p:grpSpPr>
          <a:xfrm>
            <a:off x="4711208" y="3491476"/>
            <a:ext cx="4123424" cy="1506221"/>
            <a:chOff x="4762826" y="3506224"/>
            <a:chExt cx="4123424" cy="1506221"/>
          </a:xfrm>
        </p:grpSpPr>
        <p:sp>
          <p:nvSpPr>
            <p:cNvPr id="4" name="Texto_Consulta_DRXC">
              <a:extLst>
                <a:ext uri="{FF2B5EF4-FFF2-40B4-BE49-F238E27FC236}">
                  <a16:creationId xmlns:a16="http://schemas.microsoft.com/office/drawing/2014/main" id="{5C3DFD44-9E4F-DBA4-99B0-CD41025E8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826" y="3506224"/>
              <a:ext cx="2221810" cy="1506221"/>
            </a:xfrm>
            <a:custGeom>
              <a:avLst/>
              <a:gdLst>
                <a:gd name="connsiteX0" fmla="*/ 0 w 2323155"/>
                <a:gd name="connsiteY0" fmla="*/ 0 h 981988"/>
                <a:gd name="connsiteX1" fmla="*/ 2323155 w 2323155"/>
                <a:gd name="connsiteY1" fmla="*/ 0 h 981988"/>
                <a:gd name="connsiteX2" fmla="*/ 2323155 w 2323155"/>
                <a:gd name="connsiteY2" fmla="*/ 981988 h 981988"/>
                <a:gd name="connsiteX3" fmla="*/ 0 w 2323155"/>
                <a:gd name="connsiteY3" fmla="*/ 981988 h 981988"/>
                <a:gd name="connsiteX4" fmla="*/ 0 w 2323155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2323155 w 3110946"/>
                <a:gd name="connsiteY2" fmla="*/ 981988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2323155 w 3110946"/>
                <a:gd name="connsiteY2" fmla="*/ 981988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1345450 w 3110946"/>
                <a:gd name="connsiteY2" fmla="*/ 489619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1345450 w 3110946"/>
                <a:gd name="connsiteY2" fmla="*/ 489619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1345450 w 3110946"/>
                <a:gd name="connsiteY2" fmla="*/ 489619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981988"/>
                <a:gd name="connsiteX1" fmla="*/ 3110946 w 3110946"/>
                <a:gd name="connsiteY1" fmla="*/ 7034 h 981988"/>
                <a:gd name="connsiteX2" fmla="*/ 1246976 w 3110946"/>
                <a:gd name="connsiteY2" fmla="*/ 489619 h 981988"/>
                <a:gd name="connsiteX3" fmla="*/ 0 w 3110946"/>
                <a:gd name="connsiteY3" fmla="*/ 981988 h 981988"/>
                <a:gd name="connsiteX4" fmla="*/ 0 w 3110946"/>
                <a:gd name="connsiteY4" fmla="*/ 0 h 981988"/>
                <a:gd name="connsiteX0" fmla="*/ 0 w 3110946"/>
                <a:gd name="connsiteY0" fmla="*/ 0 h 1035954"/>
                <a:gd name="connsiteX1" fmla="*/ 3110946 w 3110946"/>
                <a:gd name="connsiteY1" fmla="*/ 7034 h 1035954"/>
                <a:gd name="connsiteX2" fmla="*/ 1246976 w 3110946"/>
                <a:gd name="connsiteY2" fmla="*/ 489619 h 1035954"/>
                <a:gd name="connsiteX3" fmla="*/ 0 w 3110946"/>
                <a:gd name="connsiteY3" fmla="*/ 981988 h 1035954"/>
                <a:gd name="connsiteX4" fmla="*/ 0 w 3110946"/>
                <a:gd name="connsiteY4" fmla="*/ 0 h 1035954"/>
                <a:gd name="connsiteX0" fmla="*/ 42203 w 3153149"/>
                <a:gd name="connsiteY0" fmla="*/ 0 h 1509526"/>
                <a:gd name="connsiteX1" fmla="*/ 3153149 w 3153149"/>
                <a:gd name="connsiteY1" fmla="*/ 7034 h 1509526"/>
                <a:gd name="connsiteX2" fmla="*/ 1289179 w 3153149"/>
                <a:gd name="connsiteY2" fmla="*/ 489619 h 1509526"/>
                <a:gd name="connsiteX3" fmla="*/ 0 w 3153149"/>
                <a:gd name="connsiteY3" fmla="*/ 1509526 h 1509526"/>
                <a:gd name="connsiteX4" fmla="*/ 42203 w 3153149"/>
                <a:gd name="connsiteY4" fmla="*/ 0 h 1509526"/>
                <a:gd name="connsiteX0" fmla="*/ 42203 w 3153149"/>
                <a:gd name="connsiteY0" fmla="*/ 0 h 1533943"/>
                <a:gd name="connsiteX1" fmla="*/ 3153149 w 3153149"/>
                <a:gd name="connsiteY1" fmla="*/ 7034 h 1533943"/>
                <a:gd name="connsiteX2" fmla="*/ 1700660 w 3153149"/>
                <a:gd name="connsiteY2" fmla="*/ 962059 h 1533943"/>
                <a:gd name="connsiteX3" fmla="*/ 0 w 3153149"/>
                <a:gd name="connsiteY3" fmla="*/ 1509526 h 1533943"/>
                <a:gd name="connsiteX4" fmla="*/ 42203 w 3153149"/>
                <a:gd name="connsiteY4" fmla="*/ 0 h 1533943"/>
                <a:gd name="connsiteX0" fmla="*/ 42203 w 3153149"/>
                <a:gd name="connsiteY0" fmla="*/ 0 h 1509526"/>
                <a:gd name="connsiteX1" fmla="*/ 3153149 w 3153149"/>
                <a:gd name="connsiteY1" fmla="*/ 7034 h 1509526"/>
                <a:gd name="connsiteX2" fmla="*/ 1355220 w 3153149"/>
                <a:gd name="connsiteY2" fmla="*/ 509939 h 1509526"/>
                <a:gd name="connsiteX3" fmla="*/ 0 w 3153149"/>
                <a:gd name="connsiteY3" fmla="*/ 1509526 h 1509526"/>
                <a:gd name="connsiteX4" fmla="*/ 42203 w 3153149"/>
                <a:gd name="connsiteY4" fmla="*/ 0 h 1509526"/>
                <a:gd name="connsiteX0" fmla="*/ 42203 w 3153149"/>
                <a:gd name="connsiteY0" fmla="*/ 0 h 1509526"/>
                <a:gd name="connsiteX1" fmla="*/ 3153149 w 3153149"/>
                <a:gd name="connsiteY1" fmla="*/ 7034 h 1509526"/>
                <a:gd name="connsiteX2" fmla="*/ 1355220 w 3153149"/>
                <a:gd name="connsiteY2" fmla="*/ 509939 h 1509526"/>
                <a:gd name="connsiteX3" fmla="*/ 0 w 3153149"/>
                <a:gd name="connsiteY3" fmla="*/ 1509526 h 1509526"/>
                <a:gd name="connsiteX4" fmla="*/ 42203 w 3153149"/>
                <a:gd name="connsiteY4" fmla="*/ 0 h 150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149" h="1509526">
                  <a:moveTo>
                    <a:pt x="42203" y="0"/>
                  </a:moveTo>
                  <a:lnTo>
                    <a:pt x="3153149" y="7034"/>
                  </a:lnTo>
                  <a:cubicBezTo>
                    <a:pt x="3108601" y="451595"/>
                    <a:pt x="3073823" y="487410"/>
                    <a:pt x="1355220" y="509939"/>
                  </a:cubicBezTo>
                  <a:cubicBezTo>
                    <a:pt x="1556978" y="1428247"/>
                    <a:pt x="448483" y="1345403"/>
                    <a:pt x="0" y="1509526"/>
                  </a:cubicBezTo>
                  <a:lnTo>
                    <a:pt x="4220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1500"/>
                <a:buFont typeface="Open Sans" panose="020B0606030504020204" pitchFamily="34" charset="0"/>
                <a:buNone/>
              </a:pPr>
              <a:r>
                <a:rPr lang="es-CO" altLang="es-EC" sz="1100" dirty="0">
                  <a:solidFill>
                    <a:srgbClr val="64D1DA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Presenta el listado de documentos de recaudo por clasificar por vigencia presupuestal, de acuerdo con los diferentes tipos de documentos y sí la entidad que lo genera es origen o destino del mismo</a:t>
              </a:r>
              <a:endParaRPr lang="es-CO" altLang="es-EC" sz="1050" dirty="0">
                <a:solidFill>
                  <a:srgbClr val="64D1DA"/>
                </a:solidFill>
                <a:cs typeface="Open Sans" panose="020B0606030504020204" pitchFamily="34" charset="0"/>
              </a:endParaRPr>
            </a:p>
          </p:txBody>
        </p:sp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6" name="Transacción_Detalle_DRXC">
                  <a:extLst>
                    <a:ext uri="{FF2B5EF4-FFF2-40B4-BE49-F238E27FC236}">
                      <a16:creationId xmlns:a16="http://schemas.microsoft.com/office/drawing/2014/main" id="{2A2216DF-9218-194B-79DC-B92AD907E31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06862931"/>
                    </p:ext>
                  </p:extLst>
                </p:nvPr>
              </p:nvGraphicFramePr>
              <p:xfrm>
                <a:off x="7112860" y="3777699"/>
                <a:ext cx="1773390" cy="997532"/>
              </p:xfrm>
              <a:graphic>
                <a:graphicData uri="http://schemas.microsoft.com/office/powerpoint/2016/slidezoom">
                  <pslz:sldZm>
                    <pslz:sldZmObj sldId="272" cId="3850973369">
                      <pslz:zmPr id="{72618FB5-2EB2-4334-ABEC-096A5638B34D}" returnToParent="0" transitionDur="1000">
                        <p166:blipFill xmlns:p166="http://schemas.microsoft.com/office/powerpoint/2016/6/main">
                          <a:blip r:embed="rId1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773390" cy="997532"/>
                          </a:xfrm>
                          <a:prstGeom prst="rect">
                            <a:avLst/>
                          </a:prstGeom>
                          <a:ln w="3175">
                            <a:solidFill>
                              <a:prstClr val="ltGray"/>
                            </a:solidFill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6" name="Transacción_Detalle_DRXC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2A2216DF-9218-194B-79DC-B92AD907E31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12860" y="3777699"/>
                  <a:ext cx="1773390" cy="99753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mc:Fallback>
        </mc:AlternateContent>
      </p:grpSp>
      <p:sp>
        <p:nvSpPr>
          <p:cNvPr id="35" name="T.DRXC">
            <a:extLst>
              <a:ext uri="{FF2B5EF4-FFF2-40B4-BE49-F238E27FC236}">
                <a16:creationId xmlns:a16="http://schemas.microsoft.com/office/drawing/2014/main" id="{1B5E4DB6-9D3C-5F21-71AB-CDAF5E15C71C}"/>
              </a:ext>
            </a:extLst>
          </p:cNvPr>
          <p:cNvSpPr txBox="1"/>
          <p:nvPr/>
        </p:nvSpPr>
        <p:spPr>
          <a:xfrm>
            <a:off x="693174" y="648900"/>
            <a:ext cx="8273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DOCUMENTOS DE RECAUDO POR CLASIFICAR</a:t>
            </a:r>
          </a:p>
          <a:p>
            <a:pPr algn="r"/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458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361661" y="2291927"/>
            <a:ext cx="6420678" cy="55964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defPPr>
              <a:defRPr lang="es-CO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Gesti</a:t>
            </a:r>
            <a:r>
              <a:rPr lang="es-CO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ón de Ingresos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181296-6DA0-2504-4D1B-B2D877A8D0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3743483" y="4696305"/>
            <a:ext cx="1657035" cy="1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uta_Transacción">
            <a:extLst>
              <a:ext uri="{FF2B5EF4-FFF2-40B4-BE49-F238E27FC236}">
                <a16:creationId xmlns:a16="http://schemas.microsoft.com/office/drawing/2014/main" id="{2F06B6BB-7F73-2E39-DD07-694AE629C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6318" cy="51435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Vista general de diapositiva 5">
                <a:extLst>
                  <a:ext uri="{FF2B5EF4-FFF2-40B4-BE49-F238E27FC236}">
                    <a16:creationId xmlns:a16="http://schemas.microsoft.com/office/drawing/2014/main" id="{228DAA95-217F-7A93-8B64-17149135C1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50901588"/>
                  </p:ext>
                </p:extLst>
              </p:nvPr>
            </p:nvGraphicFramePr>
            <p:xfrm>
              <a:off x="3066318" y="0"/>
              <a:ext cx="6077682" cy="5143500"/>
            </p:xfrm>
            <a:graphic>
              <a:graphicData uri="http://schemas.microsoft.com/office/powerpoint/2016/slidezoom">
                <pslz:sldZm>
                  <pslz:sldZmObj sldId="279" cId="1369243756">
                    <pslz:zmPr id="{1BA064ED-C4E0-4286-A976-CF92C3768616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77682" cy="5143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Vista general de diapositiva 5">
                <a:extLst>
                  <a:ext uri="{FF2B5EF4-FFF2-40B4-BE49-F238E27FC236}">
                    <a16:creationId xmlns:a16="http://schemas.microsoft.com/office/drawing/2014/main" id="{228DAA95-217F-7A93-8B64-17149135C1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318" y="0"/>
                <a:ext cx="6077682" cy="5143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0973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sulta">
            <a:extLst>
              <a:ext uri="{FF2B5EF4-FFF2-40B4-BE49-F238E27FC236}">
                <a16:creationId xmlns:a16="http://schemas.microsoft.com/office/drawing/2014/main" id="{670BE0E0-061C-F204-2AC6-7D6DAA7C9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54273"/>
            <a:ext cx="9143999" cy="1800000"/>
          </a:xfrm>
          <a:prstGeom prst="rect">
            <a:avLst/>
          </a:prstGeom>
        </p:spPr>
      </p:pic>
      <p:sp>
        <p:nvSpPr>
          <p:cNvPr id="2" name="T.Consulta_DRXC">
            <a:extLst>
              <a:ext uri="{FF2B5EF4-FFF2-40B4-BE49-F238E27FC236}">
                <a16:creationId xmlns:a16="http://schemas.microsoft.com/office/drawing/2014/main" id="{93BBEE31-D9B9-DD14-7654-34646F344F1A}"/>
              </a:ext>
            </a:extLst>
          </p:cNvPr>
          <p:cNvSpPr txBox="1"/>
          <p:nvPr/>
        </p:nvSpPr>
        <p:spPr>
          <a:xfrm>
            <a:off x="0" y="735411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CONSULTA RECAUDOS POR CLASIFICAR</a:t>
            </a:r>
          </a:p>
        </p:txBody>
      </p:sp>
      <p:cxnSp>
        <p:nvCxnSpPr>
          <p:cNvPr id="4" name="Linea_Consulta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Boton_Siguiente">
            <a:extLst>
              <a:ext uri="{FF2B5EF4-FFF2-40B4-BE49-F238E27FC236}">
                <a16:creationId xmlns:a16="http://schemas.microsoft.com/office/drawing/2014/main" id="{86775676-B108-D0BB-8AB2-16EFFBBC58B4}"/>
              </a:ext>
            </a:extLst>
          </p:cNvPr>
          <p:cNvSpPr/>
          <p:nvPr/>
        </p:nvSpPr>
        <p:spPr>
          <a:xfrm rot="16200000" flipV="1">
            <a:off x="8649437" y="3942000"/>
            <a:ext cx="520867" cy="232285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Boton_atras">
                <a:extLst>
                  <a:ext uri="{FF2B5EF4-FFF2-40B4-BE49-F238E27FC236}">
                    <a16:creationId xmlns:a16="http://schemas.microsoft.com/office/drawing/2014/main" id="{850DCC51-464F-AAC8-2563-9D8252ECA2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6355371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302" cId="4109746611">
                    <pslz:zmPr id="{21B01997-8552-433F-BDCE-B24F90832054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Boton_atras">
                <a:extLst>
                  <a:ext uri="{FF2B5EF4-FFF2-40B4-BE49-F238E27FC236}">
                    <a16:creationId xmlns:a16="http://schemas.microsoft.com/office/drawing/2014/main" id="{850DCC51-464F-AAC8-2563-9D8252ECA2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924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sulta">
            <a:extLst>
              <a:ext uri="{FF2B5EF4-FFF2-40B4-BE49-F238E27FC236}">
                <a16:creationId xmlns:a16="http://schemas.microsoft.com/office/drawing/2014/main" id="{33066591-8436-1145-32D5-F1C94FDFF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61894"/>
            <a:ext cx="9143999" cy="1800000"/>
          </a:xfrm>
          <a:prstGeom prst="rect">
            <a:avLst/>
          </a:prstGeom>
        </p:spPr>
      </p:pic>
      <p:cxnSp>
        <p:nvCxnSpPr>
          <p:cNvPr id="4" name="Linea_Consulta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Boton_Siguiente">
            <a:extLst>
              <a:ext uri="{FF2B5EF4-FFF2-40B4-BE49-F238E27FC236}">
                <a16:creationId xmlns:a16="http://schemas.microsoft.com/office/drawing/2014/main" id="{3E5FA1C4-3044-4781-F021-199F8FABC2A0}"/>
              </a:ext>
            </a:extLst>
          </p:cNvPr>
          <p:cNvSpPr/>
          <p:nvPr/>
        </p:nvSpPr>
        <p:spPr>
          <a:xfrm rot="16200000" flipV="1">
            <a:off x="8649437" y="3942000"/>
            <a:ext cx="520867" cy="232285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Boton_anterior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E08E091-57CE-B307-CE3A-17D8B7D5304B}"/>
              </a:ext>
            </a:extLst>
          </p:cNvPr>
          <p:cNvSpPr/>
          <p:nvPr/>
        </p:nvSpPr>
        <p:spPr>
          <a:xfrm rot="16200000">
            <a:off x="-52724" y="3942001"/>
            <a:ext cx="520868" cy="232282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Boton_atras">
                <a:extLst>
                  <a:ext uri="{FF2B5EF4-FFF2-40B4-BE49-F238E27FC236}">
                    <a16:creationId xmlns:a16="http://schemas.microsoft.com/office/drawing/2014/main" id="{64CA7622-D3B4-FE5D-2148-D06CD74218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6355371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302" cId="4109746611">
                    <pslz:zmPr id="{21B01997-8552-433F-BDCE-B24F90832054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Boton_atras">
                <a:extLst>
                  <a:ext uri="{FF2B5EF4-FFF2-40B4-BE49-F238E27FC236}">
                    <a16:creationId xmlns:a16="http://schemas.microsoft.com/office/drawing/2014/main" id="{64CA7622-D3B4-FE5D-2148-D06CD74218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3" name="T.Consulta_DRXC">
            <a:extLst>
              <a:ext uri="{FF2B5EF4-FFF2-40B4-BE49-F238E27FC236}">
                <a16:creationId xmlns:a16="http://schemas.microsoft.com/office/drawing/2014/main" id="{9BB444E6-6CCA-DE78-0151-D4A6851515F2}"/>
              </a:ext>
            </a:extLst>
          </p:cNvPr>
          <p:cNvSpPr txBox="1"/>
          <p:nvPr/>
        </p:nvSpPr>
        <p:spPr>
          <a:xfrm>
            <a:off x="0" y="735411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CONSULTA RECAUDOS POR CLASIFICAR</a:t>
            </a:r>
          </a:p>
        </p:txBody>
      </p:sp>
    </p:spTree>
    <p:extLst>
      <p:ext uri="{BB962C8B-B14F-4D97-AF65-F5344CB8AC3E}">
        <p14:creationId xmlns:p14="http://schemas.microsoft.com/office/powerpoint/2010/main" val="402162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sulta">
            <a:extLst>
              <a:ext uri="{FF2B5EF4-FFF2-40B4-BE49-F238E27FC236}">
                <a16:creationId xmlns:a16="http://schemas.microsoft.com/office/drawing/2014/main" id="{345F80D6-D147-BBFA-75B1-2AB2D7E30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894"/>
            <a:ext cx="9144000" cy="1800000"/>
          </a:xfrm>
          <a:prstGeom prst="rect">
            <a:avLst/>
          </a:prstGeom>
        </p:spPr>
      </p:pic>
      <p:cxnSp>
        <p:nvCxnSpPr>
          <p:cNvPr id="4" name="Linea_Consulta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Boton_Siguiente">
            <a:extLst>
              <a:ext uri="{FF2B5EF4-FFF2-40B4-BE49-F238E27FC236}">
                <a16:creationId xmlns:a16="http://schemas.microsoft.com/office/drawing/2014/main" id="{4AA28F42-6242-DF00-D31F-253DA88E1A8C}"/>
              </a:ext>
            </a:extLst>
          </p:cNvPr>
          <p:cNvSpPr/>
          <p:nvPr/>
        </p:nvSpPr>
        <p:spPr>
          <a:xfrm rot="16200000" flipV="1">
            <a:off x="8649437" y="3942000"/>
            <a:ext cx="520867" cy="232285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Boton_anterior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CE16296-B6A9-A630-6D0F-39DE6ABCCC46}"/>
              </a:ext>
            </a:extLst>
          </p:cNvPr>
          <p:cNvSpPr/>
          <p:nvPr/>
        </p:nvSpPr>
        <p:spPr>
          <a:xfrm rot="16200000">
            <a:off x="-52724" y="3942001"/>
            <a:ext cx="520868" cy="232282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Boton_atras">
                <a:extLst>
                  <a:ext uri="{FF2B5EF4-FFF2-40B4-BE49-F238E27FC236}">
                    <a16:creationId xmlns:a16="http://schemas.microsoft.com/office/drawing/2014/main" id="{22C8F465-1751-DA32-5393-73AD0A96B9A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6355371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302" cId="4109746611">
                    <pslz:zmPr id="{21B01997-8552-433F-BDCE-B24F90832054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Boton_atras">
                <a:extLst>
                  <a:ext uri="{FF2B5EF4-FFF2-40B4-BE49-F238E27FC236}">
                    <a16:creationId xmlns:a16="http://schemas.microsoft.com/office/drawing/2014/main" id="{22C8F465-1751-DA32-5393-73AD0A96B9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3" name="T.Consulta_DRXC">
            <a:extLst>
              <a:ext uri="{FF2B5EF4-FFF2-40B4-BE49-F238E27FC236}">
                <a16:creationId xmlns:a16="http://schemas.microsoft.com/office/drawing/2014/main" id="{D26CFB75-E163-E63D-E1F2-0F89E5C679F5}"/>
              </a:ext>
            </a:extLst>
          </p:cNvPr>
          <p:cNvSpPr txBox="1"/>
          <p:nvPr/>
        </p:nvSpPr>
        <p:spPr>
          <a:xfrm>
            <a:off x="0" y="735411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CONSULTA RECAUDOS POR CLASIFICAR</a:t>
            </a:r>
          </a:p>
        </p:txBody>
      </p:sp>
    </p:spTree>
    <p:extLst>
      <p:ext uri="{BB962C8B-B14F-4D97-AF65-F5344CB8AC3E}">
        <p14:creationId xmlns:p14="http://schemas.microsoft.com/office/powerpoint/2010/main" val="3137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sulta">
            <a:extLst>
              <a:ext uri="{FF2B5EF4-FFF2-40B4-BE49-F238E27FC236}">
                <a16:creationId xmlns:a16="http://schemas.microsoft.com/office/drawing/2014/main" id="{DEDB833C-A4F7-A901-E0D0-3C6A375F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894"/>
            <a:ext cx="9144000" cy="1800000"/>
          </a:xfrm>
          <a:prstGeom prst="rect">
            <a:avLst/>
          </a:prstGeom>
        </p:spPr>
      </p:pic>
      <p:cxnSp>
        <p:nvCxnSpPr>
          <p:cNvPr id="4" name="Linea_Consulta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Boton_anterior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1D42629-199F-8BD3-375F-B62BCC6E08A7}"/>
              </a:ext>
            </a:extLst>
          </p:cNvPr>
          <p:cNvSpPr/>
          <p:nvPr/>
        </p:nvSpPr>
        <p:spPr>
          <a:xfrm rot="16200000">
            <a:off x="-52724" y="3942001"/>
            <a:ext cx="520868" cy="232282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Boton_atras">
                <a:extLst>
                  <a:ext uri="{FF2B5EF4-FFF2-40B4-BE49-F238E27FC236}">
                    <a16:creationId xmlns:a16="http://schemas.microsoft.com/office/drawing/2014/main" id="{2B01832C-F573-D499-69AA-235681383C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6355371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302" cId="4109746611">
                    <pslz:zmPr id="{21B01997-8552-433F-BDCE-B24F90832054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Boton_atras">
                <a:extLst>
                  <a:ext uri="{FF2B5EF4-FFF2-40B4-BE49-F238E27FC236}">
                    <a16:creationId xmlns:a16="http://schemas.microsoft.com/office/drawing/2014/main" id="{2B01832C-F573-D499-69AA-235681383C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3" name="T.Consulta_DRXC">
            <a:extLst>
              <a:ext uri="{FF2B5EF4-FFF2-40B4-BE49-F238E27FC236}">
                <a16:creationId xmlns:a16="http://schemas.microsoft.com/office/drawing/2014/main" id="{303D791C-6EE3-1F96-743F-84A7FC146FFA}"/>
              </a:ext>
            </a:extLst>
          </p:cNvPr>
          <p:cNvSpPr txBox="1"/>
          <p:nvPr/>
        </p:nvSpPr>
        <p:spPr>
          <a:xfrm>
            <a:off x="0" y="735411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CONSULTA RECAUDOS POR CLASIFICAR</a:t>
            </a:r>
          </a:p>
        </p:txBody>
      </p:sp>
    </p:spTree>
    <p:extLst>
      <p:ext uri="{BB962C8B-B14F-4D97-AF65-F5344CB8AC3E}">
        <p14:creationId xmlns:p14="http://schemas.microsoft.com/office/powerpoint/2010/main" val="255862147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eportes_Ingresos">
            <a:extLst>
              <a:ext uri="{FF2B5EF4-FFF2-40B4-BE49-F238E27FC236}">
                <a16:creationId xmlns:a16="http://schemas.microsoft.com/office/drawing/2014/main" id="{0FB888DA-933C-AB62-9F6A-3F72BDF0C789}"/>
              </a:ext>
            </a:extLst>
          </p:cNvPr>
          <p:cNvGrpSpPr/>
          <p:nvPr/>
        </p:nvGrpSpPr>
        <p:grpSpPr>
          <a:xfrm>
            <a:off x="431" y="3935062"/>
            <a:ext cx="3900949" cy="1074281"/>
            <a:chOff x="431" y="3935062"/>
            <a:chExt cx="3900949" cy="1074281"/>
          </a:xfrm>
        </p:grpSpPr>
        <p:sp>
          <p:nvSpPr>
            <p:cNvPr id="55" name="R.Reportes_7.2">
              <a:hlinkClick r:id="rId3" action="ppaction://hlinksldjump"/>
              <a:extLst>
                <a:ext uri="{FF2B5EF4-FFF2-40B4-BE49-F238E27FC236}">
                  <a16:creationId xmlns:a16="http://schemas.microsoft.com/office/drawing/2014/main" id="{A37E1D5E-76F5-58D0-057A-ECD8F1CEEFD4}"/>
                </a:ext>
              </a:extLst>
            </p:cNvPr>
            <p:cNvSpPr/>
            <p:nvPr/>
          </p:nvSpPr>
          <p:spPr>
            <a:xfrm rot="16200000">
              <a:off x="-373223" y="4308716"/>
              <a:ext cx="1074281" cy="326973"/>
            </a:xfrm>
            <a:prstGeom prst="parallelogram">
              <a:avLst>
                <a:gd name="adj" fmla="val 151796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59" name="Reportes">
              <a:extLst>
                <a:ext uri="{FF2B5EF4-FFF2-40B4-BE49-F238E27FC236}">
                  <a16:creationId xmlns:a16="http://schemas.microsoft.com/office/drawing/2014/main" id="{B238C7BC-974E-D3C8-FA35-7314113E28BF}"/>
                </a:ext>
              </a:extLst>
            </p:cNvPr>
            <p:cNvGrpSpPr/>
            <p:nvPr/>
          </p:nvGrpSpPr>
          <p:grpSpPr>
            <a:xfrm>
              <a:off x="327404" y="4427778"/>
              <a:ext cx="3573976" cy="576423"/>
              <a:chOff x="326971" y="3840544"/>
              <a:chExt cx="3573976" cy="576423"/>
            </a:xfrm>
            <a:solidFill>
              <a:srgbClr val="00B050"/>
            </a:solidFill>
          </p:grpSpPr>
          <p:sp>
            <p:nvSpPr>
              <p:cNvPr id="60" name="R.Reportes_7.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CAB8686-D75E-2766-8DCA-B2591F92E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71" y="3840544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Texto Reportes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D312177-291C-C53B-B48A-0825DC064B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898" y="3980566"/>
                <a:ext cx="2394824" cy="29928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Reportes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62" name="Icono Reportes" descr="Contrato con relleno sólido">
                <a:extLst>
                  <a:ext uri="{FF2B5EF4-FFF2-40B4-BE49-F238E27FC236}">
                    <a16:creationId xmlns:a16="http://schemas.microsoft.com/office/drawing/2014/main" id="{3407082D-21B9-91C8-764D-0EDD42F29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201669" y="3979264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8" name="Devolucion_Ingresos">
            <a:extLst>
              <a:ext uri="{FF2B5EF4-FFF2-40B4-BE49-F238E27FC236}">
                <a16:creationId xmlns:a16="http://schemas.microsoft.com/office/drawing/2014/main" id="{D87CF4C5-EF37-9E52-7CB9-7CABB4DECA0F}"/>
              </a:ext>
            </a:extLst>
          </p:cNvPr>
          <p:cNvGrpSpPr/>
          <p:nvPr/>
        </p:nvGrpSpPr>
        <p:grpSpPr>
          <a:xfrm>
            <a:off x="813" y="3519906"/>
            <a:ext cx="3900563" cy="913014"/>
            <a:chOff x="813" y="3519906"/>
            <a:chExt cx="3900563" cy="913014"/>
          </a:xfrm>
        </p:grpSpPr>
        <p:sp>
          <p:nvSpPr>
            <p:cNvPr id="56" name="R.Devolucion_6.2">
              <a:hlinkClick r:id="rId6" action="ppaction://hlinksldjump"/>
              <a:extLst>
                <a:ext uri="{FF2B5EF4-FFF2-40B4-BE49-F238E27FC236}">
                  <a16:creationId xmlns:a16="http://schemas.microsoft.com/office/drawing/2014/main" id="{1C17385E-82A8-F1F5-C86C-AFD4D7FE9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3519906"/>
              <a:ext cx="326588" cy="913014"/>
            </a:xfrm>
            <a:custGeom>
              <a:avLst/>
              <a:gdLst>
                <a:gd name="T0" fmla="*/ 313 w 313"/>
                <a:gd name="T1" fmla="*/ 1093 h 1093"/>
                <a:gd name="T2" fmla="*/ 0 w 313"/>
                <a:gd name="T3" fmla="*/ 502 h 1093"/>
                <a:gd name="T4" fmla="*/ 0 w 313"/>
                <a:gd name="T5" fmla="*/ 0 h 1093"/>
                <a:gd name="T6" fmla="*/ 313 w 313"/>
                <a:gd name="T7" fmla="*/ 395 h 1093"/>
                <a:gd name="T8" fmla="*/ 313 w 313"/>
                <a:gd name="T9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1093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395"/>
                  </a:lnTo>
                  <a:lnTo>
                    <a:pt x="313" y="1093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3" name="Devolucion">
              <a:extLst>
                <a:ext uri="{FF2B5EF4-FFF2-40B4-BE49-F238E27FC236}">
                  <a16:creationId xmlns:a16="http://schemas.microsoft.com/office/drawing/2014/main" id="{64E5CFFB-1986-3497-4167-40B0901996FF}"/>
                </a:ext>
              </a:extLst>
            </p:cNvPr>
            <p:cNvGrpSpPr/>
            <p:nvPr/>
          </p:nvGrpSpPr>
          <p:grpSpPr>
            <a:xfrm>
              <a:off x="327400" y="3851567"/>
              <a:ext cx="3573976" cy="578904"/>
              <a:chOff x="326971" y="3267737"/>
              <a:chExt cx="3573976" cy="578904"/>
            </a:xfrm>
            <a:solidFill>
              <a:srgbClr val="34B2E3"/>
            </a:solidFill>
          </p:grpSpPr>
          <p:sp>
            <p:nvSpPr>
              <p:cNvPr id="320" name="R.Devolucion_5.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32BCB02A-55F5-C3D5-0BBE-30DB2EB1A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71" y="3267737"/>
                <a:ext cx="3573976" cy="578904"/>
              </a:xfrm>
              <a:custGeom>
                <a:avLst/>
                <a:gdLst>
                  <a:gd name="T0" fmla="*/ 3868 w 4034"/>
                  <a:gd name="T1" fmla="*/ 173 h 700"/>
                  <a:gd name="T2" fmla="*/ 3705 w 4034"/>
                  <a:gd name="T3" fmla="*/ 0 h 700"/>
                  <a:gd name="T4" fmla="*/ 3705 w 4034"/>
                  <a:gd name="T5" fmla="*/ 0 h 700"/>
                  <a:gd name="T6" fmla="*/ 0 w 4034"/>
                  <a:gd name="T7" fmla="*/ 0 h 700"/>
                  <a:gd name="T8" fmla="*/ 0 w 4034"/>
                  <a:gd name="T9" fmla="*/ 700 h 700"/>
                  <a:gd name="T10" fmla="*/ 3705 w 4034"/>
                  <a:gd name="T11" fmla="*/ 700 h 700"/>
                  <a:gd name="T12" fmla="*/ 3705 w 4034"/>
                  <a:gd name="T13" fmla="*/ 700 h 700"/>
                  <a:gd name="T14" fmla="*/ 3868 w 4034"/>
                  <a:gd name="T15" fmla="*/ 523 h 700"/>
                  <a:gd name="T16" fmla="*/ 4034 w 4034"/>
                  <a:gd name="T17" fmla="*/ 350 h 700"/>
                  <a:gd name="T18" fmla="*/ 3868 w 4034"/>
                  <a:gd name="T19" fmla="*/ 173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700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lnTo>
                      <a:pt x="3868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1" name="Texto Devolucion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64FAC3B-0D7C-BB8C-EA4C-2FC98E21C7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58" y="3407547"/>
                <a:ext cx="2937511" cy="29928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Devolución de Ingresos 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22" name="Icono Devolucion" descr="Recibo con relleno sólido">
                <a:extLst>
                  <a:ext uri="{FF2B5EF4-FFF2-40B4-BE49-F238E27FC236}">
                    <a16:creationId xmlns:a16="http://schemas.microsoft.com/office/drawing/2014/main" id="{72FF76ED-1B98-DE3C-B3C5-D78C31D2C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01669" y="3361089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7" name="Compensacion">
            <a:extLst>
              <a:ext uri="{FF2B5EF4-FFF2-40B4-BE49-F238E27FC236}">
                <a16:creationId xmlns:a16="http://schemas.microsoft.com/office/drawing/2014/main" id="{CD387AD7-FB1C-E2A3-E3A4-41F21FBA1640}"/>
              </a:ext>
            </a:extLst>
          </p:cNvPr>
          <p:cNvGrpSpPr/>
          <p:nvPr/>
        </p:nvGrpSpPr>
        <p:grpSpPr>
          <a:xfrm>
            <a:off x="4934" y="3104750"/>
            <a:ext cx="3892367" cy="751749"/>
            <a:chOff x="4934" y="3104750"/>
            <a:chExt cx="3892367" cy="751749"/>
          </a:xfrm>
        </p:grpSpPr>
        <p:sp>
          <p:nvSpPr>
            <p:cNvPr id="57" name="R.Compensacion_5.2">
              <a:hlinkClick r:id="rId9" action="ppaction://hlinksldjump"/>
              <a:extLst>
                <a:ext uri="{FF2B5EF4-FFF2-40B4-BE49-F238E27FC236}">
                  <a16:creationId xmlns:a16="http://schemas.microsoft.com/office/drawing/2014/main" id="{026FE203-6F32-D487-132D-D3586E6F4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3104750"/>
              <a:ext cx="322467" cy="751749"/>
            </a:xfrm>
            <a:custGeom>
              <a:avLst/>
              <a:gdLst>
                <a:gd name="T0" fmla="*/ 313 w 313"/>
                <a:gd name="T1" fmla="*/ 897 h 897"/>
                <a:gd name="T2" fmla="*/ 0 w 313"/>
                <a:gd name="T3" fmla="*/ 502 h 897"/>
                <a:gd name="T4" fmla="*/ 0 w 313"/>
                <a:gd name="T5" fmla="*/ 0 h 897"/>
                <a:gd name="T6" fmla="*/ 313 w 313"/>
                <a:gd name="T7" fmla="*/ 197 h 897"/>
                <a:gd name="T8" fmla="*/ 313 w 313"/>
                <a:gd name="T9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7">
                  <a:moveTo>
                    <a:pt x="313" y="897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197"/>
                  </a:lnTo>
                  <a:lnTo>
                    <a:pt x="313" y="897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23" name="Compensacion">
              <a:extLst>
                <a:ext uri="{FF2B5EF4-FFF2-40B4-BE49-F238E27FC236}">
                  <a16:creationId xmlns:a16="http://schemas.microsoft.com/office/drawing/2014/main" id="{03EC5494-3A58-393F-E392-6A4F08B94104}"/>
                </a:ext>
              </a:extLst>
            </p:cNvPr>
            <p:cNvGrpSpPr/>
            <p:nvPr/>
          </p:nvGrpSpPr>
          <p:grpSpPr>
            <a:xfrm>
              <a:off x="323325" y="3276384"/>
              <a:ext cx="3573976" cy="576423"/>
              <a:chOff x="318819" y="3266527"/>
              <a:chExt cx="3573976" cy="576423"/>
            </a:xfrm>
          </p:grpSpPr>
          <p:sp>
            <p:nvSpPr>
              <p:cNvPr id="324" name="R.Compensacion_5.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F6983875-46BB-A2EA-40F5-23CBBC4F3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19" y="3266527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652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5" name="Texto Compensacion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6D61CE9E-A3AB-D3F5-5A62-1357624B9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3385410"/>
                <a:ext cx="2545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Compensación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26" name="Icono Compensacion" descr="Ábaco con relleno sólido">
                <a:extLst>
                  <a:ext uri="{FF2B5EF4-FFF2-40B4-BE49-F238E27FC236}">
                    <a16:creationId xmlns:a16="http://schemas.microsoft.com/office/drawing/2014/main" id="{59E24387-66B6-305A-B814-DE463DE83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194462" y="3345715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6" name="Recaudo_Anterior">
            <a:extLst>
              <a:ext uri="{FF2B5EF4-FFF2-40B4-BE49-F238E27FC236}">
                <a16:creationId xmlns:a16="http://schemas.microsoft.com/office/drawing/2014/main" id="{6F73BCBF-88A7-6733-76D2-0A27A4F022DD}"/>
              </a:ext>
            </a:extLst>
          </p:cNvPr>
          <p:cNvGrpSpPr/>
          <p:nvPr/>
        </p:nvGrpSpPr>
        <p:grpSpPr>
          <a:xfrm>
            <a:off x="4934" y="2685658"/>
            <a:ext cx="3891937" cy="593591"/>
            <a:chOff x="4934" y="2685658"/>
            <a:chExt cx="3891937" cy="593591"/>
          </a:xfrm>
        </p:grpSpPr>
        <p:sp>
          <p:nvSpPr>
            <p:cNvPr id="58" name="R.Anterior_4.2">
              <a:hlinkClick r:id="rId12" action="ppaction://hlinksldjump"/>
              <a:extLst>
                <a:ext uri="{FF2B5EF4-FFF2-40B4-BE49-F238E27FC236}">
                  <a16:creationId xmlns:a16="http://schemas.microsoft.com/office/drawing/2014/main" id="{B025E8FD-A7AF-2371-BCBB-D8C7168A7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2685658"/>
              <a:ext cx="322467" cy="593591"/>
            </a:xfrm>
            <a:custGeom>
              <a:avLst/>
              <a:gdLst>
                <a:gd name="T0" fmla="*/ 313 w 313"/>
                <a:gd name="T1" fmla="*/ 0 h 702"/>
                <a:gd name="T2" fmla="*/ 0 w 313"/>
                <a:gd name="T3" fmla="*/ 0 h 702"/>
                <a:gd name="T4" fmla="*/ 0 w 313"/>
                <a:gd name="T5" fmla="*/ 505 h 702"/>
                <a:gd name="T6" fmla="*/ 313 w 313"/>
                <a:gd name="T7" fmla="*/ 702 h 702"/>
                <a:gd name="T8" fmla="*/ 313 w 313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702">
                  <a:moveTo>
                    <a:pt x="313" y="0"/>
                  </a:moveTo>
                  <a:lnTo>
                    <a:pt x="0" y="0"/>
                  </a:lnTo>
                  <a:lnTo>
                    <a:pt x="0" y="505"/>
                  </a:lnTo>
                  <a:lnTo>
                    <a:pt x="313" y="7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5" name="Anterior">
              <a:extLst>
                <a:ext uri="{FF2B5EF4-FFF2-40B4-BE49-F238E27FC236}">
                  <a16:creationId xmlns:a16="http://schemas.microsoft.com/office/drawing/2014/main" id="{E29FCD82-020A-D7A3-8973-503EE2E55497}"/>
                </a:ext>
              </a:extLst>
            </p:cNvPr>
            <p:cNvGrpSpPr/>
            <p:nvPr/>
          </p:nvGrpSpPr>
          <p:grpSpPr>
            <a:xfrm>
              <a:off x="322896" y="2688832"/>
              <a:ext cx="3573975" cy="587551"/>
              <a:chOff x="322896" y="2688833"/>
              <a:chExt cx="3573975" cy="578904"/>
            </a:xfrm>
          </p:grpSpPr>
          <p:sp>
            <p:nvSpPr>
              <p:cNvPr id="329" name="R.Anterior_4.1">
                <a:extLst>
                  <a:ext uri="{FF2B5EF4-FFF2-40B4-BE49-F238E27FC236}">
                    <a16:creationId xmlns:a16="http://schemas.microsoft.com/office/drawing/2014/main" id="{8B80C9AC-CC68-D5B1-66A7-0D2DA783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2688833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6 h 700"/>
                  <a:gd name="T4" fmla="*/ 3705 w 4034"/>
                  <a:gd name="T5" fmla="*/ 0 h 700"/>
                  <a:gd name="T6" fmla="*/ 3705 w 4034"/>
                  <a:gd name="T7" fmla="*/ 0 h 700"/>
                  <a:gd name="T8" fmla="*/ 0 w 4034"/>
                  <a:gd name="T9" fmla="*/ 0 h 700"/>
                  <a:gd name="T10" fmla="*/ 0 w 4034"/>
                  <a:gd name="T11" fmla="*/ 700 h 700"/>
                  <a:gd name="T12" fmla="*/ 3705 w 4034"/>
                  <a:gd name="T13" fmla="*/ 700 h 700"/>
                  <a:gd name="T14" fmla="*/ 3705 w 4034"/>
                  <a:gd name="T15" fmla="*/ 700 h 700"/>
                  <a:gd name="T16" fmla="*/ 3705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3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6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7" name="Texto Anterior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B5F52DB6-F654-42B5-41CD-67CBC98B3C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2715676"/>
                <a:ext cx="2937512" cy="5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Clasificación de Recaudos de Vigencia Anterior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4" name="Icono Anterior">
                <a:extLst>
                  <a:ext uri="{FF2B5EF4-FFF2-40B4-BE49-F238E27FC236}">
                    <a16:creationId xmlns:a16="http://schemas.microsoft.com/office/drawing/2014/main" id="{C26018AB-A74D-3769-A125-D79D65FD92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980" y="2863320"/>
                <a:ext cx="360483" cy="241496"/>
              </a:xfrm>
              <a:custGeom>
                <a:avLst/>
                <a:gdLst>
                  <a:gd name="T0" fmla="*/ 2147483646 w 130"/>
                  <a:gd name="T1" fmla="*/ 2147483646 h 110"/>
                  <a:gd name="T2" fmla="*/ 2147483646 w 130"/>
                  <a:gd name="T3" fmla="*/ 2147483646 h 110"/>
                  <a:gd name="T4" fmla="*/ 2147483646 w 130"/>
                  <a:gd name="T5" fmla="*/ 2147483646 h 110"/>
                  <a:gd name="T6" fmla="*/ 2147483646 w 130"/>
                  <a:gd name="T7" fmla="*/ 2147483646 h 110"/>
                  <a:gd name="T8" fmla="*/ 2147483646 w 130"/>
                  <a:gd name="T9" fmla="*/ 2147483646 h 110"/>
                  <a:gd name="T10" fmla="*/ 2147483646 w 130"/>
                  <a:gd name="T11" fmla="*/ 2147483646 h 110"/>
                  <a:gd name="T12" fmla="*/ 2147483646 w 130"/>
                  <a:gd name="T13" fmla="*/ 2147483646 h 110"/>
                  <a:gd name="T14" fmla="*/ 2147483646 w 130"/>
                  <a:gd name="T15" fmla="*/ 2147483646 h 110"/>
                  <a:gd name="T16" fmla="*/ 2147483646 w 130"/>
                  <a:gd name="T17" fmla="*/ 2147483646 h 110"/>
                  <a:gd name="T18" fmla="*/ 2147483646 w 130"/>
                  <a:gd name="T19" fmla="*/ 2147483646 h 110"/>
                  <a:gd name="T20" fmla="*/ 2147483646 w 130"/>
                  <a:gd name="T21" fmla="*/ 2147483646 h 110"/>
                  <a:gd name="T22" fmla="*/ 2147483646 w 130"/>
                  <a:gd name="T23" fmla="*/ 2147483646 h 110"/>
                  <a:gd name="T24" fmla="*/ 2147483646 w 130"/>
                  <a:gd name="T25" fmla="*/ 2147483646 h 110"/>
                  <a:gd name="T26" fmla="*/ 2147483646 w 130"/>
                  <a:gd name="T27" fmla="*/ 2147483646 h 110"/>
                  <a:gd name="T28" fmla="*/ 2147483646 w 130"/>
                  <a:gd name="T29" fmla="*/ 2147483646 h 110"/>
                  <a:gd name="T30" fmla="*/ 2147483646 w 130"/>
                  <a:gd name="T31" fmla="*/ 2147483646 h 110"/>
                  <a:gd name="T32" fmla="*/ 2147483646 w 130"/>
                  <a:gd name="T33" fmla="*/ 2147483646 h 110"/>
                  <a:gd name="T34" fmla="*/ 2147483646 w 130"/>
                  <a:gd name="T35" fmla="*/ 2147483646 h 110"/>
                  <a:gd name="T36" fmla="*/ 2147483646 w 130"/>
                  <a:gd name="T37" fmla="*/ 2147483646 h 110"/>
                  <a:gd name="T38" fmla="*/ 2147483646 w 130"/>
                  <a:gd name="T39" fmla="*/ 2147483646 h 110"/>
                  <a:gd name="T40" fmla="*/ 2147483646 w 130"/>
                  <a:gd name="T41" fmla="*/ 2147483646 h 110"/>
                  <a:gd name="T42" fmla="*/ 2147483646 w 130"/>
                  <a:gd name="T43" fmla="*/ 2147483646 h 110"/>
                  <a:gd name="T44" fmla="*/ 2147483646 w 130"/>
                  <a:gd name="T45" fmla="*/ 2147483646 h 110"/>
                  <a:gd name="T46" fmla="*/ 2147483646 w 130"/>
                  <a:gd name="T47" fmla="*/ 2147483646 h 110"/>
                  <a:gd name="T48" fmla="*/ 2147483646 w 130"/>
                  <a:gd name="T49" fmla="*/ 2147483646 h 110"/>
                  <a:gd name="T50" fmla="*/ 2147483646 w 130"/>
                  <a:gd name="T51" fmla="*/ 2147483646 h 110"/>
                  <a:gd name="T52" fmla="*/ 2147483646 w 130"/>
                  <a:gd name="T53" fmla="*/ 2147483646 h 110"/>
                  <a:gd name="T54" fmla="*/ 2147483646 w 130"/>
                  <a:gd name="T55" fmla="*/ 2147483646 h 110"/>
                  <a:gd name="T56" fmla="*/ 2147483646 w 130"/>
                  <a:gd name="T57" fmla="*/ 2147483646 h 110"/>
                  <a:gd name="T58" fmla="*/ 2147483646 w 130"/>
                  <a:gd name="T59" fmla="*/ 2147483646 h 110"/>
                  <a:gd name="T60" fmla="*/ 2147483646 w 130"/>
                  <a:gd name="T61" fmla="*/ 2147483646 h 110"/>
                  <a:gd name="T62" fmla="*/ 2147483646 w 130"/>
                  <a:gd name="T63" fmla="*/ 2147483646 h 110"/>
                  <a:gd name="T64" fmla="*/ 2147483646 w 130"/>
                  <a:gd name="T65" fmla="*/ 2147483646 h 110"/>
                  <a:gd name="T66" fmla="*/ 2147483646 w 130"/>
                  <a:gd name="T67" fmla="*/ 2147483646 h 110"/>
                  <a:gd name="T68" fmla="*/ 2147483646 w 130"/>
                  <a:gd name="T69" fmla="*/ 2147483646 h 110"/>
                  <a:gd name="T70" fmla="*/ 2147483646 w 130"/>
                  <a:gd name="T71" fmla="*/ 2147483646 h 110"/>
                  <a:gd name="T72" fmla="*/ 2147483646 w 130"/>
                  <a:gd name="T73" fmla="*/ 2147483646 h 110"/>
                  <a:gd name="T74" fmla="*/ 2147483646 w 130"/>
                  <a:gd name="T75" fmla="*/ 2147483646 h 110"/>
                  <a:gd name="T76" fmla="*/ 2147483646 w 130"/>
                  <a:gd name="T77" fmla="*/ 2147483646 h 110"/>
                  <a:gd name="T78" fmla="*/ 2147483646 w 130"/>
                  <a:gd name="T79" fmla="*/ 2147483646 h 110"/>
                  <a:gd name="T80" fmla="*/ 2147483646 w 130"/>
                  <a:gd name="T81" fmla="*/ 2147483646 h 110"/>
                  <a:gd name="T82" fmla="*/ 2147483646 w 130"/>
                  <a:gd name="T83" fmla="*/ 2147483646 h 110"/>
                  <a:gd name="T84" fmla="*/ 2147483646 w 130"/>
                  <a:gd name="T85" fmla="*/ 2147483646 h 110"/>
                  <a:gd name="T86" fmla="*/ 2147483646 w 130"/>
                  <a:gd name="T87" fmla="*/ 2147483646 h 110"/>
                  <a:gd name="T88" fmla="*/ 2147483646 w 130"/>
                  <a:gd name="T89" fmla="*/ 2147483646 h 110"/>
                  <a:gd name="T90" fmla="*/ 2147483646 w 130"/>
                  <a:gd name="T91" fmla="*/ 2147483646 h 110"/>
                  <a:gd name="T92" fmla="*/ 2147483646 w 130"/>
                  <a:gd name="T93" fmla="*/ 2147483646 h 110"/>
                  <a:gd name="T94" fmla="*/ 2147483646 w 130"/>
                  <a:gd name="T95" fmla="*/ 2147483646 h 110"/>
                  <a:gd name="T96" fmla="*/ 2147483646 w 130"/>
                  <a:gd name="T97" fmla="*/ 2147483646 h 110"/>
                  <a:gd name="T98" fmla="*/ 2147483646 w 130"/>
                  <a:gd name="T99" fmla="*/ 2147483646 h 110"/>
                  <a:gd name="T100" fmla="*/ 2147483646 w 130"/>
                  <a:gd name="T101" fmla="*/ 0 h 110"/>
                  <a:gd name="T102" fmla="*/ 0 w 130"/>
                  <a:gd name="T103" fmla="*/ 2147483646 h 110"/>
                  <a:gd name="T104" fmla="*/ 2147483646 w 130"/>
                  <a:gd name="T105" fmla="*/ 2147483646 h 110"/>
                  <a:gd name="T106" fmla="*/ 2147483646 w 130"/>
                  <a:gd name="T107" fmla="*/ 2147483646 h 110"/>
                  <a:gd name="T108" fmla="*/ 2147483646 w 130"/>
                  <a:gd name="T109" fmla="*/ 2147483646 h 110"/>
                  <a:gd name="T110" fmla="*/ 2147483646 w 130"/>
                  <a:gd name="T111" fmla="*/ 2147483646 h 110"/>
                  <a:gd name="T112" fmla="*/ 2147483646 w 130"/>
                  <a:gd name="T113" fmla="*/ 2147483646 h 110"/>
                  <a:gd name="T114" fmla="*/ 2147483646 w 130"/>
                  <a:gd name="T115" fmla="*/ 2147483646 h 110"/>
                  <a:gd name="T116" fmla="*/ 2147483646 w 130"/>
                  <a:gd name="T117" fmla="*/ 2147483646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" h="110">
                    <a:moveTo>
                      <a:pt x="17" y="89"/>
                    </a:move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58"/>
                      <a:pt x="19" y="56"/>
                      <a:pt x="22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1" y="56"/>
                      <a:pt x="33" y="58"/>
                      <a:pt x="33" y="60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2"/>
                      <a:pt x="31" y="94"/>
                      <a:pt x="29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19" y="94"/>
                      <a:pt x="17" y="92"/>
                      <a:pt x="17" y="89"/>
                    </a:cubicBezTo>
                    <a:close/>
                    <a:moveTo>
                      <a:pt x="48" y="45"/>
                    </a:moveTo>
                    <a:cubicBezTo>
                      <a:pt x="45" y="45"/>
                      <a:pt x="43" y="47"/>
                      <a:pt x="43" y="4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92"/>
                      <a:pt x="45" y="94"/>
                      <a:pt x="48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4"/>
                      <a:pt x="59" y="92"/>
                      <a:pt x="59" y="8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lnTo>
                      <a:pt x="48" y="45"/>
                    </a:lnTo>
                    <a:close/>
                    <a:moveTo>
                      <a:pt x="74" y="36"/>
                    </a:moveTo>
                    <a:cubicBezTo>
                      <a:pt x="71" y="36"/>
                      <a:pt x="69" y="38"/>
                      <a:pt x="69" y="41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92"/>
                      <a:pt x="71" y="94"/>
                      <a:pt x="74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3" y="94"/>
                      <a:pt x="85" y="92"/>
                      <a:pt x="85" y="89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38"/>
                      <a:pt x="83" y="36"/>
                      <a:pt x="81" y="36"/>
                    </a:cubicBezTo>
                    <a:lnTo>
                      <a:pt x="74" y="36"/>
                    </a:lnTo>
                    <a:close/>
                    <a:moveTo>
                      <a:pt x="100" y="27"/>
                    </a:moveTo>
                    <a:cubicBezTo>
                      <a:pt x="98" y="27"/>
                      <a:pt x="96" y="29"/>
                      <a:pt x="96" y="31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8" y="94"/>
                      <a:pt x="100" y="94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9" y="94"/>
                      <a:pt x="111" y="92"/>
                      <a:pt x="111" y="8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29"/>
                      <a:pt x="109" y="27"/>
                      <a:pt x="107" y="27"/>
                    </a:cubicBezTo>
                    <a:lnTo>
                      <a:pt x="100" y="27"/>
                    </a:lnTo>
                    <a:close/>
                    <a:moveTo>
                      <a:pt x="19" y="44"/>
                    </a:moveTo>
                    <a:cubicBezTo>
                      <a:pt x="47" y="39"/>
                      <a:pt x="73" y="29"/>
                      <a:pt x="97" y="15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71" y="24"/>
                      <a:pt x="46" y="33"/>
                      <a:pt x="18" y="38"/>
                    </a:cubicBezTo>
                    <a:lnTo>
                      <a:pt x="19" y="44"/>
                    </a:lnTo>
                    <a:close/>
                    <a:moveTo>
                      <a:pt x="130" y="102"/>
                    </a:move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7" y="110"/>
                      <a:pt x="117" y="110"/>
                      <a:pt x="117" y="110"/>
                    </a:cubicBezTo>
                    <a:lnTo>
                      <a:pt x="130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5" name="Ingresos_Contingentes">
            <a:extLst>
              <a:ext uri="{FF2B5EF4-FFF2-40B4-BE49-F238E27FC236}">
                <a16:creationId xmlns:a16="http://schemas.microsoft.com/office/drawing/2014/main" id="{DF7FE24B-42AF-9A2D-13A9-F2D62637D08D}"/>
              </a:ext>
            </a:extLst>
          </p:cNvPr>
          <p:cNvGrpSpPr/>
          <p:nvPr/>
        </p:nvGrpSpPr>
        <p:grpSpPr>
          <a:xfrm>
            <a:off x="4937" y="2114379"/>
            <a:ext cx="3896443" cy="577249"/>
            <a:chOff x="4937" y="2114379"/>
            <a:chExt cx="3896443" cy="577249"/>
          </a:xfrm>
        </p:grpSpPr>
        <p:sp>
          <p:nvSpPr>
            <p:cNvPr id="339" name="R.Contingentes_3.2">
              <a:hlinkClick r:id="rId13" action="ppaction://hlinksldjump"/>
              <a:extLst>
                <a:ext uri="{FF2B5EF4-FFF2-40B4-BE49-F238E27FC236}">
                  <a16:creationId xmlns:a16="http://schemas.microsoft.com/office/drawing/2014/main" id="{50113AED-C6CD-FDC3-7969-3F7736D93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114379"/>
              <a:ext cx="322467" cy="577249"/>
            </a:xfrm>
            <a:custGeom>
              <a:avLst/>
              <a:gdLst>
                <a:gd name="T0" fmla="*/ 313 w 313"/>
                <a:gd name="T1" fmla="*/ 698 h 698"/>
                <a:gd name="T2" fmla="*/ 0 w 313"/>
                <a:gd name="T3" fmla="*/ 698 h 698"/>
                <a:gd name="T4" fmla="*/ 0 w 313"/>
                <a:gd name="T5" fmla="*/ 195 h 698"/>
                <a:gd name="T6" fmla="*/ 313 w 313"/>
                <a:gd name="T7" fmla="*/ 0 h 698"/>
                <a:gd name="T8" fmla="*/ 313 w 313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698">
                  <a:moveTo>
                    <a:pt x="313" y="698"/>
                  </a:moveTo>
                  <a:lnTo>
                    <a:pt x="0" y="698"/>
                  </a:lnTo>
                  <a:lnTo>
                    <a:pt x="0" y="195"/>
                  </a:lnTo>
                  <a:lnTo>
                    <a:pt x="313" y="0"/>
                  </a:lnTo>
                  <a:lnTo>
                    <a:pt x="313" y="698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42" name="Contingente">
              <a:extLst>
                <a:ext uri="{FF2B5EF4-FFF2-40B4-BE49-F238E27FC236}">
                  <a16:creationId xmlns:a16="http://schemas.microsoft.com/office/drawing/2014/main" id="{00D92C4D-4CBC-1935-0F7C-2490C93E406C}"/>
                </a:ext>
              </a:extLst>
            </p:cNvPr>
            <p:cNvGrpSpPr/>
            <p:nvPr/>
          </p:nvGrpSpPr>
          <p:grpSpPr>
            <a:xfrm>
              <a:off x="327405" y="2114379"/>
              <a:ext cx="3573975" cy="577249"/>
              <a:chOff x="322896" y="2111583"/>
              <a:chExt cx="3573975" cy="577249"/>
            </a:xfrm>
          </p:grpSpPr>
          <p:sp>
            <p:nvSpPr>
              <p:cNvPr id="343" name="R.Contingentes_3.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D360ED27-AD4A-D749-D1D3-C9759A498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2111583"/>
                <a:ext cx="3573975" cy="577249"/>
              </a:xfrm>
              <a:custGeom>
                <a:avLst/>
                <a:gdLst>
                  <a:gd name="T0" fmla="*/ 4034 w 4034"/>
                  <a:gd name="T1" fmla="*/ 348 h 698"/>
                  <a:gd name="T2" fmla="*/ 3868 w 4034"/>
                  <a:gd name="T3" fmla="*/ 174 h 698"/>
                  <a:gd name="T4" fmla="*/ 3705 w 4034"/>
                  <a:gd name="T5" fmla="*/ 0 h 698"/>
                  <a:gd name="T6" fmla="*/ 3705 w 4034"/>
                  <a:gd name="T7" fmla="*/ 0 h 698"/>
                  <a:gd name="T8" fmla="*/ 3705 w 4034"/>
                  <a:gd name="T9" fmla="*/ 0 h 698"/>
                  <a:gd name="T10" fmla="*/ 3705 w 4034"/>
                  <a:gd name="T11" fmla="*/ 0 h 698"/>
                  <a:gd name="T12" fmla="*/ 3705 w 4034"/>
                  <a:gd name="T13" fmla="*/ 0 h 698"/>
                  <a:gd name="T14" fmla="*/ 0 w 4034"/>
                  <a:gd name="T15" fmla="*/ 0 h 698"/>
                  <a:gd name="T16" fmla="*/ 0 w 4034"/>
                  <a:gd name="T17" fmla="*/ 698 h 698"/>
                  <a:gd name="T18" fmla="*/ 3705 w 4034"/>
                  <a:gd name="T19" fmla="*/ 698 h 698"/>
                  <a:gd name="T20" fmla="*/ 3705 w 4034"/>
                  <a:gd name="T21" fmla="*/ 698 h 698"/>
                  <a:gd name="T22" fmla="*/ 3868 w 4034"/>
                  <a:gd name="T23" fmla="*/ 524 h 698"/>
                  <a:gd name="T24" fmla="*/ 4034 w 4034"/>
                  <a:gd name="T25" fmla="*/ 34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698">
                    <a:moveTo>
                      <a:pt x="4034" y="348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8"/>
                    </a:lnTo>
                    <a:lnTo>
                      <a:pt x="3705" y="698"/>
                    </a:lnTo>
                    <a:lnTo>
                      <a:pt x="3705" y="698"/>
                    </a:lnTo>
                    <a:lnTo>
                      <a:pt x="3868" y="524"/>
                    </a:lnTo>
                    <a:lnTo>
                      <a:pt x="4034" y="348"/>
                    </a:lnTo>
                    <a:close/>
                  </a:path>
                </a:pathLst>
              </a:custGeom>
              <a:solidFill>
                <a:srgbClr val="E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4" name="Texto Contingent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16E40D36-7A3C-D1CD-7D45-EE0EB2CBBB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2274622"/>
                <a:ext cx="2545745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Ingresos Contingentes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51" name="Icono Contingente" descr="Dinero volando con relleno sólido">
                <a:extLst>
                  <a:ext uri="{FF2B5EF4-FFF2-40B4-BE49-F238E27FC236}">
                    <a16:creationId xmlns:a16="http://schemas.microsoft.com/office/drawing/2014/main" id="{18B93E46-7F26-3D85-8642-EC02463C6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213787" y="2249929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4" name="Recaudo_Ingresos">
            <a:extLst>
              <a:ext uri="{FF2B5EF4-FFF2-40B4-BE49-F238E27FC236}">
                <a16:creationId xmlns:a16="http://schemas.microsoft.com/office/drawing/2014/main" id="{8B57EB7A-14E1-2C2C-C6F4-99083850C5E4}"/>
              </a:ext>
            </a:extLst>
          </p:cNvPr>
          <p:cNvGrpSpPr/>
          <p:nvPr/>
        </p:nvGrpSpPr>
        <p:grpSpPr>
          <a:xfrm>
            <a:off x="4937" y="1535475"/>
            <a:ext cx="3896443" cy="740170"/>
            <a:chOff x="4937" y="1535475"/>
            <a:chExt cx="3896443" cy="740170"/>
          </a:xfrm>
        </p:grpSpPr>
        <p:sp>
          <p:nvSpPr>
            <p:cNvPr id="340" name="R.Recaudo_2.2">
              <a:hlinkClick r:id="rId16" action="ppaction://hlinksldjump"/>
              <a:extLst>
                <a:ext uri="{FF2B5EF4-FFF2-40B4-BE49-F238E27FC236}">
                  <a16:creationId xmlns:a16="http://schemas.microsoft.com/office/drawing/2014/main" id="{BAA99023-EAD6-62D6-7702-CFECD1651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535475"/>
              <a:ext cx="322467" cy="740170"/>
            </a:xfrm>
            <a:custGeom>
              <a:avLst/>
              <a:gdLst>
                <a:gd name="T0" fmla="*/ 313 w 313"/>
                <a:gd name="T1" fmla="*/ 0 h 895"/>
                <a:gd name="T2" fmla="*/ 0 w 313"/>
                <a:gd name="T3" fmla="*/ 393 h 895"/>
                <a:gd name="T4" fmla="*/ 0 w 313"/>
                <a:gd name="T5" fmla="*/ 895 h 895"/>
                <a:gd name="T6" fmla="*/ 313 w 313"/>
                <a:gd name="T7" fmla="*/ 700 h 895"/>
                <a:gd name="T8" fmla="*/ 313 w 313"/>
                <a:gd name="T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5">
                  <a:moveTo>
                    <a:pt x="313" y="0"/>
                  </a:moveTo>
                  <a:lnTo>
                    <a:pt x="0" y="393"/>
                  </a:lnTo>
                  <a:lnTo>
                    <a:pt x="0" y="895"/>
                  </a:lnTo>
                  <a:lnTo>
                    <a:pt x="313" y="70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53" name="Recaudo">
              <a:extLst>
                <a:ext uri="{FF2B5EF4-FFF2-40B4-BE49-F238E27FC236}">
                  <a16:creationId xmlns:a16="http://schemas.microsoft.com/office/drawing/2014/main" id="{4C2A3E80-9543-E9CE-8E48-8D3DA27164D8}"/>
                </a:ext>
              </a:extLst>
            </p:cNvPr>
            <p:cNvGrpSpPr/>
            <p:nvPr/>
          </p:nvGrpSpPr>
          <p:grpSpPr>
            <a:xfrm>
              <a:off x="327405" y="1535475"/>
              <a:ext cx="3573975" cy="578904"/>
              <a:chOff x="322896" y="1532679"/>
              <a:chExt cx="3573975" cy="578904"/>
            </a:xfrm>
          </p:grpSpPr>
          <p:sp>
            <p:nvSpPr>
              <p:cNvPr id="355" name="R.Recaudo_2.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7BD610D6-0501-9087-78D5-B179C5F00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1532679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4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4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4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6" name="Texto Recaudo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8F158250-0FAF-8301-3191-B245F63419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1672488"/>
                <a:ext cx="2393497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Recaudo de Ingresos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7" name="Icono Recaudo">
                <a:extLst>
                  <a:ext uri="{FF2B5EF4-FFF2-40B4-BE49-F238E27FC236}">
                    <a16:creationId xmlns:a16="http://schemas.microsoft.com/office/drawing/2014/main" id="{9DD4F267-C02A-6072-9136-118B8650B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356" y="1662558"/>
                <a:ext cx="261086" cy="350068"/>
              </a:xfrm>
              <a:custGeom>
                <a:avLst/>
                <a:gdLst>
                  <a:gd name="T0" fmla="*/ 2147483646 w 94"/>
                  <a:gd name="T1" fmla="*/ 2147483646 h 138"/>
                  <a:gd name="T2" fmla="*/ 2147483646 w 94"/>
                  <a:gd name="T3" fmla="*/ 2147483646 h 138"/>
                  <a:gd name="T4" fmla="*/ 2147483646 w 94"/>
                  <a:gd name="T5" fmla="*/ 2147483646 h 138"/>
                  <a:gd name="T6" fmla="*/ 2147483646 w 94"/>
                  <a:gd name="T7" fmla="*/ 2147483646 h 138"/>
                  <a:gd name="T8" fmla="*/ 2147483646 w 94"/>
                  <a:gd name="T9" fmla="*/ 2147483646 h 138"/>
                  <a:gd name="T10" fmla="*/ 2147483646 w 94"/>
                  <a:gd name="T11" fmla="*/ 2147483646 h 138"/>
                  <a:gd name="T12" fmla="*/ 2147483646 w 94"/>
                  <a:gd name="T13" fmla="*/ 2147483646 h 138"/>
                  <a:gd name="T14" fmla="*/ 2147483646 w 94"/>
                  <a:gd name="T15" fmla="*/ 2147483646 h 138"/>
                  <a:gd name="T16" fmla="*/ 2147483646 w 94"/>
                  <a:gd name="T17" fmla="*/ 2147483646 h 138"/>
                  <a:gd name="T18" fmla="*/ 2147483646 w 94"/>
                  <a:gd name="T19" fmla="*/ 2147483646 h 138"/>
                  <a:gd name="T20" fmla="*/ 2147483646 w 94"/>
                  <a:gd name="T21" fmla="*/ 2147483646 h 138"/>
                  <a:gd name="T22" fmla="*/ 2147483646 w 94"/>
                  <a:gd name="T23" fmla="*/ 2147483646 h 138"/>
                  <a:gd name="T24" fmla="*/ 2147483646 w 94"/>
                  <a:gd name="T25" fmla="*/ 2147483646 h 138"/>
                  <a:gd name="T26" fmla="*/ 0 w 94"/>
                  <a:gd name="T27" fmla="*/ 2147483646 h 138"/>
                  <a:gd name="T28" fmla="*/ 2147483646 w 94"/>
                  <a:gd name="T29" fmla="*/ 2147483646 h 138"/>
                  <a:gd name="T30" fmla="*/ 2147483646 w 94"/>
                  <a:gd name="T31" fmla="*/ 2147483646 h 138"/>
                  <a:gd name="T32" fmla="*/ 2147483646 w 94"/>
                  <a:gd name="T33" fmla="*/ 0 h 138"/>
                  <a:gd name="T34" fmla="*/ 2147483646 w 94"/>
                  <a:gd name="T35" fmla="*/ 0 h 138"/>
                  <a:gd name="T36" fmla="*/ 2147483646 w 94"/>
                  <a:gd name="T37" fmla="*/ 2147483646 h 138"/>
                  <a:gd name="T38" fmla="*/ 2147483646 w 94"/>
                  <a:gd name="T39" fmla="*/ 2147483646 h 138"/>
                  <a:gd name="T40" fmla="*/ 2147483646 w 94"/>
                  <a:gd name="T41" fmla="*/ 2147483646 h 138"/>
                  <a:gd name="T42" fmla="*/ 2147483646 w 94"/>
                  <a:gd name="T43" fmla="*/ 2147483646 h 138"/>
                  <a:gd name="T44" fmla="*/ 2147483646 w 94"/>
                  <a:gd name="T45" fmla="*/ 2147483646 h 138"/>
                  <a:gd name="T46" fmla="*/ 2147483646 w 94"/>
                  <a:gd name="T47" fmla="*/ 2147483646 h 138"/>
                  <a:gd name="T48" fmla="*/ 2147483646 w 94"/>
                  <a:gd name="T49" fmla="*/ 2147483646 h 138"/>
                  <a:gd name="T50" fmla="*/ 2147483646 w 94"/>
                  <a:gd name="T51" fmla="*/ 2147483646 h 138"/>
                  <a:gd name="T52" fmla="*/ 2147483646 w 94"/>
                  <a:gd name="T53" fmla="*/ 2147483646 h 138"/>
                  <a:gd name="T54" fmla="*/ 2147483646 w 94"/>
                  <a:gd name="T55" fmla="*/ 2147483646 h 138"/>
                  <a:gd name="T56" fmla="*/ 2147483646 w 94"/>
                  <a:gd name="T57" fmla="*/ 2147483646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138">
                    <a:moveTo>
                      <a:pt x="57" y="122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5"/>
                      <a:pt x="54" y="138"/>
                      <a:pt x="51" y="138"/>
                    </a:cubicBezTo>
                    <a:cubicBezTo>
                      <a:pt x="44" y="138"/>
                      <a:pt x="44" y="138"/>
                      <a:pt x="44" y="138"/>
                    </a:cubicBezTo>
                    <a:cubicBezTo>
                      <a:pt x="40" y="138"/>
                      <a:pt x="38" y="135"/>
                      <a:pt x="38" y="133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21" y="119"/>
                      <a:pt x="4" y="110"/>
                      <a:pt x="4" y="103"/>
                    </a:cubicBezTo>
                    <a:cubicBezTo>
                      <a:pt x="4" y="99"/>
                      <a:pt x="7" y="95"/>
                      <a:pt x="7" y="95"/>
                    </a:cubicBezTo>
                    <a:cubicBezTo>
                      <a:pt x="11" y="91"/>
                      <a:pt x="15" y="90"/>
                      <a:pt x="20" y="93"/>
                    </a:cubicBezTo>
                    <a:cubicBezTo>
                      <a:pt x="20" y="93"/>
                      <a:pt x="36" y="103"/>
                      <a:pt x="48" y="103"/>
                    </a:cubicBezTo>
                    <a:cubicBezTo>
                      <a:pt x="66" y="103"/>
                      <a:pt x="72" y="98"/>
                      <a:pt x="72" y="92"/>
                    </a:cubicBezTo>
                    <a:cubicBezTo>
                      <a:pt x="72" y="89"/>
                      <a:pt x="69" y="83"/>
                      <a:pt x="55" y="80"/>
                    </a:cubicBezTo>
                    <a:cubicBezTo>
                      <a:pt x="53" y="80"/>
                      <a:pt x="38" y="76"/>
                      <a:pt x="36" y="75"/>
                    </a:cubicBezTo>
                    <a:cubicBezTo>
                      <a:pt x="17" y="70"/>
                      <a:pt x="0" y="63"/>
                      <a:pt x="0" y="46"/>
                    </a:cubicBezTo>
                    <a:cubicBezTo>
                      <a:pt x="0" y="31"/>
                      <a:pt x="13" y="18"/>
                      <a:pt x="38" y="1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3"/>
                      <a:pt x="40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7" y="3"/>
                      <a:pt x="57" y="5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73" y="19"/>
                      <a:pt x="87" y="28"/>
                      <a:pt x="87" y="35"/>
                    </a:cubicBezTo>
                    <a:cubicBezTo>
                      <a:pt x="87" y="39"/>
                      <a:pt x="82" y="43"/>
                      <a:pt x="82" y="43"/>
                    </a:cubicBezTo>
                    <a:cubicBezTo>
                      <a:pt x="78" y="47"/>
                      <a:pt x="75" y="47"/>
                      <a:pt x="70" y="44"/>
                    </a:cubicBezTo>
                    <a:cubicBezTo>
                      <a:pt x="70" y="44"/>
                      <a:pt x="58" y="35"/>
                      <a:pt x="46" y="35"/>
                    </a:cubicBezTo>
                    <a:cubicBezTo>
                      <a:pt x="29" y="35"/>
                      <a:pt x="23" y="40"/>
                      <a:pt x="23" y="45"/>
                    </a:cubicBezTo>
                    <a:cubicBezTo>
                      <a:pt x="23" y="50"/>
                      <a:pt x="27" y="52"/>
                      <a:pt x="44" y="57"/>
                    </a:cubicBezTo>
                    <a:cubicBezTo>
                      <a:pt x="47" y="57"/>
                      <a:pt x="59" y="60"/>
                      <a:pt x="62" y="61"/>
                    </a:cubicBezTo>
                    <a:cubicBezTo>
                      <a:pt x="83" y="66"/>
                      <a:pt x="94" y="78"/>
                      <a:pt x="94" y="92"/>
                    </a:cubicBezTo>
                    <a:cubicBezTo>
                      <a:pt x="94" y="106"/>
                      <a:pt x="83" y="120"/>
                      <a:pt x="57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" name="Causacion_Ingresos">
            <a:extLst>
              <a:ext uri="{FF2B5EF4-FFF2-40B4-BE49-F238E27FC236}">
                <a16:creationId xmlns:a16="http://schemas.microsoft.com/office/drawing/2014/main" id="{BB00086E-6DD9-0F04-F71A-87DC6C950A12}"/>
              </a:ext>
            </a:extLst>
          </p:cNvPr>
          <p:cNvGrpSpPr/>
          <p:nvPr/>
        </p:nvGrpSpPr>
        <p:grpSpPr>
          <a:xfrm>
            <a:off x="4937" y="956571"/>
            <a:ext cx="3896443" cy="903917"/>
            <a:chOff x="4937" y="956571"/>
            <a:chExt cx="3896443" cy="903917"/>
          </a:xfrm>
        </p:grpSpPr>
        <p:sp>
          <p:nvSpPr>
            <p:cNvPr id="341" name="R.Causacion_1.2">
              <a:extLst>
                <a:ext uri="{FF2B5EF4-FFF2-40B4-BE49-F238E27FC236}">
                  <a16:creationId xmlns:a16="http://schemas.microsoft.com/office/drawing/2014/main" id="{4EEB1FB0-F6AA-F92F-F09D-E543353D7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956571"/>
              <a:ext cx="322467" cy="903917"/>
            </a:xfrm>
            <a:custGeom>
              <a:avLst/>
              <a:gdLst>
                <a:gd name="T0" fmla="*/ 313 w 313"/>
                <a:gd name="T1" fmla="*/ 0 h 1093"/>
                <a:gd name="T2" fmla="*/ 313 w 313"/>
                <a:gd name="T3" fmla="*/ 700 h 1093"/>
                <a:gd name="T4" fmla="*/ 0 w 313"/>
                <a:gd name="T5" fmla="*/ 1093 h 1093"/>
                <a:gd name="T6" fmla="*/ 0 w 313"/>
                <a:gd name="T7" fmla="*/ 593 h 1093"/>
                <a:gd name="T8" fmla="*/ 313 w 313"/>
                <a:gd name="T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0"/>
                  </a:moveTo>
                  <a:lnTo>
                    <a:pt x="313" y="700"/>
                  </a:lnTo>
                  <a:lnTo>
                    <a:pt x="0" y="1093"/>
                  </a:lnTo>
                  <a:lnTo>
                    <a:pt x="0" y="59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C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58" name="Causacion">
              <a:extLst>
                <a:ext uri="{FF2B5EF4-FFF2-40B4-BE49-F238E27FC236}">
                  <a16:creationId xmlns:a16="http://schemas.microsoft.com/office/drawing/2014/main" id="{393EFF3A-FFFC-2CFB-5841-85BD5738BAD6}"/>
                </a:ext>
              </a:extLst>
            </p:cNvPr>
            <p:cNvGrpSpPr/>
            <p:nvPr/>
          </p:nvGrpSpPr>
          <p:grpSpPr>
            <a:xfrm>
              <a:off x="327404" y="956571"/>
              <a:ext cx="3573976" cy="578904"/>
              <a:chOff x="322895" y="953775"/>
              <a:chExt cx="3573976" cy="578904"/>
            </a:xfrm>
          </p:grpSpPr>
          <p:sp>
            <p:nvSpPr>
              <p:cNvPr id="360" name="R.Causacion_1.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7821814F-65BB-17B2-3D32-DCD37F17F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5" y="953775"/>
                <a:ext cx="3573976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7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7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7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7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C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2" name="Texto Causacion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FDF56B9F-4E39-9D01-FB36-21D4C70EAB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1076425"/>
                <a:ext cx="2800969" cy="326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Causación de Ingresos</a:t>
                </a:r>
                <a:endParaRPr lang="es-CO" altLang="ru-RU" sz="18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64" name="Icono Causacion" descr="Caja registradora contorno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866B10C5-DDCE-017D-05FF-76605BED8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248860" y="1064637"/>
                <a:ext cx="392870" cy="350068"/>
              </a:xfrm>
              <a:prstGeom prst="rect">
                <a:avLst/>
              </a:prstGeom>
            </p:spPr>
          </p:pic>
        </p:grpSp>
      </p:grpSp>
      <p:sp>
        <p:nvSpPr>
          <p:cNvPr id="2" name="T.Gestion_ingresos">
            <a:extLst>
              <a:ext uri="{FF2B5EF4-FFF2-40B4-BE49-F238E27FC236}">
                <a16:creationId xmlns:a16="http://schemas.microsoft.com/office/drawing/2014/main" id="{D4AB5469-D380-622D-2513-945993B0865C}"/>
              </a:ext>
            </a:extLst>
          </p:cNvPr>
          <p:cNvSpPr txBox="1"/>
          <p:nvPr/>
        </p:nvSpPr>
        <p:spPr>
          <a:xfrm>
            <a:off x="4494727" y="1561514"/>
            <a:ext cx="3872033" cy="212365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Regresar Inicio">
                <a:extLst>
                  <a:ext uri="{FF2B5EF4-FFF2-40B4-BE49-F238E27FC236}">
                    <a16:creationId xmlns:a16="http://schemas.microsoft.com/office/drawing/2014/main" id="{87F7110E-97F7-F376-36B9-BE2BCD6AF4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Regresar Inicio">
                <a:extLst>
                  <a:ext uri="{FF2B5EF4-FFF2-40B4-BE49-F238E27FC236}">
                    <a16:creationId xmlns:a16="http://schemas.microsoft.com/office/drawing/2014/main" id="{87F7110E-97F7-F376-36B9-BE2BCD6AF4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8555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Explicacion Causacion">
            <a:extLst>
              <a:ext uri="{FF2B5EF4-FFF2-40B4-BE49-F238E27FC236}">
                <a16:creationId xmlns:a16="http://schemas.microsoft.com/office/drawing/2014/main" id="{72DE910E-3122-D5E4-CD78-79EE4E3F0878}"/>
              </a:ext>
            </a:extLst>
          </p:cNvPr>
          <p:cNvGrpSpPr/>
          <p:nvPr/>
        </p:nvGrpSpPr>
        <p:grpSpPr>
          <a:xfrm>
            <a:off x="4137179" y="1666031"/>
            <a:ext cx="4541167" cy="2273589"/>
            <a:chOff x="4137179" y="1666031"/>
            <a:chExt cx="4541167" cy="2273589"/>
          </a:xfrm>
        </p:grpSpPr>
        <p:sp>
          <p:nvSpPr>
            <p:cNvPr id="10" name="Diseño 1.6">
              <a:extLst>
                <a:ext uri="{FF2B5EF4-FFF2-40B4-BE49-F238E27FC236}">
                  <a16:creationId xmlns:a16="http://schemas.microsoft.com/office/drawing/2014/main" id="{FC613D0F-935B-8F5A-20BF-E944FF861E44}"/>
                </a:ext>
              </a:extLst>
            </p:cNvPr>
            <p:cNvSpPr/>
            <p:nvPr/>
          </p:nvSpPr>
          <p:spPr>
            <a:xfrm>
              <a:off x="4836541" y="3571443"/>
              <a:ext cx="454679" cy="368177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94" y="9"/>
                  </a:moveTo>
                  <a:cubicBezTo>
                    <a:pt x="3" y="182"/>
                    <a:pt x="3" y="182"/>
                    <a:pt x="3" y="182"/>
                  </a:cubicBezTo>
                  <a:cubicBezTo>
                    <a:pt x="0" y="189"/>
                    <a:pt x="5" y="196"/>
                    <a:pt x="12" y="196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6"/>
                    <a:pt x="94" y="9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Diseño 1.5">
              <a:extLst>
                <a:ext uri="{FF2B5EF4-FFF2-40B4-BE49-F238E27FC236}">
                  <a16:creationId xmlns:a16="http://schemas.microsoft.com/office/drawing/2014/main" id="{3C1DAD76-C3AD-9A7B-967C-1FB83B80A95D}"/>
                </a:ext>
              </a:extLst>
            </p:cNvPr>
            <p:cNvSpPr/>
            <p:nvPr/>
          </p:nvSpPr>
          <p:spPr>
            <a:xfrm>
              <a:off x="4836541" y="3218448"/>
              <a:ext cx="3841805" cy="721172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61" y="5"/>
                  </a:move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8"/>
                    <a:pt x="3" y="14"/>
                  </a:cubicBezTo>
                  <a:cubicBezTo>
                    <a:pt x="94" y="188"/>
                    <a:pt x="94" y="188"/>
                    <a:pt x="94" y="188"/>
                  </a:cubicBezTo>
                  <a:cubicBezTo>
                    <a:pt x="94" y="188"/>
                    <a:pt x="94" y="188"/>
                    <a:pt x="94" y="188"/>
                  </a:cubicBezTo>
                  <a:cubicBezTo>
                    <a:pt x="196" y="384"/>
                    <a:pt x="196" y="384"/>
                    <a:pt x="196" y="384"/>
                  </a:cubicBezTo>
                  <a:cubicBezTo>
                    <a:pt x="1553" y="384"/>
                    <a:pt x="1553" y="384"/>
                    <a:pt x="1553" y="384"/>
                  </a:cubicBezTo>
                  <a:cubicBezTo>
                    <a:pt x="1556" y="384"/>
                    <a:pt x="1560" y="382"/>
                    <a:pt x="1561" y="379"/>
                  </a:cubicBezTo>
                  <a:cubicBezTo>
                    <a:pt x="1657" y="197"/>
                    <a:pt x="1657" y="197"/>
                    <a:pt x="1657" y="197"/>
                  </a:cubicBezTo>
                  <a:cubicBezTo>
                    <a:pt x="1658" y="194"/>
                    <a:pt x="1658" y="190"/>
                    <a:pt x="1657" y="188"/>
                  </a:cubicBezTo>
                  <a:lnTo>
                    <a:pt x="1561" y="5"/>
                  </a:lnTo>
                  <a:close/>
                </a:path>
              </a:pathLst>
            </a:custGeom>
            <a:solidFill>
              <a:srgbClr val="E0E3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Diseño 1.3">
              <a:extLst>
                <a:ext uri="{FF2B5EF4-FFF2-40B4-BE49-F238E27FC236}">
                  <a16:creationId xmlns:a16="http://schemas.microsoft.com/office/drawing/2014/main" id="{F886CEA7-9C54-A990-6108-50FC2F8181A3}"/>
                </a:ext>
              </a:extLst>
            </p:cNvPr>
            <p:cNvSpPr/>
            <p:nvPr/>
          </p:nvSpPr>
          <p:spPr>
            <a:xfrm>
              <a:off x="7520554" y="2796373"/>
              <a:ext cx="454679" cy="368177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84" y="196"/>
                  </a:moveTo>
                  <a:cubicBezTo>
                    <a:pt x="191" y="196"/>
                    <a:pt x="196" y="188"/>
                    <a:pt x="193" y="18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1" y="5"/>
                    <a:pt x="101" y="2"/>
                    <a:pt x="102" y="0"/>
                  </a:cubicBezTo>
                  <a:cubicBezTo>
                    <a:pt x="0" y="196"/>
                    <a:pt x="0" y="196"/>
                    <a:pt x="0" y="196"/>
                  </a:cubicBezTo>
                  <a:lnTo>
                    <a:pt x="184" y="196"/>
                  </a:lnTo>
                  <a:close/>
                </a:path>
              </a:pathLst>
            </a:custGeom>
            <a:solidFill>
              <a:srgbClr val="5E50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Diseño 1.4">
              <a:extLst>
                <a:ext uri="{FF2B5EF4-FFF2-40B4-BE49-F238E27FC236}">
                  <a16:creationId xmlns:a16="http://schemas.microsoft.com/office/drawing/2014/main" id="{777A7970-4EE6-5865-B3EE-D7390EA9A3B4}"/>
                </a:ext>
              </a:extLst>
            </p:cNvPr>
            <p:cNvSpPr/>
            <p:nvPr/>
          </p:nvSpPr>
          <p:spPr>
            <a:xfrm>
              <a:off x="4137179" y="2441860"/>
              <a:ext cx="3841805" cy="722690"/>
            </a:xfrm>
            <a:custGeom>
              <a:avLst/>
              <a:gdLst/>
              <a:ahLst/>
              <a:cxnLst/>
              <a:rect l="l" t="t" r="r" b="b"/>
              <a:pathLst>
                <a:path w="1658" h="385" extrusionOk="0">
                  <a:moveTo>
                    <a:pt x="1564" y="189"/>
                  </a:moveTo>
                  <a:cubicBezTo>
                    <a:pt x="1564" y="189"/>
                    <a:pt x="1564" y="188"/>
                    <a:pt x="1564" y="188"/>
                  </a:cubicBezTo>
                  <a:cubicBezTo>
                    <a:pt x="1655" y="14"/>
                    <a:pt x="1655" y="14"/>
                    <a:pt x="1655" y="14"/>
                  </a:cubicBezTo>
                  <a:cubicBezTo>
                    <a:pt x="1658" y="8"/>
                    <a:pt x="1653" y="0"/>
                    <a:pt x="1646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1" y="0"/>
                    <a:pt x="98" y="2"/>
                    <a:pt x="96" y="5"/>
                  </a:cubicBezTo>
                  <a:cubicBezTo>
                    <a:pt x="1" y="188"/>
                    <a:pt x="1" y="188"/>
                    <a:pt x="1" y="188"/>
                  </a:cubicBezTo>
                  <a:cubicBezTo>
                    <a:pt x="0" y="191"/>
                    <a:pt x="0" y="194"/>
                    <a:pt x="1" y="197"/>
                  </a:cubicBezTo>
                  <a:cubicBezTo>
                    <a:pt x="96" y="380"/>
                    <a:pt x="96" y="380"/>
                    <a:pt x="96" y="380"/>
                  </a:cubicBezTo>
                  <a:cubicBezTo>
                    <a:pt x="98" y="383"/>
                    <a:pt x="101" y="385"/>
                    <a:pt x="105" y="385"/>
                  </a:cubicBezTo>
                  <a:cubicBezTo>
                    <a:pt x="1462" y="385"/>
                    <a:pt x="1462" y="385"/>
                    <a:pt x="1462" y="385"/>
                  </a:cubicBezTo>
                  <a:lnTo>
                    <a:pt x="1564" y="189"/>
                  </a:lnTo>
                  <a:close/>
                </a:path>
              </a:pathLst>
            </a:custGeom>
            <a:solidFill>
              <a:srgbClr val="7E6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Diseño 1.2">
              <a:extLst>
                <a:ext uri="{FF2B5EF4-FFF2-40B4-BE49-F238E27FC236}">
                  <a16:creationId xmlns:a16="http://schemas.microsoft.com/office/drawing/2014/main" id="{FBA5516A-38DE-3DA9-E6BF-95F34A617775}"/>
                </a:ext>
              </a:extLst>
            </p:cNvPr>
            <p:cNvSpPr/>
            <p:nvPr/>
          </p:nvSpPr>
          <p:spPr>
            <a:xfrm>
              <a:off x="4836541" y="1666031"/>
              <a:ext cx="3841805" cy="721172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Diseño 1.1">
              <a:extLst>
                <a:ext uri="{FF2B5EF4-FFF2-40B4-BE49-F238E27FC236}">
                  <a16:creationId xmlns:a16="http://schemas.microsoft.com/office/drawing/2014/main" id="{B2BB3DF0-5949-9E5F-F8BA-99EB2E2846D7}"/>
                </a:ext>
              </a:extLst>
            </p:cNvPr>
            <p:cNvSpPr/>
            <p:nvPr/>
          </p:nvSpPr>
          <p:spPr>
            <a:xfrm>
              <a:off x="4836541" y="2017507"/>
              <a:ext cx="454679" cy="369695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4AF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Texto 1.3">
              <a:extLst>
                <a:ext uri="{FF2B5EF4-FFF2-40B4-BE49-F238E27FC236}">
                  <a16:creationId xmlns:a16="http://schemas.microsoft.com/office/drawing/2014/main" id="{959F2D11-3728-81C8-AF18-35EC4CB8AE4F}"/>
                </a:ext>
              </a:extLst>
            </p:cNvPr>
            <p:cNvSpPr txBox="1"/>
            <p:nvPr/>
          </p:nvSpPr>
          <p:spPr>
            <a:xfrm>
              <a:off x="5498325" y="3443697"/>
              <a:ext cx="2187434" cy="27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Open Sans SemiBold"/>
                <a:buNone/>
              </a:pPr>
              <a:r>
                <a:rPr lang="es-CO" sz="17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Afectación Contable</a:t>
              </a:r>
              <a:endParaRPr lang="es-CO" sz="1700" dirty="0"/>
            </a:p>
          </p:txBody>
        </p:sp>
        <p:sp>
          <p:nvSpPr>
            <p:cNvPr id="20" name="Texto 1.2">
              <a:extLst>
                <a:ext uri="{FF2B5EF4-FFF2-40B4-BE49-F238E27FC236}">
                  <a16:creationId xmlns:a16="http://schemas.microsoft.com/office/drawing/2014/main" id="{DFBA5DA2-DF39-DF98-B0BF-71A6FBDFE75C}"/>
                </a:ext>
              </a:extLst>
            </p:cNvPr>
            <p:cNvSpPr txBox="1"/>
            <p:nvPr/>
          </p:nvSpPr>
          <p:spPr>
            <a:xfrm>
              <a:off x="4945246" y="2626666"/>
              <a:ext cx="2616376" cy="263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Open Sans SemiBold"/>
                <a:buNone/>
              </a:pPr>
              <a:r>
                <a:rPr lang="es-CO" sz="17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Afectación Presupuestal</a:t>
              </a:r>
              <a:endParaRPr lang="es-CO" sz="1700" dirty="0"/>
            </a:p>
          </p:txBody>
        </p:sp>
        <p:sp>
          <p:nvSpPr>
            <p:cNvPr id="21" name="Texto 1.1">
              <a:extLst>
                <a:ext uri="{FF2B5EF4-FFF2-40B4-BE49-F238E27FC236}">
                  <a16:creationId xmlns:a16="http://schemas.microsoft.com/office/drawing/2014/main" id="{95210819-CADD-5C81-90F1-1DC0315309DE}"/>
                </a:ext>
              </a:extLst>
            </p:cNvPr>
            <p:cNvSpPr txBox="1"/>
            <p:nvPr/>
          </p:nvSpPr>
          <p:spPr>
            <a:xfrm>
              <a:off x="5424970" y="1671928"/>
              <a:ext cx="1958350" cy="746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Open Sans SemiBold"/>
                <a:buNone/>
              </a:pPr>
              <a:r>
                <a:rPr lang="es-CO" sz="1600" b="1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Reconocimiento de un derecho a favor de la entidad (CxC)</a:t>
              </a:r>
              <a:endParaRPr lang="es-CO" sz="1600" dirty="0"/>
            </a:p>
          </p:txBody>
        </p:sp>
        <p:sp>
          <p:nvSpPr>
            <p:cNvPr id="24" name="Icono 1.2">
              <a:extLst>
                <a:ext uri="{FF2B5EF4-FFF2-40B4-BE49-F238E27FC236}">
                  <a16:creationId xmlns:a16="http://schemas.microsoft.com/office/drawing/2014/main" id="{BBA1A477-174F-65C9-145D-2FE71642F43A}"/>
                </a:ext>
              </a:extLst>
            </p:cNvPr>
            <p:cNvSpPr/>
            <p:nvPr/>
          </p:nvSpPr>
          <p:spPr>
            <a:xfrm>
              <a:off x="4629315" y="2571750"/>
              <a:ext cx="315931" cy="373491"/>
            </a:xfrm>
            <a:custGeom>
              <a:avLst/>
              <a:gdLst/>
              <a:ahLst/>
              <a:cxnLst/>
              <a:rect l="l" t="t" r="r" b="b"/>
              <a:pathLst>
                <a:path w="136" h="199" extrusionOk="0">
                  <a:moveTo>
                    <a:pt x="136" y="133"/>
                  </a:moveTo>
                  <a:cubicBezTo>
                    <a:pt x="136" y="112"/>
                    <a:pt x="120" y="96"/>
                    <a:pt x="89" y="88"/>
                  </a:cubicBezTo>
                  <a:cubicBezTo>
                    <a:pt x="85" y="87"/>
                    <a:pt x="67" y="83"/>
                    <a:pt x="64" y="82"/>
                  </a:cubicBezTo>
                  <a:cubicBezTo>
                    <a:pt x="39" y="76"/>
                    <a:pt x="32" y="72"/>
                    <a:pt x="32" y="65"/>
                  </a:cubicBezTo>
                  <a:cubicBezTo>
                    <a:pt x="32" y="58"/>
                    <a:pt x="42" y="50"/>
                    <a:pt x="66" y="50"/>
                  </a:cubicBezTo>
                  <a:cubicBezTo>
                    <a:pt x="84" y="50"/>
                    <a:pt x="102" y="63"/>
                    <a:pt x="102" y="63"/>
                  </a:cubicBezTo>
                  <a:cubicBezTo>
                    <a:pt x="109" y="68"/>
                    <a:pt x="113" y="68"/>
                    <a:pt x="119" y="62"/>
                  </a:cubicBezTo>
                  <a:cubicBezTo>
                    <a:pt x="119" y="62"/>
                    <a:pt x="126" y="56"/>
                    <a:pt x="126" y="50"/>
                  </a:cubicBezTo>
                  <a:cubicBezTo>
                    <a:pt x="126" y="41"/>
                    <a:pt x="105" y="28"/>
                    <a:pt x="82" y="24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8" y="0"/>
                    <a:pt x="54" y="4"/>
                    <a:pt x="54" y="8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19" y="26"/>
                    <a:pt x="0" y="44"/>
                    <a:pt x="0" y="66"/>
                  </a:cubicBezTo>
                  <a:cubicBezTo>
                    <a:pt x="0" y="92"/>
                    <a:pt x="24" y="102"/>
                    <a:pt x="51" y="109"/>
                  </a:cubicBezTo>
                  <a:cubicBezTo>
                    <a:pt x="55" y="110"/>
                    <a:pt x="76" y="115"/>
                    <a:pt x="80" y="116"/>
                  </a:cubicBezTo>
                  <a:cubicBezTo>
                    <a:pt x="99" y="121"/>
                    <a:pt x="104" y="128"/>
                    <a:pt x="104" y="133"/>
                  </a:cubicBezTo>
                  <a:cubicBezTo>
                    <a:pt x="104" y="142"/>
                    <a:pt x="95" y="150"/>
                    <a:pt x="70" y="150"/>
                  </a:cubicBezTo>
                  <a:cubicBezTo>
                    <a:pt x="52" y="150"/>
                    <a:pt x="28" y="135"/>
                    <a:pt x="28" y="135"/>
                  </a:cubicBezTo>
                  <a:cubicBezTo>
                    <a:pt x="21" y="131"/>
                    <a:pt x="15" y="132"/>
                    <a:pt x="10" y="138"/>
                  </a:cubicBezTo>
                  <a:cubicBezTo>
                    <a:pt x="10" y="138"/>
                    <a:pt x="5" y="143"/>
                    <a:pt x="5" y="150"/>
                  </a:cubicBezTo>
                  <a:cubicBezTo>
                    <a:pt x="5" y="159"/>
                    <a:pt x="30" y="172"/>
                    <a:pt x="54" y="176"/>
                  </a:cubicBezTo>
                  <a:cubicBezTo>
                    <a:pt x="54" y="192"/>
                    <a:pt x="54" y="192"/>
                    <a:pt x="54" y="192"/>
                  </a:cubicBezTo>
                  <a:cubicBezTo>
                    <a:pt x="54" y="196"/>
                    <a:pt x="58" y="199"/>
                    <a:pt x="63" y="199"/>
                  </a:cubicBezTo>
                  <a:cubicBezTo>
                    <a:pt x="73" y="199"/>
                    <a:pt x="73" y="199"/>
                    <a:pt x="73" y="199"/>
                  </a:cubicBezTo>
                  <a:cubicBezTo>
                    <a:pt x="78" y="199"/>
                    <a:pt x="82" y="196"/>
                    <a:pt x="82" y="192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120" y="173"/>
                    <a:pt x="136" y="154"/>
                    <a:pt x="136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" name="Icono 1.3" descr="Calculadora con relleno sólido">
              <a:extLst>
                <a:ext uri="{FF2B5EF4-FFF2-40B4-BE49-F238E27FC236}">
                  <a16:creationId xmlns:a16="http://schemas.microsoft.com/office/drawing/2014/main" id="{802E7677-4261-9408-32A0-622E689E4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31512" y="3317072"/>
              <a:ext cx="494943" cy="494943"/>
            </a:xfrm>
            <a:prstGeom prst="rect">
              <a:avLst/>
            </a:prstGeom>
          </p:spPr>
        </p:pic>
        <p:pic>
          <p:nvPicPr>
            <p:cNvPr id="33" name="Icono 1.1" descr="Caja registradora con relleno sólido">
              <a:extLst>
                <a:ext uri="{FF2B5EF4-FFF2-40B4-BE49-F238E27FC236}">
                  <a16:creationId xmlns:a16="http://schemas.microsoft.com/office/drawing/2014/main" id="{753136FF-CE7A-290B-02CF-F83119BB5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24277" y="1769660"/>
              <a:ext cx="494943" cy="494943"/>
            </a:xfrm>
            <a:prstGeom prst="rect">
              <a:avLst/>
            </a:prstGeom>
          </p:spPr>
        </p:pic>
      </p:grpSp>
      <p:grpSp>
        <p:nvGrpSpPr>
          <p:cNvPr id="18" name="Reportes_Ingresos">
            <a:extLst>
              <a:ext uri="{FF2B5EF4-FFF2-40B4-BE49-F238E27FC236}">
                <a16:creationId xmlns:a16="http://schemas.microsoft.com/office/drawing/2014/main" id="{C421A4C8-7AC9-3A38-66B6-C472A211CDDE}"/>
              </a:ext>
            </a:extLst>
          </p:cNvPr>
          <p:cNvGrpSpPr/>
          <p:nvPr/>
        </p:nvGrpSpPr>
        <p:grpSpPr>
          <a:xfrm>
            <a:off x="432" y="3944919"/>
            <a:ext cx="3900948" cy="1061188"/>
            <a:chOff x="432" y="3944919"/>
            <a:chExt cx="3900948" cy="1061188"/>
          </a:xfrm>
        </p:grpSpPr>
        <p:sp>
          <p:nvSpPr>
            <p:cNvPr id="55" name="R.Reportes_7.2">
              <a:hlinkClick r:id="rId7" action="ppaction://hlinksldjump"/>
              <a:extLst>
                <a:ext uri="{FF2B5EF4-FFF2-40B4-BE49-F238E27FC236}">
                  <a16:creationId xmlns:a16="http://schemas.microsoft.com/office/drawing/2014/main" id="{A37E1D5E-76F5-58D0-057A-ECD8F1CEEFD4}"/>
                </a:ext>
              </a:extLst>
            </p:cNvPr>
            <p:cNvSpPr/>
            <p:nvPr/>
          </p:nvSpPr>
          <p:spPr>
            <a:xfrm rot="16200000">
              <a:off x="-366675" y="4312026"/>
              <a:ext cx="1061188" cy="326973"/>
            </a:xfrm>
            <a:prstGeom prst="parallelogram">
              <a:avLst>
                <a:gd name="adj" fmla="val 150631"/>
              </a:avLst>
            </a:prstGeom>
            <a:solidFill>
              <a:srgbClr val="00B050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6" name="Reportes">
              <a:extLst>
                <a:ext uri="{FF2B5EF4-FFF2-40B4-BE49-F238E27FC236}">
                  <a16:creationId xmlns:a16="http://schemas.microsoft.com/office/drawing/2014/main" id="{F10FF870-FF13-7E10-C0D7-72B38BB20522}"/>
                </a:ext>
              </a:extLst>
            </p:cNvPr>
            <p:cNvGrpSpPr/>
            <p:nvPr/>
          </p:nvGrpSpPr>
          <p:grpSpPr>
            <a:xfrm>
              <a:off x="327404" y="4430472"/>
              <a:ext cx="3573976" cy="573730"/>
              <a:chOff x="327404" y="4430472"/>
              <a:chExt cx="3573976" cy="573730"/>
            </a:xfrm>
          </p:grpSpPr>
          <p:sp>
            <p:nvSpPr>
              <p:cNvPr id="60" name="R.Reportes_7.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1CAB8686-D75E-2766-8DCA-B2591F92E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4430472"/>
                <a:ext cx="3573976" cy="573730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0B05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Texto Reportes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9D312177-291C-C53B-B48A-0825DC064B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331" y="4565923"/>
                <a:ext cx="2394824" cy="300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Reportes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62" name="Icono Reportes" descr="Contrato con relleno sólido">
                <a:extLst>
                  <a:ext uri="{FF2B5EF4-FFF2-40B4-BE49-F238E27FC236}">
                    <a16:creationId xmlns:a16="http://schemas.microsoft.com/office/drawing/2014/main" id="{3407082D-21B9-91C8-764D-0EDD42F29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202102" y="4564615"/>
                <a:ext cx="392870" cy="351575"/>
              </a:xfrm>
              <a:prstGeom prst="rect">
                <a:avLst/>
              </a:prstGeom>
            </p:spPr>
          </p:pic>
        </p:grpSp>
      </p:grpSp>
      <p:grpSp>
        <p:nvGrpSpPr>
          <p:cNvPr id="23" name="Devolucion_Ingresos">
            <a:extLst>
              <a:ext uri="{FF2B5EF4-FFF2-40B4-BE49-F238E27FC236}">
                <a16:creationId xmlns:a16="http://schemas.microsoft.com/office/drawing/2014/main" id="{CF15CE73-E666-223C-42F9-7700E63C10B6}"/>
              </a:ext>
            </a:extLst>
          </p:cNvPr>
          <p:cNvGrpSpPr/>
          <p:nvPr/>
        </p:nvGrpSpPr>
        <p:grpSpPr>
          <a:xfrm>
            <a:off x="813" y="3525621"/>
            <a:ext cx="3900563" cy="913014"/>
            <a:chOff x="813" y="3525621"/>
            <a:chExt cx="3900563" cy="913014"/>
          </a:xfrm>
        </p:grpSpPr>
        <p:sp>
          <p:nvSpPr>
            <p:cNvPr id="56" name="R.Devolucion_6.2">
              <a:hlinkClick r:id="rId10" action="ppaction://hlinksldjump"/>
              <a:extLst>
                <a:ext uri="{FF2B5EF4-FFF2-40B4-BE49-F238E27FC236}">
                  <a16:creationId xmlns:a16="http://schemas.microsoft.com/office/drawing/2014/main" id="{1C17385E-82A8-F1F5-C86C-AFD4D7FE9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3525621"/>
              <a:ext cx="326588" cy="913014"/>
            </a:xfrm>
            <a:custGeom>
              <a:avLst/>
              <a:gdLst>
                <a:gd name="T0" fmla="*/ 313 w 313"/>
                <a:gd name="T1" fmla="*/ 1093 h 1093"/>
                <a:gd name="T2" fmla="*/ 0 w 313"/>
                <a:gd name="T3" fmla="*/ 502 h 1093"/>
                <a:gd name="T4" fmla="*/ 0 w 313"/>
                <a:gd name="T5" fmla="*/ 0 h 1093"/>
                <a:gd name="T6" fmla="*/ 313 w 313"/>
                <a:gd name="T7" fmla="*/ 395 h 1093"/>
                <a:gd name="T8" fmla="*/ 313 w 313"/>
                <a:gd name="T9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1093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395"/>
                  </a:lnTo>
                  <a:lnTo>
                    <a:pt x="313" y="1093"/>
                  </a:lnTo>
                  <a:close/>
                </a:path>
              </a:pathLst>
            </a:custGeom>
            <a:solidFill>
              <a:srgbClr val="34B2E3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" name="Devolucion">
              <a:extLst>
                <a:ext uri="{FF2B5EF4-FFF2-40B4-BE49-F238E27FC236}">
                  <a16:creationId xmlns:a16="http://schemas.microsoft.com/office/drawing/2014/main" id="{BAB2522D-7A5B-6B24-1F9C-BD59A4AB1847}"/>
                </a:ext>
              </a:extLst>
            </p:cNvPr>
            <p:cNvGrpSpPr/>
            <p:nvPr/>
          </p:nvGrpSpPr>
          <p:grpSpPr>
            <a:xfrm>
              <a:off x="327400" y="3851567"/>
              <a:ext cx="3573976" cy="578904"/>
              <a:chOff x="327400" y="3851567"/>
              <a:chExt cx="3573976" cy="578904"/>
            </a:xfrm>
          </p:grpSpPr>
          <p:sp>
            <p:nvSpPr>
              <p:cNvPr id="320" name="R.Devolucion_5.1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32BCB02A-55F5-C3D5-0BBE-30DB2EB1A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0" y="3851567"/>
                <a:ext cx="3573976" cy="578904"/>
              </a:xfrm>
              <a:custGeom>
                <a:avLst/>
                <a:gdLst>
                  <a:gd name="T0" fmla="*/ 3868 w 4034"/>
                  <a:gd name="T1" fmla="*/ 173 h 700"/>
                  <a:gd name="T2" fmla="*/ 3705 w 4034"/>
                  <a:gd name="T3" fmla="*/ 0 h 700"/>
                  <a:gd name="T4" fmla="*/ 3705 w 4034"/>
                  <a:gd name="T5" fmla="*/ 0 h 700"/>
                  <a:gd name="T6" fmla="*/ 0 w 4034"/>
                  <a:gd name="T7" fmla="*/ 0 h 700"/>
                  <a:gd name="T8" fmla="*/ 0 w 4034"/>
                  <a:gd name="T9" fmla="*/ 700 h 700"/>
                  <a:gd name="T10" fmla="*/ 3705 w 4034"/>
                  <a:gd name="T11" fmla="*/ 700 h 700"/>
                  <a:gd name="T12" fmla="*/ 3705 w 4034"/>
                  <a:gd name="T13" fmla="*/ 700 h 700"/>
                  <a:gd name="T14" fmla="*/ 3868 w 4034"/>
                  <a:gd name="T15" fmla="*/ 523 h 700"/>
                  <a:gd name="T16" fmla="*/ 4034 w 4034"/>
                  <a:gd name="T17" fmla="*/ 350 h 700"/>
                  <a:gd name="T18" fmla="*/ 3868 w 4034"/>
                  <a:gd name="T19" fmla="*/ 173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700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34B2E3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1" name="Texto Devolucion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164FAC3B-0D7C-BB8C-EA4C-2FC98E21C7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87" y="3991377"/>
                <a:ext cx="2937511" cy="299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Devolución de Ingresos 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22" name="Icono Devolucion" descr="Recibo con relleno sólido">
                <a:extLst>
                  <a:ext uri="{FF2B5EF4-FFF2-40B4-BE49-F238E27FC236}">
                    <a16:creationId xmlns:a16="http://schemas.microsoft.com/office/drawing/2014/main" id="{72FF76ED-1B98-DE3C-B3C5-D78C31D2C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202098" y="3944919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17" name="Compensacion">
            <a:extLst>
              <a:ext uri="{FF2B5EF4-FFF2-40B4-BE49-F238E27FC236}">
                <a16:creationId xmlns:a16="http://schemas.microsoft.com/office/drawing/2014/main" id="{1024AABB-AAC2-087F-6CF5-C56B3E552955}"/>
              </a:ext>
            </a:extLst>
          </p:cNvPr>
          <p:cNvGrpSpPr/>
          <p:nvPr/>
        </p:nvGrpSpPr>
        <p:grpSpPr>
          <a:xfrm>
            <a:off x="1905" y="3114838"/>
            <a:ext cx="3895396" cy="739207"/>
            <a:chOff x="1905" y="3114838"/>
            <a:chExt cx="3895396" cy="739207"/>
          </a:xfrm>
        </p:grpSpPr>
        <p:sp>
          <p:nvSpPr>
            <p:cNvPr id="57" name="R.Compensacion_5.2">
              <a:hlinkClick r:id="rId13" action="ppaction://hlinksldjump"/>
              <a:extLst>
                <a:ext uri="{FF2B5EF4-FFF2-40B4-BE49-F238E27FC236}">
                  <a16:creationId xmlns:a16="http://schemas.microsoft.com/office/drawing/2014/main" id="{026FE203-6F32-D487-132D-D3586E6F4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3114838"/>
              <a:ext cx="322197" cy="739207"/>
            </a:xfrm>
            <a:custGeom>
              <a:avLst/>
              <a:gdLst>
                <a:gd name="T0" fmla="*/ 313 w 313"/>
                <a:gd name="T1" fmla="*/ 897 h 897"/>
                <a:gd name="T2" fmla="*/ 0 w 313"/>
                <a:gd name="T3" fmla="*/ 502 h 897"/>
                <a:gd name="T4" fmla="*/ 0 w 313"/>
                <a:gd name="T5" fmla="*/ 0 h 897"/>
                <a:gd name="T6" fmla="*/ 313 w 313"/>
                <a:gd name="T7" fmla="*/ 197 h 897"/>
                <a:gd name="T8" fmla="*/ 313 w 313"/>
                <a:gd name="T9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7">
                  <a:moveTo>
                    <a:pt x="313" y="897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197"/>
                  </a:lnTo>
                  <a:lnTo>
                    <a:pt x="313" y="897"/>
                  </a:lnTo>
                  <a:close/>
                </a:path>
              </a:pathLst>
            </a:custGeom>
            <a:solidFill>
              <a:srgbClr val="065280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23" name="Compensacion">
              <a:extLst>
                <a:ext uri="{FF2B5EF4-FFF2-40B4-BE49-F238E27FC236}">
                  <a16:creationId xmlns:a16="http://schemas.microsoft.com/office/drawing/2014/main" id="{03EC5494-3A58-393F-E392-6A4F08B94104}"/>
                </a:ext>
              </a:extLst>
            </p:cNvPr>
            <p:cNvGrpSpPr/>
            <p:nvPr/>
          </p:nvGrpSpPr>
          <p:grpSpPr>
            <a:xfrm>
              <a:off x="323325" y="3276384"/>
              <a:ext cx="3573976" cy="576423"/>
              <a:chOff x="318819" y="3266527"/>
              <a:chExt cx="3573976" cy="576423"/>
            </a:xfrm>
          </p:grpSpPr>
          <p:sp>
            <p:nvSpPr>
              <p:cNvPr id="324" name="R.Compensacion_5.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F6983875-46BB-A2EA-40F5-23CBBC4F3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19" y="3266527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6528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5" name="Texto Compensacion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6D61CE9E-A3AB-D3F5-5A62-1357624B9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3385410"/>
                <a:ext cx="2545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Compensación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26" name="Icono Compensacion" descr="Ábaco con relleno sólido">
                <a:extLst>
                  <a:ext uri="{FF2B5EF4-FFF2-40B4-BE49-F238E27FC236}">
                    <a16:creationId xmlns:a16="http://schemas.microsoft.com/office/drawing/2014/main" id="{59E24387-66B6-305A-B814-DE463DE83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194462" y="3345715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16" name="Recaudo_Anterior">
            <a:extLst>
              <a:ext uri="{FF2B5EF4-FFF2-40B4-BE49-F238E27FC236}">
                <a16:creationId xmlns:a16="http://schemas.microsoft.com/office/drawing/2014/main" id="{B1D163D7-6984-C6D2-D0AB-56AA854B45B5}"/>
              </a:ext>
            </a:extLst>
          </p:cNvPr>
          <p:cNvGrpSpPr/>
          <p:nvPr/>
        </p:nvGrpSpPr>
        <p:grpSpPr>
          <a:xfrm>
            <a:off x="-4774" y="2688830"/>
            <a:ext cx="3901645" cy="587553"/>
            <a:chOff x="-4774" y="2688830"/>
            <a:chExt cx="3901645" cy="587553"/>
          </a:xfrm>
        </p:grpSpPr>
        <p:sp>
          <p:nvSpPr>
            <p:cNvPr id="58" name="R.Anterior_4.2">
              <a:hlinkClick r:id="rId16" action="ppaction://hlinksldjump"/>
              <a:extLst>
                <a:ext uri="{FF2B5EF4-FFF2-40B4-BE49-F238E27FC236}">
                  <a16:creationId xmlns:a16="http://schemas.microsoft.com/office/drawing/2014/main" id="{B025E8FD-A7AF-2371-BCBB-D8C7168A7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4" y="2688830"/>
              <a:ext cx="326972" cy="587553"/>
            </a:xfrm>
            <a:custGeom>
              <a:avLst/>
              <a:gdLst>
                <a:gd name="T0" fmla="*/ 313 w 313"/>
                <a:gd name="T1" fmla="*/ 0 h 702"/>
                <a:gd name="T2" fmla="*/ 0 w 313"/>
                <a:gd name="T3" fmla="*/ 0 h 702"/>
                <a:gd name="T4" fmla="*/ 0 w 313"/>
                <a:gd name="T5" fmla="*/ 505 h 702"/>
                <a:gd name="T6" fmla="*/ 313 w 313"/>
                <a:gd name="T7" fmla="*/ 702 h 702"/>
                <a:gd name="T8" fmla="*/ 313 w 313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702">
                  <a:moveTo>
                    <a:pt x="313" y="0"/>
                  </a:moveTo>
                  <a:lnTo>
                    <a:pt x="0" y="0"/>
                  </a:lnTo>
                  <a:lnTo>
                    <a:pt x="0" y="505"/>
                  </a:lnTo>
                  <a:lnTo>
                    <a:pt x="313" y="7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C103D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5" name="Anterior">
              <a:extLst>
                <a:ext uri="{FF2B5EF4-FFF2-40B4-BE49-F238E27FC236}">
                  <a16:creationId xmlns:a16="http://schemas.microsoft.com/office/drawing/2014/main" id="{E29FCD82-020A-D7A3-8973-503EE2E55497}"/>
                </a:ext>
              </a:extLst>
            </p:cNvPr>
            <p:cNvGrpSpPr/>
            <p:nvPr/>
          </p:nvGrpSpPr>
          <p:grpSpPr>
            <a:xfrm>
              <a:off x="322896" y="2688832"/>
              <a:ext cx="3573975" cy="587551"/>
              <a:chOff x="322896" y="2688833"/>
              <a:chExt cx="3573975" cy="578904"/>
            </a:xfrm>
          </p:grpSpPr>
          <p:sp>
            <p:nvSpPr>
              <p:cNvPr id="329" name="R.Anterior_4.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8B80C9AC-CC68-D5B1-66A7-0D2DA783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2688833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6 h 700"/>
                  <a:gd name="T4" fmla="*/ 3705 w 4034"/>
                  <a:gd name="T5" fmla="*/ 0 h 700"/>
                  <a:gd name="T6" fmla="*/ 3705 w 4034"/>
                  <a:gd name="T7" fmla="*/ 0 h 700"/>
                  <a:gd name="T8" fmla="*/ 0 w 4034"/>
                  <a:gd name="T9" fmla="*/ 0 h 700"/>
                  <a:gd name="T10" fmla="*/ 0 w 4034"/>
                  <a:gd name="T11" fmla="*/ 700 h 700"/>
                  <a:gd name="T12" fmla="*/ 3705 w 4034"/>
                  <a:gd name="T13" fmla="*/ 700 h 700"/>
                  <a:gd name="T14" fmla="*/ 3705 w 4034"/>
                  <a:gd name="T15" fmla="*/ 700 h 700"/>
                  <a:gd name="T16" fmla="*/ 3705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3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6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8C103D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7" name="Texto Anterior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B5F52DB6-F654-42B5-41CD-67CBC98B3C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2715676"/>
                <a:ext cx="2937512" cy="5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Clasificación de Recaudos de Vigencia Anterior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4" name="Icono Anterior">
                <a:extLst>
                  <a:ext uri="{FF2B5EF4-FFF2-40B4-BE49-F238E27FC236}">
                    <a16:creationId xmlns:a16="http://schemas.microsoft.com/office/drawing/2014/main" id="{C26018AB-A74D-3769-A125-D79D65FD92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980" y="2863320"/>
                <a:ext cx="360483" cy="241496"/>
              </a:xfrm>
              <a:custGeom>
                <a:avLst/>
                <a:gdLst>
                  <a:gd name="T0" fmla="*/ 2147483646 w 130"/>
                  <a:gd name="T1" fmla="*/ 2147483646 h 110"/>
                  <a:gd name="T2" fmla="*/ 2147483646 w 130"/>
                  <a:gd name="T3" fmla="*/ 2147483646 h 110"/>
                  <a:gd name="T4" fmla="*/ 2147483646 w 130"/>
                  <a:gd name="T5" fmla="*/ 2147483646 h 110"/>
                  <a:gd name="T6" fmla="*/ 2147483646 w 130"/>
                  <a:gd name="T7" fmla="*/ 2147483646 h 110"/>
                  <a:gd name="T8" fmla="*/ 2147483646 w 130"/>
                  <a:gd name="T9" fmla="*/ 2147483646 h 110"/>
                  <a:gd name="T10" fmla="*/ 2147483646 w 130"/>
                  <a:gd name="T11" fmla="*/ 2147483646 h 110"/>
                  <a:gd name="T12" fmla="*/ 2147483646 w 130"/>
                  <a:gd name="T13" fmla="*/ 2147483646 h 110"/>
                  <a:gd name="T14" fmla="*/ 2147483646 w 130"/>
                  <a:gd name="T15" fmla="*/ 2147483646 h 110"/>
                  <a:gd name="T16" fmla="*/ 2147483646 w 130"/>
                  <a:gd name="T17" fmla="*/ 2147483646 h 110"/>
                  <a:gd name="T18" fmla="*/ 2147483646 w 130"/>
                  <a:gd name="T19" fmla="*/ 2147483646 h 110"/>
                  <a:gd name="T20" fmla="*/ 2147483646 w 130"/>
                  <a:gd name="T21" fmla="*/ 2147483646 h 110"/>
                  <a:gd name="T22" fmla="*/ 2147483646 w 130"/>
                  <a:gd name="T23" fmla="*/ 2147483646 h 110"/>
                  <a:gd name="T24" fmla="*/ 2147483646 w 130"/>
                  <a:gd name="T25" fmla="*/ 2147483646 h 110"/>
                  <a:gd name="T26" fmla="*/ 2147483646 w 130"/>
                  <a:gd name="T27" fmla="*/ 2147483646 h 110"/>
                  <a:gd name="T28" fmla="*/ 2147483646 w 130"/>
                  <a:gd name="T29" fmla="*/ 2147483646 h 110"/>
                  <a:gd name="T30" fmla="*/ 2147483646 w 130"/>
                  <a:gd name="T31" fmla="*/ 2147483646 h 110"/>
                  <a:gd name="T32" fmla="*/ 2147483646 w 130"/>
                  <a:gd name="T33" fmla="*/ 2147483646 h 110"/>
                  <a:gd name="T34" fmla="*/ 2147483646 w 130"/>
                  <a:gd name="T35" fmla="*/ 2147483646 h 110"/>
                  <a:gd name="T36" fmla="*/ 2147483646 w 130"/>
                  <a:gd name="T37" fmla="*/ 2147483646 h 110"/>
                  <a:gd name="T38" fmla="*/ 2147483646 w 130"/>
                  <a:gd name="T39" fmla="*/ 2147483646 h 110"/>
                  <a:gd name="T40" fmla="*/ 2147483646 w 130"/>
                  <a:gd name="T41" fmla="*/ 2147483646 h 110"/>
                  <a:gd name="T42" fmla="*/ 2147483646 w 130"/>
                  <a:gd name="T43" fmla="*/ 2147483646 h 110"/>
                  <a:gd name="T44" fmla="*/ 2147483646 w 130"/>
                  <a:gd name="T45" fmla="*/ 2147483646 h 110"/>
                  <a:gd name="T46" fmla="*/ 2147483646 w 130"/>
                  <a:gd name="T47" fmla="*/ 2147483646 h 110"/>
                  <a:gd name="T48" fmla="*/ 2147483646 w 130"/>
                  <a:gd name="T49" fmla="*/ 2147483646 h 110"/>
                  <a:gd name="T50" fmla="*/ 2147483646 w 130"/>
                  <a:gd name="T51" fmla="*/ 2147483646 h 110"/>
                  <a:gd name="T52" fmla="*/ 2147483646 w 130"/>
                  <a:gd name="T53" fmla="*/ 2147483646 h 110"/>
                  <a:gd name="T54" fmla="*/ 2147483646 w 130"/>
                  <a:gd name="T55" fmla="*/ 2147483646 h 110"/>
                  <a:gd name="T56" fmla="*/ 2147483646 w 130"/>
                  <a:gd name="T57" fmla="*/ 2147483646 h 110"/>
                  <a:gd name="T58" fmla="*/ 2147483646 w 130"/>
                  <a:gd name="T59" fmla="*/ 2147483646 h 110"/>
                  <a:gd name="T60" fmla="*/ 2147483646 w 130"/>
                  <a:gd name="T61" fmla="*/ 2147483646 h 110"/>
                  <a:gd name="T62" fmla="*/ 2147483646 w 130"/>
                  <a:gd name="T63" fmla="*/ 2147483646 h 110"/>
                  <a:gd name="T64" fmla="*/ 2147483646 w 130"/>
                  <a:gd name="T65" fmla="*/ 2147483646 h 110"/>
                  <a:gd name="T66" fmla="*/ 2147483646 w 130"/>
                  <a:gd name="T67" fmla="*/ 2147483646 h 110"/>
                  <a:gd name="T68" fmla="*/ 2147483646 w 130"/>
                  <a:gd name="T69" fmla="*/ 2147483646 h 110"/>
                  <a:gd name="T70" fmla="*/ 2147483646 w 130"/>
                  <a:gd name="T71" fmla="*/ 2147483646 h 110"/>
                  <a:gd name="T72" fmla="*/ 2147483646 w 130"/>
                  <a:gd name="T73" fmla="*/ 2147483646 h 110"/>
                  <a:gd name="T74" fmla="*/ 2147483646 w 130"/>
                  <a:gd name="T75" fmla="*/ 2147483646 h 110"/>
                  <a:gd name="T76" fmla="*/ 2147483646 w 130"/>
                  <a:gd name="T77" fmla="*/ 2147483646 h 110"/>
                  <a:gd name="T78" fmla="*/ 2147483646 w 130"/>
                  <a:gd name="T79" fmla="*/ 2147483646 h 110"/>
                  <a:gd name="T80" fmla="*/ 2147483646 w 130"/>
                  <a:gd name="T81" fmla="*/ 2147483646 h 110"/>
                  <a:gd name="T82" fmla="*/ 2147483646 w 130"/>
                  <a:gd name="T83" fmla="*/ 2147483646 h 110"/>
                  <a:gd name="T84" fmla="*/ 2147483646 w 130"/>
                  <a:gd name="T85" fmla="*/ 2147483646 h 110"/>
                  <a:gd name="T86" fmla="*/ 2147483646 w 130"/>
                  <a:gd name="T87" fmla="*/ 2147483646 h 110"/>
                  <a:gd name="T88" fmla="*/ 2147483646 w 130"/>
                  <a:gd name="T89" fmla="*/ 2147483646 h 110"/>
                  <a:gd name="T90" fmla="*/ 2147483646 w 130"/>
                  <a:gd name="T91" fmla="*/ 2147483646 h 110"/>
                  <a:gd name="T92" fmla="*/ 2147483646 w 130"/>
                  <a:gd name="T93" fmla="*/ 2147483646 h 110"/>
                  <a:gd name="T94" fmla="*/ 2147483646 w 130"/>
                  <a:gd name="T95" fmla="*/ 2147483646 h 110"/>
                  <a:gd name="T96" fmla="*/ 2147483646 w 130"/>
                  <a:gd name="T97" fmla="*/ 2147483646 h 110"/>
                  <a:gd name="T98" fmla="*/ 2147483646 w 130"/>
                  <a:gd name="T99" fmla="*/ 2147483646 h 110"/>
                  <a:gd name="T100" fmla="*/ 2147483646 w 130"/>
                  <a:gd name="T101" fmla="*/ 0 h 110"/>
                  <a:gd name="T102" fmla="*/ 0 w 130"/>
                  <a:gd name="T103" fmla="*/ 2147483646 h 110"/>
                  <a:gd name="T104" fmla="*/ 2147483646 w 130"/>
                  <a:gd name="T105" fmla="*/ 2147483646 h 110"/>
                  <a:gd name="T106" fmla="*/ 2147483646 w 130"/>
                  <a:gd name="T107" fmla="*/ 2147483646 h 110"/>
                  <a:gd name="T108" fmla="*/ 2147483646 w 130"/>
                  <a:gd name="T109" fmla="*/ 2147483646 h 110"/>
                  <a:gd name="T110" fmla="*/ 2147483646 w 130"/>
                  <a:gd name="T111" fmla="*/ 2147483646 h 110"/>
                  <a:gd name="T112" fmla="*/ 2147483646 w 130"/>
                  <a:gd name="T113" fmla="*/ 2147483646 h 110"/>
                  <a:gd name="T114" fmla="*/ 2147483646 w 130"/>
                  <a:gd name="T115" fmla="*/ 2147483646 h 110"/>
                  <a:gd name="T116" fmla="*/ 2147483646 w 130"/>
                  <a:gd name="T117" fmla="*/ 2147483646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" h="110">
                    <a:moveTo>
                      <a:pt x="17" y="89"/>
                    </a:move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58"/>
                      <a:pt x="19" y="56"/>
                      <a:pt x="22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1" y="56"/>
                      <a:pt x="33" y="58"/>
                      <a:pt x="33" y="60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2"/>
                      <a:pt x="31" y="94"/>
                      <a:pt x="29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19" y="94"/>
                      <a:pt x="17" y="92"/>
                      <a:pt x="17" y="89"/>
                    </a:cubicBezTo>
                    <a:close/>
                    <a:moveTo>
                      <a:pt x="48" y="45"/>
                    </a:moveTo>
                    <a:cubicBezTo>
                      <a:pt x="45" y="45"/>
                      <a:pt x="43" y="47"/>
                      <a:pt x="43" y="4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92"/>
                      <a:pt x="45" y="94"/>
                      <a:pt x="48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4"/>
                      <a:pt x="59" y="92"/>
                      <a:pt x="59" y="8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lnTo>
                      <a:pt x="48" y="45"/>
                    </a:lnTo>
                    <a:close/>
                    <a:moveTo>
                      <a:pt x="74" y="36"/>
                    </a:moveTo>
                    <a:cubicBezTo>
                      <a:pt x="71" y="36"/>
                      <a:pt x="69" y="38"/>
                      <a:pt x="69" y="41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92"/>
                      <a:pt x="71" y="94"/>
                      <a:pt x="74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3" y="94"/>
                      <a:pt x="85" y="92"/>
                      <a:pt x="85" y="89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38"/>
                      <a:pt x="83" y="36"/>
                      <a:pt x="81" y="36"/>
                    </a:cubicBezTo>
                    <a:lnTo>
                      <a:pt x="74" y="36"/>
                    </a:lnTo>
                    <a:close/>
                    <a:moveTo>
                      <a:pt x="100" y="27"/>
                    </a:moveTo>
                    <a:cubicBezTo>
                      <a:pt x="98" y="27"/>
                      <a:pt x="96" y="29"/>
                      <a:pt x="96" y="31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8" y="94"/>
                      <a:pt x="100" y="94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9" y="94"/>
                      <a:pt x="111" y="92"/>
                      <a:pt x="111" y="8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29"/>
                      <a:pt x="109" y="27"/>
                      <a:pt x="107" y="27"/>
                    </a:cubicBezTo>
                    <a:lnTo>
                      <a:pt x="100" y="27"/>
                    </a:lnTo>
                    <a:close/>
                    <a:moveTo>
                      <a:pt x="19" y="44"/>
                    </a:moveTo>
                    <a:cubicBezTo>
                      <a:pt x="47" y="39"/>
                      <a:pt x="73" y="29"/>
                      <a:pt x="97" y="15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71" y="24"/>
                      <a:pt x="46" y="33"/>
                      <a:pt x="18" y="38"/>
                    </a:cubicBezTo>
                    <a:lnTo>
                      <a:pt x="19" y="44"/>
                    </a:lnTo>
                    <a:close/>
                    <a:moveTo>
                      <a:pt x="130" y="102"/>
                    </a:move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7" y="110"/>
                      <a:pt x="117" y="110"/>
                      <a:pt x="117" y="110"/>
                    </a:cubicBezTo>
                    <a:lnTo>
                      <a:pt x="130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8" name="Ingresos_Contingentes">
            <a:extLst>
              <a:ext uri="{FF2B5EF4-FFF2-40B4-BE49-F238E27FC236}">
                <a16:creationId xmlns:a16="http://schemas.microsoft.com/office/drawing/2014/main" id="{9DCEA8F5-3350-5C55-418B-425E7D962221}"/>
              </a:ext>
            </a:extLst>
          </p:cNvPr>
          <p:cNvGrpSpPr/>
          <p:nvPr/>
        </p:nvGrpSpPr>
        <p:grpSpPr>
          <a:xfrm>
            <a:off x="4937" y="2114380"/>
            <a:ext cx="3896443" cy="574452"/>
            <a:chOff x="4937" y="2114380"/>
            <a:chExt cx="3896443" cy="574452"/>
          </a:xfrm>
        </p:grpSpPr>
        <p:sp>
          <p:nvSpPr>
            <p:cNvPr id="339" name="R.Contingentes_3.2">
              <a:hlinkClick r:id="rId17" action="ppaction://hlinksldjump"/>
              <a:extLst>
                <a:ext uri="{FF2B5EF4-FFF2-40B4-BE49-F238E27FC236}">
                  <a16:creationId xmlns:a16="http://schemas.microsoft.com/office/drawing/2014/main" id="{50113AED-C6CD-FDC3-7969-3F7736D93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114380"/>
              <a:ext cx="322467" cy="574452"/>
            </a:xfrm>
            <a:custGeom>
              <a:avLst/>
              <a:gdLst>
                <a:gd name="T0" fmla="*/ 313 w 313"/>
                <a:gd name="T1" fmla="*/ 698 h 698"/>
                <a:gd name="T2" fmla="*/ 0 w 313"/>
                <a:gd name="T3" fmla="*/ 698 h 698"/>
                <a:gd name="T4" fmla="*/ 0 w 313"/>
                <a:gd name="T5" fmla="*/ 195 h 698"/>
                <a:gd name="T6" fmla="*/ 313 w 313"/>
                <a:gd name="T7" fmla="*/ 0 h 698"/>
                <a:gd name="T8" fmla="*/ 313 w 313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698">
                  <a:moveTo>
                    <a:pt x="313" y="698"/>
                  </a:moveTo>
                  <a:lnTo>
                    <a:pt x="0" y="698"/>
                  </a:lnTo>
                  <a:lnTo>
                    <a:pt x="0" y="195"/>
                  </a:lnTo>
                  <a:lnTo>
                    <a:pt x="313" y="0"/>
                  </a:lnTo>
                  <a:lnTo>
                    <a:pt x="313" y="698"/>
                  </a:lnTo>
                  <a:close/>
                </a:path>
              </a:pathLst>
            </a:custGeom>
            <a:solidFill>
              <a:srgbClr val="E24956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" name="Contingente">
              <a:extLst>
                <a:ext uri="{FF2B5EF4-FFF2-40B4-BE49-F238E27FC236}">
                  <a16:creationId xmlns:a16="http://schemas.microsoft.com/office/drawing/2014/main" id="{E354BA75-82CF-8689-C512-767B6A532572}"/>
                </a:ext>
              </a:extLst>
            </p:cNvPr>
            <p:cNvGrpSpPr/>
            <p:nvPr/>
          </p:nvGrpSpPr>
          <p:grpSpPr>
            <a:xfrm>
              <a:off x="327405" y="2117396"/>
              <a:ext cx="3573975" cy="571435"/>
              <a:chOff x="327405" y="2117396"/>
              <a:chExt cx="3573975" cy="571435"/>
            </a:xfrm>
          </p:grpSpPr>
          <p:sp>
            <p:nvSpPr>
              <p:cNvPr id="343" name="R.Contingentes_3.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D360ED27-AD4A-D749-D1D3-C9759A498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5" y="2117396"/>
                <a:ext cx="3573975" cy="571435"/>
              </a:xfrm>
              <a:custGeom>
                <a:avLst/>
                <a:gdLst>
                  <a:gd name="T0" fmla="*/ 4034 w 4034"/>
                  <a:gd name="T1" fmla="*/ 348 h 698"/>
                  <a:gd name="T2" fmla="*/ 3868 w 4034"/>
                  <a:gd name="T3" fmla="*/ 174 h 698"/>
                  <a:gd name="T4" fmla="*/ 3705 w 4034"/>
                  <a:gd name="T5" fmla="*/ 0 h 698"/>
                  <a:gd name="T6" fmla="*/ 3705 w 4034"/>
                  <a:gd name="T7" fmla="*/ 0 h 698"/>
                  <a:gd name="T8" fmla="*/ 3705 w 4034"/>
                  <a:gd name="T9" fmla="*/ 0 h 698"/>
                  <a:gd name="T10" fmla="*/ 3705 w 4034"/>
                  <a:gd name="T11" fmla="*/ 0 h 698"/>
                  <a:gd name="T12" fmla="*/ 3705 w 4034"/>
                  <a:gd name="T13" fmla="*/ 0 h 698"/>
                  <a:gd name="T14" fmla="*/ 0 w 4034"/>
                  <a:gd name="T15" fmla="*/ 0 h 698"/>
                  <a:gd name="T16" fmla="*/ 0 w 4034"/>
                  <a:gd name="T17" fmla="*/ 698 h 698"/>
                  <a:gd name="T18" fmla="*/ 3705 w 4034"/>
                  <a:gd name="T19" fmla="*/ 698 h 698"/>
                  <a:gd name="T20" fmla="*/ 3705 w 4034"/>
                  <a:gd name="T21" fmla="*/ 698 h 698"/>
                  <a:gd name="T22" fmla="*/ 3868 w 4034"/>
                  <a:gd name="T23" fmla="*/ 524 h 698"/>
                  <a:gd name="T24" fmla="*/ 4034 w 4034"/>
                  <a:gd name="T25" fmla="*/ 34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698">
                    <a:moveTo>
                      <a:pt x="4034" y="348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8"/>
                    </a:lnTo>
                    <a:lnTo>
                      <a:pt x="3705" y="698"/>
                    </a:lnTo>
                    <a:lnTo>
                      <a:pt x="3705" y="698"/>
                    </a:lnTo>
                    <a:lnTo>
                      <a:pt x="3868" y="524"/>
                    </a:lnTo>
                    <a:lnTo>
                      <a:pt x="4034" y="348"/>
                    </a:lnTo>
                    <a:close/>
                  </a:path>
                </a:pathLst>
              </a:custGeom>
              <a:solidFill>
                <a:srgbClr val="E2495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4" name="Texto Contingente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16E40D36-7A3C-D1CD-7D45-EE0EB2CBBB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2277418"/>
                <a:ext cx="2545745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Ingresos Contingentes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51" name="Icono Contingente" descr="Dinero volando con relleno sólido">
                <a:extLst>
                  <a:ext uri="{FF2B5EF4-FFF2-40B4-BE49-F238E27FC236}">
                    <a16:creationId xmlns:a16="http://schemas.microsoft.com/office/drawing/2014/main" id="{18B93E46-7F26-3D85-8642-EC02463C6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218296" y="2252725"/>
                <a:ext cx="392870" cy="348371"/>
              </a:xfrm>
              <a:prstGeom prst="rect">
                <a:avLst/>
              </a:prstGeom>
            </p:spPr>
          </p:pic>
        </p:grpSp>
      </p:grpSp>
      <p:grpSp>
        <p:nvGrpSpPr>
          <p:cNvPr id="4" name="Recaudo_Ingresos">
            <a:extLst>
              <a:ext uri="{FF2B5EF4-FFF2-40B4-BE49-F238E27FC236}">
                <a16:creationId xmlns:a16="http://schemas.microsoft.com/office/drawing/2014/main" id="{EA1E2428-4749-39EA-40AF-031193DBC7CE}"/>
              </a:ext>
            </a:extLst>
          </p:cNvPr>
          <p:cNvGrpSpPr/>
          <p:nvPr/>
        </p:nvGrpSpPr>
        <p:grpSpPr>
          <a:xfrm>
            <a:off x="4937" y="1535475"/>
            <a:ext cx="3896443" cy="740170"/>
            <a:chOff x="4937" y="1535475"/>
            <a:chExt cx="3896443" cy="740170"/>
          </a:xfrm>
        </p:grpSpPr>
        <p:sp>
          <p:nvSpPr>
            <p:cNvPr id="340" name="R.Recaudo_2.2">
              <a:hlinkClick r:id="rId20" action="ppaction://hlinksldjump"/>
              <a:extLst>
                <a:ext uri="{FF2B5EF4-FFF2-40B4-BE49-F238E27FC236}">
                  <a16:creationId xmlns:a16="http://schemas.microsoft.com/office/drawing/2014/main" id="{BAA99023-EAD6-62D6-7702-CFECD1651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535475"/>
              <a:ext cx="322467" cy="740170"/>
            </a:xfrm>
            <a:custGeom>
              <a:avLst/>
              <a:gdLst>
                <a:gd name="T0" fmla="*/ 313 w 313"/>
                <a:gd name="T1" fmla="*/ 0 h 895"/>
                <a:gd name="T2" fmla="*/ 0 w 313"/>
                <a:gd name="T3" fmla="*/ 393 h 895"/>
                <a:gd name="T4" fmla="*/ 0 w 313"/>
                <a:gd name="T5" fmla="*/ 895 h 895"/>
                <a:gd name="T6" fmla="*/ 313 w 313"/>
                <a:gd name="T7" fmla="*/ 700 h 895"/>
                <a:gd name="T8" fmla="*/ 313 w 313"/>
                <a:gd name="T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5">
                  <a:moveTo>
                    <a:pt x="313" y="0"/>
                  </a:moveTo>
                  <a:lnTo>
                    <a:pt x="0" y="393"/>
                  </a:lnTo>
                  <a:lnTo>
                    <a:pt x="0" y="895"/>
                  </a:lnTo>
                  <a:lnTo>
                    <a:pt x="313" y="70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912B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53" name="Recaudo">
              <a:extLst>
                <a:ext uri="{FF2B5EF4-FFF2-40B4-BE49-F238E27FC236}">
                  <a16:creationId xmlns:a16="http://schemas.microsoft.com/office/drawing/2014/main" id="{4C2A3E80-9543-E9CE-8E48-8D3DA27164D8}"/>
                </a:ext>
              </a:extLst>
            </p:cNvPr>
            <p:cNvGrpSpPr/>
            <p:nvPr/>
          </p:nvGrpSpPr>
          <p:grpSpPr>
            <a:xfrm>
              <a:off x="327405" y="1535475"/>
              <a:ext cx="3573975" cy="581922"/>
              <a:chOff x="322896" y="1532679"/>
              <a:chExt cx="3573975" cy="578904"/>
            </a:xfrm>
          </p:grpSpPr>
          <p:sp>
            <p:nvSpPr>
              <p:cNvPr id="355" name="R.Recaudo_2.1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7BD610D6-0501-9087-78D5-B179C5F00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1532679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4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4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4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912B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6" name="Texto Recaudo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8F158250-0FAF-8301-3191-B245F63419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1672488"/>
                <a:ext cx="2393497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Recaudo de Ingresos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7" name="Icono Recaudo">
                <a:extLst>
                  <a:ext uri="{FF2B5EF4-FFF2-40B4-BE49-F238E27FC236}">
                    <a16:creationId xmlns:a16="http://schemas.microsoft.com/office/drawing/2014/main" id="{9DD4F267-C02A-6072-9136-118B8650B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356" y="1662558"/>
                <a:ext cx="261086" cy="350068"/>
              </a:xfrm>
              <a:custGeom>
                <a:avLst/>
                <a:gdLst>
                  <a:gd name="T0" fmla="*/ 2147483646 w 94"/>
                  <a:gd name="T1" fmla="*/ 2147483646 h 138"/>
                  <a:gd name="T2" fmla="*/ 2147483646 w 94"/>
                  <a:gd name="T3" fmla="*/ 2147483646 h 138"/>
                  <a:gd name="T4" fmla="*/ 2147483646 w 94"/>
                  <a:gd name="T5" fmla="*/ 2147483646 h 138"/>
                  <a:gd name="T6" fmla="*/ 2147483646 w 94"/>
                  <a:gd name="T7" fmla="*/ 2147483646 h 138"/>
                  <a:gd name="T8" fmla="*/ 2147483646 w 94"/>
                  <a:gd name="T9" fmla="*/ 2147483646 h 138"/>
                  <a:gd name="T10" fmla="*/ 2147483646 w 94"/>
                  <a:gd name="T11" fmla="*/ 2147483646 h 138"/>
                  <a:gd name="T12" fmla="*/ 2147483646 w 94"/>
                  <a:gd name="T13" fmla="*/ 2147483646 h 138"/>
                  <a:gd name="T14" fmla="*/ 2147483646 w 94"/>
                  <a:gd name="T15" fmla="*/ 2147483646 h 138"/>
                  <a:gd name="T16" fmla="*/ 2147483646 w 94"/>
                  <a:gd name="T17" fmla="*/ 2147483646 h 138"/>
                  <a:gd name="T18" fmla="*/ 2147483646 w 94"/>
                  <a:gd name="T19" fmla="*/ 2147483646 h 138"/>
                  <a:gd name="T20" fmla="*/ 2147483646 w 94"/>
                  <a:gd name="T21" fmla="*/ 2147483646 h 138"/>
                  <a:gd name="T22" fmla="*/ 2147483646 w 94"/>
                  <a:gd name="T23" fmla="*/ 2147483646 h 138"/>
                  <a:gd name="T24" fmla="*/ 2147483646 w 94"/>
                  <a:gd name="T25" fmla="*/ 2147483646 h 138"/>
                  <a:gd name="T26" fmla="*/ 0 w 94"/>
                  <a:gd name="T27" fmla="*/ 2147483646 h 138"/>
                  <a:gd name="T28" fmla="*/ 2147483646 w 94"/>
                  <a:gd name="T29" fmla="*/ 2147483646 h 138"/>
                  <a:gd name="T30" fmla="*/ 2147483646 w 94"/>
                  <a:gd name="T31" fmla="*/ 2147483646 h 138"/>
                  <a:gd name="T32" fmla="*/ 2147483646 w 94"/>
                  <a:gd name="T33" fmla="*/ 0 h 138"/>
                  <a:gd name="T34" fmla="*/ 2147483646 w 94"/>
                  <a:gd name="T35" fmla="*/ 0 h 138"/>
                  <a:gd name="T36" fmla="*/ 2147483646 w 94"/>
                  <a:gd name="T37" fmla="*/ 2147483646 h 138"/>
                  <a:gd name="T38" fmla="*/ 2147483646 w 94"/>
                  <a:gd name="T39" fmla="*/ 2147483646 h 138"/>
                  <a:gd name="T40" fmla="*/ 2147483646 w 94"/>
                  <a:gd name="T41" fmla="*/ 2147483646 h 138"/>
                  <a:gd name="T42" fmla="*/ 2147483646 w 94"/>
                  <a:gd name="T43" fmla="*/ 2147483646 h 138"/>
                  <a:gd name="T44" fmla="*/ 2147483646 w 94"/>
                  <a:gd name="T45" fmla="*/ 2147483646 h 138"/>
                  <a:gd name="T46" fmla="*/ 2147483646 w 94"/>
                  <a:gd name="T47" fmla="*/ 2147483646 h 138"/>
                  <a:gd name="T48" fmla="*/ 2147483646 w 94"/>
                  <a:gd name="T49" fmla="*/ 2147483646 h 138"/>
                  <a:gd name="T50" fmla="*/ 2147483646 w 94"/>
                  <a:gd name="T51" fmla="*/ 2147483646 h 138"/>
                  <a:gd name="T52" fmla="*/ 2147483646 w 94"/>
                  <a:gd name="T53" fmla="*/ 2147483646 h 138"/>
                  <a:gd name="T54" fmla="*/ 2147483646 w 94"/>
                  <a:gd name="T55" fmla="*/ 2147483646 h 138"/>
                  <a:gd name="T56" fmla="*/ 2147483646 w 94"/>
                  <a:gd name="T57" fmla="*/ 2147483646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138">
                    <a:moveTo>
                      <a:pt x="57" y="122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5"/>
                      <a:pt x="54" y="138"/>
                      <a:pt x="51" y="138"/>
                    </a:cubicBezTo>
                    <a:cubicBezTo>
                      <a:pt x="44" y="138"/>
                      <a:pt x="44" y="138"/>
                      <a:pt x="44" y="138"/>
                    </a:cubicBezTo>
                    <a:cubicBezTo>
                      <a:pt x="40" y="138"/>
                      <a:pt x="38" y="135"/>
                      <a:pt x="38" y="133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21" y="119"/>
                      <a:pt x="4" y="110"/>
                      <a:pt x="4" y="103"/>
                    </a:cubicBezTo>
                    <a:cubicBezTo>
                      <a:pt x="4" y="99"/>
                      <a:pt x="7" y="95"/>
                      <a:pt x="7" y="95"/>
                    </a:cubicBezTo>
                    <a:cubicBezTo>
                      <a:pt x="11" y="91"/>
                      <a:pt x="15" y="90"/>
                      <a:pt x="20" y="93"/>
                    </a:cubicBezTo>
                    <a:cubicBezTo>
                      <a:pt x="20" y="93"/>
                      <a:pt x="36" y="103"/>
                      <a:pt x="48" y="103"/>
                    </a:cubicBezTo>
                    <a:cubicBezTo>
                      <a:pt x="66" y="103"/>
                      <a:pt x="72" y="98"/>
                      <a:pt x="72" y="92"/>
                    </a:cubicBezTo>
                    <a:cubicBezTo>
                      <a:pt x="72" y="89"/>
                      <a:pt x="69" y="83"/>
                      <a:pt x="55" y="80"/>
                    </a:cubicBezTo>
                    <a:cubicBezTo>
                      <a:pt x="53" y="80"/>
                      <a:pt x="38" y="76"/>
                      <a:pt x="36" y="75"/>
                    </a:cubicBezTo>
                    <a:cubicBezTo>
                      <a:pt x="17" y="70"/>
                      <a:pt x="0" y="63"/>
                      <a:pt x="0" y="46"/>
                    </a:cubicBezTo>
                    <a:cubicBezTo>
                      <a:pt x="0" y="31"/>
                      <a:pt x="13" y="18"/>
                      <a:pt x="38" y="1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3"/>
                      <a:pt x="40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7" y="3"/>
                      <a:pt x="57" y="5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73" y="19"/>
                      <a:pt x="87" y="28"/>
                      <a:pt x="87" y="35"/>
                    </a:cubicBezTo>
                    <a:cubicBezTo>
                      <a:pt x="87" y="39"/>
                      <a:pt x="82" y="43"/>
                      <a:pt x="82" y="43"/>
                    </a:cubicBezTo>
                    <a:cubicBezTo>
                      <a:pt x="78" y="47"/>
                      <a:pt x="75" y="47"/>
                      <a:pt x="70" y="44"/>
                    </a:cubicBezTo>
                    <a:cubicBezTo>
                      <a:pt x="70" y="44"/>
                      <a:pt x="58" y="35"/>
                      <a:pt x="46" y="35"/>
                    </a:cubicBezTo>
                    <a:cubicBezTo>
                      <a:pt x="29" y="35"/>
                      <a:pt x="23" y="40"/>
                      <a:pt x="23" y="45"/>
                    </a:cubicBezTo>
                    <a:cubicBezTo>
                      <a:pt x="23" y="50"/>
                      <a:pt x="27" y="52"/>
                      <a:pt x="44" y="57"/>
                    </a:cubicBezTo>
                    <a:cubicBezTo>
                      <a:pt x="47" y="57"/>
                      <a:pt x="59" y="60"/>
                      <a:pt x="62" y="61"/>
                    </a:cubicBezTo>
                    <a:cubicBezTo>
                      <a:pt x="83" y="66"/>
                      <a:pt x="94" y="78"/>
                      <a:pt x="94" y="92"/>
                    </a:cubicBezTo>
                    <a:cubicBezTo>
                      <a:pt x="94" y="106"/>
                      <a:pt x="83" y="120"/>
                      <a:pt x="57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5" name="Causacion_Ingresos">
            <a:extLst>
              <a:ext uri="{FF2B5EF4-FFF2-40B4-BE49-F238E27FC236}">
                <a16:creationId xmlns:a16="http://schemas.microsoft.com/office/drawing/2014/main" id="{415BEA83-E2F3-AEB9-2827-3D3035C57172}"/>
              </a:ext>
            </a:extLst>
          </p:cNvPr>
          <p:cNvGrpSpPr/>
          <p:nvPr/>
        </p:nvGrpSpPr>
        <p:grpSpPr>
          <a:xfrm>
            <a:off x="4937" y="956571"/>
            <a:ext cx="3896443" cy="903917"/>
            <a:chOff x="4937" y="956571"/>
            <a:chExt cx="3896443" cy="90391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41" name="R.Causacion_1.2">
              <a:extLst>
                <a:ext uri="{FF2B5EF4-FFF2-40B4-BE49-F238E27FC236}">
                  <a16:creationId xmlns:a16="http://schemas.microsoft.com/office/drawing/2014/main" id="{4EEB1FB0-F6AA-F92F-F09D-E543353D7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956571"/>
              <a:ext cx="322467" cy="903917"/>
            </a:xfrm>
            <a:custGeom>
              <a:avLst/>
              <a:gdLst>
                <a:gd name="T0" fmla="*/ 313 w 313"/>
                <a:gd name="T1" fmla="*/ 0 h 1093"/>
                <a:gd name="T2" fmla="*/ 313 w 313"/>
                <a:gd name="T3" fmla="*/ 700 h 1093"/>
                <a:gd name="T4" fmla="*/ 0 w 313"/>
                <a:gd name="T5" fmla="*/ 1093 h 1093"/>
                <a:gd name="T6" fmla="*/ 0 w 313"/>
                <a:gd name="T7" fmla="*/ 593 h 1093"/>
                <a:gd name="T8" fmla="*/ 313 w 313"/>
                <a:gd name="T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0"/>
                  </a:moveTo>
                  <a:lnTo>
                    <a:pt x="313" y="700"/>
                  </a:lnTo>
                  <a:lnTo>
                    <a:pt x="0" y="1093"/>
                  </a:lnTo>
                  <a:lnTo>
                    <a:pt x="0" y="59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C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58" name="Causacion">
              <a:extLst>
                <a:ext uri="{FF2B5EF4-FFF2-40B4-BE49-F238E27FC236}">
                  <a16:creationId xmlns:a16="http://schemas.microsoft.com/office/drawing/2014/main" id="{393EFF3A-FFFC-2CFB-5841-85BD5738BAD6}"/>
                </a:ext>
              </a:extLst>
            </p:cNvPr>
            <p:cNvGrpSpPr/>
            <p:nvPr/>
          </p:nvGrpSpPr>
          <p:grpSpPr>
            <a:xfrm>
              <a:off x="327404" y="956571"/>
              <a:ext cx="3573976" cy="578904"/>
              <a:chOff x="322895" y="953775"/>
              <a:chExt cx="3573976" cy="578904"/>
            </a:xfrm>
          </p:grpSpPr>
          <p:sp>
            <p:nvSpPr>
              <p:cNvPr id="360" name="R.Causacion_1.1">
                <a:extLst>
                  <a:ext uri="{FF2B5EF4-FFF2-40B4-BE49-F238E27FC236}">
                    <a16:creationId xmlns:a16="http://schemas.microsoft.com/office/drawing/2014/main" id="{7821814F-65BB-17B2-3D32-DCD37F17F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5" y="953775"/>
                <a:ext cx="3573976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7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7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7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7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C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2" name="Texto Causacion">
                <a:extLst>
                  <a:ext uri="{FF2B5EF4-FFF2-40B4-BE49-F238E27FC236}">
                    <a16:creationId xmlns:a16="http://schemas.microsoft.com/office/drawing/2014/main" id="{FDF56B9F-4E39-9D01-FB36-21D4C70EAB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1076425"/>
                <a:ext cx="2800969" cy="326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Causación de Ingresos</a:t>
                </a:r>
                <a:endParaRPr lang="es-CO" altLang="ru-RU" sz="18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64" name="Icono Causacion" descr="Caja registradora contorno">
                <a:extLst>
                  <a:ext uri="{FF2B5EF4-FFF2-40B4-BE49-F238E27FC236}">
                    <a16:creationId xmlns:a16="http://schemas.microsoft.com/office/drawing/2014/main" id="{866B10C5-DDCE-017D-05FF-76605BED8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3248860" y="1064637"/>
                <a:ext cx="392870" cy="350068"/>
              </a:xfrm>
              <a:prstGeom prst="rect">
                <a:avLst/>
              </a:prstGeom>
            </p:spPr>
          </p:pic>
        </p:grpSp>
      </p:grpSp>
      <p:sp>
        <p:nvSpPr>
          <p:cNvPr id="9" name="Rectángulo Texto">
            <a:extLst>
              <a:ext uri="{FF2B5EF4-FFF2-40B4-BE49-F238E27FC236}">
                <a16:creationId xmlns:a16="http://schemas.microsoft.com/office/drawing/2014/main" id="{12B2B390-59C6-3B48-46F3-1C048BE6A54A}"/>
              </a:ext>
            </a:extLst>
          </p:cNvPr>
          <p:cNvSpPr/>
          <p:nvPr/>
        </p:nvSpPr>
        <p:spPr>
          <a:xfrm>
            <a:off x="4099560" y="956571"/>
            <a:ext cx="4876800" cy="3959619"/>
          </a:xfrm>
          <a:prstGeom prst="roundRect">
            <a:avLst/>
          </a:prstGeom>
          <a:noFill/>
          <a:ln w="57150">
            <a:solidFill>
              <a:srgbClr val="FFCA5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T.Gestion_ingresos">
            <a:extLst>
              <a:ext uri="{FF2B5EF4-FFF2-40B4-BE49-F238E27FC236}">
                <a16:creationId xmlns:a16="http://schemas.microsoft.com/office/drawing/2014/main" id="{AC6FA63D-36DF-A499-553A-845E0B627D9D}"/>
              </a:ext>
            </a:extLst>
          </p:cNvPr>
          <p:cNvSpPr txBox="1"/>
          <p:nvPr/>
        </p:nvSpPr>
        <p:spPr>
          <a:xfrm>
            <a:off x="4494727" y="507499"/>
            <a:ext cx="4084685" cy="4462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Regresar Inicio">
                <a:extLst>
                  <a:ext uri="{FF2B5EF4-FFF2-40B4-BE49-F238E27FC236}">
                    <a16:creationId xmlns:a16="http://schemas.microsoft.com/office/drawing/2014/main" id="{AD55723C-EB39-8CD9-1168-F1BF2F3915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47954712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Regresar Inicio">
                <a:extLst>
                  <a:ext uri="{FF2B5EF4-FFF2-40B4-BE49-F238E27FC236}">
                    <a16:creationId xmlns:a16="http://schemas.microsoft.com/office/drawing/2014/main" id="{AD55723C-EB39-8CD9-1168-F1BF2F3915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130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Explicacion_Recaudo">
            <a:extLst>
              <a:ext uri="{FF2B5EF4-FFF2-40B4-BE49-F238E27FC236}">
                <a16:creationId xmlns:a16="http://schemas.microsoft.com/office/drawing/2014/main" id="{E2D068C5-A45E-4EDD-676A-FD1D4C249E8B}"/>
              </a:ext>
            </a:extLst>
          </p:cNvPr>
          <p:cNvGrpSpPr/>
          <p:nvPr/>
        </p:nvGrpSpPr>
        <p:grpSpPr>
          <a:xfrm>
            <a:off x="4410346" y="1166572"/>
            <a:ext cx="4705642" cy="3749618"/>
            <a:chOff x="4410346" y="1166572"/>
            <a:chExt cx="4705642" cy="374961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1D46025-E572-35F0-36FF-2DDF9FB0C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370" y="1353208"/>
              <a:ext cx="825993" cy="1979873"/>
            </a:xfrm>
            <a:custGeom>
              <a:avLst/>
              <a:gdLst>
                <a:gd name="T0" fmla="*/ 15 w 990"/>
                <a:gd name="T1" fmla="*/ 1948 h 1948"/>
                <a:gd name="T2" fmla="*/ 15 w 990"/>
                <a:gd name="T3" fmla="*/ 1872 h 1948"/>
                <a:gd name="T4" fmla="*/ 914 w 990"/>
                <a:gd name="T5" fmla="*/ 974 h 1948"/>
                <a:gd name="T6" fmla="*/ 15 w 990"/>
                <a:gd name="T7" fmla="*/ 76 h 1948"/>
                <a:gd name="T8" fmla="*/ 4 w 990"/>
                <a:gd name="T9" fmla="*/ 76 h 1948"/>
                <a:gd name="T10" fmla="*/ 1 w 990"/>
                <a:gd name="T11" fmla="*/ 76 h 1948"/>
                <a:gd name="T12" fmla="*/ 0 w 990"/>
                <a:gd name="T13" fmla="*/ 0 h 1948"/>
                <a:gd name="T14" fmla="*/ 3 w 990"/>
                <a:gd name="T15" fmla="*/ 0 h 1948"/>
                <a:gd name="T16" fmla="*/ 15 w 990"/>
                <a:gd name="T17" fmla="*/ 0 h 1948"/>
                <a:gd name="T18" fmla="*/ 704 w 990"/>
                <a:gd name="T19" fmla="*/ 285 h 1948"/>
                <a:gd name="T20" fmla="*/ 990 w 990"/>
                <a:gd name="T21" fmla="*/ 974 h 1948"/>
                <a:gd name="T22" fmla="*/ 704 w 990"/>
                <a:gd name="T23" fmla="*/ 1663 h 1948"/>
                <a:gd name="T24" fmla="*/ 15 w 990"/>
                <a:gd name="T25" fmla="*/ 1948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0" h="1948">
                  <a:moveTo>
                    <a:pt x="15" y="1948"/>
                  </a:moveTo>
                  <a:cubicBezTo>
                    <a:pt x="15" y="1872"/>
                    <a:pt x="15" y="1872"/>
                    <a:pt x="15" y="1872"/>
                  </a:cubicBezTo>
                  <a:cubicBezTo>
                    <a:pt x="511" y="1872"/>
                    <a:pt x="914" y="1469"/>
                    <a:pt x="914" y="974"/>
                  </a:cubicBezTo>
                  <a:cubicBezTo>
                    <a:pt x="914" y="479"/>
                    <a:pt x="511" y="76"/>
                    <a:pt x="15" y="76"/>
                  </a:cubicBezTo>
                  <a:cubicBezTo>
                    <a:pt x="12" y="76"/>
                    <a:pt x="8" y="76"/>
                    <a:pt x="4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11" y="0"/>
                    <a:pt x="15" y="0"/>
                  </a:cubicBezTo>
                  <a:cubicBezTo>
                    <a:pt x="276" y="0"/>
                    <a:pt x="520" y="101"/>
                    <a:pt x="704" y="285"/>
                  </a:cubicBezTo>
                  <a:cubicBezTo>
                    <a:pt x="888" y="469"/>
                    <a:pt x="990" y="714"/>
                    <a:pt x="990" y="974"/>
                  </a:cubicBezTo>
                  <a:cubicBezTo>
                    <a:pt x="990" y="1234"/>
                    <a:pt x="888" y="1479"/>
                    <a:pt x="704" y="1663"/>
                  </a:cubicBezTo>
                  <a:cubicBezTo>
                    <a:pt x="520" y="1847"/>
                    <a:pt x="276" y="1948"/>
                    <a:pt x="15" y="194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Google Shape;263;p17">
              <a:extLst>
                <a:ext uri="{FF2B5EF4-FFF2-40B4-BE49-F238E27FC236}">
                  <a16:creationId xmlns:a16="http://schemas.microsoft.com/office/drawing/2014/main" id="{1F9E411C-7ED3-FCCD-5D1A-C818C843E9AD}"/>
                </a:ext>
              </a:extLst>
            </p:cNvPr>
            <p:cNvSpPr txBox="1"/>
            <p:nvPr/>
          </p:nvSpPr>
          <p:spPr>
            <a:xfrm>
              <a:off x="5889757" y="1166572"/>
              <a:ext cx="1858805" cy="5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828"/>
                </a:buClr>
                <a:buSzPts val="2400"/>
                <a:buFont typeface="Open Sans SemiBold"/>
                <a:buNone/>
              </a:pPr>
              <a:r>
                <a:rPr lang="es-CO" sz="1900" b="1" i="0" u="none" dirty="0">
                  <a:solidFill>
                    <a:srgbClr val="FFC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Recaudo Básico</a:t>
              </a:r>
              <a:endParaRPr lang="es-CO" sz="1900" dirty="0">
                <a:solidFill>
                  <a:srgbClr val="FFC000"/>
                </a:solidFill>
              </a:endParaRPr>
            </a:p>
          </p:txBody>
        </p:sp>
        <p:sp>
          <p:nvSpPr>
            <p:cNvPr id="29" name="Google Shape;263;p17">
              <a:extLst>
                <a:ext uri="{FF2B5EF4-FFF2-40B4-BE49-F238E27FC236}">
                  <a16:creationId xmlns:a16="http://schemas.microsoft.com/office/drawing/2014/main" id="{3209BF8A-93D6-98A5-E46D-9AC6460BD840}"/>
                </a:ext>
              </a:extLst>
            </p:cNvPr>
            <p:cNvSpPr txBox="1"/>
            <p:nvPr/>
          </p:nvSpPr>
          <p:spPr>
            <a:xfrm>
              <a:off x="6216981" y="1962290"/>
              <a:ext cx="2414728" cy="5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828"/>
                </a:buClr>
                <a:buSzPts val="2400"/>
                <a:buFont typeface="Open Sans SemiBold"/>
                <a:buNone/>
              </a:pPr>
              <a:r>
                <a:rPr lang="es-CO" sz="1900" b="1" i="0" u="none" dirty="0">
                  <a:solidFill>
                    <a:srgbClr val="00B05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Causación y Recaudo Simultaneo</a:t>
              </a:r>
              <a:endParaRPr lang="es-CO" sz="1900" dirty="0">
                <a:solidFill>
                  <a:srgbClr val="00B050"/>
                </a:solidFill>
              </a:endParaRPr>
            </a:p>
          </p:txBody>
        </p:sp>
        <p:sp>
          <p:nvSpPr>
            <p:cNvPr id="30" name="Google Shape;263;p17">
              <a:extLst>
                <a:ext uri="{FF2B5EF4-FFF2-40B4-BE49-F238E27FC236}">
                  <a16:creationId xmlns:a16="http://schemas.microsoft.com/office/drawing/2014/main" id="{78D9D10B-1B08-F767-4A8F-BF1507F3101A}"/>
                </a:ext>
              </a:extLst>
            </p:cNvPr>
            <p:cNvSpPr txBox="1"/>
            <p:nvPr/>
          </p:nvSpPr>
          <p:spPr>
            <a:xfrm>
              <a:off x="5889758" y="3108223"/>
              <a:ext cx="2406660" cy="263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828"/>
                </a:buClr>
                <a:buSzPts val="2400"/>
                <a:buFont typeface="Open Sans SemiBold"/>
                <a:buNone/>
              </a:pPr>
              <a:r>
                <a:rPr lang="es-CO" sz="1900" b="1" dirty="0">
                  <a:solidFill>
                    <a:srgbClr val="C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Recaudo Anticipado</a:t>
              </a:r>
              <a:endParaRPr lang="es-CO" sz="1900" dirty="0">
                <a:solidFill>
                  <a:srgbClr val="C00000"/>
                </a:solidFill>
              </a:endParaRPr>
            </a:p>
          </p:txBody>
        </p:sp>
        <p:sp>
          <p:nvSpPr>
            <p:cNvPr id="31" name="Google Shape;251;p17">
              <a:extLst>
                <a:ext uri="{FF2B5EF4-FFF2-40B4-BE49-F238E27FC236}">
                  <a16:creationId xmlns:a16="http://schemas.microsoft.com/office/drawing/2014/main" id="{57903696-A07F-2C10-39BC-3249FB4693E1}"/>
                </a:ext>
              </a:extLst>
            </p:cNvPr>
            <p:cNvSpPr txBox="1"/>
            <p:nvPr/>
          </p:nvSpPr>
          <p:spPr>
            <a:xfrm>
              <a:off x="5379464" y="1384335"/>
              <a:ext cx="3736524" cy="623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600" dirty="0"/>
                <a:t>Aplicación de Recaudos por Clasificar a Cuentas por Cobrar </a:t>
              </a:r>
              <a:r>
                <a:rPr lang="es-CO" sz="1600" i="1" dirty="0"/>
                <a:t>(Causaciones)</a:t>
              </a:r>
            </a:p>
          </p:txBody>
        </p:sp>
        <p:sp>
          <p:nvSpPr>
            <p:cNvPr id="32" name="Google Shape;251;p17">
              <a:extLst>
                <a:ext uri="{FF2B5EF4-FFF2-40B4-BE49-F238E27FC236}">
                  <a16:creationId xmlns:a16="http://schemas.microsoft.com/office/drawing/2014/main" id="{E44FF3C4-75AA-CBC7-CA6C-16A72201017B}"/>
                </a:ext>
              </a:extLst>
            </p:cNvPr>
            <p:cNvSpPr txBox="1"/>
            <p:nvPr/>
          </p:nvSpPr>
          <p:spPr>
            <a:xfrm>
              <a:off x="5906131" y="2505942"/>
              <a:ext cx="3098487" cy="623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600" dirty="0"/>
                <a:t>Reconocimiento de un ingreso al momento del recaudo</a:t>
              </a:r>
              <a:endParaRPr lang="es-CO" sz="1600" i="1" dirty="0"/>
            </a:p>
          </p:txBody>
        </p:sp>
        <p:sp>
          <p:nvSpPr>
            <p:cNvPr id="33" name="Google Shape;251;p17">
              <a:extLst>
                <a:ext uri="{FF2B5EF4-FFF2-40B4-BE49-F238E27FC236}">
                  <a16:creationId xmlns:a16="http://schemas.microsoft.com/office/drawing/2014/main" id="{24CD0B17-9BA6-14D6-A346-21EDCD1784B4}"/>
                </a:ext>
              </a:extLst>
            </p:cNvPr>
            <p:cNvSpPr txBox="1"/>
            <p:nvPr/>
          </p:nvSpPr>
          <p:spPr>
            <a:xfrm>
              <a:off x="5455849" y="3300151"/>
              <a:ext cx="3397338" cy="623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600" dirty="0"/>
                <a:t>Aplicación de un recaudo por clasificar a un ingreso presupuestal</a:t>
              </a:r>
              <a:endParaRPr lang="es-CO" sz="1600" i="1" dirty="0"/>
            </a:p>
          </p:txBody>
        </p:sp>
        <p:sp>
          <p:nvSpPr>
            <p:cNvPr id="34" name="Google Shape;251;p17">
              <a:extLst>
                <a:ext uri="{FF2B5EF4-FFF2-40B4-BE49-F238E27FC236}">
                  <a16:creationId xmlns:a16="http://schemas.microsoft.com/office/drawing/2014/main" id="{5323BDC7-35C8-937D-CFF5-E90866A272CC}"/>
                </a:ext>
              </a:extLst>
            </p:cNvPr>
            <p:cNvSpPr txBox="1"/>
            <p:nvPr/>
          </p:nvSpPr>
          <p:spPr>
            <a:xfrm>
              <a:off x="4792376" y="4081457"/>
              <a:ext cx="4024220" cy="623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600" dirty="0"/>
                <a:t>Con la </a:t>
              </a:r>
              <a:r>
                <a:rPr lang="es-CO" sz="1600" i="1" dirty="0"/>
                <a:t>Causación del Recaudo Anticipado </a:t>
              </a:r>
              <a:r>
                <a:rPr lang="es-CO" sz="1600" dirty="0"/>
                <a:t>se hace un reconocimiento del derecho</a:t>
              </a:r>
              <a:endParaRPr lang="es-CO" sz="1600" i="1" dirty="0"/>
            </a:p>
          </p:txBody>
        </p:sp>
        <p:pic>
          <p:nvPicPr>
            <p:cNvPr id="37" name="Gráfico 36" descr="bolas de harvey 100% con relleno sólido">
              <a:extLst>
                <a:ext uri="{FF2B5EF4-FFF2-40B4-BE49-F238E27FC236}">
                  <a16:creationId xmlns:a16="http://schemas.microsoft.com/office/drawing/2014/main" id="{0718138B-D0B3-EEA6-8A5F-F25A12E0C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79464" y="3434467"/>
              <a:ext cx="116077" cy="116077"/>
            </a:xfrm>
            <a:prstGeom prst="rect">
              <a:avLst/>
            </a:prstGeom>
          </p:spPr>
        </p:pic>
        <p:pic>
          <p:nvPicPr>
            <p:cNvPr id="38" name="Gráfico 37" descr="bolas de harvey 100% con relleno sólido">
              <a:extLst>
                <a:ext uri="{FF2B5EF4-FFF2-40B4-BE49-F238E27FC236}">
                  <a16:creationId xmlns:a16="http://schemas.microsoft.com/office/drawing/2014/main" id="{A0191905-0A52-37E9-69F4-DC7E5F0B4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34338" y="4199123"/>
              <a:ext cx="116077" cy="116077"/>
            </a:xfrm>
            <a:prstGeom prst="rect">
              <a:avLst/>
            </a:prstGeom>
          </p:spPr>
        </p:pic>
        <p:sp>
          <p:nvSpPr>
            <p:cNvPr id="39" name="Google Shape;251;p17">
              <a:extLst>
                <a:ext uri="{FF2B5EF4-FFF2-40B4-BE49-F238E27FC236}">
                  <a16:creationId xmlns:a16="http://schemas.microsoft.com/office/drawing/2014/main" id="{B34253E9-3BB6-225D-C284-8AAFC9D62EC3}"/>
                </a:ext>
              </a:extLst>
            </p:cNvPr>
            <p:cNvSpPr txBox="1"/>
            <p:nvPr/>
          </p:nvSpPr>
          <p:spPr>
            <a:xfrm>
              <a:off x="5997730" y="3802868"/>
              <a:ext cx="2556004" cy="357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600" b="1" dirty="0">
                  <a:solidFill>
                    <a:srgbClr val="C00000"/>
                  </a:solidFill>
                </a:rPr>
                <a:t>Efecto Contable:</a:t>
              </a:r>
              <a:r>
                <a:rPr lang="es-CO" sz="1600" dirty="0"/>
                <a:t> Pasivo</a:t>
              </a:r>
              <a:endParaRPr lang="es-CO" sz="1600" i="1" dirty="0"/>
            </a:p>
          </p:txBody>
        </p:sp>
        <p:sp>
          <p:nvSpPr>
            <p:cNvPr id="40" name="Google Shape;251;p17">
              <a:extLst>
                <a:ext uri="{FF2B5EF4-FFF2-40B4-BE49-F238E27FC236}">
                  <a16:creationId xmlns:a16="http://schemas.microsoft.com/office/drawing/2014/main" id="{E4DAD8E3-16B2-BA12-320D-17B211595376}"/>
                </a:ext>
              </a:extLst>
            </p:cNvPr>
            <p:cNvSpPr txBox="1"/>
            <p:nvPr/>
          </p:nvSpPr>
          <p:spPr>
            <a:xfrm>
              <a:off x="5998266" y="4558226"/>
              <a:ext cx="2581682" cy="357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600" b="1" dirty="0">
                  <a:solidFill>
                    <a:srgbClr val="C00000"/>
                  </a:solidFill>
                </a:rPr>
                <a:t>Efecto Contable:</a:t>
              </a:r>
              <a:r>
                <a:rPr lang="es-CO" sz="1600" dirty="0"/>
                <a:t> Ingreso</a:t>
              </a:r>
              <a:endParaRPr lang="es-CO" sz="1600" i="1" dirty="0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67B84ED8-F2D4-B6C9-6677-3A1BADF2E245}"/>
                </a:ext>
              </a:extLst>
            </p:cNvPr>
            <p:cNvSpPr/>
            <p:nvPr/>
          </p:nvSpPr>
          <p:spPr>
            <a:xfrm>
              <a:off x="4410346" y="1181141"/>
              <a:ext cx="589358" cy="45307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32824035-8EC9-4730-D890-264B4AFE3586}"/>
                </a:ext>
              </a:extLst>
            </p:cNvPr>
            <p:cNvSpPr/>
            <p:nvPr/>
          </p:nvSpPr>
          <p:spPr>
            <a:xfrm>
              <a:off x="5178684" y="2123625"/>
              <a:ext cx="589358" cy="4530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047058E3-1824-7CE7-6256-E4A3039502CA}"/>
                </a:ext>
              </a:extLst>
            </p:cNvPr>
            <p:cNvSpPr/>
            <p:nvPr/>
          </p:nvSpPr>
          <p:spPr>
            <a:xfrm>
              <a:off x="4431354" y="3048665"/>
              <a:ext cx="589358" cy="45307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20" name="Gráfico 19" descr="Monedas con relleno sólido">
              <a:extLst>
                <a:ext uri="{FF2B5EF4-FFF2-40B4-BE49-F238E27FC236}">
                  <a16:creationId xmlns:a16="http://schemas.microsoft.com/office/drawing/2014/main" id="{1E44F128-13C7-5B3F-0828-21BEF166F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1443336">
              <a:off x="4514313" y="1218271"/>
              <a:ext cx="393837" cy="393837"/>
            </a:xfrm>
            <a:prstGeom prst="rect">
              <a:avLst/>
            </a:prstGeom>
          </p:spPr>
        </p:pic>
        <p:pic>
          <p:nvPicPr>
            <p:cNvPr id="21" name="Gráfico 20" descr="Gráfico de barras con tendencia alcista con relleno sólido">
              <a:extLst>
                <a:ext uri="{FF2B5EF4-FFF2-40B4-BE49-F238E27FC236}">
                  <a16:creationId xmlns:a16="http://schemas.microsoft.com/office/drawing/2014/main" id="{DFB87C60-E32A-0B47-D961-FCEC518A0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05210" y="2182798"/>
              <a:ext cx="336306" cy="336306"/>
            </a:xfrm>
            <a:prstGeom prst="rect">
              <a:avLst/>
            </a:prstGeom>
          </p:spPr>
        </p:pic>
        <p:pic>
          <p:nvPicPr>
            <p:cNvPr id="22" name="Gráfico 21" descr="Dinero con relleno sólido">
              <a:extLst>
                <a:ext uri="{FF2B5EF4-FFF2-40B4-BE49-F238E27FC236}">
                  <a16:creationId xmlns:a16="http://schemas.microsoft.com/office/drawing/2014/main" id="{5614B3DB-F066-B08F-A9C6-4B080512E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51505" y="3104094"/>
              <a:ext cx="335664" cy="335664"/>
            </a:xfrm>
            <a:prstGeom prst="rect">
              <a:avLst/>
            </a:prstGeom>
          </p:spPr>
        </p:pic>
      </p:grpSp>
      <p:grpSp>
        <p:nvGrpSpPr>
          <p:cNvPr id="352" name="Reportes_Ingresos">
            <a:extLst>
              <a:ext uri="{FF2B5EF4-FFF2-40B4-BE49-F238E27FC236}">
                <a16:creationId xmlns:a16="http://schemas.microsoft.com/office/drawing/2014/main" id="{74B53BAF-0AAA-F89B-BE68-058F411A4614}"/>
              </a:ext>
            </a:extLst>
          </p:cNvPr>
          <p:cNvGrpSpPr/>
          <p:nvPr/>
        </p:nvGrpSpPr>
        <p:grpSpPr>
          <a:xfrm>
            <a:off x="432" y="3944919"/>
            <a:ext cx="3900948" cy="1061188"/>
            <a:chOff x="432" y="3944919"/>
            <a:chExt cx="3900948" cy="1061188"/>
          </a:xfrm>
        </p:grpSpPr>
        <p:sp>
          <p:nvSpPr>
            <p:cNvPr id="353" name="R.Reportes_7.2">
              <a:hlinkClick r:id="rId11" action="ppaction://hlinksldjump"/>
              <a:extLst>
                <a:ext uri="{FF2B5EF4-FFF2-40B4-BE49-F238E27FC236}">
                  <a16:creationId xmlns:a16="http://schemas.microsoft.com/office/drawing/2014/main" id="{529AD3EA-B7BD-D627-BEEC-0CFCE7296AEB}"/>
                </a:ext>
              </a:extLst>
            </p:cNvPr>
            <p:cNvSpPr/>
            <p:nvPr/>
          </p:nvSpPr>
          <p:spPr>
            <a:xfrm rot="16200000">
              <a:off x="-366675" y="4312026"/>
              <a:ext cx="1061188" cy="326973"/>
            </a:xfrm>
            <a:prstGeom prst="parallelogram">
              <a:avLst>
                <a:gd name="adj" fmla="val 150631"/>
              </a:avLst>
            </a:prstGeom>
            <a:solidFill>
              <a:srgbClr val="00B050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358" name="Reportes">
              <a:extLst>
                <a:ext uri="{FF2B5EF4-FFF2-40B4-BE49-F238E27FC236}">
                  <a16:creationId xmlns:a16="http://schemas.microsoft.com/office/drawing/2014/main" id="{AAE22FFA-4C54-7E5C-EFC9-EAC171836FD8}"/>
                </a:ext>
              </a:extLst>
            </p:cNvPr>
            <p:cNvGrpSpPr/>
            <p:nvPr/>
          </p:nvGrpSpPr>
          <p:grpSpPr>
            <a:xfrm>
              <a:off x="327404" y="4430472"/>
              <a:ext cx="3573976" cy="573730"/>
              <a:chOff x="327404" y="4430472"/>
              <a:chExt cx="3573976" cy="573730"/>
            </a:xfrm>
          </p:grpSpPr>
          <p:sp>
            <p:nvSpPr>
              <p:cNvPr id="359" name="R.Reportes_7.1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02727897-E524-B066-82ED-DE96D6B6E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4430472"/>
                <a:ext cx="3573976" cy="573730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0B05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1" name="Texto Reportes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23E92221-7827-F6DD-700F-776DC96EF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331" y="4565923"/>
                <a:ext cx="2394824" cy="300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Reportes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63" name="Icono Reportes" descr="Contrato con relleno sólido">
                <a:extLst>
                  <a:ext uri="{FF2B5EF4-FFF2-40B4-BE49-F238E27FC236}">
                    <a16:creationId xmlns:a16="http://schemas.microsoft.com/office/drawing/2014/main" id="{D50CB560-3AFA-B6BE-460C-0867A4EF8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202102" y="4564615"/>
                <a:ext cx="392870" cy="351575"/>
              </a:xfrm>
              <a:prstGeom prst="rect">
                <a:avLst/>
              </a:prstGeom>
            </p:spPr>
          </p:pic>
        </p:grpSp>
      </p:grpSp>
      <p:grpSp>
        <p:nvGrpSpPr>
          <p:cNvPr id="342" name="Devolucion_Ingresos">
            <a:extLst>
              <a:ext uri="{FF2B5EF4-FFF2-40B4-BE49-F238E27FC236}">
                <a16:creationId xmlns:a16="http://schemas.microsoft.com/office/drawing/2014/main" id="{BB719F8E-5BC1-EC5E-AD63-EB74E3620ECB}"/>
              </a:ext>
            </a:extLst>
          </p:cNvPr>
          <p:cNvGrpSpPr/>
          <p:nvPr/>
        </p:nvGrpSpPr>
        <p:grpSpPr>
          <a:xfrm>
            <a:off x="813" y="3525621"/>
            <a:ext cx="3900563" cy="913014"/>
            <a:chOff x="813" y="3525621"/>
            <a:chExt cx="3900563" cy="913014"/>
          </a:xfrm>
        </p:grpSpPr>
        <p:sp>
          <p:nvSpPr>
            <p:cNvPr id="345" name="R.Devolucion_6.2">
              <a:hlinkClick r:id="rId14" action="ppaction://hlinksldjump"/>
              <a:extLst>
                <a:ext uri="{FF2B5EF4-FFF2-40B4-BE49-F238E27FC236}">
                  <a16:creationId xmlns:a16="http://schemas.microsoft.com/office/drawing/2014/main" id="{E9C267C2-B0F8-0757-710D-4C19B9479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3525621"/>
              <a:ext cx="326588" cy="913014"/>
            </a:xfrm>
            <a:custGeom>
              <a:avLst/>
              <a:gdLst>
                <a:gd name="T0" fmla="*/ 313 w 313"/>
                <a:gd name="T1" fmla="*/ 1093 h 1093"/>
                <a:gd name="T2" fmla="*/ 0 w 313"/>
                <a:gd name="T3" fmla="*/ 502 h 1093"/>
                <a:gd name="T4" fmla="*/ 0 w 313"/>
                <a:gd name="T5" fmla="*/ 0 h 1093"/>
                <a:gd name="T6" fmla="*/ 313 w 313"/>
                <a:gd name="T7" fmla="*/ 395 h 1093"/>
                <a:gd name="T8" fmla="*/ 313 w 313"/>
                <a:gd name="T9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1093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395"/>
                  </a:lnTo>
                  <a:lnTo>
                    <a:pt x="313" y="1093"/>
                  </a:lnTo>
                  <a:close/>
                </a:path>
              </a:pathLst>
            </a:custGeom>
            <a:solidFill>
              <a:srgbClr val="34B2E3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46" name="Devolucion">
              <a:extLst>
                <a:ext uri="{FF2B5EF4-FFF2-40B4-BE49-F238E27FC236}">
                  <a16:creationId xmlns:a16="http://schemas.microsoft.com/office/drawing/2014/main" id="{AE503A8E-7FEF-A10D-EC88-DA048B5777BA}"/>
                </a:ext>
              </a:extLst>
            </p:cNvPr>
            <p:cNvGrpSpPr/>
            <p:nvPr/>
          </p:nvGrpSpPr>
          <p:grpSpPr>
            <a:xfrm>
              <a:off x="327400" y="3851567"/>
              <a:ext cx="3573976" cy="578904"/>
              <a:chOff x="327400" y="3851567"/>
              <a:chExt cx="3573976" cy="578904"/>
            </a:xfrm>
          </p:grpSpPr>
          <p:sp>
            <p:nvSpPr>
              <p:cNvPr id="348" name="R.Devolucion_5.1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0A47F2C8-A90C-9C12-A0AE-F4EAD4BB5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0" y="3851567"/>
                <a:ext cx="3573976" cy="578904"/>
              </a:xfrm>
              <a:custGeom>
                <a:avLst/>
                <a:gdLst>
                  <a:gd name="T0" fmla="*/ 3868 w 4034"/>
                  <a:gd name="T1" fmla="*/ 173 h 700"/>
                  <a:gd name="T2" fmla="*/ 3705 w 4034"/>
                  <a:gd name="T3" fmla="*/ 0 h 700"/>
                  <a:gd name="T4" fmla="*/ 3705 w 4034"/>
                  <a:gd name="T5" fmla="*/ 0 h 700"/>
                  <a:gd name="T6" fmla="*/ 0 w 4034"/>
                  <a:gd name="T7" fmla="*/ 0 h 700"/>
                  <a:gd name="T8" fmla="*/ 0 w 4034"/>
                  <a:gd name="T9" fmla="*/ 700 h 700"/>
                  <a:gd name="T10" fmla="*/ 3705 w 4034"/>
                  <a:gd name="T11" fmla="*/ 700 h 700"/>
                  <a:gd name="T12" fmla="*/ 3705 w 4034"/>
                  <a:gd name="T13" fmla="*/ 700 h 700"/>
                  <a:gd name="T14" fmla="*/ 3868 w 4034"/>
                  <a:gd name="T15" fmla="*/ 523 h 700"/>
                  <a:gd name="T16" fmla="*/ 4034 w 4034"/>
                  <a:gd name="T17" fmla="*/ 350 h 700"/>
                  <a:gd name="T18" fmla="*/ 3868 w 4034"/>
                  <a:gd name="T19" fmla="*/ 173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700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34B2E3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9" name="Texto Devolucion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DC599CB4-465C-F523-92EE-37BB0E0B0A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87" y="3991377"/>
                <a:ext cx="2937511" cy="299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Devolución de Ingresos 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50" name="Icono Devolucion" descr="Recibo con relleno sólido">
                <a:extLst>
                  <a:ext uri="{FF2B5EF4-FFF2-40B4-BE49-F238E27FC236}">
                    <a16:creationId xmlns:a16="http://schemas.microsoft.com/office/drawing/2014/main" id="{EB66107E-9B78-ADC2-B231-A735F6FFD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202098" y="3944919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333" name="Compensacion">
            <a:extLst>
              <a:ext uri="{FF2B5EF4-FFF2-40B4-BE49-F238E27FC236}">
                <a16:creationId xmlns:a16="http://schemas.microsoft.com/office/drawing/2014/main" id="{857F12FA-E36A-DB26-D9BD-4778CB3B6C46}"/>
              </a:ext>
            </a:extLst>
          </p:cNvPr>
          <p:cNvGrpSpPr/>
          <p:nvPr/>
        </p:nvGrpSpPr>
        <p:grpSpPr>
          <a:xfrm>
            <a:off x="1905" y="3114838"/>
            <a:ext cx="3895396" cy="739207"/>
            <a:chOff x="1905" y="3114838"/>
            <a:chExt cx="3895396" cy="739207"/>
          </a:xfrm>
        </p:grpSpPr>
        <p:sp>
          <p:nvSpPr>
            <p:cNvPr id="334" name="R.Compensacion_5.2">
              <a:hlinkClick r:id="rId17" action="ppaction://hlinksldjump"/>
              <a:extLst>
                <a:ext uri="{FF2B5EF4-FFF2-40B4-BE49-F238E27FC236}">
                  <a16:creationId xmlns:a16="http://schemas.microsoft.com/office/drawing/2014/main" id="{E44FC427-3D62-16F2-43CF-7C72CCC66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3114838"/>
              <a:ext cx="322197" cy="739207"/>
            </a:xfrm>
            <a:custGeom>
              <a:avLst/>
              <a:gdLst>
                <a:gd name="T0" fmla="*/ 313 w 313"/>
                <a:gd name="T1" fmla="*/ 897 h 897"/>
                <a:gd name="T2" fmla="*/ 0 w 313"/>
                <a:gd name="T3" fmla="*/ 502 h 897"/>
                <a:gd name="T4" fmla="*/ 0 w 313"/>
                <a:gd name="T5" fmla="*/ 0 h 897"/>
                <a:gd name="T6" fmla="*/ 313 w 313"/>
                <a:gd name="T7" fmla="*/ 197 h 897"/>
                <a:gd name="T8" fmla="*/ 313 w 313"/>
                <a:gd name="T9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7">
                  <a:moveTo>
                    <a:pt x="313" y="897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197"/>
                  </a:lnTo>
                  <a:lnTo>
                    <a:pt x="313" y="897"/>
                  </a:lnTo>
                  <a:close/>
                </a:path>
              </a:pathLst>
            </a:custGeom>
            <a:solidFill>
              <a:srgbClr val="065280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35" name="Compensacion">
              <a:extLst>
                <a:ext uri="{FF2B5EF4-FFF2-40B4-BE49-F238E27FC236}">
                  <a16:creationId xmlns:a16="http://schemas.microsoft.com/office/drawing/2014/main" id="{00428AA7-4C7B-A0BE-77D4-23BE28CBD858}"/>
                </a:ext>
              </a:extLst>
            </p:cNvPr>
            <p:cNvGrpSpPr/>
            <p:nvPr/>
          </p:nvGrpSpPr>
          <p:grpSpPr>
            <a:xfrm>
              <a:off x="323325" y="3276384"/>
              <a:ext cx="3573976" cy="576423"/>
              <a:chOff x="318819" y="3266527"/>
              <a:chExt cx="3573976" cy="576423"/>
            </a:xfrm>
          </p:grpSpPr>
          <p:sp>
            <p:nvSpPr>
              <p:cNvPr id="336" name="R.Compensacion_5.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EAF375CC-238A-3349-6BF7-E4C5BB004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19" y="3266527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6528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7" name="Texto Compensacion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8C50572E-68F2-6F26-3199-2D2C4A9DCA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3385410"/>
                <a:ext cx="2545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Compensación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38" name="Icono Compensacion" descr="Ábaco con relleno sólido">
                <a:extLst>
                  <a:ext uri="{FF2B5EF4-FFF2-40B4-BE49-F238E27FC236}">
                    <a16:creationId xmlns:a16="http://schemas.microsoft.com/office/drawing/2014/main" id="{745F3863-58CD-548C-111D-1503ABB2C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194462" y="3345715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63" name="Recaudo_Anterior">
            <a:extLst>
              <a:ext uri="{FF2B5EF4-FFF2-40B4-BE49-F238E27FC236}">
                <a16:creationId xmlns:a16="http://schemas.microsoft.com/office/drawing/2014/main" id="{0159C360-D5B6-B65C-529C-CBA691164734}"/>
              </a:ext>
            </a:extLst>
          </p:cNvPr>
          <p:cNvGrpSpPr/>
          <p:nvPr/>
        </p:nvGrpSpPr>
        <p:grpSpPr>
          <a:xfrm>
            <a:off x="-4774" y="2688830"/>
            <a:ext cx="3901645" cy="587553"/>
            <a:chOff x="-4774" y="2688830"/>
            <a:chExt cx="3901645" cy="587553"/>
          </a:xfrm>
        </p:grpSpPr>
        <p:sp>
          <p:nvSpPr>
            <p:cNvPr id="327" name="R.Anterior_4.2">
              <a:hlinkClick r:id="rId20" action="ppaction://hlinksldjump"/>
              <a:extLst>
                <a:ext uri="{FF2B5EF4-FFF2-40B4-BE49-F238E27FC236}">
                  <a16:creationId xmlns:a16="http://schemas.microsoft.com/office/drawing/2014/main" id="{FE9CBE01-7ADA-3393-6D7A-61A1200F8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4" y="2688830"/>
              <a:ext cx="326972" cy="587553"/>
            </a:xfrm>
            <a:custGeom>
              <a:avLst/>
              <a:gdLst>
                <a:gd name="T0" fmla="*/ 313 w 313"/>
                <a:gd name="T1" fmla="*/ 0 h 702"/>
                <a:gd name="T2" fmla="*/ 0 w 313"/>
                <a:gd name="T3" fmla="*/ 0 h 702"/>
                <a:gd name="T4" fmla="*/ 0 w 313"/>
                <a:gd name="T5" fmla="*/ 505 h 702"/>
                <a:gd name="T6" fmla="*/ 313 w 313"/>
                <a:gd name="T7" fmla="*/ 702 h 702"/>
                <a:gd name="T8" fmla="*/ 313 w 313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702">
                  <a:moveTo>
                    <a:pt x="313" y="0"/>
                  </a:moveTo>
                  <a:lnTo>
                    <a:pt x="0" y="0"/>
                  </a:lnTo>
                  <a:lnTo>
                    <a:pt x="0" y="505"/>
                  </a:lnTo>
                  <a:lnTo>
                    <a:pt x="313" y="7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C103D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28" name="Anterior">
              <a:extLst>
                <a:ext uri="{FF2B5EF4-FFF2-40B4-BE49-F238E27FC236}">
                  <a16:creationId xmlns:a16="http://schemas.microsoft.com/office/drawing/2014/main" id="{B4E6586D-71A0-E888-54C4-CD7F88C79ED6}"/>
                </a:ext>
              </a:extLst>
            </p:cNvPr>
            <p:cNvGrpSpPr/>
            <p:nvPr/>
          </p:nvGrpSpPr>
          <p:grpSpPr>
            <a:xfrm>
              <a:off x="322896" y="2688832"/>
              <a:ext cx="3573975" cy="587551"/>
              <a:chOff x="322896" y="2688833"/>
              <a:chExt cx="3573975" cy="578904"/>
            </a:xfrm>
          </p:grpSpPr>
          <p:sp>
            <p:nvSpPr>
              <p:cNvPr id="330" name="R.Anterior_4.1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FBDD49B1-B88B-1AB0-37E6-A6766DDA3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2688833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6 h 700"/>
                  <a:gd name="T4" fmla="*/ 3705 w 4034"/>
                  <a:gd name="T5" fmla="*/ 0 h 700"/>
                  <a:gd name="T6" fmla="*/ 3705 w 4034"/>
                  <a:gd name="T7" fmla="*/ 0 h 700"/>
                  <a:gd name="T8" fmla="*/ 0 w 4034"/>
                  <a:gd name="T9" fmla="*/ 0 h 700"/>
                  <a:gd name="T10" fmla="*/ 0 w 4034"/>
                  <a:gd name="T11" fmla="*/ 700 h 700"/>
                  <a:gd name="T12" fmla="*/ 3705 w 4034"/>
                  <a:gd name="T13" fmla="*/ 700 h 700"/>
                  <a:gd name="T14" fmla="*/ 3705 w 4034"/>
                  <a:gd name="T15" fmla="*/ 700 h 700"/>
                  <a:gd name="T16" fmla="*/ 3705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3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6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8C103D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1" name="Texto Anterior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F286328A-E3CF-4D5D-4BB8-CF1AA41F2F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2715676"/>
                <a:ext cx="2937512" cy="5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Clasificación de Recaudos de Vigencia Anterior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2" name="Icono Anterior">
                <a:extLst>
                  <a:ext uri="{FF2B5EF4-FFF2-40B4-BE49-F238E27FC236}">
                    <a16:creationId xmlns:a16="http://schemas.microsoft.com/office/drawing/2014/main" id="{09E0C29B-7FF3-2851-BC47-C27C9813A0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980" y="2863320"/>
                <a:ext cx="360483" cy="241496"/>
              </a:xfrm>
              <a:custGeom>
                <a:avLst/>
                <a:gdLst>
                  <a:gd name="T0" fmla="*/ 2147483646 w 130"/>
                  <a:gd name="T1" fmla="*/ 2147483646 h 110"/>
                  <a:gd name="T2" fmla="*/ 2147483646 w 130"/>
                  <a:gd name="T3" fmla="*/ 2147483646 h 110"/>
                  <a:gd name="T4" fmla="*/ 2147483646 w 130"/>
                  <a:gd name="T5" fmla="*/ 2147483646 h 110"/>
                  <a:gd name="T6" fmla="*/ 2147483646 w 130"/>
                  <a:gd name="T7" fmla="*/ 2147483646 h 110"/>
                  <a:gd name="T8" fmla="*/ 2147483646 w 130"/>
                  <a:gd name="T9" fmla="*/ 2147483646 h 110"/>
                  <a:gd name="T10" fmla="*/ 2147483646 w 130"/>
                  <a:gd name="T11" fmla="*/ 2147483646 h 110"/>
                  <a:gd name="T12" fmla="*/ 2147483646 w 130"/>
                  <a:gd name="T13" fmla="*/ 2147483646 h 110"/>
                  <a:gd name="T14" fmla="*/ 2147483646 w 130"/>
                  <a:gd name="T15" fmla="*/ 2147483646 h 110"/>
                  <a:gd name="T16" fmla="*/ 2147483646 w 130"/>
                  <a:gd name="T17" fmla="*/ 2147483646 h 110"/>
                  <a:gd name="T18" fmla="*/ 2147483646 w 130"/>
                  <a:gd name="T19" fmla="*/ 2147483646 h 110"/>
                  <a:gd name="T20" fmla="*/ 2147483646 w 130"/>
                  <a:gd name="T21" fmla="*/ 2147483646 h 110"/>
                  <a:gd name="T22" fmla="*/ 2147483646 w 130"/>
                  <a:gd name="T23" fmla="*/ 2147483646 h 110"/>
                  <a:gd name="T24" fmla="*/ 2147483646 w 130"/>
                  <a:gd name="T25" fmla="*/ 2147483646 h 110"/>
                  <a:gd name="T26" fmla="*/ 2147483646 w 130"/>
                  <a:gd name="T27" fmla="*/ 2147483646 h 110"/>
                  <a:gd name="T28" fmla="*/ 2147483646 w 130"/>
                  <a:gd name="T29" fmla="*/ 2147483646 h 110"/>
                  <a:gd name="T30" fmla="*/ 2147483646 w 130"/>
                  <a:gd name="T31" fmla="*/ 2147483646 h 110"/>
                  <a:gd name="T32" fmla="*/ 2147483646 w 130"/>
                  <a:gd name="T33" fmla="*/ 2147483646 h 110"/>
                  <a:gd name="T34" fmla="*/ 2147483646 w 130"/>
                  <a:gd name="T35" fmla="*/ 2147483646 h 110"/>
                  <a:gd name="T36" fmla="*/ 2147483646 w 130"/>
                  <a:gd name="T37" fmla="*/ 2147483646 h 110"/>
                  <a:gd name="T38" fmla="*/ 2147483646 w 130"/>
                  <a:gd name="T39" fmla="*/ 2147483646 h 110"/>
                  <a:gd name="T40" fmla="*/ 2147483646 w 130"/>
                  <a:gd name="T41" fmla="*/ 2147483646 h 110"/>
                  <a:gd name="T42" fmla="*/ 2147483646 w 130"/>
                  <a:gd name="T43" fmla="*/ 2147483646 h 110"/>
                  <a:gd name="T44" fmla="*/ 2147483646 w 130"/>
                  <a:gd name="T45" fmla="*/ 2147483646 h 110"/>
                  <a:gd name="T46" fmla="*/ 2147483646 w 130"/>
                  <a:gd name="T47" fmla="*/ 2147483646 h 110"/>
                  <a:gd name="T48" fmla="*/ 2147483646 w 130"/>
                  <a:gd name="T49" fmla="*/ 2147483646 h 110"/>
                  <a:gd name="T50" fmla="*/ 2147483646 w 130"/>
                  <a:gd name="T51" fmla="*/ 2147483646 h 110"/>
                  <a:gd name="T52" fmla="*/ 2147483646 w 130"/>
                  <a:gd name="T53" fmla="*/ 2147483646 h 110"/>
                  <a:gd name="T54" fmla="*/ 2147483646 w 130"/>
                  <a:gd name="T55" fmla="*/ 2147483646 h 110"/>
                  <a:gd name="T56" fmla="*/ 2147483646 w 130"/>
                  <a:gd name="T57" fmla="*/ 2147483646 h 110"/>
                  <a:gd name="T58" fmla="*/ 2147483646 w 130"/>
                  <a:gd name="T59" fmla="*/ 2147483646 h 110"/>
                  <a:gd name="T60" fmla="*/ 2147483646 w 130"/>
                  <a:gd name="T61" fmla="*/ 2147483646 h 110"/>
                  <a:gd name="T62" fmla="*/ 2147483646 w 130"/>
                  <a:gd name="T63" fmla="*/ 2147483646 h 110"/>
                  <a:gd name="T64" fmla="*/ 2147483646 w 130"/>
                  <a:gd name="T65" fmla="*/ 2147483646 h 110"/>
                  <a:gd name="T66" fmla="*/ 2147483646 w 130"/>
                  <a:gd name="T67" fmla="*/ 2147483646 h 110"/>
                  <a:gd name="T68" fmla="*/ 2147483646 w 130"/>
                  <a:gd name="T69" fmla="*/ 2147483646 h 110"/>
                  <a:gd name="T70" fmla="*/ 2147483646 w 130"/>
                  <a:gd name="T71" fmla="*/ 2147483646 h 110"/>
                  <a:gd name="T72" fmla="*/ 2147483646 w 130"/>
                  <a:gd name="T73" fmla="*/ 2147483646 h 110"/>
                  <a:gd name="T74" fmla="*/ 2147483646 w 130"/>
                  <a:gd name="T75" fmla="*/ 2147483646 h 110"/>
                  <a:gd name="T76" fmla="*/ 2147483646 w 130"/>
                  <a:gd name="T77" fmla="*/ 2147483646 h 110"/>
                  <a:gd name="T78" fmla="*/ 2147483646 w 130"/>
                  <a:gd name="T79" fmla="*/ 2147483646 h 110"/>
                  <a:gd name="T80" fmla="*/ 2147483646 w 130"/>
                  <a:gd name="T81" fmla="*/ 2147483646 h 110"/>
                  <a:gd name="T82" fmla="*/ 2147483646 w 130"/>
                  <a:gd name="T83" fmla="*/ 2147483646 h 110"/>
                  <a:gd name="T84" fmla="*/ 2147483646 w 130"/>
                  <a:gd name="T85" fmla="*/ 2147483646 h 110"/>
                  <a:gd name="T86" fmla="*/ 2147483646 w 130"/>
                  <a:gd name="T87" fmla="*/ 2147483646 h 110"/>
                  <a:gd name="T88" fmla="*/ 2147483646 w 130"/>
                  <a:gd name="T89" fmla="*/ 2147483646 h 110"/>
                  <a:gd name="T90" fmla="*/ 2147483646 w 130"/>
                  <a:gd name="T91" fmla="*/ 2147483646 h 110"/>
                  <a:gd name="T92" fmla="*/ 2147483646 w 130"/>
                  <a:gd name="T93" fmla="*/ 2147483646 h 110"/>
                  <a:gd name="T94" fmla="*/ 2147483646 w 130"/>
                  <a:gd name="T95" fmla="*/ 2147483646 h 110"/>
                  <a:gd name="T96" fmla="*/ 2147483646 w 130"/>
                  <a:gd name="T97" fmla="*/ 2147483646 h 110"/>
                  <a:gd name="T98" fmla="*/ 2147483646 w 130"/>
                  <a:gd name="T99" fmla="*/ 2147483646 h 110"/>
                  <a:gd name="T100" fmla="*/ 2147483646 w 130"/>
                  <a:gd name="T101" fmla="*/ 0 h 110"/>
                  <a:gd name="T102" fmla="*/ 0 w 130"/>
                  <a:gd name="T103" fmla="*/ 2147483646 h 110"/>
                  <a:gd name="T104" fmla="*/ 2147483646 w 130"/>
                  <a:gd name="T105" fmla="*/ 2147483646 h 110"/>
                  <a:gd name="T106" fmla="*/ 2147483646 w 130"/>
                  <a:gd name="T107" fmla="*/ 2147483646 h 110"/>
                  <a:gd name="T108" fmla="*/ 2147483646 w 130"/>
                  <a:gd name="T109" fmla="*/ 2147483646 h 110"/>
                  <a:gd name="T110" fmla="*/ 2147483646 w 130"/>
                  <a:gd name="T111" fmla="*/ 2147483646 h 110"/>
                  <a:gd name="T112" fmla="*/ 2147483646 w 130"/>
                  <a:gd name="T113" fmla="*/ 2147483646 h 110"/>
                  <a:gd name="T114" fmla="*/ 2147483646 w 130"/>
                  <a:gd name="T115" fmla="*/ 2147483646 h 110"/>
                  <a:gd name="T116" fmla="*/ 2147483646 w 130"/>
                  <a:gd name="T117" fmla="*/ 2147483646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" h="110">
                    <a:moveTo>
                      <a:pt x="17" y="89"/>
                    </a:move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58"/>
                      <a:pt x="19" y="56"/>
                      <a:pt x="22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1" y="56"/>
                      <a:pt x="33" y="58"/>
                      <a:pt x="33" y="60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2"/>
                      <a:pt x="31" y="94"/>
                      <a:pt x="29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19" y="94"/>
                      <a:pt x="17" y="92"/>
                      <a:pt x="17" y="89"/>
                    </a:cubicBezTo>
                    <a:close/>
                    <a:moveTo>
                      <a:pt x="48" y="45"/>
                    </a:moveTo>
                    <a:cubicBezTo>
                      <a:pt x="45" y="45"/>
                      <a:pt x="43" y="47"/>
                      <a:pt x="43" y="4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92"/>
                      <a:pt x="45" y="94"/>
                      <a:pt x="48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4"/>
                      <a:pt x="59" y="92"/>
                      <a:pt x="59" y="8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lnTo>
                      <a:pt x="48" y="45"/>
                    </a:lnTo>
                    <a:close/>
                    <a:moveTo>
                      <a:pt x="74" y="36"/>
                    </a:moveTo>
                    <a:cubicBezTo>
                      <a:pt x="71" y="36"/>
                      <a:pt x="69" y="38"/>
                      <a:pt x="69" y="41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92"/>
                      <a:pt x="71" y="94"/>
                      <a:pt x="74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3" y="94"/>
                      <a:pt x="85" y="92"/>
                      <a:pt x="85" y="89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38"/>
                      <a:pt x="83" y="36"/>
                      <a:pt x="81" y="36"/>
                    </a:cubicBezTo>
                    <a:lnTo>
                      <a:pt x="74" y="36"/>
                    </a:lnTo>
                    <a:close/>
                    <a:moveTo>
                      <a:pt x="100" y="27"/>
                    </a:moveTo>
                    <a:cubicBezTo>
                      <a:pt x="98" y="27"/>
                      <a:pt x="96" y="29"/>
                      <a:pt x="96" y="31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8" y="94"/>
                      <a:pt x="100" y="94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9" y="94"/>
                      <a:pt x="111" y="92"/>
                      <a:pt x="111" y="8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29"/>
                      <a:pt x="109" y="27"/>
                      <a:pt x="107" y="27"/>
                    </a:cubicBezTo>
                    <a:lnTo>
                      <a:pt x="100" y="27"/>
                    </a:lnTo>
                    <a:close/>
                    <a:moveTo>
                      <a:pt x="19" y="44"/>
                    </a:moveTo>
                    <a:cubicBezTo>
                      <a:pt x="47" y="39"/>
                      <a:pt x="73" y="29"/>
                      <a:pt x="97" y="15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71" y="24"/>
                      <a:pt x="46" y="33"/>
                      <a:pt x="18" y="38"/>
                    </a:cubicBezTo>
                    <a:lnTo>
                      <a:pt x="19" y="44"/>
                    </a:lnTo>
                    <a:close/>
                    <a:moveTo>
                      <a:pt x="130" y="102"/>
                    </a:move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7" y="110"/>
                      <a:pt x="117" y="110"/>
                      <a:pt x="117" y="110"/>
                    </a:cubicBezTo>
                    <a:lnTo>
                      <a:pt x="130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50" name="Ingresos_Contingentes">
            <a:extLst>
              <a:ext uri="{FF2B5EF4-FFF2-40B4-BE49-F238E27FC236}">
                <a16:creationId xmlns:a16="http://schemas.microsoft.com/office/drawing/2014/main" id="{41E26A1C-E6D7-2F0A-CC4B-76A2B5F32E10}"/>
              </a:ext>
            </a:extLst>
          </p:cNvPr>
          <p:cNvGrpSpPr/>
          <p:nvPr/>
        </p:nvGrpSpPr>
        <p:grpSpPr>
          <a:xfrm>
            <a:off x="4937" y="2114380"/>
            <a:ext cx="3896443" cy="574452"/>
            <a:chOff x="4937" y="2114380"/>
            <a:chExt cx="3896443" cy="574452"/>
          </a:xfrm>
        </p:grpSpPr>
        <p:sp>
          <p:nvSpPr>
            <p:cNvPr id="51" name="R.Contingentes_3.2">
              <a:hlinkClick r:id="rId21" action="ppaction://hlinksldjump"/>
              <a:extLst>
                <a:ext uri="{FF2B5EF4-FFF2-40B4-BE49-F238E27FC236}">
                  <a16:creationId xmlns:a16="http://schemas.microsoft.com/office/drawing/2014/main" id="{5E76BDAE-DEC7-5E3C-6A6E-1C41DE47D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114380"/>
              <a:ext cx="322467" cy="574452"/>
            </a:xfrm>
            <a:custGeom>
              <a:avLst/>
              <a:gdLst>
                <a:gd name="T0" fmla="*/ 313 w 313"/>
                <a:gd name="T1" fmla="*/ 698 h 698"/>
                <a:gd name="T2" fmla="*/ 0 w 313"/>
                <a:gd name="T3" fmla="*/ 698 h 698"/>
                <a:gd name="T4" fmla="*/ 0 w 313"/>
                <a:gd name="T5" fmla="*/ 195 h 698"/>
                <a:gd name="T6" fmla="*/ 313 w 313"/>
                <a:gd name="T7" fmla="*/ 0 h 698"/>
                <a:gd name="T8" fmla="*/ 313 w 313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698">
                  <a:moveTo>
                    <a:pt x="313" y="698"/>
                  </a:moveTo>
                  <a:lnTo>
                    <a:pt x="0" y="698"/>
                  </a:lnTo>
                  <a:lnTo>
                    <a:pt x="0" y="195"/>
                  </a:lnTo>
                  <a:lnTo>
                    <a:pt x="313" y="0"/>
                  </a:lnTo>
                  <a:lnTo>
                    <a:pt x="313" y="698"/>
                  </a:lnTo>
                  <a:close/>
                </a:path>
              </a:pathLst>
            </a:custGeom>
            <a:solidFill>
              <a:srgbClr val="E24956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2" name="Contingente">
              <a:extLst>
                <a:ext uri="{FF2B5EF4-FFF2-40B4-BE49-F238E27FC236}">
                  <a16:creationId xmlns:a16="http://schemas.microsoft.com/office/drawing/2014/main" id="{643F3F84-E386-1F89-665C-B4DC31567D7D}"/>
                </a:ext>
              </a:extLst>
            </p:cNvPr>
            <p:cNvGrpSpPr/>
            <p:nvPr/>
          </p:nvGrpSpPr>
          <p:grpSpPr>
            <a:xfrm>
              <a:off x="327405" y="2117396"/>
              <a:ext cx="3573975" cy="571435"/>
              <a:chOff x="327405" y="2117396"/>
              <a:chExt cx="3573975" cy="571435"/>
            </a:xfrm>
          </p:grpSpPr>
          <p:sp>
            <p:nvSpPr>
              <p:cNvPr id="53" name="R.Contingentes_3.1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B0636689-9E6A-5386-8522-EEFAE9D85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5" y="2117396"/>
                <a:ext cx="3573975" cy="571435"/>
              </a:xfrm>
              <a:custGeom>
                <a:avLst/>
                <a:gdLst>
                  <a:gd name="T0" fmla="*/ 4034 w 4034"/>
                  <a:gd name="T1" fmla="*/ 348 h 698"/>
                  <a:gd name="T2" fmla="*/ 3868 w 4034"/>
                  <a:gd name="T3" fmla="*/ 174 h 698"/>
                  <a:gd name="T4" fmla="*/ 3705 w 4034"/>
                  <a:gd name="T5" fmla="*/ 0 h 698"/>
                  <a:gd name="T6" fmla="*/ 3705 w 4034"/>
                  <a:gd name="T7" fmla="*/ 0 h 698"/>
                  <a:gd name="T8" fmla="*/ 3705 w 4034"/>
                  <a:gd name="T9" fmla="*/ 0 h 698"/>
                  <a:gd name="T10" fmla="*/ 3705 w 4034"/>
                  <a:gd name="T11" fmla="*/ 0 h 698"/>
                  <a:gd name="T12" fmla="*/ 3705 w 4034"/>
                  <a:gd name="T13" fmla="*/ 0 h 698"/>
                  <a:gd name="T14" fmla="*/ 0 w 4034"/>
                  <a:gd name="T15" fmla="*/ 0 h 698"/>
                  <a:gd name="T16" fmla="*/ 0 w 4034"/>
                  <a:gd name="T17" fmla="*/ 698 h 698"/>
                  <a:gd name="T18" fmla="*/ 3705 w 4034"/>
                  <a:gd name="T19" fmla="*/ 698 h 698"/>
                  <a:gd name="T20" fmla="*/ 3705 w 4034"/>
                  <a:gd name="T21" fmla="*/ 698 h 698"/>
                  <a:gd name="T22" fmla="*/ 3868 w 4034"/>
                  <a:gd name="T23" fmla="*/ 524 h 698"/>
                  <a:gd name="T24" fmla="*/ 4034 w 4034"/>
                  <a:gd name="T25" fmla="*/ 34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698">
                    <a:moveTo>
                      <a:pt x="4034" y="348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8"/>
                    </a:lnTo>
                    <a:lnTo>
                      <a:pt x="3705" y="698"/>
                    </a:lnTo>
                    <a:lnTo>
                      <a:pt x="3705" y="698"/>
                    </a:lnTo>
                    <a:lnTo>
                      <a:pt x="3868" y="524"/>
                    </a:lnTo>
                    <a:lnTo>
                      <a:pt x="4034" y="348"/>
                    </a:lnTo>
                    <a:close/>
                  </a:path>
                </a:pathLst>
              </a:custGeom>
              <a:solidFill>
                <a:srgbClr val="E2495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Texto Contingente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96668367-9872-1C82-B98A-1A9B92C349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2277418"/>
                <a:ext cx="2545745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Ingresos Contingentes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59" name="Icono Contingente" descr="Dinero volando con relleno sólido">
                <a:extLst>
                  <a:ext uri="{FF2B5EF4-FFF2-40B4-BE49-F238E27FC236}">
                    <a16:creationId xmlns:a16="http://schemas.microsoft.com/office/drawing/2014/main" id="{58065FA9-AF3A-3499-7193-2FB4CF16D7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3218296" y="2252725"/>
                <a:ext cx="392870" cy="348371"/>
              </a:xfrm>
              <a:prstGeom prst="rect">
                <a:avLst/>
              </a:prstGeom>
            </p:spPr>
          </p:pic>
        </p:grpSp>
      </p:grpSp>
      <p:grpSp>
        <p:nvGrpSpPr>
          <p:cNvPr id="10" name="Recaudo_Ingresos">
            <a:extLst>
              <a:ext uri="{FF2B5EF4-FFF2-40B4-BE49-F238E27FC236}">
                <a16:creationId xmlns:a16="http://schemas.microsoft.com/office/drawing/2014/main" id="{F53C429E-A9B2-C207-227F-4270128167AF}"/>
              </a:ext>
            </a:extLst>
          </p:cNvPr>
          <p:cNvGrpSpPr/>
          <p:nvPr/>
        </p:nvGrpSpPr>
        <p:grpSpPr>
          <a:xfrm>
            <a:off x="4937" y="1535475"/>
            <a:ext cx="3896443" cy="740170"/>
            <a:chOff x="4937" y="1535475"/>
            <a:chExt cx="3896443" cy="74017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40" name="R.Recaudo_2.2">
              <a:extLst>
                <a:ext uri="{FF2B5EF4-FFF2-40B4-BE49-F238E27FC236}">
                  <a16:creationId xmlns:a16="http://schemas.microsoft.com/office/drawing/2014/main" id="{BAA99023-EAD6-62D6-7702-CFECD1651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535475"/>
              <a:ext cx="322467" cy="740170"/>
            </a:xfrm>
            <a:custGeom>
              <a:avLst/>
              <a:gdLst>
                <a:gd name="T0" fmla="*/ 313 w 313"/>
                <a:gd name="T1" fmla="*/ 0 h 895"/>
                <a:gd name="T2" fmla="*/ 0 w 313"/>
                <a:gd name="T3" fmla="*/ 393 h 895"/>
                <a:gd name="T4" fmla="*/ 0 w 313"/>
                <a:gd name="T5" fmla="*/ 895 h 895"/>
                <a:gd name="T6" fmla="*/ 313 w 313"/>
                <a:gd name="T7" fmla="*/ 700 h 895"/>
                <a:gd name="T8" fmla="*/ 313 w 313"/>
                <a:gd name="T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5">
                  <a:moveTo>
                    <a:pt x="313" y="0"/>
                  </a:moveTo>
                  <a:lnTo>
                    <a:pt x="0" y="393"/>
                  </a:lnTo>
                  <a:lnTo>
                    <a:pt x="0" y="895"/>
                  </a:lnTo>
                  <a:lnTo>
                    <a:pt x="313" y="70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1097A15-D98C-DE11-59A3-C2AF4BD4A7B9}"/>
                </a:ext>
              </a:extLst>
            </p:cNvPr>
            <p:cNvGrpSpPr/>
            <p:nvPr/>
          </p:nvGrpSpPr>
          <p:grpSpPr>
            <a:xfrm>
              <a:off x="327405" y="1535475"/>
              <a:ext cx="3573975" cy="581922"/>
              <a:chOff x="327405" y="1535475"/>
              <a:chExt cx="3573975" cy="581922"/>
            </a:xfrm>
          </p:grpSpPr>
          <p:sp>
            <p:nvSpPr>
              <p:cNvPr id="355" name="R.Recaudo_2.1">
                <a:extLst>
                  <a:ext uri="{FF2B5EF4-FFF2-40B4-BE49-F238E27FC236}">
                    <a16:creationId xmlns:a16="http://schemas.microsoft.com/office/drawing/2014/main" id="{7BD610D6-0501-9087-78D5-B179C5F00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5" y="1535475"/>
                <a:ext cx="3573975" cy="581922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4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4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4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6" name="Texto Recaudo">
                <a:extLst>
                  <a:ext uri="{FF2B5EF4-FFF2-40B4-BE49-F238E27FC236}">
                    <a16:creationId xmlns:a16="http://schemas.microsoft.com/office/drawing/2014/main" id="{8F158250-0FAF-8301-3191-B245F63419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1676013"/>
                <a:ext cx="2393497" cy="300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Recaudo de Ingresos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7" name="Icono Recaudo">
                <a:extLst>
                  <a:ext uri="{FF2B5EF4-FFF2-40B4-BE49-F238E27FC236}">
                    <a16:creationId xmlns:a16="http://schemas.microsoft.com/office/drawing/2014/main" id="{9DD4F267-C02A-6072-9136-118B8650B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865" y="1666031"/>
                <a:ext cx="261086" cy="351893"/>
              </a:xfrm>
              <a:custGeom>
                <a:avLst/>
                <a:gdLst>
                  <a:gd name="T0" fmla="*/ 2147483646 w 94"/>
                  <a:gd name="T1" fmla="*/ 2147483646 h 138"/>
                  <a:gd name="T2" fmla="*/ 2147483646 w 94"/>
                  <a:gd name="T3" fmla="*/ 2147483646 h 138"/>
                  <a:gd name="T4" fmla="*/ 2147483646 w 94"/>
                  <a:gd name="T5" fmla="*/ 2147483646 h 138"/>
                  <a:gd name="T6" fmla="*/ 2147483646 w 94"/>
                  <a:gd name="T7" fmla="*/ 2147483646 h 138"/>
                  <a:gd name="T8" fmla="*/ 2147483646 w 94"/>
                  <a:gd name="T9" fmla="*/ 2147483646 h 138"/>
                  <a:gd name="T10" fmla="*/ 2147483646 w 94"/>
                  <a:gd name="T11" fmla="*/ 2147483646 h 138"/>
                  <a:gd name="T12" fmla="*/ 2147483646 w 94"/>
                  <a:gd name="T13" fmla="*/ 2147483646 h 138"/>
                  <a:gd name="T14" fmla="*/ 2147483646 w 94"/>
                  <a:gd name="T15" fmla="*/ 2147483646 h 138"/>
                  <a:gd name="T16" fmla="*/ 2147483646 w 94"/>
                  <a:gd name="T17" fmla="*/ 2147483646 h 138"/>
                  <a:gd name="T18" fmla="*/ 2147483646 w 94"/>
                  <a:gd name="T19" fmla="*/ 2147483646 h 138"/>
                  <a:gd name="T20" fmla="*/ 2147483646 w 94"/>
                  <a:gd name="T21" fmla="*/ 2147483646 h 138"/>
                  <a:gd name="T22" fmla="*/ 2147483646 w 94"/>
                  <a:gd name="T23" fmla="*/ 2147483646 h 138"/>
                  <a:gd name="T24" fmla="*/ 2147483646 w 94"/>
                  <a:gd name="T25" fmla="*/ 2147483646 h 138"/>
                  <a:gd name="T26" fmla="*/ 0 w 94"/>
                  <a:gd name="T27" fmla="*/ 2147483646 h 138"/>
                  <a:gd name="T28" fmla="*/ 2147483646 w 94"/>
                  <a:gd name="T29" fmla="*/ 2147483646 h 138"/>
                  <a:gd name="T30" fmla="*/ 2147483646 w 94"/>
                  <a:gd name="T31" fmla="*/ 2147483646 h 138"/>
                  <a:gd name="T32" fmla="*/ 2147483646 w 94"/>
                  <a:gd name="T33" fmla="*/ 0 h 138"/>
                  <a:gd name="T34" fmla="*/ 2147483646 w 94"/>
                  <a:gd name="T35" fmla="*/ 0 h 138"/>
                  <a:gd name="T36" fmla="*/ 2147483646 w 94"/>
                  <a:gd name="T37" fmla="*/ 2147483646 h 138"/>
                  <a:gd name="T38" fmla="*/ 2147483646 w 94"/>
                  <a:gd name="T39" fmla="*/ 2147483646 h 138"/>
                  <a:gd name="T40" fmla="*/ 2147483646 w 94"/>
                  <a:gd name="T41" fmla="*/ 2147483646 h 138"/>
                  <a:gd name="T42" fmla="*/ 2147483646 w 94"/>
                  <a:gd name="T43" fmla="*/ 2147483646 h 138"/>
                  <a:gd name="T44" fmla="*/ 2147483646 w 94"/>
                  <a:gd name="T45" fmla="*/ 2147483646 h 138"/>
                  <a:gd name="T46" fmla="*/ 2147483646 w 94"/>
                  <a:gd name="T47" fmla="*/ 2147483646 h 138"/>
                  <a:gd name="T48" fmla="*/ 2147483646 w 94"/>
                  <a:gd name="T49" fmla="*/ 2147483646 h 138"/>
                  <a:gd name="T50" fmla="*/ 2147483646 w 94"/>
                  <a:gd name="T51" fmla="*/ 2147483646 h 138"/>
                  <a:gd name="T52" fmla="*/ 2147483646 w 94"/>
                  <a:gd name="T53" fmla="*/ 2147483646 h 138"/>
                  <a:gd name="T54" fmla="*/ 2147483646 w 94"/>
                  <a:gd name="T55" fmla="*/ 2147483646 h 138"/>
                  <a:gd name="T56" fmla="*/ 2147483646 w 94"/>
                  <a:gd name="T57" fmla="*/ 2147483646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138">
                    <a:moveTo>
                      <a:pt x="57" y="122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5"/>
                      <a:pt x="54" y="138"/>
                      <a:pt x="51" y="138"/>
                    </a:cubicBezTo>
                    <a:cubicBezTo>
                      <a:pt x="44" y="138"/>
                      <a:pt x="44" y="138"/>
                      <a:pt x="44" y="138"/>
                    </a:cubicBezTo>
                    <a:cubicBezTo>
                      <a:pt x="40" y="138"/>
                      <a:pt x="38" y="135"/>
                      <a:pt x="38" y="133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21" y="119"/>
                      <a:pt x="4" y="110"/>
                      <a:pt x="4" y="103"/>
                    </a:cubicBezTo>
                    <a:cubicBezTo>
                      <a:pt x="4" y="99"/>
                      <a:pt x="7" y="95"/>
                      <a:pt x="7" y="95"/>
                    </a:cubicBezTo>
                    <a:cubicBezTo>
                      <a:pt x="11" y="91"/>
                      <a:pt x="15" y="90"/>
                      <a:pt x="20" y="93"/>
                    </a:cubicBezTo>
                    <a:cubicBezTo>
                      <a:pt x="20" y="93"/>
                      <a:pt x="36" y="103"/>
                      <a:pt x="48" y="103"/>
                    </a:cubicBezTo>
                    <a:cubicBezTo>
                      <a:pt x="66" y="103"/>
                      <a:pt x="72" y="98"/>
                      <a:pt x="72" y="92"/>
                    </a:cubicBezTo>
                    <a:cubicBezTo>
                      <a:pt x="72" y="89"/>
                      <a:pt x="69" y="83"/>
                      <a:pt x="55" y="80"/>
                    </a:cubicBezTo>
                    <a:cubicBezTo>
                      <a:pt x="53" y="80"/>
                      <a:pt x="38" y="76"/>
                      <a:pt x="36" y="75"/>
                    </a:cubicBezTo>
                    <a:cubicBezTo>
                      <a:pt x="17" y="70"/>
                      <a:pt x="0" y="63"/>
                      <a:pt x="0" y="46"/>
                    </a:cubicBezTo>
                    <a:cubicBezTo>
                      <a:pt x="0" y="31"/>
                      <a:pt x="13" y="18"/>
                      <a:pt x="38" y="1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3"/>
                      <a:pt x="40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7" y="3"/>
                      <a:pt x="57" y="5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73" y="19"/>
                      <a:pt x="87" y="28"/>
                      <a:pt x="87" y="35"/>
                    </a:cubicBezTo>
                    <a:cubicBezTo>
                      <a:pt x="87" y="39"/>
                      <a:pt x="82" y="43"/>
                      <a:pt x="82" y="43"/>
                    </a:cubicBezTo>
                    <a:cubicBezTo>
                      <a:pt x="78" y="47"/>
                      <a:pt x="75" y="47"/>
                      <a:pt x="70" y="44"/>
                    </a:cubicBezTo>
                    <a:cubicBezTo>
                      <a:pt x="70" y="44"/>
                      <a:pt x="58" y="35"/>
                      <a:pt x="46" y="35"/>
                    </a:cubicBezTo>
                    <a:cubicBezTo>
                      <a:pt x="29" y="35"/>
                      <a:pt x="23" y="40"/>
                      <a:pt x="23" y="45"/>
                    </a:cubicBezTo>
                    <a:cubicBezTo>
                      <a:pt x="23" y="50"/>
                      <a:pt x="27" y="52"/>
                      <a:pt x="44" y="57"/>
                    </a:cubicBezTo>
                    <a:cubicBezTo>
                      <a:pt x="47" y="57"/>
                      <a:pt x="59" y="60"/>
                      <a:pt x="62" y="61"/>
                    </a:cubicBezTo>
                    <a:cubicBezTo>
                      <a:pt x="83" y="66"/>
                      <a:pt x="94" y="78"/>
                      <a:pt x="94" y="92"/>
                    </a:cubicBezTo>
                    <a:cubicBezTo>
                      <a:pt x="94" y="106"/>
                      <a:pt x="83" y="120"/>
                      <a:pt x="57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5" name="Causacion_Ingresos">
            <a:extLst>
              <a:ext uri="{FF2B5EF4-FFF2-40B4-BE49-F238E27FC236}">
                <a16:creationId xmlns:a16="http://schemas.microsoft.com/office/drawing/2014/main" id="{75065B9D-3FC6-7345-05CC-0F9F8FACBBD2}"/>
              </a:ext>
            </a:extLst>
          </p:cNvPr>
          <p:cNvGrpSpPr/>
          <p:nvPr/>
        </p:nvGrpSpPr>
        <p:grpSpPr>
          <a:xfrm>
            <a:off x="4937" y="956571"/>
            <a:ext cx="3896443" cy="903917"/>
            <a:chOff x="4937" y="956571"/>
            <a:chExt cx="3896443" cy="903917"/>
          </a:xfrm>
        </p:grpSpPr>
        <p:sp>
          <p:nvSpPr>
            <p:cNvPr id="26" name="R.Causacion_1.2">
              <a:hlinkClick r:id="rId24" action="ppaction://hlinksldjump"/>
              <a:extLst>
                <a:ext uri="{FF2B5EF4-FFF2-40B4-BE49-F238E27FC236}">
                  <a16:creationId xmlns:a16="http://schemas.microsoft.com/office/drawing/2014/main" id="{761C19CA-8049-2B14-02F0-2A744F3E4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956571"/>
              <a:ext cx="322467" cy="903917"/>
            </a:xfrm>
            <a:custGeom>
              <a:avLst/>
              <a:gdLst>
                <a:gd name="T0" fmla="*/ 313 w 313"/>
                <a:gd name="T1" fmla="*/ 0 h 1093"/>
                <a:gd name="T2" fmla="*/ 313 w 313"/>
                <a:gd name="T3" fmla="*/ 700 h 1093"/>
                <a:gd name="T4" fmla="*/ 0 w 313"/>
                <a:gd name="T5" fmla="*/ 1093 h 1093"/>
                <a:gd name="T6" fmla="*/ 0 w 313"/>
                <a:gd name="T7" fmla="*/ 593 h 1093"/>
                <a:gd name="T8" fmla="*/ 313 w 313"/>
                <a:gd name="T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0"/>
                  </a:moveTo>
                  <a:lnTo>
                    <a:pt x="313" y="700"/>
                  </a:lnTo>
                  <a:lnTo>
                    <a:pt x="0" y="1093"/>
                  </a:lnTo>
                  <a:lnTo>
                    <a:pt x="0" y="59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CA59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7" name="Causacion">
              <a:extLst>
                <a:ext uri="{FF2B5EF4-FFF2-40B4-BE49-F238E27FC236}">
                  <a16:creationId xmlns:a16="http://schemas.microsoft.com/office/drawing/2014/main" id="{DDE92A6F-8C2B-624E-126C-D5207B157761}"/>
                </a:ext>
              </a:extLst>
            </p:cNvPr>
            <p:cNvGrpSpPr/>
            <p:nvPr/>
          </p:nvGrpSpPr>
          <p:grpSpPr>
            <a:xfrm>
              <a:off x="327404" y="956571"/>
              <a:ext cx="3573976" cy="578904"/>
              <a:chOff x="327404" y="956571"/>
              <a:chExt cx="3573976" cy="578904"/>
            </a:xfrm>
          </p:grpSpPr>
          <p:sp>
            <p:nvSpPr>
              <p:cNvPr id="36" name="R.Causacion_1.1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A7FA4716-10FD-3D04-FADC-842A42C7B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956571"/>
                <a:ext cx="3573976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7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7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7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7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CA59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Texto Causacion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196E474D-8FD1-15E8-E89C-C2B4E1145E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1079221"/>
                <a:ext cx="2800969" cy="326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Causación de Ingresos</a:t>
                </a:r>
                <a:endParaRPr lang="es-CO" altLang="ru-RU" sz="18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43" name="Icono Causacion" descr="Caja registradora contorno">
                <a:extLst>
                  <a:ext uri="{FF2B5EF4-FFF2-40B4-BE49-F238E27FC236}">
                    <a16:creationId xmlns:a16="http://schemas.microsoft.com/office/drawing/2014/main" id="{BE3D6A7D-BF2A-1BBD-A14C-574B187F2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3253369" y="1067433"/>
                <a:ext cx="392870" cy="350068"/>
              </a:xfrm>
              <a:prstGeom prst="rect">
                <a:avLst/>
              </a:prstGeom>
            </p:spPr>
          </p:pic>
        </p:grpSp>
      </p:grpSp>
      <p:sp>
        <p:nvSpPr>
          <p:cNvPr id="9" name="Rectangulo Texto">
            <a:extLst>
              <a:ext uri="{FF2B5EF4-FFF2-40B4-BE49-F238E27FC236}">
                <a16:creationId xmlns:a16="http://schemas.microsoft.com/office/drawing/2014/main" id="{12B2B390-59C6-3B48-46F3-1C048BE6A54A}"/>
              </a:ext>
            </a:extLst>
          </p:cNvPr>
          <p:cNvSpPr/>
          <p:nvPr/>
        </p:nvSpPr>
        <p:spPr>
          <a:xfrm>
            <a:off x="4099560" y="956571"/>
            <a:ext cx="4876800" cy="3959619"/>
          </a:xfrm>
          <a:prstGeom prst="roundRect">
            <a:avLst/>
          </a:prstGeom>
          <a:noFill/>
          <a:ln w="57150">
            <a:solidFill>
              <a:srgbClr val="FF912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T.Gestion_ingresos">
            <a:extLst>
              <a:ext uri="{FF2B5EF4-FFF2-40B4-BE49-F238E27FC236}">
                <a16:creationId xmlns:a16="http://schemas.microsoft.com/office/drawing/2014/main" id="{498F733B-C7BB-F864-1BCB-441E3DC48420}"/>
              </a:ext>
            </a:extLst>
          </p:cNvPr>
          <p:cNvSpPr txBox="1"/>
          <p:nvPr/>
        </p:nvSpPr>
        <p:spPr>
          <a:xfrm>
            <a:off x="4494727" y="507499"/>
            <a:ext cx="4084685" cy="4462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Regresar Inicio">
                <a:extLst>
                  <a:ext uri="{FF2B5EF4-FFF2-40B4-BE49-F238E27FC236}">
                    <a16:creationId xmlns:a16="http://schemas.microsoft.com/office/drawing/2014/main" id="{3369C273-9F14-A765-8517-E7BA9D71B3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2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Regresar Inicio">
                <a:extLst>
                  <a:ext uri="{FF2B5EF4-FFF2-40B4-BE49-F238E27FC236}">
                    <a16:creationId xmlns:a16="http://schemas.microsoft.com/office/drawing/2014/main" id="{3369C273-9F14-A765-8517-E7BA9D71B3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8497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Explicacion Contingentes">
            <a:extLst>
              <a:ext uri="{FF2B5EF4-FFF2-40B4-BE49-F238E27FC236}">
                <a16:creationId xmlns:a16="http://schemas.microsoft.com/office/drawing/2014/main" id="{9EDFF202-5CC7-ADAF-C2CC-987D2A709991}"/>
              </a:ext>
            </a:extLst>
          </p:cNvPr>
          <p:cNvGrpSpPr/>
          <p:nvPr/>
        </p:nvGrpSpPr>
        <p:grpSpPr>
          <a:xfrm>
            <a:off x="4218291" y="985520"/>
            <a:ext cx="4718632" cy="3906519"/>
            <a:chOff x="4218291" y="985520"/>
            <a:chExt cx="4718632" cy="3906519"/>
          </a:xfrm>
        </p:grpSpPr>
        <p:pic>
          <p:nvPicPr>
            <p:cNvPr id="16" name="Google Shape;295;p19">
              <a:extLst>
                <a:ext uri="{FF2B5EF4-FFF2-40B4-BE49-F238E27FC236}">
                  <a16:creationId xmlns:a16="http://schemas.microsoft.com/office/drawing/2014/main" id="{4D193996-4483-26CF-03F9-77224C0DAF4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36558" y="985520"/>
              <a:ext cx="3620729" cy="3906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39DF2C17-9B05-0E09-31A2-37B84BAFCA68}"/>
                </a:ext>
              </a:extLst>
            </p:cNvPr>
            <p:cNvSpPr/>
            <p:nvPr/>
          </p:nvSpPr>
          <p:spPr>
            <a:xfrm>
              <a:off x="6555413" y="4307628"/>
              <a:ext cx="1818640" cy="420747"/>
            </a:xfrm>
            <a:prstGeom prst="roundRect">
              <a:avLst>
                <a:gd name="adj" fmla="val 3587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A150E14B-CB71-937D-D4B1-EA5B89B1B568}"/>
                </a:ext>
              </a:extLst>
            </p:cNvPr>
            <p:cNvSpPr/>
            <p:nvPr/>
          </p:nvSpPr>
          <p:spPr>
            <a:xfrm>
              <a:off x="4736773" y="1179447"/>
              <a:ext cx="1818640" cy="416988"/>
            </a:xfrm>
            <a:prstGeom prst="roundRect">
              <a:avLst>
                <a:gd name="adj" fmla="val 3587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4" name="Google Shape;263;p17">
              <a:extLst>
                <a:ext uri="{FF2B5EF4-FFF2-40B4-BE49-F238E27FC236}">
                  <a16:creationId xmlns:a16="http://schemas.microsoft.com/office/drawing/2014/main" id="{83D24F0D-7A33-61BC-52CE-DAC3D39CF9B7}"/>
                </a:ext>
              </a:extLst>
            </p:cNvPr>
            <p:cNvSpPr txBox="1"/>
            <p:nvPr/>
          </p:nvSpPr>
          <p:spPr>
            <a:xfrm>
              <a:off x="6740120" y="4289886"/>
              <a:ext cx="1494774" cy="461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buClr>
                  <a:srgbClr val="282828"/>
                </a:buClr>
                <a:buSzPts val="2400"/>
              </a:pPr>
              <a:r>
                <a:rPr lang="es-CO" sz="15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Causación Acto Administrativo</a:t>
              </a:r>
              <a:endParaRPr lang="es-CO" sz="1500" dirty="0">
                <a:effectLst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828"/>
                </a:buClr>
                <a:buSzPts val="2400"/>
                <a:buFont typeface="Open Sans SemiBold"/>
                <a:buNone/>
              </a:pPr>
              <a:endParaRPr lang="es-CO" sz="1500" dirty="0">
                <a:solidFill>
                  <a:srgbClr val="00B050"/>
                </a:solidFill>
              </a:endParaRPr>
            </a:p>
          </p:txBody>
        </p:sp>
        <p:sp>
          <p:nvSpPr>
            <p:cNvPr id="20" name="Google Shape;263;p17">
              <a:extLst>
                <a:ext uri="{FF2B5EF4-FFF2-40B4-BE49-F238E27FC236}">
                  <a16:creationId xmlns:a16="http://schemas.microsoft.com/office/drawing/2014/main" id="{7F159B5B-74F9-565D-ACFB-4F06EA2E0475}"/>
                </a:ext>
              </a:extLst>
            </p:cNvPr>
            <p:cNvSpPr txBox="1"/>
            <p:nvPr/>
          </p:nvSpPr>
          <p:spPr>
            <a:xfrm>
              <a:off x="4822110" y="1256657"/>
              <a:ext cx="1714959" cy="339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282828"/>
                </a:buClr>
                <a:buSzPts val="2400"/>
              </a:pPr>
              <a:r>
                <a:rPr lang="es-CO" sz="16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Acto Administrativo</a:t>
              </a:r>
              <a:endParaRPr lang="es-CO" sz="1600" dirty="0">
                <a:effectLst/>
              </a:endParaRPr>
            </a:p>
          </p:txBody>
        </p:sp>
        <p:sp>
          <p:nvSpPr>
            <p:cNvPr id="26" name="Google Shape;251;p17">
              <a:extLst>
                <a:ext uri="{FF2B5EF4-FFF2-40B4-BE49-F238E27FC236}">
                  <a16:creationId xmlns:a16="http://schemas.microsoft.com/office/drawing/2014/main" id="{409F0625-F159-2224-ED9B-4437A1CC1739}"/>
                </a:ext>
              </a:extLst>
            </p:cNvPr>
            <p:cNvSpPr txBox="1"/>
            <p:nvPr/>
          </p:nvSpPr>
          <p:spPr>
            <a:xfrm>
              <a:off x="4218291" y="1784250"/>
              <a:ext cx="2291274" cy="19962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600" dirty="0"/>
                <a:t>Registrar hechos económicos que representan procesos administrativos que aún no están en firme, pero que se pueden convertir en un ingreso para la entidad</a:t>
              </a:r>
              <a:endParaRPr lang="es-CO" sz="1600" i="1" dirty="0"/>
            </a:p>
          </p:txBody>
        </p:sp>
        <p:sp>
          <p:nvSpPr>
            <p:cNvPr id="27" name="Google Shape;251;p17">
              <a:extLst>
                <a:ext uri="{FF2B5EF4-FFF2-40B4-BE49-F238E27FC236}">
                  <a16:creationId xmlns:a16="http://schemas.microsoft.com/office/drawing/2014/main" id="{26359C6E-35C7-C06F-8967-4FB095A5CB9A}"/>
                </a:ext>
              </a:extLst>
            </p:cNvPr>
            <p:cNvSpPr txBox="1"/>
            <p:nvPr/>
          </p:nvSpPr>
          <p:spPr>
            <a:xfrm>
              <a:off x="6645649" y="2436742"/>
              <a:ext cx="2291274" cy="15232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600" dirty="0"/>
                <a:t>Una vez surta el proceso y quede en firme el valor del proceso administrativo, se registrará como un ingreso</a:t>
              </a:r>
            </a:p>
          </p:txBody>
        </p:sp>
        <p:sp>
          <p:nvSpPr>
            <p:cNvPr id="28" name="Google Shape;251;p17">
              <a:extLst>
                <a:ext uri="{FF2B5EF4-FFF2-40B4-BE49-F238E27FC236}">
                  <a16:creationId xmlns:a16="http://schemas.microsoft.com/office/drawing/2014/main" id="{7DF78E9E-2F0D-0683-AECD-B15A2CDE374A}"/>
                </a:ext>
              </a:extLst>
            </p:cNvPr>
            <p:cNvSpPr txBox="1"/>
            <p:nvPr/>
          </p:nvSpPr>
          <p:spPr>
            <a:xfrm>
              <a:off x="4591382" y="3886313"/>
              <a:ext cx="1644882" cy="621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400" b="1" dirty="0">
                  <a:solidFill>
                    <a:srgbClr val="92D050"/>
                  </a:solidFill>
                </a:rPr>
                <a:t>Efecto Contable</a:t>
              </a:r>
              <a:r>
                <a:rPr lang="es-CO" sz="1400" dirty="0">
                  <a:solidFill>
                    <a:srgbClr val="92D050"/>
                  </a:solidFill>
                </a:rPr>
                <a:t>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400" dirty="0"/>
                <a:t>Cuentas de orden</a:t>
              </a:r>
              <a:endParaRPr lang="es-CO" sz="1400" i="1" dirty="0"/>
            </a:p>
          </p:txBody>
        </p:sp>
        <p:sp>
          <p:nvSpPr>
            <p:cNvPr id="29" name="Google Shape;251;p17">
              <a:extLst>
                <a:ext uri="{FF2B5EF4-FFF2-40B4-BE49-F238E27FC236}">
                  <a16:creationId xmlns:a16="http://schemas.microsoft.com/office/drawing/2014/main" id="{731F6FAC-982C-79F8-3953-A42FD5972A84}"/>
                </a:ext>
              </a:extLst>
            </p:cNvPr>
            <p:cNvSpPr txBox="1"/>
            <p:nvPr/>
          </p:nvSpPr>
          <p:spPr>
            <a:xfrm>
              <a:off x="6827345" y="1324136"/>
              <a:ext cx="2082206" cy="621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400" b="1" dirty="0">
                  <a:solidFill>
                    <a:srgbClr val="00B0F0"/>
                  </a:solidFill>
                </a:rPr>
                <a:t>Efecto Contable</a:t>
              </a:r>
              <a:r>
                <a:rPr lang="es-CO" sz="1400" dirty="0">
                  <a:solidFill>
                    <a:srgbClr val="00B0F0"/>
                  </a:solidFill>
                </a:rPr>
                <a:t>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400" dirty="0"/>
                <a:t>Cancelación Cuenta de Orden y reconocimiento de un ingreso</a:t>
              </a:r>
              <a:endParaRPr lang="es-CO" sz="1400" i="1" dirty="0"/>
            </a:p>
          </p:txBody>
        </p:sp>
      </p:grpSp>
      <p:grpSp>
        <p:nvGrpSpPr>
          <p:cNvPr id="328" name="Reportes_Ingresos">
            <a:extLst>
              <a:ext uri="{FF2B5EF4-FFF2-40B4-BE49-F238E27FC236}">
                <a16:creationId xmlns:a16="http://schemas.microsoft.com/office/drawing/2014/main" id="{C21750C3-CE45-15DA-630C-CB66BA26C575}"/>
              </a:ext>
            </a:extLst>
          </p:cNvPr>
          <p:cNvGrpSpPr/>
          <p:nvPr/>
        </p:nvGrpSpPr>
        <p:grpSpPr>
          <a:xfrm>
            <a:off x="432" y="3944919"/>
            <a:ext cx="3900948" cy="1061188"/>
            <a:chOff x="432" y="3944919"/>
            <a:chExt cx="3900948" cy="1061188"/>
          </a:xfrm>
        </p:grpSpPr>
        <p:sp>
          <p:nvSpPr>
            <p:cNvPr id="330" name="R.Reportes_7.2">
              <a:hlinkClick r:id="rId4" action="ppaction://hlinksldjump"/>
              <a:extLst>
                <a:ext uri="{FF2B5EF4-FFF2-40B4-BE49-F238E27FC236}">
                  <a16:creationId xmlns:a16="http://schemas.microsoft.com/office/drawing/2014/main" id="{F2482E74-BF4F-A447-9256-956DEC637D4B}"/>
                </a:ext>
              </a:extLst>
            </p:cNvPr>
            <p:cNvSpPr/>
            <p:nvPr/>
          </p:nvSpPr>
          <p:spPr>
            <a:xfrm rot="16200000">
              <a:off x="-366675" y="4312026"/>
              <a:ext cx="1061188" cy="326973"/>
            </a:xfrm>
            <a:prstGeom prst="parallelogram">
              <a:avLst>
                <a:gd name="adj" fmla="val 150631"/>
              </a:avLst>
            </a:prstGeom>
            <a:solidFill>
              <a:srgbClr val="00B050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331" name="Reportes">
              <a:extLst>
                <a:ext uri="{FF2B5EF4-FFF2-40B4-BE49-F238E27FC236}">
                  <a16:creationId xmlns:a16="http://schemas.microsoft.com/office/drawing/2014/main" id="{3DBF9F8D-A698-30D4-78D2-5D8456B686C7}"/>
                </a:ext>
              </a:extLst>
            </p:cNvPr>
            <p:cNvGrpSpPr/>
            <p:nvPr/>
          </p:nvGrpSpPr>
          <p:grpSpPr>
            <a:xfrm>
              <a:off x="327404" y="4430472"/>
              <a:ext cx="3573976" cy="573730"/>
              <a:chOff x="327404" y="4430472"/>
              <a:chExt cx="3573976" cy="573730"/>
            </a:xfrm>
          </p:grpSpPr>
          <p:sp>
            <p:nvSpPr>
              <p:cNvPr id="332" name="R.Reportes_7.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86DD9828-D938-FFD3-2C2E-8D3226C4B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4430472"/>
                <a:ext cx="3573976" cy="573730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0B05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3" name="Texto Reportes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37C6041F-F971-5DCB-C757-530301DCAD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331" y="4565923"/>
                <a:ext cx="2394824" cy="300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Reportes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34" name="Icono Reportes" descr="Contrato con relleno sólido">
                <a:extLst>
                  <a:ext uri="{FF2B5EF4-FFF2-40B4-BE49-F238E27FC236}">
                    <a16:creationId xmlns:a16="http://schemas.microsoft.com/office/drawing/2014/main" id="{AFA3B10D-90B7-D011-1B29-96336B7D4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202102" y="4564615"/>
                <a:ext cx="392870" cy="351575"/>
              </a:xfrm>
              <a:prstGeom prst="rect">
                <a:avLst/>
              </a:prstGeom>
            </p:spPr>
          </p:pic>
        </p:grpSp>
      </p:grpSp>
      <p:grpSp>
        <p:nvGrpSpPr>
          <p:cNvPr id="52" name="Devolucion_Ingresos">
            <a:extLst>
              <a:ext uri="{FF2B5EF4-FFF2-40B4-BE49-F238E27FC236}">
                <a16:creationId xmlns:a16="http://schemas.microsoft.com/office/drawing/2014/main" id="{E8979E54-2E02-3870-39B3-AB817A51CC05}"/>
              </a:ext>
            </a:extLst>
          </p:cNvPr>
          <p:cNvGrpSpPr/>
          <p:nvPr/>
        </p:nvGrpSpPr>
        <p:grpSpPr>
          <a:xfrm>
            <a:off x="813" y="3525621"/>
            <a:ext cx="3900563" cy="913014"/>
            <a:chOff x="813" y="3525621"/>
            <a:chExt cx="3900563" cy="913014"/>
          </a:xfrm>
        </p:grpSpPr>
        <p:sp>
          <p:nvSpPr>
            <p:cNvPr id="53" name="R.Devolucion_6.2">
              <a:hlinkClick r:id="rId7" action="ppaction://hlinksldjump"/>
              <a:extLst>
                <a:ext uri="{FF2B5EF4-FFF2-40B4-BE49-F238E27FC236}">
                  <a16:creationId xmlns:a16="http://schemas.microsoft.com/office/drawing/2014/main" id="{05B1D0DF-043E-2ED3-9651-A70C96B50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3525621"/>
              <a:ext cx="326588" cy="913014"/>
            </a:xfrm>
            <a:custGeom>
              <a:avLst/>
              <a:gdLst>
                <a:gd name="T0" fmla="*/ 313 w 313"/>
                <a:gd name="T1" fmla="*/ 1093 h 1093"/>
                <a:gd name="T2" fmla="*/ 0 w 313"/>
                <a:gd name="T3" fmla="*/ 502 h 1093"/>
                <a:gd name="T4" fmla="*/ 0 w 313"/>
                <a:gd name="T5" fmla="*/ 0 h 1093"/>
                <a:gd name="T6" fmla="*/ 313 w 313"/>
                <a:gd name="T7" fmla="*/ 395 h 1093"/>
                <a:gd name="T8" fmla="*/ 313 w 313"/>
                <a:gd name="T9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1093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395"/>
                  </a:lnTo>
                  <a:lnTo>
                    <a:pt x="313" y="1093"/>
                  </a:lnTo>
                  <a:close/>
                </a:path>
              </a:pathLst>
            </a:custGeom>
            <a:solidFill>
              <a:srgbClr val="34B2E3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4" name="Devolucion">
              <a:extLst>
                <a:ext uri="{FF2B5EF4-FFF2-40B4-BE49-F238E27FC236}">
                  <a16:creationId xmlns:a16="http://schemas.microsoft.com/office/drawing/2014/main" id="{C7825626-E6AF-AD5E-CFCA-4B3FBF84F553}"/>
                </a:ext>
              </a:extLst>
            </p:cNvPr>
            <p:cNvGrpSpPr/>
            <p:nvPr/>
          </p:nvGrpSpPr>
          <p:grpSpPr>
            <a:xfrm>
              <a:off x="327400" y="3851567"/>
              <a:ext cx="3573976" cy="578904"/>
              <a:chOff x="327400" y="3851567"/>
              <a:chExt cx="3573976" cy="578904"/>
            </a:xfrm>
          </p:grpSpPr>
          <p:sp>
            <p:nvSpPr>
              <p:cNvPr id="59" name="R.Devolucion_5.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D05F033-54C0-A975-874A-95EE0C88C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0" y="3851567"/>
                <a:ext cx="3573976" cy="578904"/>
              </a:xfrm>
              <a:custGeom>
                <a:avLst/>
                <a:gdLst>
                  <a:gd name="T0" fmla="*/ 3868 w 4034"/>
                  <a:gd name="T1" fmla="*/ 173 h 700"/>
                  <a:gd name="T2" fmla="*/ 3705 w 4034"/>
                  <a:gd name="T3" fmla="*/ 0 h 700"/>
                  <a:gd name="T4" fmla="*/ 3705 w 4034"/>
                  <a:gd name="T5" fmla="*/ 0 h 700"/>
                  <a:gd name="T6" fmla="*/ 0 w 4034"/>
                  <a:gd name="T7" fmla="*/ 0 h 700"/>
                  <a:gd name="T8" fmla="*/ 0 w 4034"/>
                  <a:gd name="T9" fmla="*/ 700 h 700"/>
                  <a:gd name="T10" fmla="*/ 3705 w 4034"/>
                  <a:gd name="T11" fmla="*/ 700 h 700"/>
                  <a:gd name="T12" fmla="*/ 3705 w 4034"/>
                  <a:gd name="T13" fmla="*/ 700 h 700"/>
                  <a:gd name="T14" fmla="*/ 3868 w 4034"/>
                  <a:gd name="T15" fmla="*/ 523 h 700"/>
                  <a:gd name="T16" fmla="*/ 4034 w 4034"/>
                  <a:gd name="T17" fmla="*/ 350 h 700"/>
                  <a:gd name="T18" fmla="*/ 3868 w 4034"/>
                  <a:gd name="T19" fmla="*/ 173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700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34B2E3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Texto Devolucion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195C0CBD-538F-3CFF-321F-1760899B5B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87" y="3991377"/>
                <a:ext cx="2937511" cy="299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Devolución de Ingresos 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27" name="Icono Devolucion" descr="Recibo con relleno sólido">
                <a:extLst>
                  <a:ext uri="{FF2B5EF4-FFF2-40B4-BE49-F238E27FC236}">
                    <a16:creationId xmlns:a16="http://schemas.microsoft.com/office/drawing/2014/main" id="{87B546CD-2275-A0B8-D3DB-AFC29D4BB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202098" y="3944919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46" name="Compensacion">
            <a:extLst>
              <a:ext uri="{FF2B5EF4-FFF2-40B4-BE49-F238E27FC236}">
                <a16:creationId xmlns:a16="http://schemas.microsoft.com/office/drawing/2014/main" id="{DE07077C-6658-B083-1875-018A55E3924E}"/>
              </a:ext>
            </a:extLst>
          </p:cNvPr>
          <p:cNvGrpSpPr/>
          <p:nvPr/>
        </p:nvGrpSpPr>
        <p:grpSpPr>
          <a:xfrm>
            <a:off x="1905" y="3114838"/>
            <a:ext cx="3895396" cy="739207"/>
            <a:chOff x="1905" y="3114838"/>
            <a:chExt cx="3895396" cy="739207"/>
          </a:xfrm>
        </p:grpSpPr>
        <p:sp>
          <p:nvSpPr>
            <p:cNvPr id="47" name="R.Compensacion_5.2">
              <a:hlinkClick r:id="rId10" action="ppaction://hlinksldjump"/>
              <a:extLst>
                <a:ext uri="{FF2B5EF4-FFF2-40B4-BE49-F238E27FC236}">
                  <a16:creationId xmlns:a16="http://schemas.microsoft.com/office/drawing/2014/main" id="{7CB7BFC0-7D0D-3393-66F3-C174BC6C1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3114838"/>
              <a:ext cx="322197" cy="739207"/>
            </a:xfrm>
            <a:custGeom>
              <a:avLst/>
              <a:gdLst>
                <a:gd name="T0" fmla="*/ 313 w 313"/>
                <a:gd name="T1" fmla="*/ 897 h 897"/>
                <a:gd name="T2" fmla="*/ 0 w 313"/>
                <a:gd name="T3" fmla="*/ 502 h 897"/>
                <a:gd name="T4" fmla="*/ 0 w 313"/>
                <a:gd name="T5" fmla="*/ 0 h 897"/>
                <a:gd name="T6" fmla="*/ 313 w 313"/>
                <a:gd name="T7" fmla="*/ 197 h 897"/>
                <a:gd name="T8" fmla="*/ 313 w 313"/>
                <a:gd name="T9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7">
                  <a:moveTo>
                    <a:pt x="313" y="897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197"/>
                  </a:lnTo>
                  <a:lnTo>
                    <a:pt x="313" y="897"/>
                  </a:lnTo>
                  <a:close/>
                </a:path>
              </a:pathLst>
            </a:custGeom>
            <a:solidFill>
              <a:srgbClr val="065280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8" name="Compensacion">
              <a:extLst>
                <a:ext uri="{FF2B5EF4-FFF2-40B4-BE49-F238E27FC236}">
                  <a16:creationId xmlns:a16="http://schemas.microsoft.com/office/drawing/2014/main" id="{1AF99583-A387-30B8-725A-616514448E91}"/>
                </a:ext>
              </a:extLst>
            </p:cNvPr>
            <p:cNvGrpSpPr/>
            <p:nvPr/>
          </p:nvGrpSpPr>
          <p:grpSpPr>
            <a:xfrm>
              <a:off x="323325" y="3276384"/>
              <a:ext cx="3573976" cy="576423"/>
              <a:chOff x="318819" y="3266527"/>
              <a:chExt cx="3573976" cy="576423"/>
            </a:xfrm>
          </p:grpSpPr>
          <p:sp>
            <p:nvSpPr>
              <p:cNvPr id="49" name="R.Compensacion_5.1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30577903-2C7A-7D58-8AE3-6CE569650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19" y="3266527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6528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Texto Compensacion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4DAFA96B-79DF-05F6-FB73-E6D8D235B0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3385410"/>
                <a:ext cx="2545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Compensación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51" name="Icono Compensacion" descr="Ábaco con relleno sólido">
                <a:extLst>
                  <a:ext uri="{FF2B5EF4-FFF2-40B4-BE49-F238E27FC236}">
                    <a16:creationId xmlns:a16="http://schemas.microsoft.com/office/drawing/2014/main" id="{158D42D4-F63D-17C8-9D66-528054EE4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194462" y="3345715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40" name="Recaudo_Anterior">
            <a:extLst>
              <a:ext uri="{FF2B5EF4-FFF2-40B4-BE49-F238E27FC236}">
                <a16:creationId xmlns:a16="http://schemas.microsoft.com/office/drawing/2014/main" id="{D6CA7F43-CF16-63B9-16BB-566EAF8BF215}"/>
              </a:ext>
            </a:extLst>
          </p:cNvPr>
          <p:cNvGrpSpPr/>
          <p:nvPr/>
        </p:nvGrpSpPr>
        <p:grpSpPr>
          <a:xfrm>
            <a:off x="-4774" y="2688830"/>
            <a:ext cx="3901645" cy="587553"/>
            <a:chOff x="-4774" y="2688830"/>
            <a:chExt cx="3901645" cy="587553"/>
          </a:xfrm>
        </p:grpSpPr>
        <p:sp>
          <p:nvSpPr>
            <p:cNvPr id="41" name="R.Anterior_4.2">
              <a:hlinkClick r:id="rId13" action="ppaction://hlinksldjump"/>
              <a:extLst>
                <a:ext uri="{FF2B5EF4-FFF2-40B4-BE49-F238E27FC236}">
                  <a16:creationId xmlns:a16="http://schemas.microsoft.com/office/drawing/2014/main" id="{F37F9DAC-515D-7AC7-7A84-B37B01790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4" y="2688830"/>
              <a:ext cx="326972" cy="587553"/>
            </a:xfrm>
            <a:custGeom>
              <a:avLst/>
              <a:gdLst>
                <a:gd name="T0" fmla="*/ 313 w 313"/>
                <a:gd name="T1" fmla="*/ 0 h 702"/>
                <a:gd name="T2" fmla="*/ 0 w 313"/>
                <a:gd name="T3" fmla="*/ 0 h 702"/>
                <a:gd name="T4" fmla="*/ 0 w 313"/>
                <a:gd name="T5" fmla="*/ 505 h 702"/>
                <a:gd name="T6" fmla="*/ 313 w 313"/>
                <a:gd name="T7" fmla="*/ 702 h 702"/>
                <a:gd name="T8" fmla="*/ 313 w 313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702">
                  <a:moveTo>
                    <a:pt x="313" y="0"/>
                  </a:moveTo>
                  <a:lnTo>
                    <a:pt x="0" y="0"/>
                  </a:lnTo>
                  <a:lnTo>
                    <a:pt x="0" y="505"/>
                  </a:lnTo>
                  <a:lnTo>
                    <a:pt x="313" y="7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C103D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2" name="Anterior">
              <a:extLst>
                <a:ext uri="{FF2B5EF4-FFF2-40B4-BE49-F238E27FC236}">
                  <a16:creationId xmlns:a16="http://schemas.microsoft.com/office/drawing/2014/main" id="{76C07BAF-297D-4D1E-4084-4FE2BA522B31}"/>
                </a:ext>
              </a:extLst>
            </p:cNvPr>
            <p:cNvGrpSpPr/>
            <p:nvPr/>
          </p:nvGrpSpPr>
          <p:grpSpPr>
            <a:xfrm>
              <a:off x="322896" y="2688832"/>
              <a:ext cx="3573975" cy="587551"/>
              <a:chOff x="322896" y="2688833"/>
              <a:chExt cx="3573975" cy="578904"/>
            </a:xfrm>
          </p:grpSpPr>
          <p:sp>
            <p:nvSpPr>
              <p:cNvPr id="43" name="R.Anterior_4.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C6660EC-3850-C4A8-E91F-E88B3823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2688833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6 h 700"/>
                  <a:gd name="T4" fmla="*/ 3705 w 4034"/>
                  <a:gd name="T5" fmla="*/ 0 h 700"/>
                  <a:gd name="T6" fmla="*/ 3705 w 4034"/>
                  <a:gd name="T7" fmla="*/ 0 h 700"/>
                  <a:gd name="T8" fmla="*/ 0 w 4034"/>
                  <a:gd name="T9" fmla="*/ 0 h 700"/>
                  <a:gd name="T10" fmla="*/ 0 w 4034"/>
                  <a:gd name="T11" fmla="*/ 700 h 700"/>
                  <a:gd name="T12" fmla="*/ 3705 w 4034"/>
                  <a:gd name="T13" fmla="*/ 700 h 700"/>
                  <a:gd name="T14" fmla="*/ 3705 w 4034"/>
                  <a:gd name="T15" fmla="*/ 700 h 700"/>
                  <a:gd name="T16" fmla="*/ 3705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3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6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8C103D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Texto Anterior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3D175E70-AE88-C7D4-CEF0-408C2906C1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2715676"/>
                <a:ext cx="2937512" cy="5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Clasificación de Recaudos de Vigencia Anterior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" name="Icono Anterior">
                <a:extLst>
                  <a:ext uri="{FF2B5EF4-FFF2-40B4-BE49-F238E27FC236}">
                    <a16:creationId xmlns:a16="http://schemas.microsoft.com/office/drawing/2014/main" id="{82A84A51-75F9-4697-429D-121C19C36B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980" y="2863320"/>
                <a:ext cx="360483" cy="241496"/>
              </a:xfrm>
              <a:custGeom>
                <a:avLst/>
                <a:gdLst>
                  <a:gd name="T0" fmla="*/ 2147483646 w 130"/>
                  <a:gd name="T1" fmla="*/ 2147483646 h 110"/>
                  <a:gd name="T2" fmla="*/ 2147483646 w 130"/>
                  <a:gd name="T3" fmla="*/ 2147483646 h 110"/>
                  <a:gd name="T4" fmla="*/ 2147483646 w 130"/>
                  <a:gd name="T5" fmla="*/ 2147483646 h 110"/>
                  <a:gd name="T6" fmla="*/ 2147483646 w 130"/>
                  <a:gd name="T7" fmla="*/ 2147483646 h 110"/>
                  <a:gd name="T8" fmla="*/ 2147483646 w 130"/>
                  <a:gd name="T9" fmla="*/ 2147483646 h 110"/>
                  <a:gd name="T10" fmla="*/ 2147483646 w 130"/>
                  <a:gd name="T11" fmla="*/ 2147483646 h 110"/>
                  <a:gd name="T12" fmla="*/ 2147483646 w 130"/>
                  <a:gd name="T13" fmla="*/ 2147483646 h 110"/>
                  <a:gd name="T14" fmla="*/ 2147483646 w 130"/>
                  <a:gd name="T15" fmla="*/ 2147483646 h 110"/>
                  <a:gd name="T16" fmla="*/ 2147483646 w 130"/>
                  <a:gd name="T17" fmla="*/ 2147483646 h 110"/>
                  <a:gd name="T18" fmla="*/ 2147483646 w 130"/>
                  <a:gd name="T19" fmla="*/ 2147483646 h 110"/>
                  <a:gd name="T20" fmla="*/ 2147483646 w 130"/>
                  <a:gd name="T21" fmla="*/ 2147483646 h 110"/>
                  <a:gd name="T22" fmla="*/ 2147483646 w 130"/>
                  <a:gd name="T23" fmla="*/ 2147483646 h 110"/>
                  <a:gd name="T24" fmla="*/ 2147483646 w 130"/>
                  <a:gd name="T25" fmla="*/ 2147483646 h 110"/>
                  <a:gd name="T26" fmla="*/ 2147483646 w 130"/>
                  <a:gd name="T27" fmla="*/ 2147483646 h 110"/>
                  <a:gd name="T28" fmla="*/ 2147483646 w 130"/>
                  <a:gd name="T29" fmla="*/ 2147483646 h 110"/>
                  <a:gd name="T30" fmla="*/ 2147483646 w 130"/>
                  <a:gd name="T31" fmla="*/ 2147483646 h 110"/>
                  <a:gd name="T32" fmla="*/ 2147483646 w 130"/>
                  <a:gd name="T33" fmla="*/ 2147483646 h 110"/>
                  <a:gd name="T34" fmla="*/ 2147483646 w 130"/>
                  <a:gd name="T35" fmla="*/ 2147483646 h 110"/>
                  <a:gd name="T36" fmla="*/ 2147483646 w 130"/>
                  <a:gd name="T37" fmla="*/ 2147483646 h 110"/>
                  <a:gd name="T38" fmla="*/ 2147483646 w 130"/>
                  <a:gd name="T39" fmla="*/ 2147483646 h 110"/>
                  <a:gd name="T40" fmla="*/ 2147483646 w 130"/>
                  <a:gd name="T41" fmla="*/ 2147483646 h 110"/>
                  <a:gd name="T42" fmla="*/ 2147483646 w 130"/>
                  <a:gd name="T43" fmla="*/ 2147483646 h 110"/>
                  <a:gd name="T44" fmla="*/ 2147483646 w 130"/>
                  <a:gd name="T45" fmla="*/ 2147483646 h 110"/>
                  <a:gd name="T46" fmla="*/ 2147483646 w 130"/>
                  <a:gd name="T47" fmla="*/ 2147483646 h 110"/>
                  <a:gd name="T48" fmla="*/ 2147483646 w 130"/>
                  <a:gd name="T49" fmla="*/ 2147483646 h 110"/>
                  <a:gd name="T50" fmla="*/ 2147483646 w 130"/>
                  <a:gd name="T51" fmla="*/ 2147483646 h 110"/>
                  <a:gd name="T52" fmla="*/ 2147483646 w 130"/>
                  <a:gd name="T53" fmla="*/ 2147483646 h 110"/>
                  <a:gd name="T54" fmla="*/ 2147483646 w 130"/>
                  <a:gd name="T55" fmla="*/ 2147483646 h 110"/>
                  <a:gd name="T56" fmla="*/ 2147483646 w 130"/>
                  <a:gd name="T57" fmla="*/ 2147483646 h 110"/>
                  <a:gd name="T58" fmla="*/ 2147483646 w 130"/>
                  <a:gd name="T59" fmla="*/ 2147483646 h 110"/>
                  <a:gd name="T60" fmla="*/ 2147483646 w 130"/>
                  <a:gd name="T61" fmla="*/ 2147483646 h 110"/>
                  <a:gd name="T62" fmla="*/ 2147483646 w 130"/>
                  <a:gd name="T63" fmla="*/ 2147483646 h 110"/>
                  <a:gd name="T64" fmla="*/ 2147483646 w 130"/>
                  <a:gd name="T65" fmla="*/ 2147483646 h 110"/>
                  <a:gd name="T66" fmla="*/ 2147483646 w 130"/>
                  <a:gd name="T67" fmla="*/ 2147483646 h 110"/>
                  <a:gd name="T68" fmla="*/ 2147483646 w 130"/>
                  <a:gd name="T69" fmla="*/ 2147483646 h 110"/>
                  <a:gd name="T70" fmla="*/ 2147483646 w 130"/>
                  <a:gd name="T71" fmla="*/ 2147483646 h 110"/>
                  <a:gd name="T72" fmla="*/ 2147483646 w 130"/>
                  <a:gd name="T73" fmla="*/ 2147483646 h 110"/>
                  <a:gd name="T74" fmla="*/ 2147483646 w 130"/>
                  <a:gd name="T75" fmla="*/ 2147483646 h 110"/>
                  <a:gd name="T76" fmla="*/ 2147483646 w 130"/>
                  <a:gd name="T77" fmla="*/ 2147483646 h 110"/>
                  <a:gd name="T78" fmla="*/ 2147483646 w 130"/>
                  <a:gd name="T79" fmla="*/ 2147483646 h 110"/>
                  <a:gd name="T80" fmla="*/ 2147483646 w 130"/>
                  <a:gd name="T81" fmla="*/ 2147483646 h 110"/>
                  <a:gd name="T82" fmla="*/ 2147483646 w 130"/>
                  <a:gd name="T83" fmla="*/ 2147483646 h 110"/>
                  <a:gd name="T84" fmla="*/ 2147483646 w 130"/>
                  <a:gd name="T85" fmla="*/ 2147483646 h 110"/>
                  <a:gd name="T86" fmla="*/ 2147483646 w 130"/>
                  <a:gd name="T87" fmla="*/ 2147483646 h 110"/>
                  <a:gd name="T88" fmla="*/ 2147483646 w 130"/>
                  <a:gd name="T89" fmla="*/ 2147483646 h 110"/>
                  <a:gd name="T90" fmla="*/ 2147483646 w 130"/>
                  <a:gd name="T91" fmla="*/ 2147483646 h 110"/>
                  <a:gd name="T92" fmla="*/ 2147483646 w 130"/>
                  <a:gd name="T93" fmla="*/ 2147483646 h 110"/>
                  <a:gd name="T94" fmla="*/ 2147483646 w 130"/>
                  <a:gd name="T95" fmla="*/ 2147483646 h 110"/>
                  <a:gd name="T96" fmla="*/ 2147483646 w 130"/>
                  <a:gd name="T97" fmla="*/ 2147483646 h 110"/>
                  <a:gd name="T98" fmla="*/ 2147483646 w 130"/>
                  <a:gd name="T99" fmla="*/ 2147483646 h 110"/>
                  <a:gd name="T100" fmla="*/ 2147483646 w 130"/>
                  <a:gd name="T101" fmla="*/ 0 h 110"/>
                  <a:gd name="T102" fmla="*/ 0 w 130"/>
                  <a:gd name="T103" fmla="*/ 2147483646 h 110"/>
                  <a:gd name="T104" fmla="*/ 2147483646 w 130"/>
                  <a:gd name="T105" fmla="*/ 2147483646 h 110"/>
                  <a:gd name="T106" fmla="*/ 2147483646 w 130"/>
                  <a:gd name="T107" fmla="*/ 2147483646 h 110"/>
                  <a:gd name="T108" fmla="*/ 2147483646 w 130"/>
                  <a:gd name="T109" fmla="*/ 2147483646 h 110"/>
                  <a:gd name="T110" fmla="*/ 2147483646 w 130"/>
                  <a:gd name="T111" fmla="*/ 2147483646 h 110"/>
                  <a:gd name="T112" fmla="*/ 2147483646 w 130"/>
                  <a:gd name="T113" fmla="*/ 2147483646 h 110"/>
                  <a:gd name="T114" fmla="*/ 2147483646 w 130"/>
                  <a:gd name="T115" fmla="*/ 2147483646 h 110"/>
                  <a:gd name="T116" fmla="*/ 2147483646 w 130"/>
                  <a:gd name="T117" fmla="*/ 2147483646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" h="110">
                    <a:moveTo>
                      <a:pt x="17" y="89"/>
                    </a:move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58"/>
                      <a:pt x="19" y="56"/>
                      <a:pt x="22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1" y="56"/>
                      <a:pt x="33" y="58"/>
                      <a:pt x="33" y="60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2"/>
                      <a:pt x="31" y="94"/>
                      <a:pt x="29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19" y="94"/>
                      <a:pt x="17" y="92"/>
                      <a:pt x="17" y="89"/>
                    </a:cubicBezTo>
                    <a:close/>
                    <a:moveTo>
                      <a:pt x="48" y="45"/>
                    </a:moveTo>
                    <a:cubicBezTo>
                      <a:pt x="45" y="45"/>
                      <a:pt x="43" y="47"/>
                      <a:pt x="43" y="4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92"/>
                      <a:pt x="45" y="94"/>
                      <a:pt x="48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4"/>
                      <a:pt x="59" y="92"/>
                      <a:pt x="59" y="8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lnTo>
                      <a:pt x="48" y="45"/>
                    </a:lnTo>
                    <a:close/>
                    <a:moveTo>
                      <a:pt x="74" y="36"/>
                    </a:moveTo>
                    <a:cubicBezTo>
                      <a:pt x="71" y="36"/>
                      <a:pt x="69" y="38"/>
                      <a:pt x="69" y="41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92"/>
                      <a:pt x="71" y="94"/>
                      <a:pt x="74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3" y="94"/>
                      <a:pt x="85" y="92"/>
                      <a:pt x="85" y="89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38"/>
                      <a:pt x="83" y="36"/>
                      <a:pt x="81" y="36"/>
                    </a:cubicBezTo>
                    <a:lnTo>
                      <a:pt x="74" y="36"/>
                    </a:lnTo>
                    <a:close/>
                    <a:moveTo>
                      <a:pt x="100" y="27"/>
                    </a:moveTo>
                    <a:cubicBezTo>
                      <a:pt x="98" y="27"/>
                      <a:pt x="96" y="29"/>
                      <a:pt x="96" y="31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8" y="94"/>
                      <a:pt x="100" y="94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9" y="94"/>
                      <a:pt x="111" y="92"/>
                      <a:pt x="111" y="8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29"/>
                      <a:pt x="109" y="27"/>
                      <a:pt x="107" y="27"/>
                    </a:cubicBezTo>
                    <a:lnTo>
                      <a:pt x="100" y="27"/>
                    </a:lnTo>
                    <a:close/>
                    <a:moveTo>
                      <a:pt x="19" y="44"/>
                    </a:moveTo>
                    <a:cubicBezTo>
                      <a:pt x="47" y="39"/>
                      <a:pt x="73" y="29"/>
                      <a:pt x="97" y="15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71" y="24"/>
                      <a:pt x="46" y="33"/>
                      <a:pt x="18" y="38"/>
                    </a:cubicBezTo>
                    <a:lnTo>
                      <a:pt x="19" y="44"/>
                    </a:lnTo>
                    <a:close/>
                    <a:moveTo>
                      <a:pt x="130" y="102"/>
                    </a:move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7" y="110"/>
                      <a:pt x="117" y="110"/>
                      <a:pt x="117" y="110"/>
                    </a:cubicBezTo>
                    <a:lnTo>
                      <a:pt x="130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1" name="Ingresos_contingentes">
            <a:extLst>
              <a:ext uri="{FF2B5EF4-FFF2-40B4-BE49-F238E27FC236}">
                <a16:creationId xmlns:a16="http://schemas.microsoft.com/office/drawing/2014/main" id="{D55A6B44-164A-FFD2-3E21-2A81A44D8F03}"/>
              </a:ext>
            </a:extLst>
          </p:cNvPr>
          <p:cNvGrpSpPr/>
          <p:nvPr/>
        </p:nvGrpSpPr>
        <p:grpSpPr>
          <a:xfrm>
            <a:off x="4937" y="2114380"/>
            <a:ext cx="3896443" cy="574452"/>
            <a:chOff x="4937" y="2114380"/>
            <a:chExt cx="3896443" cy="5744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39" name="R.Contingentes_3.2">
              <a:extLst>
                <a:ext uri="{FF2B5EF4-FFF2-40B4-BE49-F238E27FC236}">
                  <a16:creationId xmlns:a16="http://schemas.microsoft.com/office/drawing/2014/main" id="{50113AED-C6CD-FDC3-7969-3F7736D93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114380"/>
              <a:ext cx="322467" cy="574452"/>
            </a:xfrm>
            <a:custGeom>
              <a:avLst/>
              <a:gdLst>
                <a:gd name="T0" fmla="*/ 313 w 313"/>
                <a:gd name="T1" fmla="*/ 698 h 698"/>
                <a:gd name="T2" fmla="*/ 0 w 313"/>
                <a:gd name="T3" fmla="*/ 698 h 698"/>
                <a:gd name="T4" fmla="*/ 0 w 313"/>
                <a:gd name="T5" fmla="*/ 195 h 698"/>
                <a:gd name="T6" fmla="*/ 313 w 313"/>
                <a:gd name="T7" fmla="*/ 0 h 698"/>
                <a:gd name="T8" fmla="*/ 313 w 313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698">
                  <a:moveTo>
                    <a:pt x="313" y="698"/>
                  </a:moveTo>
                  <a:lnTo>
                    <a:pt x="0" y="698"/>
                  </a:lnTo>
                  <a:lnTo>
                    <a:pt x="0" y="195"/>
                  </a:lnTo>
                  <a:lnTo>
                    <a:pt x="313" y="0"/>
                  </a:lnTo>
                  <a:lnTo>
                    <a:pt x="313" y="698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" name="Contingente">
              <a:extLst>
                <a:ext uri="{FF2B5EF4-FFF2-40B4-BE49-F238E27FC236}">
                  <a16:creationId xmlns:a16="http://schemas.microsoft.com/office/drawing/2014/main" id="{E354BA75-82CF-8689-C512-767B6A532572}"/>
                </a:ext>
              </a:extLst>
            </p:cNvPr>
            <p:cNvGrpSpPr/>
            <p:nvPr/>
          </p:nvGrpSpPr>
          <p:grpSpPr>
            <a:xfrm>
              <a:off x="327405" y="2117396"/>
              <a:ext cx="3573975" cy="571435"/>
              <a:chOff x="327405" y="2117396"/>
              <a:chExt cx="3573975" cy="571435"/>
            </a:xfrm>
          </p:grpSpPr>
          <p:sp>
            <p:nvSpPr>
              <p:cNvPr id="343" name="R.Contingentes_3.1">
                <a:extLst>
                  <a:ext uri="{FF2B5EF4-FFF2-40B4-BE49-F238E27FC236}">
                    <a16:creationId xmlns:a16="http://schemas.microsoft.com/office/drawing/2014/main" id="{D360ED27-AD4A-D749-D1D3-C9759A498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5" y="2117396"/>
                <a:ext cx="3573975" cy="571435"/>
              </a:xfrm>
              <a:custGeom>
                <a:avLst/>
                <a:gdLst>
                  <a:gd name="T0" fmla="*/ 4034 w 4034"/>
                  <a:gd name="T1" fmla="*/ 348 h 698"/>
                  <a:gd name="T2" fmla="*/ 3868 w 4034"/>
                  <a:gd name="T3" fmla="*/ 174 h 698"/>
                  <a:gd name="T4" fmla="*/ 3705 w 4034"/>
                  <a:gd name="T5" fmla="*/ 0 h 698"/>
                  <a:gd name="T6" fmla="*/ 3705 w 4034"/>
                  <a:gd name="T7" fmla="*/ 0 h 698"/>
                  <a:gd name="T8" fmla="*/ 3705 w 4034"/>
                  <a:gd name="T9" fmla="*/ 0 h 698"/>
                  <a:gd name="T10" fmla="*/ 3705 w 4034"/>
                  <a:gd name="T11" fmla="*/ 0 h 698"/>
                  <a:gd name="T12" fmla="*/ 3705 w 4034"/>
                  <a:gd name="T13" fmla="*/ 0 h 698"/>
                  <a:gd name="T14" fmla="*/ 0 w 4034"/>
                  <a:gd name="T15" fmla="*/ 0 h 698"/>
                  <a:gd name="T16" fmla="*/ 0 w 4034"/>
                  <a:gd name="T17" fmla="*/ 698 h 698"/>
                  <a:gd name="T18" fmla="*/ 3705 w 4034"/>
                  <a:gd name="T19" fmla="*/ 698 h 698"/>
                  <a:gd name="T20" fmla="*/ 3705 w 4034"/>
                  <a:gd name="T21" fmla="*/ 698 h 698"/>
                  <a:gd name="T22" fmla="*/ 3868 w 4034"/>
                  <a:gd name="T23" fmla="*/ 524 h 698"/>
                  <a:gd name="T24" fmla="*/ 4034 w 4034"/>
                  <a:gd name="T25" fmla="*/ 34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698">
                    <a:moveTo>
                      <a:pt x="4034" y="348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8"/>
                    </a:lnTo>
                    <a:lnTo>
                      <a:pt x="3705" y="698"/>
                    </a:lnTo>
                    <a:lnTo>
                      <a:pt x="3705" y="698"/>
                    </a:lnTo>
                    <a:lnTo>
                      <a:pt x="3868" y="524"/>
                    </a:lnTo>
                    <a:lnTo>
                      <a:pt x="4034" y="348"/>
                    </a:lnTo>
                    <a:close/>
                  </a:path>
                </a:pathLst>
              </a:custGeom>
              <a:solidFill>
                <a:srgbClr val="E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4" name="Texto Contingente">
                <a:extLst>
                  <a:ext uri="{FF2B5EF4-FFF2-40B4-BE49-F238E27FC236}">
                    <a16:creationId xmlns:a16="http://schemas.microsoft.com/office/drawing/2014/main" id="{16E40D36-7A3C-D1CD-7D45-EE0EB2CBBB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2277418"/>
                <a:ext cx="2545745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Ingresos Contingentes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51" name="Icono Contingente" descr="Dinero volando con relleno sólido">
                <a:extLst>
                  <a:ext uri="{FF2B5EF4-FFF2-40B4-BE49-F238E27FC236}">
                    <a16:creationId xmlns:a16="http://schemas.microsoft.com/office/drawing/2014/main" id="{18B93E46-7F26-3D85-8642-EC02463C6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218296" y="2252725"/>
                <a:ext cx="392870" cy="348371"/>
              </a:xfrm>
              <a:prstGeom prst="rect">
                <a:avLst/>
              </a:prstGeom>
            </p:spPr>
          </p:pic>
        </p:grpSp>
      </p:grpSp>
      <p:grpSp>
        <p:nvGrpSpPr>
          <p:cNvPr id="336" name="Recaudo_Ingresos">
            <a:extLst>
              <a:ext uri="{FF2B5EF4-FFF2-40B4-BE49-F238E27FC236}">
                <a16:creationId xmlns:a16="http://schemas.microsoft.com/office/drawing/2014/main" id="{2FCC113C-BB34-F3C9-BEC3-552C3D0468B4}"/>
              </a:ext>
            </a:extLst>
          </p:cNvPr>
          <p:cNvGrpSpPr/>
          <p:nvPr/>
        </p:nvGrpSpPr>
        <p:grpSpPr>
          <a:xfrm>
            <a:off x="4937" y="1535475"/>
            <a:ext cx="3896443" cy="740170"/>
            <a:chOff x="4937" y="1535475"/>
            <a:chExt cx="3896443" cy="740170"/>
          </a:xfrm>
        </p:grpSpPr>
        <p:sp>
          <p:nvSpPr>
            <p:cNvPr id="337" name="R.Recaudo_2.2">
              <a:hlinkClick r:id="rId16" action="ppaction://hlinksldjump"/>
              <a:extLst>
                <a:ext uri="{FF2B5EF4-FFF2-40B4-BE49-F238E27FC236}">
                  <a16:creationId xmlns:a16="http://schemas.microsoft.com/office/drawing/2014/main" id="{DF887B03-1834-C6AE-2C71-4A5A80325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535475"/>
              <a:ext cx="322467" cy="740170"/>
            </a:xfrm>
            <a:custGeom>
              <a:avLst/>
              <a:gdLst>
                <a:gd name="T0" fmla="*/ 313 w 313"/>
                <a:gd name="T1" fmla="*/ 0 h 895"/>
                <a:gd name="T2" fmla="*/ 0 w 313"/>
                <a:gd name="T3" fmla="*/ 393 h 895"/>
                <a:gd name="T4" fmla="*/ 0 w 313"/>
                <a:gd name="T5" fmla="*/ 895 h 895"/>
                <a:gd name="T6" fmla="*/ 313 w 313"/>
                <a:gd name="T7" fmla="*/ 700 h 895"/>
                <a:gd name="T8" fmla="*/ 313 w 313"/>
                <a:gd name="T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5">
                  <a:moveTo>
                    <a:pt x="313" y="0"/>
                  </a:moveTo>
                  <a:lnTo>
                    <a:pt x="0" y="393"/>
                  </a:lnTo>
                  <a:lnTo>
                    <a:pt x="0" y="895"/>
                  </a:lnTo>
                  <a:lnTo>
                    <a:pt x="313" y="70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912B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38" name="Recaudo">
              <a:extLst>
                <a:ext uri="{FF2B5EF4-FFF2-40B4-BE49-F238E27FC236}">
                  <a16:creationId xmlns:a16="http://schemas.microsoft.com/office/drawing/2014/main" id="{3AFB1BF1-F458-92CC-20C3-29EC4CC6E9AB}"/>
                </a:ext>
              </a:extLst>
            </p:cNvPr>
            <p:cNvGrpSpPr/>
            <p:nvPr/>
          </p:nvGrpSpPr>
          <p:grpSpPr>
            <a:xfrm>
              <a:off x="327405" y="1535475"/>
              <a:ext cx="3573975" cy="581922"/>
              <a:chOff x="322896" y="1532679"/>
              <a:chExt cx="3573975" cy="578904"/>
            </a:xfrm>
          </p:grpSpPr>
          <p:sp>
            <p:nvSpPr>
              <p:cNvPr id="342" name="R.Recaudo_2.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F941E37C-3C65-0631-6080-94D97EB18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1532679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4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4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4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912B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5" name="Texto Recaudo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6DBFFDDB-D5E5-5135-A9C1-EFCF5BDA9E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1672488"/>
                <a:ext cx="2393497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Recaudo de Ingresos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6" name="Icono Recaudo">
                <a:extLst>
                  <a:ext uri="{FF2B5EF4-FFF2-40B4-BE49-F238E27FC236}">
                    <a16:creationId xmlns:a16="http://schemas.microsoft.com/office/drawing/2014/main" id="{9FBD8F91-DC76-2916-AFB4-A1E7C3ECF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356" y="1662558"/>
                <a:ext cx="261086" cy="350068"/>
              </a:xfrm>
              <a:custGeom>
                <a:avLst/>
                <a:gdLst>
                  <a:gd name="T0" fmla="*/ 2147483646 w 94"/>
                  <a:gd name="T1" fmla="*/ 2147483646 h 138"/>
                  <a:gd name="T2" fmla="*/ 2147483646 w 94"/>
                  <a:gd name="T3" fmla="*/ 2147483646 h 138"/>
                  <a:gd name="T4" fmla="*/ 2147483646 w 94"/>
                  <a:gd name="T5" fmla="*/ 2147483646 h 138"/>
                  <a:gd name="T6" fmla="*/ 2147483646 w 94"/>
                  <a:gd name="T7" fmla="*/ 2147483646 h 138"/>
                  <a:gd name="T8" fmla="*/ 2147483646 w 94"/>
                  <a:gd name="T9" fmla="*/ 2147483646 h 138"/>
                  <a:gd name="T10" fmla="*/ 2147483646 w 94"/>
                  <a:gd name="T11" fmla="*/ 2147483646 h 138"/>
                  <a:gd name="T12" fmla="*/ 2147483646 w 94"/>
                  <a:gd name="T13" fmla="*/ 2147483646 h 138"/>
                  <a:gd name="T14" fmla="*/ 2147483646 w 94"/>
                  <a:gd name="T15" fmla="*/ 2147483646 h 138"/>
                  <a:gd name="T16" fmla="*/ 2147483646 w 94"/>
                  <a:gd name="T17" fmla="*/ 2147483646 h 138"/>
                  <a:gd name="T18" fmla="*/ 2147483646 w 94"/>
                  <a:gd name="T19" fmla="*/ 2147483646 h 138"/>
                  <a:gd name="T20" fmla="*/ 2147483646 w 94"/>
                  <a:gd name="T21" fmla="*/ 2147483646 h 138"/>
                  <a:gd name="T22" fmla="*/ 2147483646 w 94"/>
                  <a:gd name="T23" fmla="*/ 2147483646 h 138"/>
                  <a:gd name="T24" fmla="*/ 2147483646 w 94"/>
                  <a:gd name="T25" fmla="*/ 2147483646 h 138"/>
                  <a:gd name="T26" fmla="*/ 0 w 94"/>
                  <a:gd name="T27" fmla="*/ 2147483646 h 138"/>
                  <a:gd name="T28" fmla="*/ 2147483646 w 94"/>
                  <a:gd name="T29" fmla="*/ 2147483646 h 138"/>
                  <a:gd name="T30" fmla="*/ 2147483646 w 94"/>
                  <a:gd name="T31" fmla="*/ 2147483646 h 138"/>
                  <a:gd name="T32" fmla="*/ 2147483646 w 94"/>
                  <a:gd name="T33" fmla="*/ 0 h 138"/>
                  <a:gd name="T34" fmla="*/ 2147483646 w 94"/>
                  <a:gd name="T35" fmla="*/ 0 h 138"/>
                  <a:gd name="T36" fmla="*/ 2147483646 w 94"/>
                  <a:gd name="T37" fmla="*/ 2147483646 h 138"/>
                  <a:gd name="T38" fmla="*/ 2147483646 w 94"/>
                  <a:gd name="T39" fmla="*/ 2147483646 h 138"/>
                  <a:gd name="T40" fmla="*/ 2147483646 w 94"/>
                  <a:gd name="T41" fmla="*/ 2147483646 h 138"/>
                  <a:gd name="T42" fmla="*/ 2147483646 w 94"/>
                  <a:gd name="T43" fmla="*/ 2147483646 h 138"/>
                  <a:gd name="T44" fmla="*/ 2147483646 w 94"/>
                  <a:gd name="T45" fmla="*/ 2147483646 h 138"/>
                  <a:gd name="T46" fmla="*/ 2147483646 w 94"/>
                  <a:gd name="T47" fmla="*/ 2147483646 h 138"/>
                  <a:gd name="T48" fmla="*/ 2147483646 w 94"/>
                  <a:gd name="T49" fmla="*/ 2147483646 h 138"/>
                  <a:gd name="T50" fmla="*/ 2147483646 w 94"/>
                  <a:gd name="T51" fmla="*/ 2147483646 h 138"/>
                  <a:gd name="T52" fmla="*/ 2147483646 w 94"/>
                  <a:gd name="T53" fmla="*/ 2147483646 h 138"/>
                  <a:gd name="T54" fmla="*/ 2147483646 w 94"/>
                  <a:gd name="T55" fmla="*/ 2147483646 h 138"/>
                  <a:gd name="T56" fmla="*/ 2147483646 w 94"/>
                  <a:gd name="T57" fmla="*/ 2147483646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138">
                    <a:moveTo>
                      <a:pt x="57" y="122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5"/>
                      <a:pt x="54" y="138"/>
                      <a:pt x="51" y="138"/>
                    </a:cubicBezTo>
                    <a:cubicBezTo>
                      <a:pt x="44" y="138"/>
                      <a:pt x="44" y="138"/>
                      <a:pt x="44" y="138"/>
                    </a:cubicBezTo>
                    <a:cubicBezTo>
                      <a:pt x="40" y="138"/>
                      <a:pt x="38" y="135"/>
                      <a:pt x="38" y="133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21" y="119"/>
                      <a:pt x="4" y="110"/>
                      <a:pt x="4" y="103"/>
                    </a:cubicBezTo>
                    <a:cubicBezTo>
                      <a:pt x="4" y="99"/>
                      <a:pt x="7" y="95"/>
                      <a:pt x="7" y="95"/>
                    </a:cubicBezTo>
                    <a:cubicBezTo>
                      <a:pt x="11" y="91"/>
                      <a:pt x="15" y="90"/>
                      <a:pt x="20" y="93"/>
                    </a:cubicBezTo>
                    <a:cubicBezTo>
                      <a:pt x="20" y="93"/>
                      <a:pt x="36" y="103"/>
                      <a:pt x="48" y="103"/>
                    </a:cubicBezTo>
                    <a:cubicBezTo>
                      <a:pt x="66" y="103"/>
                      <a:pt x="72" y="98"/>
                      <a:pt x="72" y="92"/>
                    </a:cubicBezTo>
                    <a:cubicBezTo>
                      <a:pt x="72" y="89"/>
                      <a:pt x="69" y="83"/>
                      <a:pt x="55" y="80"/>
                    </a:cubicBezTo>
                    <a:cubicBezTo>
                      <a:pt x="53" y="80"/>
                      <a:pt x="38" y="76"/>
                      <a:pt x="36" y="75"/>
                    </a:cubicBezTo>
                    <a:cubicBezTo>
                      <a:pt x="17" y="70"/>
                      <a:pt x="0" y="63"/>
                      <a:pt x="0" y="46"/>
                    </a:cubicBezTo>
                    <a:cubicBezTo>
                      <a:pt x="0" y="31"/>
                      <a:pt x="13" y="18"/>
                      <a:pt x="38" y="1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3"/>
                      <a:pt x="40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7" y="3"/>
                      <a:pt x="57" y="5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73" y="19"/>
                      <a:pt x="87" y="28"/>
                      <a:pt x="87" y="35"/>
                    </a:cubicBezTo>
                    <a:cubicBezTo>
                      <a:pt x="87" y="39"/>
                      <a:pt x="82" y="43"/>
                      <a:pt x="82" y="43"/>
                    </a:cubicBezTo>
                    <a:cubicBezTo>
                      <a:pt x="78" y="47"/>
                      <a:pt x="75" y="47"/>
                      <a:pt x="70" y="44"/>
                    </a:cubicBezTo>
                    <a:cubicBezTo>
                      <a:pt x="70" y="44"/>
                      <a:pt x="58" y="35"/>
                      <a:pt x="46" y="35"/>
                    </a:cubicBezTo>
                    <a:cubicBezTo>
                      <a:pt x="29" y="35"/>
                      <a:pt x="23" y="40"/>
                      <a:pt x="23" y="45"/>
                    </a:cubicBezTo>
                    <a:cubicBezTo>
                      <a:pt x="23" y="50"/>
                      <a:pt x="27" y="52"/>
                      <a:pt x="44" y="57"/>
                    </a:cubicBezTo>
                    <a:cubicBezTo>
                      <a:pt x="47" y="57"/>
                      <a:pt x="59" y="60"/>
                      <a:pt x="62" y="61"/>
                    </a:cubicBezTo>
                    <a:cubicBezTo>
                      <a:pt x="83" y="66"/>
                      <a:pt x="94" y="78"/>
                      <a:pt x="94" y="92"/>
                    </a:cubicBezTo>
                    <a:cubicBezTo>
                      <a:pt x="94" y="106"/>
                      <a:pt x="83" y="120"/>
                      <a:pt x="57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1" name="Causacion_Ingresos">
            <a:extLst>
              <a:ext uri="{FF2B5EF4-FFF2-40B4-BE49-F238E27FC236}">
                <a16:creationId xmlns:a16="http://schemas.microsoft.com/office/drawing/2014/main" id="{32CA9923-2DCB-0C56-D16C-37DF9DDC3F01}"/>
              </a:ext>
            </a:extLst>
          </p:cNvPr>
          <p:cNvGrpSpPr/>
          <p:nvPr/>
        </p:nvGrpSpPr>
        <p:grpSpPr>
          <a:xfrm>
            <a:off x="4937" y="956571"/>
            <a:ext cx="3896443" cy="903917"/>
            <a:chOff x="4937" y="956571"/>
            <a:chExt cx="3896443" cy="903917"/>
          </a:xfrm>
        </p:grpSpPr>
        <p:sp>
          <p:nvSpPr>
            <p:cNvPr id="22" name="R.Causacion_1.2">
              <a:hlinkClick r:id="rId17" action="ppaction://hlinksldjump"/>
              <a:extLst>
                <a:ext uri="{FF2B5EF4-FFF2-40B4-BE49-F238E27FC236}">
                  <a16:creationId xmlns:a16="http://schemas.microsoft.com/office/drawing/2014/main" id="{5D88031C-472B-A05B-CB89-2EA5C9458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956571"/>
              <a:ext cx="322467" cy="903917"/>
            </a:xfrm>
            <a:custGeom>
              <a:avLst/>
              <a:gdLst>
                <a:gd name="T0" fmla="*/ 313 w 313"/>
                <a:gd name="T1" fmla="*/ 0 h 1093"/>
                <a:gd name="T2" fmla="*/ 313 w 313"/>
                <a:gd name="T3" fmla="*/ 700 h 1093"/>
                <a:gd name="T4" fmla="*/ 0 w 313"/>
                <a:gd name="T5" fmla="*/ 1093 h 1093"/>
                <a:gd name="T6" fmla="*/ 0 w 313"/>
                <a:gd name="T7" fmla="*/ 593 h 1093"/>
                <a:gd name="T8" fmla="*/ 313 w 313"/>
                <a:gd name="T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0"/>
                  </a:moveTo>
                  <a:lnTo>
                    <a:pt x="313" y="700"/>
                  </a:lnTo>
                  <a:lnTo>
                    <a:pt x="0" y="1093"/>
                  </a:lnTo>
                  <a:lnTo>
                    <a:pt x="0" y="59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CA59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3" name="Causacion">
              <a:extLst>
                <a:ext uri="{FF2B5EF4-FFF2-40B4-BE49-F238E27FC236}">
                  <a16:creationId xmlns:a16="http://schemas.microsoft.com/office/drawing/2014/main" id="{E8B2D03F-5226-DA9E-B162-9384C5A33543}"/>
                </a:ext>
              </a:extLst>
            </p:cNvPr>
            <p:cNvGrpSpPr/>
            <p:nvPr/>
          </p:nvGrpSpPr>
          <p:grpSpPr>
            <a:xfrm>
              <a:off x="327404" y="956571"/>
              <a:ext cx="3573976" cy="578904"/>
              <a:chOff x="327404" y="956571"/>
              <a:chExt cx="3573976" cy="578904"/>
            </a:xfrm>
          </p:grpSpPr>
          <p:sp>
            <p:nvSpPr>
              <p:cNvPr id="30" name="R.Causacion_1.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EC799292-0228-D70D-A0A7-2E9C4604F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956571"/>
                <a:ext cx="3573976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7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7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7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7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CA59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Texto Causacion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22FB41F3-9AB8-702D-C10C-C40AD472E0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1079221"/>
                <a:ext cx="2800969" cy="326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Causación de Ingresos</a:t>
                </a:r>
                <a:endParaRPr lang="es-CO" altLang="ru-RU" sz="18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2" name="Icono Causacion" descr="Caja registradora contorno">
                <a:extLst>
                  <a:ext uri="{FF2B5EF4-FFF2-40B4-BE49-F238E27FC236}">
                    <a16:creationId xmlns:a16="http://schemas.microsoft.com/office/drawing/2014/main" id="{3E0031E5-C7D5-F30F-7378-CF0EF5681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253369" y="1067433"/>
                <a:ext cx="392870" cy="350068"/>
              </a:xfrm>
              <a:prstGeom prst="rect">
                <a:avLst/>
              </a:prstGeom>
            </p:spPr>
          </p:pic>
        </p:grpSp>
      </p:grpSp>
      <p:sp>
        <p:nvSpPr>
          <p:cNvPr id="9" name="Rectangulo Texto">
            <a:extLst>
              <a:ext uri="{FF2B5EF4-FFF2-40B4-BE49-F238E27FC236}">
                <a16:creationId xmlns:a16="http://schemas.microsoft.com/office/drawing/2014/main" id="{12B2B390-59C6-3B48-46F3-1C048BE6A54A}"/>
              </a:ext>
            </a:extLst>
          </p:cNvPr>
          <p:cNvSpPr/>
          <p:nvPr/>
        </p:nvSpPr>
        <p:spPr>
          <a:xfrm>
            <a:off x="4099560" y="956571"/>
            <a:ext cx="4876800" cy="39596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T.Gestion_ingresos">
            <a:extLst>
              <a:ext uri="{FF2B5EF4-FFF2-40B4-BE49-F238E27FC236}">
                <a16:creationId xmlns:a16="http://schemas.microsoft.com/office/drawing/2014/main" id="{4E325205-0AF6-3BCC-531E-3822FA6E3878}"/>
              </a:ext>
            </a:extLst>
          </p:cNvPr>
          <p:cNvSpPr txBox="1"/>
          <p:nvPr/>
        </p:nvSpPr>
        <p:spPr>
          <a:xfrm>
            <a:off x="4494727" y="507499"/>
            <a:ext cx="4084685" cy="4462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Regresar Inicio">
                <a:extLst>
                  <a:ext uri="{FF2B5EF4-FFF2-40B4-BE49-F238E27FC236}">
                    <a16:creationId xmlns:a16="http://schemas.microsoft.com/office/drawing/2014/main" id="{5A691884-7740-7BA8-C623-A9DEC6B0B0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Regresar Inicio">
                <a:extLst>
                  <a:ext uri="{FF2B5EF4-FFF2-40B4-BE49-F238E27FC236}">
                    <a16:creationId xmlns:a16="http://schemas.microsoft.com/office/drawing/2014/main" id="{5A691884-7740-7BA8-C623-A9DEC6B0B0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31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Explicacion_Anterior">
            <a:extLst>
              <a:ext uri="{FF2B5EF4-FFF2-40B4-BE49-F238E27FC236}">
                <a16:creationId xmlns:a16="http://schemas.microsoft.com/office/drawing/2014/main" id="{112BFEEE-0FEF-C2E4-7F0C-364D0BE97F19}"/>
              </a:ext>
            </a:extLst>
          </p:cNvPr>
          <p:cNvGrpSpPr/>
          <p:nvPr/>
        </p:nvGrpSpPr>
        <p:grpSpPr>
          <a:xfrm>
            <a:off x="4041058" y="1119261"/>
            <a:ext cx="4977772" cy="3644264"/>
            <a:chOff x="4041058" y="1119261"/>
            <a:chExt cx="4977772" cy="3644264"/>
          </a:xfrm>
        </p:grpSpPr>
        <p:sp>
          <p:nvSpPr>
            <p:cNvPr id="10" name="Google Shape;238;p16">
              <a:extLst>
                <a:ext uri="{FF2B5EF4-FFF2-40B4-BE49-F238E27FC236}">
                  <a16:creationId xmlns:a16="http://schemas.microsoft.com/office/drawing/2014/main" id="{A6F6A549-9F98-23FE-CF5E-1411E45393F4}"/>
                </a:ext>
              </a:extLst>
            </p:cNvPr>
            <p:cNvSpPr/>
            <p:nvPr/>
          </p:nvSpPr>
          <p:spPr>
            <a:xfrm>
              <a:off x="5505447" y="2462987"/>
              <a:ext cx="1115950" cy="1361263"/>
            </a:xfrm>
            <a:custGeom>
              <a:avLst/>
              <a:gdLst/>
              <a:ahLst/>
              <a:cxnLst/>
              <a:rect l="l" t="t" r="r" b="b"/>
              <a:pathLst>
                <a:path w="465" h="506" extrusionOk="0">
                  <a:moveTo>
                    <a:pt x="379" y="0"/>
                  </a:moveTo>
                  <a:cubicBezTo>
                    <a:pt x="375" y="1"/>
                    <a:pt x="372" y="3"/>
                    <a:pt x="368" y="5"/>
                  </a:cubicBezTo>
                  <a:cubicBezTo>
                    <a:pt x="222" y="88"/>
                    <a:pt x="222" y="88"/>
                    <a:pt x="222" y="88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0" y="216"/>
                    <a:pt x="0" y="270"/>
                    <a:pt x="38" y="291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368" y="481"/>
                    <a:pt x="368" y="481"/>
                    <a:pt x="368" y="481"/>
                  </a:cubicBezTo>
                  <a:cubicBezTo>
                    <a:pt x="412" y="506"/>
                    <a:pt x="465" y="465"/>
                    <a:pt x="450" y="416"/>
                  </a:cubicBezTo>
                  <a:cubicBezTo>
                    <a:pt x="403" y="259"/>
                    <a:pt x="403" y="259"/>
                    <a:pt x="403" y="259"/>
                  </a:cubicBezTo>
                  <a:cubicBezTo>
                    <a:pt x="402" y="257"/>
                    <a:pt x="402" y="255"/>
                    <a:pt x="402" y="254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0" y="38"/>
                    <a:pt x="355" y="11"/>
                    <a:pt x="379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39;p16">
              <a:extLst>
                <a:ext uri="{FF2B5EF4-FFF2-40B4-BE49-F238E27FC236}">
                  <a16:creationId xmlns:a16="http://schemas.microsoft.com/office/drawing/2014/main" id="{9D5B5B3C-34D1-AEB4-8E82-3DF547543681}"/>
                </a:ext>
              </a:extLst>
            </p:cNvPr>
            <p:cNvSpPr/>
            <p:nvPr/>
          </p:nvSpPr>
          <p:spPr>
            <a:xfrm>
              <a:off x="6321278" y="2425794"/>
              <a:ext cx="298220" cy="720481"/>
            </a:xfrm>
            <a:custGeom>
              <a:avLst/>
              <a:gdLst/>
              <a:ahLst/>
              <a:cxnLst/>
              <a:rect l="l" t="t" r="r" b="b"/>
              <a:pathLst>
                <a:path w="124" h="268" extrusionOk="0">
                  <a:moveTo>
                    <a:pt x="8" y="80"/>
                  </a:moveTo>
                  <a:cubicBezTo>
                    <a:pt x="62" y="268"/>
                    <a:pt x="62" y="268"/>
                    <a:pt x="62" y="268"/>
                  </a:cubicBezTo>
                  <a:cubicBezTo>
                    <a:pt x="60" y="259"/>
                    <a:pt x="60" y="249"/>
                    <a:pt x="63" y="241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24" y="39"/>
                    <a:pt x="80" y="0"/>
                    <a:pt x="39" y="14"/>
                  </a:cubicBezTo>
                  <a:cubicBezTo>
                    <a:pt x="15" y="25"/>
                    <a:pt x="0" y="52"/>
                    <a:pt x="8" y="80"/>
                  </a:cubicBezTo>
                  <a:close/>
                </a:path>
              </a:pathLst>
            </a:custGeom>
            <a:solidFill>
              <a:srgbClr val="31A7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0;p16">
              <a:extLst>
                <a:ext uri="{FF2B5EF4-FFF2-40B4-BE49-F238E27FC236}">
                  <a16:creationId xmlns:a16="http://schemas.microsoft.com/office/drawing/2014/main" id="{603D4C75-AF50-EA3C-7B5F-91357F67D5B3}"/>
                </a:ext>
              </a:extLst>
            </p:cNvPr>
            <p:cNvSpPr/>
            <p:nvPr/>
          </p:nvSpPr>
          <p:spPr>
            <a:xfrm>
              <a:off x="6687067" y="2406486"/>
              <a:ext cx="1115950" cy="1360201"/>
            </a:xfrm>
            <a:custGeom>
              <a:avLst/>
              <a:gdLst/>
              <a:ahLst/>
              <a:cxnLst/>
              <a:rect l="l" t="t" r="r" b="b"/>
              <a:pathLst>
                <a:path w="465" h="506" extrusionOk="0">
                  <a:moveTo>
                    <a:pt x="86" y="506"/>
                  </a:moveTo>
                  <a:cubicBezTo>
                    <a:pt x="90" y="505"/>
                    <a:pt x="94" y="504"/>
                    <a:pt x="97" y="502"/>
                  </a:cubicBezTo>
                  <a:cubicBezTo>
                    <a:pt x="243" y="418"/>
                    <a:pt x="243" y="418"/>
                    <a:pt x="243" y="418"/>
                  </a:cubicBezTo>
                  <a:cubicBezTo>
                    <a:pt x="427" y="312"/>
                    <a:pt x="427" y="312"/>
                    <a:pt x="427" y="312"/>
                  </a:cubicBezTo>
                  <a:cubicBezTo>
                    <a:pt x="465" y="291"/>
                    <a:pt x="465" y="237"/>
                    <a:pt x="427" y="215"/>
                  </a:cubicBezTo>
                  <a:cubicBezTo>
                    <a:pt x="243" y="109"/>
                    <a:pt x="243" y="109"/>
                    <a:pt x="243" y="109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53" y="0"/>
                    <a:pt x="0" y="42"/>
                    <a:pt x="15" y="90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63" y="249"/>
                    <a:pt x="63" y="251"/>
                    <a:pt x="63" y="253"/>
                  </a:cubicBezTo>
                  <a:cubicBezTo>
                    <a:pt x="117" y="440"/>
                    <a:pt x="117" y="440"/>
                    <a:pt x="117" y="440"/>
                  </a:cubicBezTo>
                  <a:cubicBezTo>
                    <a:pt x="125" y="468"/>
                    <a:pt x="110" y="495"/>
                    <a:pt x="86" y="506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;p16">
              <a:extLst>
                <a:ext uri="{FF2B5EF4-FFF2-40B4-BE49-F238E27FC236}">
                  <a16:creationId xmlns:a16="http://schemas.microsoft.com/office/drawing/2014/main" id="{0BEAB124-A5F4-9FFE-7C4A-2F92945B358C}"/>
                </a:ext>
              </a:extLst>
            </p:cNvPr>
            <p:cNvSpPr/>
            <p:nvPr/>
          </p:nvSpPr>
          <p:spPr>
            <a:xfrm>
              <a:off x="6688967" y="3086586"/>
              <a:ext cx="298220" cy="718356"/>
            </a:xfrm>
            <a:custGeom>
              <a:avLst/>
              <a:gdLst/>
              <a:ahLst/>
              <a:cxnLst/>
              <a:rect l="l" t="t" r="r" b="b"/>
              <a:pathLst>
                <a:path w="124" h="267" extrusionOk="0">
                  <a:moveTo>
                    <a:pt x="116" y="187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4" y="9"/>
                    <a:pt x="64" y="18"/>
                    <a:pt x="61" y="27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0" y="229"/>
                    <a:pt x="44" y="267"/>
                    <a:pt x="85" y="253"/>
                  </a:cubicBezTo>
                  <a:cubicBezTo>
                    <a:pt x="109" y="242"/>
                    <a:pt x="124" y="215"/>
                    <a:pt x="116" y="187"/>
                  </a:cubicBezTo>
                  <a:close/>
                </a:path>
              </a:pathLst>
            </a:custGeom>
            <a:solidFill>
              <a:srgbClr val="C7470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2;p16">
              <a:extLst>
                <a:ext uri="{FF2B5EF4-FFF2-40B4-BE49-F238E27FC236}">
                  <a16:creationId xmlns:a16="http://schemas.microsoft.com/office/drawing/2014/main" id="{DF57C90B-4557-4CA2-F432-28E306FCFCA3}"/>
                </a:ext>
              </a:extLst>
            </p:cNvPr>
            <p:cNvSpPr/>
            <p:nvPr/>
          </p:nvSpPr>
          <p:spPr>
            <a:xfrm>
              <a:off x="7037523" y="2905935"/>
              <a:ext cx="372300" cy="374055"/>
            </a:xfrm>
            <a:custGeom>
              <a:avLst/>
              <a:gdLst/>
              <a:ahLst/>
              <a:cxnLst/>
              <a:rect l="l" t="t" r="r" b="b"/>
              <a:pathLst>
                <a:path w="155" h="139" extrusionOk="0">
                  <a:moveTo>
                    <a:pt x="33" y="63"/>
                  </a:moveTo>
                  <a:cubicBezTo>
                    <a:pt x="28" y="63"/>
                    <a:pt x="25" y="67"/>
                    <a:pt x="25" y="72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12"/>
                    <a:pt x="28" y="116"/>
                    <a:pt x="33" y="116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7" y="116"/>
                    <a:pt x="50" y="112"/>
                    <a:pt x="50" y="107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67"/>
                    <a:pt x="47" y="63"/>
                    <a:pt x="42" y="63"/>
                  </a:cubicBezTo>
                  <a:lnTo>
                    <a:pt x="33" y="63"/>
                  </a:lnTo>
                  <a:close/>
                  <a:moveTo>
                    <a:pt x="44" y="72"/>
                  </a:moveTo>
                  <a:cubicBezTo>
                    <a:pt x="44" y="107"/>
                    <a:pt x="44" y="107"/>
                    <a:pt x="44" y="107"/>
                  </a:cubicBezTo>
                  <a:cubicBezTo>
                    <a:pt x="44" y="108"/>
                    <a:pt x="43" y="109"/>
                    <a:pt x="42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2" y="109"/>
                    <a:pt x="31" y="108"/>
                    <a:pt x="31" y="107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1"/>
                    <a:pt x="32" y="70"/>
                    <a:pt x="33" y="7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3" y="70"/>
                    <a:pt x="44" y="71"/>
                    <a:pt x="44" y="72"/>
                  </a:cubicBezTo>
                  <a:close/>
                  <a:moveTo>
                    <a:pt x="65" y="50"/>
                  </a:moveTo>
                  <a:cubicBezTo>
                    <a:pt x="60" y="50"/>
                    <a:pt x="56" y="54"/>
                    <a:pt x="56" y="59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112"/>
                    <a:pt x="60" y="116"/>
                    <a:pt x="65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8" y="116"/>
                    <a:pt x="82" y="112"/>
                    <a:pt x="82" y="10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4"/>
                    <a:pt x="78" y="50"/>
                    <a:pt x="73" y="50"/>
                  </a:cubicBezTo>
                  <a:lnTo>
                    <a:pt x="65" y="50"/>
                  </a:lnTo>
                  <a:close/>
                  <a:moveTo>
                    <a:pt x="75" y="59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5" y="108"/>
                    <a:pt x="74" y="109"/>
                    <a:pt x="73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4" y="109"/>
                    <a:pt x="63" y="108"/>
                    <a:pt x="63" y="10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3" y="58"/>
                    <a:pt x="64" y="57"/>
                    <a:pt x="65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5" y="58"/>
                    <a:pt x="75" y="59"/>
                  </a:cubicBezTo>
                  <a:close/>
                  <a:moveTo>
                    <a:pt x="96" y="40"/>
                  </a:moveTo>
                  <a:cubicBezTo>
                    <a:pt x="92" y="40"/>
                    <a:pt x="88" y="43"/>
                    <a:pt x="88" y="48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12"/>
                    <a:pt x="92" y="116"/>
                    <a:pt x="96" y="116"/>
                  </a:cubicBezTo>
                  <a:cubicBezTo>
                    <a:pt x="105" y="116"/>
                    <a:pt x="105" y="116"/>
                    <a:pt x="105" y="116"/>
                  </a:cubicBezTo>
                  <a:cubicBezTo>
                    <a:pt x="110" y="116"/>
                    <a:pt x="113" y="112"/>
                    <a:pt x="113" y="107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3"/>
                    <a:pt x="110" y="40"/>
                    <a:pt x="105" y="40"/>
                  </a:cubicBezTo>
                  <a:lnTo>
                    <a:pt x="96" y="40"/>
                  </a:lnTo>
                  <a:close/>
                  <a:moveTo>
                    <a:pt x="107" y="48"/>
                  </a:moveTo>
                  <a:cubicBezTo>
                    <a:pt x="107" y="107"/>
                    <a:pt x="107" y="107"/>
                    <a:pt x="107" y="107"/>
                  </a:cubicBezTo>
                  <a:cubicBezTo>
                    <a:pt x="107" y="108"/>
                    <a:pt x="106" y="109"/>
                    <a:pt x="105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9"/>
                    <a:pt x="94" y="108"/>
                    <a:pt x="94" y="107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7"/>
                    <a:pt x="95" y="46"/>
                    <a:pt x="96" y="46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6" y="46"/>
                    <a:pt x="107" y="47"/>
                    <a:pt x="107" y="48"/>
                  </a:cubicBezTo>
                  <a:close/>
                  <a:moveTo>
                    <a:pt x="119" y="37"/>
                  </a:moveTo>
                  <a:cubicBezTo>
                    <a:pt x="119" y="107"/>
                    <a:pt x="119" y="107"/>
                    <a:pt x="119" y="107"/>
                  </a:cubicBezTo>
                  <a:cubicBezTo>
                    <a:pt x="119" y="112"/>
                    <a:pt x="123" y="116"/>
                    <a:pt x="12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41" y="116"/>
                    <a:pt x="145" y="112"/>
                    <a:pt x="145" y="10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2"/>
                    <a:pt x="141" y="28"/>
                    <a:pt x="137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3" y="28"/>
                    <a:pt x="119" y="32"/>
                    <a:pt x="119" y="37"/>
                  </a:cubicBezTo>
                  <a:close/>
                  <a:moveTo>
                    <a:pt x="138" y="37"/>
                  </a:moveTo>
                  <a:cubicBezTo>
                    <a:pt x="138" y="107"/>
                    <a:pt x="138" y="107"/>
                    <a:pt x="138" y="107"/>
                  </a:cubicBezTo>
                  <a:cubicBezTo>
                    <a:pt x="138" y="108"/>
                    <a:pt x="138" y="109"/>
                    <a:pt x="137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27" y="109"/>
                    <a:pt x="126" y="108"/>
                    <a:pt x="126" y="10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6" y="36"/>
                    <a:pt x="127" y="35"/>
                    <a:pt x="12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8" y="35"/>
                    <a:pt x="138" y="36"/>
                    <a:pt x="138" y="37"/>
                  </a:cubicBezTo>
                  <a:close/>
                  <a:moveTo>
                    <a:pt x="80" y="27"/>
                  </a:moveTo>
                  <a:cubicBezTo>
                    <a:pt x="100" y="20"/>
                    <a:pt x="121" y="7"/>
                    <a:pt x="121" y="7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1" y="15"/>
                    <a:pt x="102" y="26"/>
                    <a:pt x="82" y="34"/>
                  </a:cubicBezTo>
                  <a:cubicBezTo>
                    <a:pt x="59" y="43"/>
                    <a:pt x="30" y="49"/>
                    <a:pt x="30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7" y="49"/>
                    <a:pt x="26" y="48"/>
                    <a:pt x="26" y="46"/>
                  </a:cubicBezTo>
                  <a:cubicBezTo>
                    <a:pt x="25" y="44"/>
                    <a:pt x="26" y="42"/>
                    <a:pt x="28" y="42"/>
                  </a:cubicBezTo>
                  <a:cubicBezTo>
                    <a:pt x="28" y="42"/>
                    <a:pt x="57" y="36"/>
                    <a:pt x="80" y="27"/>
                  </a:cubicBezTo>
                  <a:close/>
                  <a:moveTo>
                    <a:pt x="155" y="128"/>
                  </a:moveTo>
                  <a:cubicBezTo>
                    <a:pt x="150" y="133"/>
                    <a:pt x="150" y="133"/>
                    <a:pt x="150" y="133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1" y="131"/>
                    <a:pt x="9" y="130"/>
                    <a:pt x="9" y="12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50" y="122"/>
                    <a:pt x="150" y="122"/>
                    <a:pt x="150" y="122"/>
                  </a:cubicBezTo>
                  <a:lnTo>
                    <a:pt x="155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17">
              <a:extLst>
                <a:ext uri="{FF2B5EF4-FFF2-40B4-BE49-F238E27FC236}">
                  <a16:creationId xmlns:a16="http://schemas.microsoft.com/office/drawing/2014/main" id="{5BFEEAE0-46B7-870F-4BE4-7FE5E983DD28}"/>
                </a:ext>
              </a:extLst>
            </p:cNvPr>
            <p:cNvSpPr txBox="1"/>
            <p:nvPr/>
          </p:nvSpPr>
          <p:spPr>
            <a:xfrm>
              <a:off x="4599635" y="1119261"/>
              <a:ext cx="3927489" cy="80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600" dirty="0"/>
                <a:t>Reconocimiento de un ingreso contable a partir de DRXC de una vigencia fiscal anterior y con “Saldo por Imputar” </a:t>
              </a:r>
              <a:endParaRPr lang="es-CO" sz="1600" i="1" dirty="0"/>
            </a:p>
          </p:txBody>
        </p:sp>
        <p:sp>
          <p:nvSpPr>
            <p:cNvPr id="19" name="Google Shape;263;p17">
              <a:extLst>
                <a:ext uri="{FF2B5EF4-FFF2-40B4-BE49-F238E27FC236}">
                  <a16:creationId xmlns:a16="http://schemas.microsoft.com/office/drawing/2014/main" id="{18809CFE-C7EC-7114-7110-DAD09BEA9100}"/>
                </a:ext>
              </a:extLst>
            </p:cNvPr>
            <p:cNvSpPr txBox="1"/>
            <p:nvPr/>
          </p:nvSpPr>
          <p:spPr>
            <a:xfrm>
              <a:off x="6022000" y="2096104"/>
              <a:ext cx="1714959" cy="339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282828"/>
                </a:buClr>
                <a:buSzPts val="2400"/>
              </a:pPr>
              <a:r>
                <a:rPr lang="es-CO" sz="1600" b="1" i="1" kern="1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Puede aplicarse</a:t>
              </a:r>
              <a:endParaRPr lang="es-CO" sz="1600" i="1" dirty="0"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20" name="Google Shape;263;p17">
              <a:extLst>
                <a:ext uri="{FF2B5EF4-FFF2-40B4-BE49-F238E27FC236}">
                  <a16:creationId xmlns:a16="http://schemas.microsoft.com/office/drawing/2014/main" id="{0BE55906-6640-886C-013E-A53D5CCD6A52}"/>
                </a:ext>
              </a:extLst>
            </p:cNvPr>
            <p:cNvSpPr txBox="1"/>
            <p:nvPr/>
          </p:nvSpPr>
          <p:spPr>
            <a:xfrm>
              <a:off x="4198673" y="2838962"/>
              <a:ext cx="1316272" cy="5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828"/>
                </a:buClr>
                <a:buSzPts val="2400"/>
                <a:buFont typeface="Open Sans SemiBold"/>
                <a:buNone/>
              </a:pPr>
              <a:r>
                <a:rPr lang="es-CO" b="1" i="0" u="none" dirty="0">
                  <a:solidFill>
                    <a:srgbClr val="64D1DA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Imputación Simultanea</a:t>
              </a:r>
              <a:endParaRPr lang="es-CO" dirty="0">
                <a:solidFill>
                  <a:srgbClr val="64D1DA"/>
                </a:solidFill>
              </a:endParaRPr>
            </a:p>
          </p:txBody>
        </p:sp>
        <p:sp>
          <p:nvSpPr>
            <p:cNvPr id="21" name="Google Shape;263;p17">
              <a:extLst>
                <a:ext uri="{FF2B5EF4-FFF2-40B4-BE49-F238E27FC236}">
                  <a16:creationId xmlns:a16="http://schemas.microsoft.com/office/drawing/2014/main" id="{B7C9DF11-25A7-A849-A653-84AAA5A4C06D}"/>
                </a:ext>
              </a:extLst>
            </p:cNvPr>
            <p:cNvSpPr txBox="1"/>
            <p:nvPr/>
          </p:nvSpPr>
          <p:spPr>
            <a:xfrm>
              <a:off x="7695184" y="2832586"/>
              <a:ext cx="1316272" cy="5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828"/>
                </a:buClr>
                <a:buSzPts val="2400"/>
                <a:buFont typeface="Open Sans SemiBold"/>
                <a:buNone/>
              </a:pPr>
              <a:r>
                <a:rPr lang="es-CO" b="1" i="0" u="none" dirty="0">
                  <a:solidFill>
                    <a:srgbClr val="FF912B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Causación Previa</a:t>
              </a:r>
              <a:endParaRPr lang="es-CO" dirty="0">
                <a:solidFill>
                  <a:srgbClr val="FF912B"/>
                </a:solidFill>
              </a:endParaRPr>
            </a:p>
          </p:txBody>
        </p:sp>
        <p:sp>
          <p:nvSpPr>
            <p:cNvPr id="22" name="Google Shape;251;p17">
              <a:extLst>
                <a:ext uri="{FF2B5EF4-FFF2-40B4-BE49-F238E27FC236}">
                  <a16:creationId xmlns:a16="http://schemas.microsoft.com/office/drawing/2014/main" id="{71113D40-4960-6F8A-AFCC-A3DE04F1ED4C}"/>
                </a:ext>
              </a:extLst>
            </p:cNvPr>
            <p:cNvSpPr txBox="1"/>
            <p:nvPr/>
          </p:nvSpPr>
          <p:spPr>
            <a:xfrm>
              <a:off x="4198674" y="3925711"/>
              <a:ext cx="4617926" cy="357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600" b="1" dirty="0">
                  <a:solidFill>
                    <a:srgbClr val="C00000"/>
                  </a:solidFill>
                </a:rPr>
                <a:t>Efecto Contable:</a:t>
              </a:r>
              <a:r>
                <a:rPr lang="es-CO" sz="1600" dirty="0">
                  <a:solidFill>
                    <a:srgbClr val="C00000"/>
                  </a:solidFill>
                </a:rPr>
                <a:t>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600" dirty="0"/>
                <a:t>Conforme a lo definido en la TCON10 / TCON11</a:t>
              </a:r>
              <a:endParaRPr lang="es-CO" sz="1600" i="1" dirty="0"/>
            </a:p>
          </p:txBody>
        </p:sp>
        <p:sp>
          <p:nvSpPr>
            <p:cNvPr id="23" name="Google Shape;251;p17">
              <a:extLst>
                <a:ext uri="{FF2B5EF4-FFF2-40B4-BE49-F238E27FC236}">
                  <a16:creationId xmlns:a16="http://schemas.microsoft.com/office/drawing/2014/main" id="{1FFBC2F8-518A-9F20-52CF-A16BA63D2749}"/>
                </a:ext>
              </a:extLst>
            </p:cNvPr>
            <p:cNvSpPr txBox="1"/>
            <p:nvPr/>
          </p:nvSpPr>
          <p:spPr>
            <a:xfrm>
              <a:off x="4041058" y="4405561"/>
              <a:ext cx="4977772" cy="357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600" b="1" dirty="0">
                  <a:solidFill>
                    <a:srgbClr val="C00000"/>
                  </a:solidFill>
                </a:rPr>
                <a:t>Sin efecto presupuestal</a:t>
              </a:r>
            </a:p>
          </p:txBody>
        </p:sp>
        <p:pic>
          <p:nvPicPr>
            <p:cNvPr id="24" name="Gráfico 23" descr="Monedas con relleno sólido">
              <a:extLst>
                <a:ext uri="{FF2B5EF4-FFF2-40B4-BE49-F238E27FC236}">
                  <a16:creationId xmlns:a16="http://schemas.microsoft.com/office/drawing/2014/main" id="{B8CB008E-55E1-1F6B-39FA-E014DF197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1443336">
              <a:off x="5866504" y="2944359"/>
              <a:ext cx="393837" cy="393837"/>
            </a:xfrm>
            <a:prstGeom prst="rect">
              <a:avLst/>
            </a:prstGeom>
          </p:spPr>
        </p:pic>
      </p:grpSp>
      <p:grpSp>
        <p:nvGrpSpPr>
          <p:cNvPr id="338" name="Reportes_Ingresos">
            <a:extLst>
              <a:ext uri="{FF2B5EF4-FFF2-40B4-BE49-F238E27FC236}">
                <a16:creationId xmlns:a16="http://schemas.microsoft.com/office/drawing/2014/main" id="{6F4BA30C-844B-DC23-DB33-CE0549AD59CC}"/>
              </a:ext>
            </a:extLst>
          </p:cNvPr>
          <p:cNvGrpSpPr/>
          <p:nvPr/>
        </p:nvGrpSpPr>
        <p:grpSpPr>
          <a:xfrm>
            <a:off x="432" y="3944919"/>
            <a:ext cx="3900948" cy="1061188"/>
            <a:chOff x="432" y="3944919"/>
            <a:chExt cx="3900948" cy="1061188"/>
          </a:xfrm>
        </p:grpSpPr>
        <p:sp>
          <p:nvSpPr>
            <p:cNvPr id="342" name="R.Reportes_7.2">
              <a:hlinkClick r:id="rId5" action="ppaction://hlinksldjump"/>
              <a:extLst>
                <a:ext uri="{FF2B5EF4-FFF2-40B4-BE49-F238E27FC236}">
                  <a16:creationId xmlns:a16="http://schemas.microsoft.com/office/drawing/2014/main" id="{AC9D990E-D97C-C132-AD9A-2865324DF45A}"/>
                </a:ext>
              </a:extLst>
            </p:cNvPr>
            <p:cNvSpPr/>
            <p:nvPr/>
          </p:nvSpPr>
          <p:spPr>
            <a:xfrm rot="16200000">
              <a:off x="-366675" y="4312026"/>
              <a:ext cx="1061188" cy="326973"/>
            </a:xfrm>
            <a:prstGeom prst="parallelogram">
              <a:avLst>
                <a:gd name="adj" fmla="val 150631"/>
              </a:avLst>
            </a:prstGeom>
            <a:solidFill>
              <a:srgbClr val="00B050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345" name="Reportes">
              <a:extLst>
                <a:ext uri="{FF2B5EF4-FFF2-40B4-BE49-F238E27FC236}">
                  <a16:creationId xmlns:a16="http://schemas.microsoft.com/office/drawing/2014/main" id="{ACA456F7-04F9-C9C6-8BE8-5C95D4E87956}"/>
                </a:ext>
              </a:extLst>
            </p:cNvPr>
            <p:cNvGrpSpPr/>
            <p:nvPr/>
          </p:nvGrpSpPr>
          <p:grpSpPr>
            <a:xfrm>
              <a:off x="327404" y="4430472"/>
              <a:ext cx="3573976" cy="573730"/>
              <a:chOff x="327404" y="4430472"/>
              <a:chExt cx="3573976" cy="573730"/>
            </a:xfrm>
          </p:grpSpPr>
          <p:sp>
            <p:nvSpPr>
              <p:cNvPr id="346" name="R.Reportes_7.1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9AE78CFD-A5B6-4FE0-9E03-5E2A8C756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4430472"/>
                <a:ext cx="3573976" cy="573730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0B05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8" name="Texto Reportes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7339AB23-3276-2758-CBE8-63DF27281C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331" y="4565923"/>
                <a:ext cx="2394824" cy="300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Reportes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49" name="Icono Reportes" descr="Contrato con relleno sólido">
                <a:extLst>
                  <a:ext uri="{FF2B5EF4-FFF2-40B4-BE49-F238E27FC236}">
                    <a16:creationId xmlns:a16="http://schemas.microsoft.com/office/drawing/2014/main" id="{DB18B2BC-F35A-7F30-3230-F746528A0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02102" y="4564615"/>
                <a:ext cx="392870" cy="351575"/>
              </a:xfrm>
              <a:prstGeom prst="rect">
                <a:avLst/>
              </a:prstGeom>
            </p:spPr>
          </p:pic>
        </p:grpSp>
      </p:grpSp>
      <p:grpSp>
        <p:nvGrpSpPr>
          <p:cNvPr id="332" name="Devolucion_Ingresos">
            <a:extLst>
              <a:ext uri="{FF2B5EF4-FFF2-40B4-BE49-F238E27FC236}">
                <a16:creationId xmlns:a16="http://schemas.microsoft.com/office/drawing/2014/main" id="{95DAD3C3-3BA8-A405-7A55-5BEF3CCE66B8}"/>
              </a:ext>
            </a:extLst>
          </p:cNvPr>
          <p:cNvGrpSpPr/>
          <p:nvPr/>
        </p:nvGrpSpPr>
        <p:grpSpPr>
          <a:xfrm>
            <a:off x="813" y="3525621"/>
            <a:ext cx="3900563" cy="913014"/>
            <a:chOff x="813" y="3525621"/>
            <a:chExt cx="3900563" cy="913014"/>
          </a:xfrm>
        </p:grpSpPr>
        <p:sp>
          <p:nvSpPr>
            <p:cNvPr id="333" name="R.Devolucion_6.2">
              <a:hlinkClick r:id="rId8" action="ppaction://hlinksldjump"/>
              <a:extLst>
                <a:ext uri="{FF2B5EF4-FFF2-40B4-BE49-F238E27FC236}">
                  <a16:creationId xmlns:a16="http://schemas.microsoft.com/office/drawing/2014/main" id="{D74C9A7B-5C28-C333-F4B6-976B21EC3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3525621"/>
              <a:ext cx="326588" cy="913014"/>
            </a:xfrm>
            <a:custGeom>
              <a:avLst/>
              <a:gdLst>
                <a:gd name="T0" fmla="*/ 313 w 313"/>
                <a:gd name="T1" fmla="*/ 1093 h 1093"/>
                <a:gd name="T2" fmla="*/ 0 w 313"/>
                <a:gd name="T3" fmla="*/ 502 h 1093"/>
                <a:gd name="T4" fmla="*/ 0 w 313"/>
                <a:gd name="T5" fmla="*/ 0 h 1093"/>
                <a:gd name="T6" fmla="*/ 313 w 313"/>
                <a:gd name="T7" fmla="*/ 395 h 1093"/>
                <a:gd name="T8" fmla="*/ 313 w 313"/>
                <a:gd name="T9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1093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395"/>
                  </a:lnTo>
                  <a:lnTo>
                    <a:pt x="313" y="1093"/>
                  </a:lnTo>
                  <a:close/>
                </a:path>
              </a:pathLst>
            </a:custGeom>
            <a:solidFill>
              <a:srgbClr val="34B2E3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34" name="Devolucion">
              <a:extLst>
                <a:ext uri="{FF2B5EF4-FFF2-40B4-BE49-F238E27FC236}">
                  <a16:creationId xmlns:a16="http://schemas.microsoft.com/office/drawing/2014/main" id="{8818DE6A-6EA0-CEE7-27CA-4905A4052116}"/>
                </a:ext>
              </a:extLst>
            </p:cNvPr>
            <p:cNvGrpSpPr/>
            <p:nvPr/>
          </p:nvGrpSpPr>
          <p:grpSpPr>
            <a:xfrm>
              <a:off x="327400" y="3851567"/>
              <a:ext cx="3573976" cy="578904"/>
              <a:chOff x="327400" y="3851567"/>
              <a:chExt cx="3573976" cy="578904"/>
            </a:xfrm>
          </p:grpSpPr>
          <p:sp>
            <p:nvSpPr>
              <p:cNvPr id="335" name="R.Devolucion_5.1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9C95F644-7C12-E636-D28E-26B2163D9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0" y="3851567"/>
                <a:ext cx="3573976" cy="578904"/>
              </a:xfrm>
              <a:custGeom>
                <a:avLst/>
                <a:gdLst>
                  <a:gd name="T0" fmla="*/ 3868 w 4034"/>
                  <a:gd name="T1" fmla="*/ 173 h 700"/>
                  <a:gd name="T2" fmla="*/ 3705 w 4034"/>
                  <a:gd name="T3" fmla="*/ 0 h 700"/>
                  <a:gd name="T4" fmla="*/ 3705 w 4034"/>
                  <a:gd name="T5" fmla="*/ 0 h 700"/>
                  <a:gd name="T6" fmla="*/ 0 w 4034"/>
                  <a:gd name="T7" fmla="*/ 0 h 700"/>
                  <a:gd name="T8" fmla="*/ 0 w 4034"/>
                  <a:gd name="T9" fmla="*/ 700 h 700"/>
                  <a:gd name="T10" fmla="*/ 3705 w 4034"/>
                  <a:gd name="T11" fmla="*/ 700 h 700"/>
                  <a:gd name="T12" fmla="*/ 3705 w 4034"/>
                  <a:gd name="T13" fmla="*/ 700 h 700"/>
                  <a:gd name="T14" fmla="*/ 3868 w 4034"/>
                  <a:gd name="T15" fmla="*/ 523 h 700"/>
                  <a:gd name="T16" fmla="*/ 4034 w 4034"/>
                  <a:gd name="T17" fmla="*/ 350 h 700"/>
                  <a:gd name="T18" fmla="*/ 3868 w 4034"/>
                  <a:gd name="T19" fmla="*/ 173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700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34B2E3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6" name="Texto Devolucion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624818F9-1D59-074D-C11B-5273E18638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87" y="3991377"/>
                <a:ext cx="2937511" cy="299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Devolución de Ingresos 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37" name="Icono Devolucion" descr="Recibo con relleno sólido">
                <a:extLst>
                  <a:ext uri="{FF2B5EF4-FFF2-40B4-BE49-F238E27FC236}">
                    <a16:creationId xmlns:a16="http://schemas.microsoft.com/office/drawing/2014/main" id="{487A8509-A4A7-2199-D0E1-0F38A2F04E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202098" y="3944919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59" name="Compensacion">
            <a:extLst>
              <a:ext uri="{FF2B5EF4-FFF2-40B4-BE49-F238E27FC236}">
                <a16:creationId xmlns:a16="http://schemas.microsoft.com/office/drawing/2014/main" id="{40718240-B47B-0DFE-DF9E-1623968DE238}"/>
              </a:ext>
            </a:extLst>
          </p:cNvPr>
          <p:cNvGrpSpPr/>
          <p:nvPr/>
        </p:nvGrpSpPr>
        <p:grpSpPr>
          <a:xfrm>
            <a:off x="1905" y="3114838"/>
            <a:ext cx="3895396" cy="739207"/>
            <a:chOff x="1905" y="3114838"/>
            <a:chExt cx="3895396" cy="739207"/>
          </a:xfrm>
        </p:grpSpPr>
        <p:sp>
          <p:nvSpPr>
            <p:cNvPr id="63" name="R.Compensacion_5.2">
              <a:hlinkClick r:id="rId11" action="ppaction://hlinksldjump"/>
              <a:extLst>
                <a:ext uri="{FF2B5EF4-FFF2-40B4-BE49-F238E27FC236}">
                  <a16:creationId xmlns:a16="http://schemas.microsoft.com/office/drawing/2014/main" id="{45FB98F2-B2D8-6004-7847-DEE735F05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3114838"/>
              <a:ext cx="322197" cy="739207"/>
            </a:xfrm>
            <a:custGeom>
              <a:avLst/>
              <a:gdLst>
                <a:gd name="T0" fmla="*/ 313 w 313"/>
                <a:gd name="T1" fmla="*/ 897 h 897"/>
                <a:gd name="T2" fmla="*/ 0 w 313"/>
                <a:gd name="T3" fmla="*/ 502 h 897"/>
                <a:gd name="T4" fmla="*/ 0 w 313"/>
                <a:gd name="T5" fmla="*/ 0 h 897"/>
                <a:gd name="T6" fmla="*/ 313 w 313"/>
                <a:gd name="T7" fmla="*/ 197 h 897"/>
                <a:gd name="T8" fmla="*/ 313 w 313"/>
                <a:gd name="T9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7">
                  <a:moveTo>
                    <a:pt x="313" y="897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197"/>
                  </a:lnTo>
                  <a:lnTo>
                    <a:pt x="313" y="897"/>
                  </a:lnTo>
                  <a:close/>
                </a:path>
              </a:pathLst>
            </a:custGeom>
            <a:solidFill>
              <a:srgbClr val="065280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27" name="Compensacion">
              <a:extLst>
                <a:ext uri="{FF2B5EF4-FFF2-40B4-BE49-F238E27FC236}">
                  <a16:creationId xmlns:a16="http://schemas.microsoft.com/office/drawing/2014/main" id="{47FFB6DA-887E-32F7-6C30-3A8EB5111D50}"/>
                </a:ext>
              </a:extLst>
            </p:cNvPr>
            <p:cNvGrpSpPr/>
            <p:nvPr/>
          </p:nvGrpSpPr>
          <p:grpSpPr>
            <a:xfrm>
              <a:off x="323325" y="3276384"/>
              <a:ext cx="3573976" cy="576423"/>
              <a:chOff x="318819" y="3266527"/>
              <a:chExt cx="3573976" cy="576423"/>
            </a:xfrm>
          </p:grpSpPr>
          <p:sp>
            <p:nvSpPr>
              <p:cNvPr id="328" name="R.Compensacion_5.1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D4E4DAAD-0525-CB95-F14C-8238D3FD6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19" y="3266527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6528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0" name="Texto Compensacion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12E07AB4-1BEB-2DBF-C173-961649DB9B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3385410"/>
                <a:ext cx="2545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Compensación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31" name="Icono Compensacion" descr="Ábaco con relleno sólido">
                <a:extLst>
                  <a:ext uri="{FF2B5EF4-FFF2-40B4-BE49-F238E27FC236}">
                    <a16:creationId xmlns:a16="http://schemas.microsoft.com/office/drawing/2014/main" id="{AD56688A-242F-605C-F899-5020D73CD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194462" y="3345715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8" name="Recaudo_Anterior">
            <a:extLst>
              <a:ext uri="{FF2B5EF4-FFF2-40B4-BE49-F238E27FC236}">
                <a16:creationId xmlns:a16="http://schemas.microsoft.com/office/drawing/2014/main" id="{82CEF4D5-9170-9AC6-23E9-7E1F5A53C653}"/>
              </a:ext>
            </a:extLst>
          </p:cNvPr>
          <p:cNvGrpSpPr/>
          <p:nvPr/>
        </p:nvGrpSpPr>
        <p:grpSpPr>
          <a:xfrm>
            <a:off x="-4774" y="2688830"/>
            <a:ext cx="3901645" cy="587553"/>
            <a:chOff x="-4774" y="2688830"/>
            <a:chExt cx="3901645" cy="5875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8" name="R.Anterior_4.2">
              <a:extLst>
                <a:ext uri="{FF2B5EF4-FFF2-40B4-BE49-F238E27FC236}">
                  <a16:creationId xmlns:a16="http://schemas.microsoft.com/office/drawing/2014/main" id="{B025E8FD-A7AF-2371-BCBB-D8C7168A7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4" y="2688830"/>
              <a:ext cx="326972" cy="587553"/>
            </a:xfrm>
            <a:custGeom>
              <a:avLst/>
              <a:gdLst>
                <a:gd name="T0" fmla="*/ 313 w 313"/>
                <a:gd name="T1" fmla="*/ 0 h 702"/>
                <a:gd name="T2" fmla="*/ 0 w 313"/>
                <a:gd name="T3" fmla="*/ 0 h 702"/>
                <a:gd name="T4" fmla="*/ 0 w 313"/>
                <a:gd name="T5" fmla="*/ 505 h 702"/>
                <a:gd name="T6" fmla="*/ 313 w 313"/>
                <a:gd name="T7" fmla="*/ 702 h 702"/>
                <a:gd name="T8" fmla="*/ 313 w 313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702">
                  <a:moveTo>
                    <a:pt x="313" y="0"/>
                  </a:moveTo>
                  <a:lnTo>
                    <a:pt x="0" y="0"/>
                  </a:lnTo>
                  <a:lnTo>
                    <a:pt x="0" y="505"/>
                  </a:lnTo>
                  <a:lnTo>
                    <a:pt x="313" y="7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5" name="Anterior">
              <a:extLst>
                <a:ext uri="{FF2B5EF4-FFF2-40B4-BE49-F238E27FC236}">
                  <a16:creationId xmlns:a16="http://schemas.microsoft.com/office/drawing/2014/main" id="{E29FCD82-020A-D7A3-8973-503EE2E55497}"/>
                </a:ext>
              </a:extLst>
            </p:cNvPr>
            <p:cNvGrpSpPr/>
            <p:nvPr/>
          </p:nvGrpSpPr>
          <p:grpSpPr>
            <a:xfrm>
              <a:off x="322896" y="2688832"/>
              <a:ext cx="3573975" cy="587551"/>
              <a:chOff x="322896" y="2688833"/>
              <a:chExt cx="3573975" cy="578904"/>
            </a:xfrm>
          </p:grpSpPr>
          <p:sp>
            <p:nvSpPr>
              <p:cNvPr id="329" name="R.Anterior_4.1">
                <a:extLst>
                  <a:ext uri="{FF2B5EF4-FFF2-40B4-BE49-F238E27FC236}">
                    <a16:creationId xmlns:a16="http://schemas.microsoft.com/office/drawing/2014/main" id="{8B80C9AC-CC68-D5B1-66A7-0D2DA7832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2688833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6 h 700"/>
                  <a:gd name="T4" fmla="*/ 3705 w 4034"/>
                  <a:gd name="T5" fmla="*/ 0 h 700"/>
                  <a:gd name="T6" fmla="*/ 3705 w 4034"/>
                  <a:gd name="T7" fmla="*/ 0 h 700"/>
                  <a:gd name="T8" fmla="*/ 0 w 4034"/>
                  <a:gd name="T9" fmla="*/ 0 h 700"/>
                  <a:gd name="T10" fmla="*/ 0 w 4034"/>
                  <a:gd name="T11" fmla="*/ 700 h 700"/>
                  <a:gd name="T12" fmla="*/ 3705 w 4034"/>
                  <a:gd name="T13" fmla="*/ 700 h 700"/>
                  <a:gd name="T14" fmla="*/ 3705 w 4034"/>
                  <a:gd name="T15" fmla="*/ 700 h 700"/>
                  <a:gd name="T16" fmla="*/ 3705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3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6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7" name="Texto Anterior">
                <a:extLst>
                  <a:ext uri="{FF2B5EF4-FFF2-40B4-BE49-F238E27FC236}">
                    <a16:creationId xmlns:a16="http://schemas.microsoft.com/office/drawing/2014/main" id="{B5F52DB6-F654-42B5-41CD-67CBC98B3C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2715676"/>
                <a:ext cx="2937512" cy="5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Clasificación de Recaudos de Vigencia Anterior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4" name="Icono Anterior">
                <a:extLst>
                  <a:ext uri="{FF2B5EF4-FFF2-40B4-BE49-F238E27FC236}">
                    <a16:creationId xmlns:a16="http://schemas.microsoft.com/office/drawing/2014/main" id="{C26018AB-A74D-3769-A125-D79D65FD92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980" y="2863320"/>
                <a:ext cx="360483" cy="241496"/>
              </a:xfrm>
              <a:custGeom>
                <a:avLst/>
                <a:gdLst>
                  <a:gd name="T0" fmla="*/ 2147483646 w 130"/>
                  <a:gd name="T1" fmla="*/ 2147483646 h 110"/>
                  <a:gd name="T2" fmla="*/ 2147483646 w 130"/>
                  <a:gd name="T3" fmla="*/ 2147483646 h 110"/>
                  <a:gd name="T4" fmla="*/ 2147483646 w 130"/>
                  <a:gd name="T5" fmla="*/ 2147483646 h 110"/>
                  <a:gd name="T6" fmla="*/ 2147483646 w 130"/>
                  <a:gd name="T7" fmla="*/ 2147483646 h 110"/>
                  <a:gd name="T8" fmla="*/ 2147483646 w 130"/>
                  <a:gd name="T9" fmla="*/ 2147483646 h 110"/>
                  <a:gd name="T10" fmla="*/ 2147483646 w 130"/>
                  <a:gd name="T11" fmla="*/ 2147483646 h 110"/>
                  <a:gd name="T12" fmla="*/ 2147483646 w 130"/>
                  <a:gd name="T13" fmla="*/ 2147483646 h 110"/>
                  <a:gd name="T14" fmla="*/ 2147483646 w 130"/>
                  <a:gd name="T15" fmla="*/ 2147483646 h 110"/>
                  <a:gd name="T16" fmla="*/ 2147483646 w 130"/>
                  <a:gd name="T17" fmla="*/ 2147483646 h 110"/>
                  <a:gd name="T18" fmla="*/ 2147483646 w 130"/>
                  <a:gd name="T19" fmla="*/ 2147483646 h 110"/>
                  <a:gd name="T20" fmla="*/ 2147483646 w 130"/>
                  <a:gd name="T21" fmla="*/ 2147483646 h 110"/>
                  <a:gd name="T22" fmla="*/ 2147483646 w 130"/>
                  <a:gd name="T23" fmla="*/ 2147483646 h 110"/>
                  <a:gd name="T24" fmla="*/ 2147483646 w 130"/>
                  <a:gd name="T25" fmla="*/ 2147483646 h 110"/>
                  <a:gd name="T26" fmla="*/ 2147483646 w 130"/>
                  <a:gd name="T27" fmla="*/ 2147483646 h 110"/>
                  <a:gd name="T28" fmla="*/ 2147483646 w 130"/>
                  <a:gd name="T29" fmla="*/ 2147483646 h 110"/>
                  <a:gd name="T30" fmla="*/ 2147483646 w 130"/>
                  <a:gd name="T31" fmla="*/ 2147483646 h 110"/>
                  <a:gd name="T32" fmla="*/ 2147483646 w 130"/>
                  <a:gd name="T33" fmla="*/ 2147483646 h 110"/>
                  <a:gd name="T34" fmla="*/ 2147483646 w 130"/>
                  <a:gd name="T35" fmla="*/ 2147483646 h 110"/>
                  <a:gd name="T36" fmla="*/ 2147483646 w 130"/>
                  <a:gd name="T37" fmla="*/ 2147483646 h 110"/>
                  <a:gd name="T38" fmla="*/ 2147483646 w 130"/>
                  <a:gd name="T39" fmla="*/ 2147483646 h 110"/>
                  <a:gd name="T40" fmla="*/ 2147483646 w 130"/>
                  <a:gd name="T41" fmla="*/ 2147483646 h 110"/>
                  <a:gd name="T42" fmla="*/ 2147483646 w 130"/>
                  <a:gd name="T43" fmla="*/ 2147483646 h 110"/>
                  <a:gd name="T44" fmla="*/ 2147483646 w 130"/>
                  <a:gd name="T45" fmla="*/ 2147483646 h 110"/>
                  <a:gd name="T46" fmla="*/ 2147483646 w 130"/>
                  <a:gd name="T47" fmla="*/ 2147483646 h 110"/>
                  <a:gd name="T48" fmla="*/ 2147483646 w 130"/>
                  <a:gd name="T49" fmla="*/ 2147483646 h 110"/>
                  <a:gd name="T50" fmla="*/ 2147483646 w 130"/>
                  <a:gd name="T51" fmla="*/ 2147483646 h 110"/>
                  <a:gd name="T52" fmla="*/ 2147483646 w 130"/>
                  <a:gd name="T53" fmla="*/ 2147483646 h 110"/>
                  <a:gd name="T54" fmla="*/ 2147483646 w 130"/>
                  <a:gd name="T55" fmla="*/ 2147483646 h 110"/>
                  <a:gd name="T56" fmla="*/ 2147483646 w 130"/>
                  <a:gd name="T57" fmla="*/ 2147483646 h 110"/>
                  <a:gd name="T58" fmla="*/ 2147483646 w 130"/>
                  <a:gd name="T59" fmla="*/ 2147483646 h 110"/>
                  <a:gd name="T60" fmla="*/ 2147483646 w 130"/>
                  <a:gd name="T61" fmla="*/ 2147483646 h 110"/>
                  <a:gd name="T62" fmla="*/ 2147483646 w 130"/>
                  <a:gd name="T63" fmla="*/ 2147483646 h 110"/>
                  <a:gd name="T64" fmla="*/ 2147483646 w 130"/>
                  <a:gd name="T65" fmla="*/ 2147483646 h 110"/>
                  <a:gd name="T66" fmla="*/ 2147483646 w 130"/>
                  <a:gd name="T67" fmla="*/ 2147483646 h 110"/>
                  <a:gd name="T68" fmla="*/ 2147483646 w 130"/>
                  <a:gd name="T69" fmla="*/ 2147483646 h 110"/>
                  <a:gd name="T70" fmla="*/ 2147483646 w 130"/>
                  <a:gd name="T71" fmla="*/ 2147483646 h 110"/>
                  <a:gd name="T72" fmla="*/ 2147483646 w 130"/>
                  <a:gd name="T73" fmla="*/ 2147483646 h 110"/>
                  <a:gd name="T74" fmla="*/ 2147483646 w 130"/>
                  <a:gd name="T75" fmla="*/ 2147483646 h 110"/>
                  <a:gd name="T76" fmla="*/ 2147483646 w 130"/>
                  <a:gd name="T77" fmla="*/ 2147483646 h 110"/>
                  <a:gd name="T78" fmla="*/ 2147483646 w 130"/>
                  <a:gd name="T79" fmla="*/ 2147483646 h 110"/>
                  <a:gd name="T80" fmla="*/ 2147483646 w 130"/>
                  <a:gd name="T81" fmla="*/ 2147483646 h 110"/>
                  <a:gd name="T82" fmla="*/ 2147483646 w 130"/>
                  <a:gd name="T83" fmla="*/ 2147483646 h 110"/>
                  <a:gd name="T84" fmla="*/ 2147483646 w 130"/>
                  <a:gd name="T85" fmla="*/ 2147483646 h 110"/>
                  <a:gd name="T86" fmla="*/ 2147483646 w 130"/>
                  <a:gd name="T87" fmla="*/ 2147483646 h 110"/>
                  <a:gd name="T88" fmla="*/ 2147483646 w 130"/>
                  <a:gd name="T89" fmla="*/ 2147483646 h 110"/>
                  <a:gd name="T90" fmla="*/ 2147483646 w 130"/>
                  <a:gd name="T91" fmla="*/ 2147483646 h 110"/>
                  <a:gd name="T92" fmla="*/ 2147483646 w 130"/>
                  <a:gd name="T93" fmla="*/ 2147483646 h 110"/>
                  <a:gd name="T94" fmla="*/ 2147483646 w 130"/>
                  <a:gd name="T95" fmla="*/ 2147483646 h 110"/>
                  <a:gd name="T96" fmla="*/ 2147483646 w 130"/>
                  <a:gd name="T97" fmla="*/ 2147483646 h 110"/>
                  <a:gd name="T98" fmla="*/ 2147483646 w 130"/>
                  <a:gd name="T99" fmla="*/ 2147483646 h 110"/>
                  <a:gd name="T100" fmla="*/ 2147483646 w 130"/>
                  <a:gd name="T101" fmla="*/ 0 h 110"/>
                  <a:gd name="T102" fmla="*/ 0 w 130"/>
                  <a:gd name="T103" fmla="*/ 2147483646 h 110"/>
                  <a:gd name="T104" fmla="*/ 2147483646 w 130"/>
                  <a:gd name="T105" fmla="*/ 2147483646 h 110"/>
                  <a:gd name="T106" fmla="*/ 2147483646 w 130"/>
                  <a:gd name="T107" fmla="*/ 2147483646 h 110"/>
                  <a:gd name="T108" fmla="*/ 2147483646 w 130"/>
                  <a:gd name="T109" fmla="*/ 2147483646 h 110"/>
                  <a:gd name="T110" fmla="*/ 2147483646 w 130"/>
                  <a:gd name="T111" fmla="*/ 2147483646 h 110"/>
                  <a:gd name="T112" fmla="*/ 2147483646 w 130"/>
                  <a:gd name="T113" fmla="*/ 2147483646 h 110"/>
                  <a:gd name="T114" fmla="*/ 2147483646 w 130"/>
                  <a:gd name="T115" fmla="*/ 2147483646 h 110"/>
                  <a:gd name="T116" fmla="*/ 2147483646 w 130"/>
                  <a:gd name="T117" fmla="*/ 2147483646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" h="110">
                    <a:moveTo>
                      <a:pt x="17" y="89"/>
                    </a:move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58"/>
                      <a:pt x="19" y="56"/>
                      <a:pt x="22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1" y="56"/>
                      <a:pt x="33" y="58"/>
                      <a:pt x="33" y="60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2"/>
                      <a:pt x="31" y="94"/>
                      <a:pt x="29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19" y="94"/>
                      <a:pt x="17" y="92"/>
                      <a:pt x="17" y="89"/>
                    </a:cubicBezTo>
                    <a:close/>
                    <a:moveTo>
                      <a:pt x="48" y="45"/>
                    </a:moveTo>
                    <a:cubicBezTo>
                      <a:pt x="45" y="45"/>
                      <a:pt x="43" y="47"/>
                      <a:pt x="43" y="4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92"/>
                      <a:pt x="45" y="94"/>
                      <a:pt x="48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4"/>
                      <a:pt x="59" y="92"/>
                      <a:pt x="59" y="8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lnTo>
                      <a:pt x="48" y="45"/>
                    </a:lnTo>
                    <a:close/>
                    <a:moveTo>
                      <a:pt x="74" y="36"/>
                    </a:moveTo>
                    <a:cubicBezTo>
                      <a:pt x="71" y="36"/>
                      <a:pt x="69" y="38"/>
                      <a:pt x="69" y="41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92"/>
                      <a:pt x="71" y="94"/>
                      <a:pt x="74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3" y="94"/>
                      <a:pt x="85" y="92"/>
                      <a:pt x="85" y="89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38"/>
                      <a:pt x="83" y="36"/>
                      <a:pt x="81" y="36"/>
                    </a:cubicBezTo>
                    <a:lnTo>
                      <a:pt x="74" y="36"/>
                    </a:lnTo>
                    <a:close/>
                    <a:moveTo>
                      <a:pt x="100" y="27"/>
                    </a:moveTo>
                    <a:cubicBezTo>
                      <a:pt x="98" y="27"/>
                      <a:pt x="96" y="29"/>
                      <a:pt x="96" y="31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8" y="94"/>
                      <a:pt x="100" y="94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9" y="94"/>
                      <a:pt x="111" y="92"/>
                      <a:pt x="111" y="8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29"/>
                      <a:pt x="109" y="27"/>
                      <a:pt x="107" y="27"/>
                    </a:cubicBezTo>
                    <a:lnTo>
                      <a:pt x="100" y="27"/>
                    </a:lnTo>
                    <a:close/>
                    <a:moveTo>
                      <a:pt x="19" y="44"/>
                    </a:moveTo>
                    <a:cubicBezTo>
                      <a:pt x="47" y="39"/>
                      <a:pt x="73" y="29"/>
                      <a:pt x="97" y="15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71" y="24"/>
                      <a:pt x="46" y="33"/>
                      <a:pt x="18" y="38"/>
                    </a:cubicBezTo>
                    <a:lnTo>
                      <a:pt x="19" y="44"/>
                    </a:lnTo>
                    <a:close/>
                    <a:moveTo>
                      <a:pt x="130" y="102"/>
                    </a:move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7" y="110"/>
                      <a:pt x="117" y="110"/>
                      <a:pt x="117" y="110"/>
                    </a:cubicBezTo>
                    <a:lnTo>
                      <a:pt x="130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49" name="Ingresos_Contingentes">
            <a:extLst>
              <a:ext uri="{FF2B5EF4-FFF2-40B4-BE49-F238E27FC236}">
                <a16:creationId xmlns:a16="http://schemas.microsoft.com/office/drawing/2014/main" id="{5D80D7D5-EA74-26EB-B7DB-1E409DA0BC73}"/>
              </a:ext>
            </a:extLst>
          </p:cNvPr>
          <p:cNvGrpSpPr/>
          <p:nvPr/>
        </p:nvGrpSpPr>
        <p:grpSpPr>
          <a:xfrm>
            <a:off x="4937" y="2114380"/>
            <a:ext cx="3896443" cy="574452"/>
            <a:chOff x="4937" y="2114380"/>
            <a:chExt cx="3896443" cy="574452"/>
          </a:xfrm>
        </p:grpSpPr>
        <p:sp>
          <p:nvSpPr>
            <p:cNvPr id="50" name="R.Contingentes_3.2">
              <a:hlinkClick r:id="rId14" action="ppaction://hlinksldjump"/>
              <a:extLst>
                <a:ext uri="{FF2B5EF4-FFF2-40B4-BE49-F238E27FC236}">
                  <a16:creationId xmlns:a16="http://schemas.microsoft.com/office/drawing/2014/main" id="{1DA692DD-AFDC-FCDE-9990-B3820023F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114380"/>
              <a:ext cx="322467" cy="574452"/>
            </a:xfrm>
            <a:custGeom>
              <a:avLst/>
              <a:gdLst>
                <a:gd name="T0" fmla="*/ 313 w 313"/>
                <a:gd name="T1" fmla="*/ 698 h 698"/>
                <a:gd name="T2" fmla="*/ 0 w 313"/>
                <a:gd name="T3" fmla="*/ 698 h 698"/>
                <a:gd name="T4" fmla="*/ 0 w 313"/>
                <a:gd name="T5" fmla="*/ 195 h 698"/>
                <a:gd name="T6" fmla="*/ 313 w 313"/>
                <a:gd name="T7" fmla="*/ 0 h 698"/>
                <a:gd name="T8" fmla="*/ 313 w 313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698">
                  <a:moveTo>
                    <a:pt x="313" y="698"/>
                  </a:moveTo>
                  <a:lnTo>
                    <a:pt x="0" y="698"/>
                  </a:lnTo>
                  <a:lnTo>
                    <a:pt x="0" y="195"/>
                  </a:lnTo>
                  <a:lnTo>
                    <a:pt x="313" y="0"/>
                  </a:lnTo>
                  <a:lnTo>
                    <a:pt x="313" y="698"/>
                  </a:lnTo>
                  <a:close/>
                </a:path>
              </a:pathLst>
            </a:custGeom>
            <a:solidFill>
              <a:srgbClr val="E24956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1" name="Contingente">
              <a:extLst>
                <a:ext uri="{FF2B5EF4-FFF2-40B4-BE49-F238E27FC236}">
                  <a16:creationId xmlns:a16="http://schemas.microsoft.com/office/drawing/2014/main" id="{8D7C603B-0917-558B-DF22-AEB1BA4D757E}"/>
                </a:ext>
              </a:extLst>
            </p:cNvPr>
            <p:cNvGrpSpPr/>
            <p:nvPr/>
          </p:nvGrpSpPr>
          <p:grpSpPr>
            <a:xfrm>
              <a:off x="327405" y="2117396"/>
              <a:ext cx="3573975" cy="571435"/>
              <a:chOff x="327405" y="2117396"/>
              <a:chExt cx="3573975" cy="571435"/>
            </a:xfrm>
          </p:grpSpPr>
          <p:sp>
            <p:nvSpPr>
              <p:cNvPr id="52" name="R.Contingentes_3.1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DE1DD5EC-15B2-93BE-2D8C-2327B3F65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5" y="2117396"/>
                <a:ext cx="3573975" cy="571435"/>
              </a:xfrm>
              <a:custGeom>
                <a:avLst/>
                <a:gdLst>
                  <a:gd name="T0" fmla="*/ 4034 w 4034"/>
                  <a:gd name="T1" fmla="*/ 348 h 698"/>
                  <a:gd name="T2" fmla="*/ 3868 w 4034"/>
                  <a:gd name="T3" fmla="*/ 174 h 698"/>
                  <a:gd name="T4" fmla="*/ 3705 w 4034"/>
                  <a:gd name="T5" fmla="*/ 0 h 698"/>
                  <a:gd name="T6" fmla="*/ 3705 w 4034"/>
                  <a:gd name="T7" fmla="*/ 0 h 698"/>
                  <a:gd name="T8" fmla="*/ 3705 w 4034"/>
                  <a:gd name="T9" fmla="*/ 0 h 698"/>
                  <a:gd name="T10" fmla="*/ 3705 w 4034"/>
                  <a:gd name="T11" fmla="*/ 0 h 698"/>
                  <a:gd name="T12" fmla="*/ 3705 w 4034"/>
                  <a:gd name="T13" fmla="*/ 0 h 698"/>
                  <a:gd name="T14" fmla="*/ 0 w 4034"/>
                  <a:gd name="T15" fmla="*/ 0 h 698"/>
                  <a:gd name="T16" fmla="*/ 0 w 4034"/>
                  <a:gd name="T17" fmla="*/ 698 h 698"/>
                  <a:gd name="T18" fmla="*/ 3705 w 4034"/>
                  <a:gd name="T19" fmla="*/ 698 h 698"/>
                  <a:gd name="T20" fmla="*/ 3705 w 4034"/>
                  <a:gd name="T21" fmla="*/ 698 h 698"/>
                  <a:gd name="T22" fmla="*/ 3868 w 4034"/>
                  <a:gd name="T23" fmla="*/ 524 h 698"/>
                  <a:gd name="T24" fmla="*/ 4034 w 4034"/>
                  <a:gd name="T25" fmla="*/ 34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698">
                    <a:moveTo>
                      <a:pt x="4034" y="348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8"/>
                    </a:lnTo>
                    <a:lnTo>
                      <a:pt x="3705" y="698"/>
                    </a:lnTo>
                    <a:lnTo>
                      <a:pt x="3705" y="698"/>
                    </a:lnTo>
                    <a:lnTo>
                      <a:pt x="3868" y="524"/>
                    </a:lnTo>
                    <a:lnTo>
                      <a:pt x="4034" y="348"/>
                    </a:lnTo>
                    <a:close/>
                  </a:path>
                </a:pathLst>
              </a:custGeom>
              <a:solidFill>
                <a:srgbClr val="E2495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Texto Contingente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A81B4325-6954-95E1-DB7E-A18758A54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2277418"/>
                <a:ext cx="2545745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Ingresos Contingentes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54" name="Icono Contingente" descr="Dinero volando con relleno sólido">
                <a:extLst>
                  <a:ext uri="{FF2B5EF4-FFF2-40B4-BE49-F238E27FC236}">
                    <a16:creationId xmlns:a16="http://schemas.microsoft.com/office/drawing/2014/main" id="{2F261BDC-BBC9-B252-A0B7-86ECBCA36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218296" y="2252725"/>
                <a:ext cx="392870" cy="348371"/>
              </a:xfrm>
              <a:prstGeom prst="rect">
                <a:avLst/>
              </a:prstGeom>
            </p:spPr>
          </p:pic>
        </p:grpSp>
      </p:grpSp>
      <p:grpSp>
        <p:nvGrpSpPr>
          <p:cNvPr id="353" name="Recaudo_Ingresos">
            <a:extLst>
              <a:ext uri="{FF2B5EF4-FFF2-40B4-BE49-F238E27FC236}">
                <a16:creationId xmlns:a16="http://schemas.microsoft.com/office/drawing/2014/main" id="{28A028A9-04BA-FD4B-FF2D-BDCC597212A0}"/>
              </a:ext>
            </a:extLst>
          </p:cNvPr>
          <p:cNvGrpSpPr/>
          <p:nvPr/>
        </p:nvGrpSpPr>
        <p:grpSpPr>
          <a:xfrm>
            <a:off x="4937" y="1535475"/>
            <a:ext cx="3896443" cy="740170"/>
            <a:chOff x="4937" y="1535475"/>
            <a:chExt cx="3896443" cy="740170"/>
          </a:xfrm>
        </p:grpSpPr>
        <p:sp>
          <p:nvSpPr>
            <p:cNvPr id="358" name="R.Recaudo_2.2">
              <a:hlinkClick r:id="rId17" action="ppaction://hlinksldjump"/>
              <a:extLst>
                <a:ext uri="{FF2B5EF4-FFF2-40B4-BE49-F238E27FC236}">
                  <a16:creationId xmlns:a16="http://schemas.microsoft.com/office/drawing/2014/main" id="{DBF13D39-1D4A-4357-FDA4-62A8CA3EE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535475"/>
              <a:ext cx="322467" cy="740170"/>
            </a:xfrm>
            <a:custGeom>
              <a:avLst/>
              <a:gdLst>
                <a:gd name="T0" fmla="*/ 313 w 313"/>
                <a:gd name="T1" fmla="*/ 0 h 895"/>
                <a:gd name="T2" fmla="*/ 0 w 313"/>
                <a:gd name="T3" fmla="*/ 393 h 895"/>
                <a:gd name="T4" fmla="*/ 0 w 313"/>
                <a:gd name="T5" fmla="*/ 895 h 895"/>
                <a:gd name="T6" fmla="*/ 313 w 313"/>
                <a:gd name="T7" fmla="*/ 700 h 895"/>
                <a:gd name="T8" fmla="*/ 313 w 313"/>
                <a:gd name="T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5">
                  <a:moveTo>
                    <a:pt x="313" y="0"/>
                  </a:moveTo>
                  <a:lnTo>
                    <a:pt x="0" y="393"/>
                  </a:lnTo>
                  <a:lnTo>
                    <a:pt x="0" y="895"/>
                  </a:lnTo>
                  <a:lnTo>
                    <a:pt x="313" y="70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912B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59" name="Recaudo">
              <a:extLst>
                <a:ext uri="{FF2B5EF4-FFF2-40B4-BE49-F238E27FC236}">
                  <a16:creationId xmlns:a16="http://schemas.microsoft.com/office/drawing/2014/main" id="{F049DDEA-3469-EF80-5F44-8D8ED756D259}"/>
                </a:ext>
              </a:extLst>
            </p:cNvPr>
            <p:cNvGrpSpPr/>
            <p:nvPr/>
          </p:nvGrpSpPr>
          <p:grpSpPr>
            <a:xfrm>
              <a:off x="327405" y="1535475"/>
              <a:ext cx="3573975" cy="581922"/>
              <a:chOff x="322896" y="1532679"/>
              <a:chExt cx="3573975" cy="578904"/>
            </a:xfrm>
          </p:grpSpPr>
          <p:sp>
            <p:nvSpPr>
              <p:cNvPr id="361" name="R.Recaudo_2.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B92DFC14-2E2B-96B8-BBCF-50774BA94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1532679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4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4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4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912B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3" name="Texto Recaudo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DE2017B8-FFD8-D5C2-545D-B0DB87638E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1672488"/>
                <a:ext cx="2393497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Recaudo de Ingresos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5" name="Icono Recaudo">
                <a:extLst>
                  <a:ext uri="{FF2B5EF4-FFF2-40B4-BE49-F238E27FC236}">
                    <a16:creationId xmlns:a16="http://schemas.microsoft.com/office/drawing/2014/main" id="{E1BE3B14-8D5A-0974-A46A-2A791FB11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356" y="1662558"/>
                <a:ext cx="261086" cy="350068"/>
              </a:xfrm>
              <a:custGeom>
                <a:avLst/>
                <a:gdLst>
                  <a:gd name="T0" fmla="*/ 2147483646 w 94"/>
                  <a:gd name="T1" fmla="*/ 2147483646 h 138"/>
                  <a:gd name="T2" fmla="*/ 2147483646 w 94"/>
                  <a:gd name="T3" fmla="*/ 2147483646 h 138"/>
                  <a:gd name="T4" fmla="*/ 2147483646 w 94"/>
                  <a:gd name="T5" fmla="*/ 2147483646 h 138"/>
                  <a:gd name="T6" fmla="*/ 2147483646 w 94"/>
                  <a:gd name="T7" fmla="*/ 2147483646 h 138"/>
                  <a:gd name="T8" fmla="*/ 2147483646 w 94"/>
                  <a:gd name="T9" fmla="*/ 2147483646 h 138"/>
                  <a:gd name="T10" fmla="*/ 2147483646 w 94"/>
                  <a:gd name="T11" fmla="*/ 2147483646 h 138"/>
                  <a:gd name="T12" fmla="*/ 2147483646 w 94"/>
                  <a:gd name="T13" fmla="*/ 2147483646 h 138"/>
                  <a:gd name="T14" fmla="*/ 2147483646 w 94"/>
                  <a:gd name="T15" fmla="*/ 2147483646 h 138"/>
                  <a:gd name="T16" fmla="*/ 2147483646 w 94"/>
                  <a:gd name="T17" fmla="*/ 2147483646 h 138"/>
                  <a:gd name="T18" fmla="*/ 2147483646 w 94"/>
                  <a:gd name="T19" fmla="*/ 2147483646 h 138"/>
                  <a:gd name="T20" fmla="*/ 2147483646 w 94"/>
                  <a:gd name="T21" fmla="*/ 2147483646 h 138"/>
                  <a:gd name="T22" fmla="*/ 2147483646 w 94"/>
                  <a:gd name="T23" fmla="*/ 2147483646 h 138"/>
                  <a:gd name="T24" fmla="*/ 2147483646 w 94"/>
                  <a:gd name="T25" fmla="*/ 2147483646 h 138"/>
                  <a:gd name="T26" fmla="*/ 0 w 94"/>
                  <a:gd name="T27" fmla="*/ 2147483646 h 138"/>
                  <a:gd name="T28" fmla="*/ 2147483646 w 94"/>
                  <a:gd name="T29" fmla="*/ 2147483646 h 138"/>
                  <a:gd name="T30" fmla="*/ 2147483646 w 94"/>
                  <a:gd name="T31" fmla="*/ 2147483646 h 138"/>
                  <a:gd name="T32" fmla="*/ 2147483646 w 94"/>
                  <a:gd name="T33" fmla="*/ 0 h 138"/>
                  <a:gd name="T34" fmla="*/ 2147483646 w 94"/>
                  <a:gd name="T35" fmla="*/ 0 h 138"/>
                  <a:gd name="T36" fmla="*/ 2147483646 w 94"/>
                  <a:gd name="T37" fmla="*/ 2147483646 h 138"/>
                  <a:gd name="T38" fmla="*/ 2147483646 w 94"/>
                  <a:gd name="T39" fmla="*/ 2147483646 h 138"/>
                  <a:gd name="T40" fmla="*/ 2147483646 w 94"/>
                  <a:gd name="T41" fmla="*/ 2147483646 h 138"/>
                  <a:gd name="T42" fmla="*/ 2147483646 w 94"/>
                  <a:gd name="T43" fmla="*/ 2147483646 h 138"/>
                  <a:gd name="T44" fmla="*/ 2147483646 w 94"/>
                  <a:gd name="T45" fmla="*/ 2147483646 h 138"/>
                  <a:gd name="T46" fmla="*/ 2147483646 w 94"/>
                  <a:gd name="T47" fmla="*/ 2147483646 h 138"/>
                  <a:gd name="T48" fmla="*/ 2147483646 w 94"/>
                  <a:gd name="T49" fmla="*/ 2147483646 h 138"/>
                  <a:gd name="T50" fmla="*/ 2147483646 w 94"/>
                  <a:gd name="T51" fmla="*/ 2147483646 h 138"/>
                  <a:gd name="T52" fmla="*/ 2147483646 w 94"/>
                  <a:gd name="T53" fmla="*/ 2147483646 h 138"/>
                  <a:gd name="T54" fmla="*/ 2147483646 w 94"/>
                  <a:gd name="T55" fmla="*/ 2147483646 h 138"/>
                  <a:gd name="T56" fmla="*/ 2147483646 w 94"/>
                  <a:gd name="T57" fmla="*/ 2147483646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138">
                    <a:moveTo>
                      <a:pt x="57" y="122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5"/>
                      <a:pt x="54" y="138"/>
                      <a:pt x="51" y="138"/>
                    </a:cubicBezTo>
                    <a:cubicBezTo>
                      <a:pt x="44" y="138"/>
                      <a:pt x="44" y="138"/>
                      <a:pt x="44" y="138"/>
                    </a:cubicBezTo>
                    <a:cubicBezTo>
                      <a:pt x="40" y="138"/>
                      <a:pt x="38" y="135"/>
                      <a:pt x="38" y="133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21" y="119"/>
                      <a:pt x="4" y="110"/>
                      <a:pt x="4" y="103"/>
                    </a:cubicBezTo>
                    <a:cubicBezTo>
                      <a:pt x="4" y="99"/>
                      <a:pt x="7" y="95"/>
                      <a:pt x="7" y="95"/>
                    </a:cubicBezTo>
                    <a:cubicBezTo>
                      <a:pt x="11" y="91"/>
                      <a:pt x="15" y="90"/>
                      <a:pt x="20" y="93"/>
                    </a:cubicBezTo>
                    <a:cubicBezTo>
                      <a:pt x="20" y="93"/>
                      <a:pt x="36" y="103"/>
                      <a:pt x="48" y="103"/>
                    </a:cubicBezTo>
                    <a:cubicBezTo>
                      <a:pt x="66" y="103"/>
                      <a:pt x="72" y="98"/>
                      <a:pt x="72" y="92"/>
                    </a:cubicBezTo>
                    <a:cubicBezTo>
                      <a:pt x="72" y="89"/>
                      <a:pt x="69" y="83"/>
                      <a:pt x="55" y="80"/>
                    </a:cubicBezTo>
                    <a:cubicBezTo>
                      <a:pt x="53" y="80"/>
                      <a:pt x="38" y="76"/>
                      <a:pt x="36" y="75"/>
                    </a:cubicBezTo>
                    <a:cubicBezTo>
                      <a:pt x="17" y="70"/>
                      <a:pt x="0" y="63"/>
                      <a:pt x="0" y="46"/>
                    </a:cubicBezTo>
                    <a:cubicBezTo>
                      <a:pt x="0" y="31"/>
                      <a:pt x="13" y="18"/>
                      <a:pt x="38" y="1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3"/>
                      <a:pt x="40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7" y="3"/>
                      <a:pt x="57" y="5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73" y="19"/>
                      <a:pt x="87" y="28"/>
                      <a:pt x="87" y="35"/>
                    </a:cubicBezTo>
                    <a:cubicBezTo>
                      <a:pt x="87" y="39"/>
                      <a:pt x="82" y="43"/>
                      <a:pt x="82" y="43"/>
                    </a:cubicBezTo>
                    <a:cubicBezTo>
                      <a:pt x="78" y="47"/>
                      <a:pt x="75" y="47"/>
                      <a:pt x="70" y="44"/>
                    </a:cubicBezTo>
                    <a:cubicBezTo>
                      <a:pt x="70" y="44"/>
                      <a:pt x="58" y="35"/>
                      <a:pt x="46" y="35"/>
                    </a:cubicBezTo>
                    <a:cubicBezTo>
                      <a:pt x="29" y="35"/>
                      <a:pt x="23" y="40"/>
                      <a:pt x="23" y="45"/>
                    </a:cubicBezTo>
                    <a:cubicBezTo>
                      <a:pt x="23" y="50"/>
                      <a:pt x="27" y="52"/>
                      <a:pt x="44" y="57"/>
                    </a:cubicBezTo>
                    <a:cubicBezTo>
                      <a:pt x="47" y="57"/>
                      <a:pt x="59" y="60"/>
                      <a:pt x="62" y="61"/>
                    </a:cubicBezTo>
                    <a:cubicBezTo>
                      <a:pt x="83" y="66"/>
                      <a:pt x="94" y="78"/>
                      <a:pt x="94" y="92"/>
                    </a:cubicBezTo>
                    <a:cubicBezTo>
                      <a:pt x="94" y="106"/>
                      <a:pt x="83" y="120"/>
                      <a:pt x="57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0" name="Causacion_Ingresos">
            <a:extLst>
              <a:ext uri="{FF2B5EF4-FFF2-40B4-BE49-F238E27FC236}">
                <a16:creationId xmlns:a16="http://schemas.microsoft.com/office/drawing/2014/main" id="{E4A6648F-294C-CDE2-D209-CF7E6A558E79}"/>
              </a:ext>
            </a:extLst>
          </p:cNvPr>
          <p:cNvGrpSpPr/>
          <p:nvPr/>
        </p:nvGrpSpPr>
        <p:grpSpPr>
          <a:xfrm>
            <a:off x="4937" y="956571"/>
            <a:ext cx="3896443" cy="903917"/>
            <a:chOff x="4937" y="956571"/>
            <a:chExt cx="3896443" cy="903917"/>
          </a:xfrm>
        </p:grpSpPr>
        <p:sp>
          <p:nvSpPr>
            <p:cNvPr id="31" name="R.Causacion_1.2">
              <a:hlinkClick r:id="rId18" action="ppaction://hlinksldjump"/>
              <a:extLst>
                <a:ext uri="{FF2B5EF4-FFF2-40B4-BE49-F238E27FC236}">
                  <a16:creationId xmlns:a16="http://schemas.microsoft.com/office/drawing/2014/main" id="{7B8AF0D8-A730-A1A1-B836-85797E2FA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956571"/>
              <a:ext cx="322467" cy="903917"/>
            </a:xfrm>
            <a:custGeom>
              <a:avLst/>
              <a:gdLst>
                <a:gd name="T0" fmla="*/ 313 w 313"/>
                <a:gd name="T1" fmla="*/ 0 h 1093"/>
                <a:gd name="T2" fmla="*/ 313 w 313"/>
                <a:gd name="T3" fmla="*/ 700 h 1093"/>
                <a:gd name="T4" fmla="*/ 0 w 313"/>
                <a:gd name="T5" fmla="*/ 1093 h 1093"/>
                <a:gd name="T6" fmla="*/ 0 w 313"/>
                <a:gd name="T7" fmla="*/ 593 h 1093"/>
                <a:gd name="T8" fmla="*/ 313 w 313"/>
                <a:gd name="T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0"/>
                  </a:moveTo>
                  <a:lnTo>
                    <a:pt x="313" y="700"/>
                  </a:lnTo>
                  <a:lnTo>
                    <a:pt x="0" y="1093"/>
                  </a:lnTo>
                  <a:lnTo>
                    <a:pt x="0" y="59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CA59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2" name="Causacion">
              <a:extLst>
                <a:ext uri="{FF2B5EF4-FFF2-40B4-BE49-F238E27FC236}">
                  <a16:creationId xmlns:a16="http://schemas.microsoft.com/office/drawing/2014/main" id="{28EC2AEC-2237-A951-EBB4-4C32F7A99D5B}"/>
                </a:ext>
              </a:extLst>
            </p:cNvPr>
            <p:cNvGrpSpPr/>
            <p:nvPr/>
          </p:nvGrpSpPr>
          <p:grpSpPr>
            <a:xfrm>
              <a:off x="327404" y="956571"/>
              <a:ext cx="3573976" cy="578904"/>
              <a:chOff x="327404" y="956571"/>
              <a:chExt cx="3573976" cy="578904"/>
            </a:xfrm>
          </p:grpSpPr>
          <p:sp>
            <p:nvSpPr>
              <p:cNvPr id="33" name="R.Causacion_1.1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1E54469D-93DE-7093-E323-9E3072D1B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956571"/>
                <a:ext cx="3573976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7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7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7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7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CA59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Texto Causacion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BF441C2C-EE23-915A-8587-C642BB3CE8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1079221"/>
                <a:ext cx="2800969" cy="326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Causación de Ingresos</a:t>
                </a:r>
                <a:endParaRPr lang="es-CO" altLang="ru-RU" sz="18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6" name="Icono Causacion" descr="Caja registradora contorno">
                <a:extLst>
                  <a:ext uri="{FF2B5EF4-FFF2-40B4-BE49-F238E27FC236}">
                    <a16:creationId xmlns:a16="http://schemas.microsoft.com/office/drawing/2014/main" id="{3B8D910F-7B67-EA9B-A860-8DBC9E893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3253369" y="1067433"/>
                <a:ext cx="392870" cy="350068"/>
              </a:xfrm>
              <a:prstGeom prst="rect">
                <a:avLst/>
              </a:prstGeom>
            </p:spPr>
          </p:pic>
        </p:grpSp>
      </p:grpSp>
      <p:sp>
        <p:nvSpPr>
          <p:cNvPr id="9" name="Rectangulo Texto">
            <a:extLst>
              <a:ext uri="{FF2B5EF4-FFF2-40B4-BE49-F238E27FC236}">
                <a16:creationId xmlns:a16="http://schemas.microsoft.com/office/drawing/2014/main" id="{12B2B390-59C6-3B48-46F3-1C048BE6A54A}"/>
              </a:ext>
            </a:extLst>
          </p:cNvPr>
          <p:cNvSpPr/>
          <p:nvPr/>
        </p:nvSpPr>
        <p:spPr>
          <a:xfrm>
            <a:off x="4099560" y="956571"/>
            <a:ext cx="4876800" cy="3959619"/>
          </a:xfrm>
          <a:prstGeom prst="roundRect">
            <a:avLst/>
          </a:prstGeom>
          <a:noFill/>
          <a:ln w="57150">
            <a:solidFill>
              <a:srgbClr val="8C10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T.Gestion_ingresos">
            <a:extLst>
              <a:ext uri="{FF2B5EF4-FFF2-40B4-BE49-F238E27FC236}">
                <a16:creationId xmlns:a16="http://schemas.microsoft.com/office/drawing/2014/main" id="{78327C7E-AC24-CDEA-56E4-29104A53C4AE}"/>
              </a:ext>
            </a:extLst>
          </p:cNvPr>
          <p:cNvSpPr txBox="1"/>
          <p:nvPr/>
        </p:nvSpPr>
        <p:spPr>
          <a:xfrm>
            <a:off x="4494727" y="507499"/>
            <a:ext cx="4084685" cy="4462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Regresar Inicio">
                <a:extLst>
                  <a:ext uri="{FF2B5EF4-FFF2-40B4-BE49-F238E27FC236}">
                    <a16:creationId xmlns:a16="http://schemas.microsoft.com/office/drawing/2014/main" id="{D02706FA-EE85-AA35-13DF-890C512CA36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Regresar Inicio">
                <a:extLst>
                  <a:ext uri="{FF2B5EF4-FFF2-40B4-BE49-F238E27FC236}">
                    <a16:creationId xmlns:a16="http://schemas.microsoft.com/office/drawing/2014/main" id="{D02706FA-EE85-AA35-13DF-890C512CA3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5057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177FD6B-DC3B-91AF-5532-98EF4427592E}"/>
              </a:ext>
            </a:extLst>
          </p:cNvPr>
          <p:cNvSpPr txBox="1">
            <a:spLocks/>
          </p:cNvSpPr>
          <p:nvPr/>
        </p:nvSpPr>
        <p:spPr>
          <a:xfrm>
            <a:off x="339213" y="561489"/>
            <a:ext cx="8399206" cy="1227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</a:t>
            </a:r>
            <a:r>
              <a:rPr lang="es-CO" sz="48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Verdana" panose="020B0604030504040204" pitchFamily="34" charset="0"/>
                <a:cs typeface="Arial"/>
              </a:rPr>
              <a:t>DE INGRESOS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srgbClr val="16418A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9905D987-0376-D302-5CA1-4FA6D72452E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2638913"/>
                  </p:ext>
                </p:extLst>
              </p:nvPr>
            </p:nvGraphicFramePr>
            <p:xfrm>
              <a:off x="1413230" y="2708099"/>
              <a:ext cx="2799451" cy="847810"/>
            </p:xfrm>
            <a:graphic>
              <a:graphicData uri="http://schemas.microsoft.com/office/powerpoint/2016/slidezoom">
                <pslz:sldZm>
                  <pslz:sldZmObj sldId="258" cId="2308232196">
                    <pslz:zmPr id="{E134F68E-212D-4D71-AF25-707074B62708}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99451" cy="84781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extLst>
                  <a:ext uri="{FF2B5EF4-FFF2-40B4-BE49-F238E27FC236}">
                    <a16:creationId xmlns:a16="http://schemas.microsoft.com/office/drawing/2014/main" id="{9905D987-0376-D302-5CA1-4FA6D72452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3230" y="2708099"/>
                <a:ext cx="2799451" cy="84781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Vista general de diapositiva 5">
                <a:extLst>
                  <a:ext uri="{FF2B5EF4-FFF2-40B4-BE49-F238E27FC236}">
                    <a16:creationId xmlns:a16="http://schemas.microsoft.com/office/drawing/2014/main" id="{689B3333-021E-D76F-C3EC-955A68F28E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48582257"/>
                  </p:ext>
                </p:extLst>
              </p:nvPr>
            </p:nvGraphicFramePr>
            <p:xfrm>
              <a:off x="5010483" y="2717770"/>
              <a:ext cx="2799452" cy="838139"/>
            </p:xfrm>
            <a:graphic>
              <a:graphicData uri="http://schemas.microsoft.com/office/powerpoint/2016/slidezoom">
                <pslz:sldZm>
                  <pslz:sldZmObj sldId="288" cId="3118555778">
                    <pslz:zmPr id="{57644D41-DC75-45DD-803B-340F0B765789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99452" cy="83813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Vista general de diapositiva 5">
                <a:extLst>
                  <a:ext uri="{FF2B5EF4-FFF2-40B4-BE49-F238E27FC236}">
                    <a16:creationId xmlns:a16="http://schemas.microsoft.com/office/drawing/2014/main" id="{689B3333-021E-D76F-C3EC-955A68F28E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0483" y="2717770"/>
                <a:ext cx="2799452" cy="83813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Vista general de diapositiva 6">
                <a:extLst>
                  <a:ext uri="{FF2B5EF4-FFF2-40B4-BE49-F238E27FC236}">
                    <a16:creationId xmlns:a16="http://schemas.microsoft.com/office/drawing/2014/main" id="{F44DF1C3-5993-FC12-4D23-50B8B32BE8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0531709"/>
                  </p:ext>
                </p:extLst>
              </p:nvPr>
            </p:nvGraphicFramePr>
            <p:xfrm>
              <a:off x="3225612" y="3805008"/>
              <a:ext cx="2799451" cy="838139"/>
            </p:xfrm>
            <a:graphic>
              <a:graphicData uri="http://schemas.microsoft.com/office/powerpoint/2016/slidezoom">
                <pslz:sldZm>
                  <pslz:sldZmObj sldId="342" cId="2645905402">
                    <pslz:zmPr id="{1A4C29A4-D59D-44F9-BD1D-1D5A51D6D574}" imageType="cover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99451" cy="83813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Vista general de diapositiva 6">
                <a:extLst>
                  <a:ext uri="{FF2B5EF4-FFF2-40B4-BE49-F238E27FC236}">
                    <a16:creationId xmlns:a16="http://schemas.microsoft.com/office/drawing/2014/main" id="{F44DF1C3-5993-FC12-4D23-50B8B32BE8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25612" y="3805008"/>
                <a:ext cx="2799451" cy="83813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Explicacion_Compensación">
            <a:extLst>
              <a:ext uri="{FF2B5EF4-FFF2-40B4-BE49-F238E27FC236}">
                <a16:creationId xmlns:a16="http://schemas.microsoft.com/office/drawing/2014/main" id="{11C1E112-0065-1B46-843F-AFC80A17B9BA}"/>
              </a:ext>
            </a:extLst>
          </p:cNvPr>
          <p:cNvGrpSpPr/>
          <p:nvPr/>
        </p:nvGrpSpPr>
        <p:grpSpPr>
          <a:xfrm>
            <a:off x="4161493" y="981076"/>
            <a:ext cx="4783335" cy="3912083"/>
            <a:chOff x="4161493" y="981076"/>
            <a:chExt cx="4783335" cy="3912083"/>
          </a:xfrm>
        </p:grpSpPr>
        <p:sp>
          <p:nvSpPr>
            <p:cNvPr id="12" name="Google Shape;311;p20">
              <a:extLst>
                <a:ext uri="{FF2B5EF4-FFF2-40B4-BE49-F238E27FC236}">
                  <a16:creationId xmlns:a16="http://schemas.microsoft.com/office/drawing/2014/main" id="{35030C45-9B45-329B-C150-F69A59AC2CB0}"/>
                </a:ext>
              </a:extLst>
            </p:cNvPr>
            <p:cNvSpPr/>
            <p:nvPr/>
          </p:nvSpPr>
          <p:spPr>
            <a:xfrm>
              <a:off x="5424948" y="2348613"/>
              <a:ext cx="3490215" cy="2544546"/>
            </a:xfrm>
            <a:custGeom>
              <a:avLst/>
              <a:gdLst/>
              <a:ahLst/>
              <a:cxnLst/>
              <a:rect l="l" t="t" r="r" b="b"/>
              <a:pathLst>
                <a:path w="582" h="388" extrusionOk="0">
                  <a:moveTo>
                    <a:pt x="194" y="194"/>
                  </a:moveTo>
                  <a:cubicBezTo>
                    <a:pt x="194" y="87"/>
                    <a:pt x="280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495" y="0"/>
                    <a:pt x="582" y="87"/>
                    <a:pt x="582" y="194"/>
                  </a:cubicBezTo>
                  <a:cubicBezTo>
                    <a:pt x="582" y="194"/>
                    <a:pt x="582" y="194"/>
                    <a:pt x="582" y="194"/>
                  </a:cubicBezTo>
                  <a:cubicBezTo>
                    <a:pt x="582" y="301"/>
                    <a:pt x="495" y="388"/>
                    <a:pt x="388" y="388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107" y="388"/>
                    <a:pt x="194" y="301"/>
                    <a:pt x="194" y="194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ffectLst/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12;p20">
              <a:extLst>
                <a:ext uri="{FF2B5EF4-FFF2-40B4-BE49-F238E27FC236}">
                  <a16:creationId xmlns:a16="http://schemas.microsoft.com/office/drawing/2014/main" id="{253CDB7B-4B3D-481E-BD0B-DE0BC6D30907}"/>
                </a:ext>
              </a:extLst>
            </p:cNvPr>
            <p:cNvSpPr/>
            <p:nvPr/>
          </p:nvSpPr>
          <p:spPr>
            <a:xfrm>
              <a:off x="4161493" y="981076"/>
              <a:ext cx="3530089" cy="2544546"/>
            </a:xfrm>
            <a:custGeom>
              <a:avLst/>
              <a:gdLst/>
              <a:ahLst/>
              <a:cxnLst/>
              <a:rect l="l" t="t" r="r" b="b"/>
              <a:pathLst>
                <a:path w="582" h="388" extrusionOk="0">
                  <a:moveTo>
                    <a:pt x="388" y="194"/>
                  </a:moveTo>
                  <a:cubicBezTo>
                    <a:pt x="388" y="301"/>
                    <a:pt x="302" y="388"/>
                    <a:pt x="194" y="388"/>
                  </a:cubicBezTo>
                  <a:cubicBezTo>
                    <a:pt x="194" y="388"/>
                    <a:pt x="194" y="388"/>
                    <a:pt x="194" y="388"/>
                  </a:cubicBezTo>
                  <a:cubicBezTo>
                    <a:pt x="87" y="388"/>
                    <a:pt x="0" y="301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87"/>
                    <a:pt x="87" y="0"/>
                    <a:pt x="194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475" y="0"/>
                    <a:pt x="388" y="87"/>
                    <a:pt x="388" y="194"/>
                  </a:cubicBezTo>
                  <a:close/>
                </a:path>
              </a:pathLst>
            </a:custGeom>
            <a:solidFill>
              <a:srgbClr val="67D7E0"/>
            </a:solidFill>
            <a:ln>
              <a:noFill/>
            </a:ln>
            <a:effectLst/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Texto 1.2">
              <a:extLst>
                <a:ext uri="{FF2B5EF4-FFF2-40B4-BE49-F238E27FC236}">
                  <a16:creationId xmlns:a16="http://schemas.microsoft.com/office/drawing/2014/main" id="{3DEDFC7D-5E28-64C8-16F5-97F503F23B68}"/>
                </a:ext>
              </a:extLst>
            </p:cNvPr>
            <p:cNvSpPr txBox="1"/>
            <p:nvPr/>
          </p:nvSpPr>
          <p:spPr>
            <a:xfrm>
              <a:off x="4777223" y="1118110"/>
              <a:ext cx="1786121" cy="557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Open Sans SemiBold"/>
                <a:buNone/>
              </a:pPr>
              <a:r>
                <a:rPr lang="es-CO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Compensación Deducciones</a:t>
              </a:r>
              <a:endParaRPr lang="es-CO" dirty="0"/>
            </a:p>
          </p:txBody>
        </p:sp>
        <p:sp>
          <p:nvSpPr>
            <p:cNvPr id="16" name="Texto 1.2">
              <a:extLst>
                <a:ext uri="{FF2B5EF4-FFF2-40B4-BE49-F238E27FC236}">
                  <a16:creationId xmlns:a16="http://schemas.microsoft.com/office/drawing/2014/main" id="{D16D7519-0B24-BEFE-8726-64D194A74C1D}"/>
                </a:ext>
              </a:extLst>
            </p:cNvPr>
            <p:cNvSpPr txBox="1"/>
            <p:nvPr/>
          </p:nvSpPr>
          <p:spPr>
            <a:xfrm>
              <a:off x="6586429" y="4216709"/>
              <a:ext cx="1786121" cy="557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Open Sans SemiBold"/>
                <a:buNone/>
              </a:pPr>
              <a:r>
                <a:rPr lang="es-CO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Compensación Interna</a:t>
              </a:r>
              <a:endParaRPr lang="es-CO" dirty="0"/>
            </a:p>
          </p:txBody>
        </p:sp>
        <p:sp>
          <p:nvSpPr>
            <p:cNvPr id="17" name="Google Shape;251;p17">
              <a:extLst>
                <a:ext uri="{FF2B5EF4-FFF2-40B4-BE49-F238E27FC236}">
                  <a16:creationId xmlns:a16="http://schemas.microsoft.com/office/drawing/2014/main" id="{6CFA007C-21E7-6CE2-19CA-813178A57962}"/>
                </a:ext>
              </a:extLst>
            </p:cNvPr>
            <p:cNvSpPr txBox="1"/>
            <p:nvPr/>
          </p:nvSpPr>
          <p:spPr>
            <a:xfrm>
              <a:off x="4204422" y="1749359"/>
              <a:ext cx="2296989" cy="1417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500" dirty="0">
                  <a:solidFill>
                    <a:schemeClr val="bg1"/>
                  </a:solidFill>
                </a:rPr>
                <a:t>A partir de una deducción de EPG con beneficiario una entidad se genera DRXC para el registro de un ingreso</a:t>
              </a:r>
              <a:endParaRPr lang="es-CO" sz="1500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251;p17">
              <a:extLst>
                <a:ext uri="{FF2B5EF4-FFF2-40B4-BE49-F238E27FC236}">
                  <a16:creationId xmlns:a16="http://schemas.microsoft.com/office/drawing/2014/main" id="{3FAE57E9-355A-DC3A-E696-A864639C84B9}"/>
                </a:ext>
              </a:extLst>
            </p:cNvPr>
            <p:cNvSpPr txBox="1"/>
            <p:nvPr/>
          </p:nvSpPr>
          <p:spPr>
            <a:xfrm>
              <a:off x="6627941" y="2901029"/>
              <a:ext cx="2287221" cy="922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500" dirty="0">
                  <a:solidFill>
                    <a:schemeClr val="bg1"/>
                  </a:solidFill>
                </a:rPr>
                <a:t>Genera un recaudo de ingresos cancelando una cuenta por cobrar contra un acreedor vario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BAF9D7C-BB70-F74A-AD8B-031CD0EA84D8}"/>
                </a:ext>
              </a:extLst>
            </p:cNvPr>
            <p:cNvSpPr txBox="1"/>
            <p:nvPr/>
          </p:nvSpPr>
          <p:spPr>
            <a:xfrm>
              <a:off x="4247343" y="3598311"/>
              <a:ext cx="223281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500" b="1" dirty="0">
                  <a:solidFill>
                    <a:srgbClr val="64D1DA"/>
                  </a:solidFill>
                </a:rPr>
                <a:t>Efecto Contable:</a:t>
              </a:r>
              <a:r>
                <a:rPr lang="es-CO" sz="1500" dirty="0">
                  <a:solidFill>
                    <a:srgbClr val="64D1DA"/>
                  </a:solidFill>
                </a:rPr>
                <a:t> </a:t>
              </a:r>
              <a:r>
                <a:rPr lang="es-CO" sz="1500" dirty="0"/>
                <a:t>Disminuye pasivo de la deducción</a:t>
              </a:r>
              <a:endParaRPr lang="es-CO" sz="1500" i="1" dirty="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74A5982-CB1E-D688-F3F4-A4B013F0B62E}"/>
                </a:ext>
              </a:extLst>
            </p:cNvPr>
            <p:cNvSpPr txBox="1"/>
            <p:nvPr/>
          </p:nvSpPr>
          <p:spPr>
            <a:xfrm>
              <a:off x="6712013" y="1477239"/>
              <a:ext cx="223281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500" b="1" dirty="0">
                  <a:solidFill>
                    <a:srgbClr val="065280"/>
                  </a:solidFill>
                </a:rPr>
                <a:t>Efecto Contable:</a:t>
              </a:r>
              <a:r>
                <a:rPr lang="es-CO" sz="1500" dirty="0">
                  <a:solidFill>
                    <a:srgbClr val="065280"/>
                  </a:solidFill>
                </a:rPr>
                <a:t> </a:t>
              </a:r>
              <a:r>
                <a:rPr lang="es-CO" sz="1500" dirty="0"/>
                <a:t>Cancelación pasivo y cuenta por cobrar</a:t>
              </a:r>
              <a:endParaRPr lang="es-CO" sz="1500" i="1" dirty="0"/>
            </a:p>
          </p:txBody>
        </p:sp>
      </p:grpSp>
      <p:grpSp>
        <p:nvGrpSpPr>
          <p:cNvPr id="359" name="Reportes_Ingresos">
            <a:extLst>
              <a:ext uri="{FF2B5EF4-FFF2-40B4-BE49-F238E27FC236}">
                <a16:creationId xmlns:a16="http://schemas.microsoft.com/office/drawing/2014/main" id="{B1F4B010-19D8-04BD-7B75-80901DDBE1F8}"/>
              </a:ext>
            </a:extLst>
          </p:cNvPr>
          <p:cNvGrpSpPr/>
          <p:nvPr/>
        </p:nvGrpSpPr>
        <p:grpSpPr>
          <a:xfrm>
            <a:off x="432" y="3944919"/>
            <a:ext cx="3900948" cy="1061188"/>
            <a:chOff x="432" y="3944919"/>
            <a:chExt cx="3900948" cy="1061188"/>
          </a:xfrm>
        </p:grpSpPr>
        <p:sp>
          <p:nvSpPr>
            <p:cNvPr id="361" name="R.Reportes_7.2">
              <a:hlinkClick r:id="rId3" action="ppaction://hlinksldjump"/>
              <a:extLst>
                <a:ext uri="{FF2B5EF4-FFF2-40B4-BE49-F238E27FC236}">
                  <a16:creationId xmlns:a16="http://schemas.microsoft.com/office/drawing/2014/main" id="{C0774CF6-4EDF-256D-5C9D-3948C6868D52}"/>
                </a:ext>
              </a:extLst>
            </p:cNvPr>
            <p:cNvSpPr/>
            <p:nvPr/>
          </p:nvSpPr>
          <p:spPr>
            <a:xfrm rot="16200000">
              <a:off x="-366675" y="4312026"/>
              <a:ext cx="1061188" cy="326973"/>
            </a:xfrm>
            <a:prstGeom prst="parallelogram">
              <a:avLst>
                <a:gd name="adj" fmla="val 150631"/>
              </a:avLst>
            </a:prstGeom>
            <a:solidFill>
              <a:srgbClr val="00B050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363" name="Reportes">
              <a:extLst>
                <a:ext uri="{FF2B5EF4-FFF2-40B4-BE49-F238E27FC236}">
                  <a16:creationId xmlns:a16="http://schemas.microsoft.com/office/drawing/2014/main" id="{28917A47-C220-CF87-C51F-6E374E95E33C}"/>
                </a:ext>
              </a:extLst>
            </p:cNvPr>
            <p:cNvGrpSpPr/>
            <p:nvPr/>
          </p:nvGrpSpPr>
          <p:grpSpPr>
            <a:xfrm>
              <a:off x="327404" y="4430472"/>
              <a:ext cx="3573976" cy="573730"/>
              <a:chOff x="327404" y="4430472"/>
              <a:chExt cx="3573976" cy="573730"/>
            </a:xfrm>
          </p:grpSpPr>
          <p:sp>
            <p:nvSpPr>
              <p:cNvPr id="365" name="R.Reportes_7.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864A69B-254C-670A-9D45-41C854A0F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4430472"/>
                <a:ext cx="3573976" cy="573730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0B05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6" name="Texto Reportes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0C26E73-3D61-28E5-055E-216E92BAB3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331" y="4565923"/>
                <a:ext cx="2394824" cy="300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Reportes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67" name="Icono Reportes" descr="Contrato con relleno sólido">
                <a:extLst>
                  <a:ext uri="{FF2B5EF4-FFF2-40B4-BE49-F238E27FC236}">
                    <a16:creationId xmlns:a16="http://schemas.microsoft.com/office/drawing/2014/main" id="{174C400E-A9E4-EED2-ECCC-634208F85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202102" y="4564615"/>
                <a:ext cx="392870" cy="351575"/>
              </a:xfrm>
              <a:prstGeom prst="rect">
                <a:avLst/>
              </a:prstGeom>
            </p:spPr>
          </p:pic>
        </p:grpSp>
      </p:grpSp>
      <p:grpSp>
        <p:nvGrpSpPr>
          <p:cNvPr id="348" name="Devolucion_Ingresos">
            <a:extLst>
              <a:ext uri="{FF2B5EF4-FFF2-40B4-BE49-F238E27FC236}">
                <a16:creationId xmlns:a16="http://schemas.microsoft.com/office/drawing/2014/main" id="{F02F52F7-3DCC-66C4-8216-2E7F4EBF3057}"/>
              </a:ext>
            </a:extLst>
          </p:cNvPr>
          <p:cNvGrpSpPr/>
          <p:nvPr/>
        </p:nvGrpSpPr>
        <p:grpSpPr>
          <a:xfrm>
            <a:off x="813" y="3525621"/>
            <a:ext cx="3900563" cy="913014"/>
            <a:chOff x="813" y="3525621"/>
            <a:chExt cx="3900563" cy="913014"/>
          </a:xfrm>
        </p:grpSpPr>
        <p:sp>
          <p:nvSpPr>
            <p:cNvPr id="349" name="R.Devolucion_6.2">
              <a:hlinkClick r:id="rId6" action="ppaction://hlinksldjump"/>
              <a:extLst>
                <a:ext uri="{FF2B5EF4-FFF2-40B4-BE49-F238E27FC236}">
                  <a16:creationId xmlns:a16="http://schemas.microsoft.com/office/drawing/2014/main" id="{FB21D0E9-2193-269D-CB05-EB704E527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3525621"/>
              <a:ext cx="326588" cy="913014"/>
            </a:xfrm>
            <a:custGeom>
              <a:avLst/>
              <a:gdLst>
                <a:gd name="T0" fmla="*/ 313 w 313"/>
                <a:gd name="T1" fmla="*/ 1093 h 1093"/>
                <a:gd name="T2" fmla="*/ 0 w 313"/>
                <a:gd name="T3" fmla="*/ 502 h 1093"/>
                <a:gd name="T4" fmla="*/ 0 w 313"/>
                <a:gd name="T5" fmla="*/ 0 h 1093"/>
                <a:gd name="T6" fmla="*/ 313 w 313"/>
                <a:gd name="T7" fmla="*/ 395 h 1093"/>
                <a:gd name="T8" fmla="*/ 313 w 313"/>
                <a:gd name="T9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1093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395"/>
                  </a:lnTo>
                  <a:lnTo>
                    <a:pt x="313" y="1093"/>
                  </a:lnTo>
                  <a:close/>
                </a:path>
              </a:pathLst>
            </a:custGeom>
            <a:solidFill>
              <a:srgbClr val="34B2E3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50" name="Devolucion">
              <a:extLst>
                <a:ext uri="{FF2B5EF4-FFF2-40B4-BE49-F238E27FC236}">
                  <a16:creationId xmlns:a16="http://schemas.microsoft.com/office/drawing/2014/main" id="{9614668A-B47A-9D61-A01B-883E6D526BD4}"/>
                </a:ext>
              </a:extLst>
            </p:cNvPr>
            <p:cNvGrpSpPr/>
            <p:nvPr/>
          </p:nvGrpSpPr>
          <p:grpSpPr>
            <a:xfrm>
              <a:off x="327400" y="3851567"/>
              <a:ext cx="3573976" cy="578904"/>
              <a:chOff x="327400" y="3851567"/>
              <a:chExt cx="3573976" cy="578904"/>
            </a:xfrm>
          </p:grpSpPr>
          <p:sp>
            <p:nvSpPr>
              <p:cNvPr id="352" name="R.Devolucion_5.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7EFDB955-6410-E659-0CDC-BCDBFE601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0" y="3851567"/>
                <a:ext cx="3573976" cy="578904"/>
              </a:xfrm>
              <a:custGeom>
                <a:avLst/>
                <a:gdLst>
                  <a:gd name="T0" fmla="*/ 3868 w 4034"/>
                  <a:gd name="T1" fmla="*/ 173 h 700"/>
                  <a:gd name="T2" fmla="*/ 3705 w 4034"/>
                  <a:gd name="T3" fmla="*/ 0 h 700"/>
                  <a:gd name="T4" fmla="*/ 3705 w 4034"/>
                  <a:gd name="T5" fmla="*/ 0 h 700"/>
                  <a:gd name="T6" fmla="*/ 0 w 4034"/>
                  <a:gd name="T7" fmla="*/ 0 h 700"/>
                  <a:gd name="T8" fmla="*/ 0 w 4034"/>
                  <a:gd name="T9" fmla="*/ 700 h 700"/>
                  <a:gd name="T10" fmla="*/ 3705 w 4034"/>
                  <a:gd name="T11" fmla="*/ 700 h 700"/>
                  <a:gd name="T12" fmla="*/ 3705 w 4034"/>
                  <a:gd name="T13" fmla="*/ 700 h 700"/>
                  <a:gd name="T14" fmla="*/ 3868 w 4034"/>
                  <a:gd name="T15" fmla="*/ 523 h 700"/>
                  <a:gd name="T16" fmla="*/ 4034 w 4034"/>
                  <a:gd name="T17" fmla="*/ 350 h 700"/>
                  <a:gd name="T18" fmla="*/ 3868 w 4034"/>
                  <a:gd name="T19" fmla="*/ 173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700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34B2E3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3" name="Texto Devolucion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F7CCCC1E-041C-FF25-828A-4712939946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87" y="3991377"/>
                <a:ext cx="2937511" cy="299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Devolución de Ingresos 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58" name="Icono Devolucion" descr="Recibo con relleno sólido">
                <a:extLst>
                  <a:ext uri="{FF2B5EF4-FFF2-40B4-BE49-F238E27FC236}">
                    <a16:creationId xmlns:a16="http://schemas.microsoft.com/office/drawing/2014/main" id="{E91DD081-0169-285C-468E-04A493332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02098" y="3944919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336" name="Compensacion">
            <a:extLst>
              <a:ext uri="{FF2B5EF4-FFF2-40B4-BE49-F238E27FC236}">
                <a16:creationId xmlns:a16="http://schemas.microsoft.com/office/drawing/2014/main" id="{C336FCD8-3BF1-0B4B-32C7-0A15C886BB38}"/>
              </a:ext>
            </a:extLst>
          </p:cNvPr>
          <p:cNvGrpSpPr/>
          <p:nvPr/>
        </p:nvGrpSpPr>
        <p:grpSpPr>
          <a:xfrm>
            <a:off x="4934" y="3104750"/>
            <a:ext cx="3892367" cy="751749"/>
            <a:chOff x="4934" y="3104750"/>
            <a:chExt cx="3892367" cy="75174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37" name="R.Compensacion_5.2">
              <a:hlinkClick r:id="rId9" action="ppaction://hlinksldjump"/>
              <a:extLst>
                <a:ext uri="{FF2B5EF4-FFF2-40B4-BE49-F238E27FC236}">
                  <a16:creationId xmlns:a16="http://schemas.microsoft.com/office/drawing/2014/main" id="{0383D436-75B6-2E0B-3CF7-B7D73B544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3104750"/>
              <a:ext cx="322467" cy="751749"/>
            </a:xfrm>
            <a:custGeom>
              <a:avLst/>
              <a:gdLst>
                <a:gd name="T0" fmla="*/ 313 w 313"/>
                <a:gd name="T1" fmla="*/ 897 h 897"/>
                <a:gd name="T2" fmla="*/ 0 w 313"/>
                <a:gd name="T3" fmla="*/ 502 h 897"/>
                <a:gd name="T4" fmla="*/ 0 w 313"/>
                <a:gd name="T5" fmla="*/ 0 h 897"/>
                <a:gd name="T6" fmla="*/ 313 w 313"/>
                <a:gd name="T7" fmla="*/ 197 h 897"/>
                <a:gd name="T8" fmla="*/ 313 w 313"/>
                <a:gd name="T9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7">
                  <a:moveTo>
                    <a:pt x="313" y="897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197"/>
                  </a:lnTo>
                  <a:lnTo>
                    <a:pt x="313" y="897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38" name="Compensacion">
              <a:extLst>
                <a:ext uri="{FF2B5EF4-FFF2-40B4-BE49-F238E27FC236}">
                  <a16:creationId xmlns:a16="http://schemas.microsoft.com/office/drawing/2014/main" id="{135C6A55-256D-65AD-A626-24A148A8D209}"/>
                </a:ext>
              </a:extLst>
            </p:cNvPr>
            <p:cNvGrpSpPr/>
            <p:nvPr/>
          </p:nvGrpSpPr>
          <p:grpSpPr>
            <a:xfrm>
              <a:off x="323325" y="3276384"/>
              <a:ext cx="3573976" cy="576423"/>
              <a:chOff x="318819" y="3266527"/>
              <a:chExt cx="3573976" cy="576423"/>
            </a:xfrm>
          </p:grpSpPr>
          <p:sp>
            <p:nvSpPr>
              <p:cNvPr id="342" name="R.Compensacion_5.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96FF5A71-AF73-2D43-D635-396713869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19" y="3266527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652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5" name="Texto Compensacion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F4EE9318-809F-EA07-EDB9-DA71404159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3385410"/>
                <a:ext cx="2545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Compensación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46" name="Icono Compensacion" descr="Ábaco con relleno sólido">
                <a:extLst>
                  <a:ext uri="{FF2B5EF4-FFF2-40B4-BE49-F238E27FC236}">
                    <a16:creationId xmlns:a16="http://schemas.microsoft.com/office/drawing/2014/main" id="{F4164FE3-3772-7A6E-7C01-5BCB4B6A6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194462" y="3345715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330" name="Recaudo_Anterior">
            <a:extLst>
              <a:ext uri="{FF2B5EF4-FFF2-40B4-BE49-F238E27FC236}">
                <a16:creationId xmlns:a16="http://schemas.microsoft.com/office/drawing/2014/main" id="{A7883DA8-8034-AE28-EE4C-36396BC80D40}"/>
              </a:ext>
            </a:extLst>
          </p:cNvPr>
          <p:cNvGrpSpPr/>
          <p:nvPr/>
        </p:nvGrpSpPr>
        <p:grpSpPr>
          <a:xfrm>
            <a:off x="-4774" y="2688830"/>
            <a:ext cx="3901645" cy="587553"/>
            <a:chOff x="-4774" y="2688830"/>
            <a:chExt cx="3901645" cy="587553"/>
          </a:xfrm>
        </p:grpSpPr>
        <p:sp>
          <p:nvSpPr>
            <p:cNvPr id="331" name="R.Anterior_4.2">
              <a:hlinkClick r:id="rId12" action="ppaction://hlinksldjump"/>
              <a:extLst>
                <a:ext uri="{FF2B5EF4-FFF2-40B4-BE49-F238E27FC236}">
                  <a16:creationId xmlns:a16="http://schemas.microsoft.com/office/drawing/2014/main" id="{19CF7A72-1952-CCD0-CD0B-F4B9D793A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4" y="2688830"/>
              <a:ext cx="326972" cy="587553"/>
            </a:xfrm>
            <a:custGeom>
              <a:avLst/>
              <a:gdLst>
                <a:gd name="T0" fmla="*/ 313 w 313"/>
                <a:gd name="T1" fmla="*/ 0 h 702"/>
                <a:gd name="T2" fmla="*/ 0 w 313"/>
                <a:gd name="T3" fmla="*/ 0 h 702"/>
                <a:gd name="T4" fmla="*/ 0 w 313"/>
                <a:gd name="T5" fmla="*/ 505 h 702"/>
                <a:gd name="T6" fmla="*/ 313 w 313"/>
                <a:gd name="T7" fmla="*/ 702 h 702"/>
                <a:gd name="T8" fmla="*/ 313 w 313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702">
                  <a:moveTo>
                    <a:pt x="313" y="0"/>
                  </a:moveTo>
                  <a:lnTo>
                    <a:pt x="0" y="0"/>
                  </a:lnTo>
                  <a:lnTo>
                    <a:pt x="0" y="505"/>
                  </a:lnTo>
                  <a:lnTo>
                    <a:pt x="313" y="7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C103D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32" name="Anterior">
              <a:extLst>
                <a:ext uri="{FF2B5EF4-FFF2-40B4-BE49-F238E27FC236}">
                  <a16:creationId xmlns:a16="http://schemas.microsoft.com/office/drawing/2014/main" id="{AA134F43-1464-8625-3F50-BE50AD330C02}"/>
                </a:ext>
              </a:extLst>
            </p:cNvPr>
            <p:cNvGrpSpPr/>
            <p:nvPr/>
          </p:nvGrpSpPr>
          <p:grpSpPr>
            <a:xfrm>
              <a:off x="322896" y="2688832"/>
              <a:ext cx="3573975" cy="587551"/>
              <a:chOff x="322896" y="2688833"/>
              <a:chExt cx="3573975" cy="578904"/>
            </a:xfrm>
          </p:grpSpPr>
          <p:sp>
            <p:nvSpPr>
              <p:cNvPr id="333" name="R.Anterior_4.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39968B08-CD05-353F-67A2-0CEAA6EF6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2688833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6 h 700"/>
                  <a:gd name="T4" fmla="*/ 3705 w 4034"/>
                  <a:gd name="T5" fmla="*/ 0 h 700"/>
                  <a:gd name="T6" fmla="*/ 3705 w 4034"/>
                  <a:gd name="T7" fmla="*/ 0 h 700"/>
                  <a:gd name="T8" fmla="*/ 0 w 4034"/>
                  <a:gd name="T9" fmla="*/ 0 h 700"/>
                  <a:gd name="T10" fmla="*/ 0 w 4034"/>
                  <a:gd name="T11" fmla="*/ 700 h 700"/>
                  <a:gd name="T12" fmla="*/ 3705 w 4034"/>
                  <a:gd name="T13" fmla="*/ 700 h 700"/>
                  <a:gd name="T14" fmla="*/ 3705 w 4034"/>
                  <a:gd name="T15" fmla="*/ 700 h 700"/>
                  <a:gd name="T16" fmla="*/ 3705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3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6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8C103D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4" name="Texto Anterior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A979CFF3-13F8-C0D4-FA95-E2EC9C77DD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2715676"/>
                <a:ext cx="2937512" cy="5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Clasificación de Recaudos de Vigencia Anterior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5" name="Icono Anterior">
                <a:extLst>
                  <a:ext uri="{FF2B5EF4-FFF2-40B4-BE49-F238E27FC236}">
                    <a16:creationId xmlns:a16="http://schemas.microsoft.com/office/drawing/2014/main" id="{E9C8C320-EF09-3B15-0240-E1C2BFB5B6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980" y="2863320"/>
                <a:ext cx="360483" cy="241496"/>
              </a:xfrm>
              <a:custGeom>
                <a:avLst/>
                <a:gdLst>
                  <a:gd name="T0" fmla="*/ 2147483646 w 130"/>
                  <a:gd name="T1" fmla="*/ 2147483646 h 110"/>
                  <a:gd name="T2" fmla="*/ 2147483646 w 130"/>
                  <a:gd name="T3" fmla="*/ 2147483646 h 110"/>
                  <a:gd name="T4" fmla="*/ 2147483646 w 130"/>
                  <a:gd name="T5" fmla="*/ 2147483646 h 110"/>
                  <a:gd name="T6" fmla="*/ 2147483646 w 130"/>
                  <a:gd name="T7" fmla="*/ 2147483646 h 110"/>
                  <a:gd name="T8" fmla="*/ 2147483646 w 130"/>
                  <a:gd name="T9" fmla="*/ 2147483646 h 110"/>
                  <a:gd name="T10" fmla="*/ 2147483646 w 130"/>
                  <a:gd name="T11" fmla="*/ 2147483646 h 110"/>
                  <a:gd name="T12" fmla="*/ 2147483646 w 130"/>
                  <a:gd name="T13" fmla="*/ 2147483646 h 110"/>
                  <a:gd name="T14" fmla="*/ 2147483646 w 130"/>
                  <a:gd name="T15" fmla="*/ 2147483646 h 110"/>
                  <a:gd name="T16" fmla="*/ 2147483646 w 130"/>
                  <a:gd name="T17" fmla="*/ 2147483646 h 110"/>
                  <a:gd name="T18" fmla="*/ 2147483646 w 130"/>
                  <a:gd name="T19" fmla="*/ 2147483646 h 110"/>
                  <a:gd name="T20" fmla="*/ 2147483646 w 130"/>
                  <a:gd name="T21" fmla="*/ 2147483646 h 110"/>
                  <a:gd name="T22" fmla="*/ 2147483646 w 130"/>
                  <a:gd name="T23" fmla="*/ 2147483646 h 110"/>
                  <a:gd name="T24" fmla="*/ 2147483646 w 130"/>
                  <a:gd name="T25" fmla="*/ 2147483646 h 110"/>
                  <a:gd name="T26" fmla="*/ 2147483646 w 130"/>
                  <a:gd name="T27" fmla="*/ 2147483646 h 110"/>
                  <a:gd name="T28" fmla="*/ 2147483646 w 130"/>
                  <a:gd name="T29" fmla="*/ 2147483646 h 110"/>
                  <a:gd name="T30" fmla="*/ 2147483646 w 130"/>
                  <a:gd name="T31" fmla="*/ 2147483646 h 110"/>
                  <a:gd name="T32" fmla="*/ 2147483646 w 130"/>
                  <a:gd name="T33" fmla="*/ 2147483646 h 110"/>
                  <a:gd name="T34" fmla="*/ 2147483646 w 130"/>
                  <a:gd name="T35" fmla="*/ 2147483646 h 110"/>
                  <a:gd name="T36" fmla="*/ 2147483646 w 130"/>
                  <a:gd name="T37" fmla="*/ 2147483646 h 110"/>
                  <a:gd name="T38" fmla="*/ 2147483646 w 130"/>
                  <a:gd name="T39" fmla="*/ 2147483646 h 110"/>
                  <a:gd name="T40" fmla="*/ 2147483646 w 130"/>
                  <a:gd name="T41" fmla="*/ 2147483646 h 110"/>
                  <a:gd name="T42" fmla="*/ 2147483646 w 130"/>
                  <a:gd name="T43" fmla="*/ 2147483646 h 110"/>
                  <a:gd name="T44" fmla="*/ 2147483646 w 130"/>
                  <a:gd name="T45" fmla="*/ 2147483646 h 110"/>
                  <a:gd name="T46" fmla="*/ 2147483646 w 130"/>
                  <a:gd name="T47" fmla="*/ 2147483646 h 110"/>
                  <a:gd name="T48" fmla="*/ 2147483646 w 130"/>
                  <a:gd name="T49" fmla="*/ 2147483646 h 110"/>
                  <a:gd name="T50" fmla="*/ 2147483646 w 130"/>
                  <a:gd name="T51" fmla="*/ 2147483646 h 110"/>
                  <a:gd name="T52" fmla="*/ 2147483646 w 130"/>
                  <a:gd name="T53" fmla="*/ 2147483646 h 110"/>
                  <a:gd name="T54" fmla="*/ 2147483646 w 130"/>
                  <a:gd name="T55" fmla="*/ 2147483646 h 110"/>
                  <a:gd name="T56" fmla="*/ 2147483646 w 130"/>
                  <a:gd name="T57" fmla="*/ 2147483646 h 110"/>
                  <a:gd name="T58" fmla="*/ 2147483646 w 130"/>
                  <a:gd name="T59" fmla="*/ 2147483646 h 110"/>
                  <a:gd name="T60" fmla="*/ 2147483646 w 130"/>
                  <a:gd name="T61" fmla="*/ 2147483646 h 110"/>
                  <a:gd name="T62" fmla="*/ 2147483646 w 130"/>
                  <a:gd name="T63" fmla="*/ 2147483646 h 110"/>
                  <a:gd name="T64" fmla="*/ 2147483646 w 130"/>
                  <a:gd name="T65" fmla="*/ 2147483646 h 110"/>
                  <a:gd name="T66" fmla="*/ 2147483646 w 130"/>
                  <a:gd name="T67" fmla="*/ 2147483646 h 110"/>
                  <a:gd name="T68" fmla="*/ 2147483646 w 130"/>
                  <a:gd name="T69" fmla="*/ 2147483646 h 110"/>
                  <a:gd name="T70" fmla="*/ 2147483646 w 130"/>
                  <a:gd name="T71" fmla="*/ 2147483646 h 110"/>
                  <a:gd name="T72" fmla="*/ 2147483646 w 130"/>
                  <a:gd name="T73" fmla="*/ 2147483646 h 110"/>
                  <a:gd name="T74" fmla="*/ 2147483646 w 130"/>
                  <a:gd name="T75" fmla="*/ 2147483646 h 110"/>
                  <a:gd name="T76" fmla="*/ 2147483646 w 130"/>
                  <a:gd name="T77" fmla="*/ 2147483646 h 110"/>
                  <a:gd name="T78" fmla="*/ 2147483646 w 130"/>
                  <a:gd name="T79" fmla="*/ 2147483646 h 110"/>
                  <a:gd name="T80" fmla="*/ 2147483646 w 130"/>
                  <a:gd name="T81" fmla="*/ 2147483646 h 110"/>
                  <a:gd name="T82" fmla="*/ 2147483646 w 130"/>
                  <a:gd name="T83" fmla="*/ 2147483646 h 110"/>
                  <a:gd name="T84" fmla="*/ 2147483646 w 130"/>
                  <a:gd name="T85" fmla="*/ 2147483646 h 110"/>
                  <a:gd name="T86" fmla="*/ 2147483646 w 130"/>
                  <a:gd name="T87" fmla="*/ 2147483646 h 110"/>
                  <a:gd name="T88" fmla="*/ 2147483646 w 130"/>
                  <a:gd name="T89" fmla="*/ 2147483646 h 110"/>
                  <a:gd name="T90" fmla="*/ 2147483646 w 130"/>
                  <a:gd name="T91" fmla="*/ 2147483646 h 110"/>
                  <a:gd name="T92" fmla="*/ 2147483646 w 130"/>
                  <a:gd name="T93" fmla="*/ 2147483646 h 110"/>
                  <a:gd name="T94" fmla="*/ 2147483646 w 130"/>
                  <a:gd name="T95" fmla="*/ 2147483646 h 110"/>
                  <a:gd name="T96" fmla="*/ 2147483646 w 130"/>
                  <a:gd name="T97" fmla="*/ 2147483646 h 110"/>
                  <a:gd name="T98" fmla="*/ 2147483646 w 130"/>
                  <a:gd name="T99" fmla="*/ 2147483646 h 110"/>
                  <a:gd name="T100" fmla="*/ 2147483646 w 130"/>
                  <a:gd name="T101" fmla="*/ 0 h 110"/>
                  <a:gd name="T102" fmla="*/ 0 w 130"/>
                  <a:gd name="T103" fmla="*/ 2147483646 h 110"/>
                  <a:gd name="T104" fmla="*/ 2147483646 w 130"/>
                  <a:gd name="T105" fmla="*/ 2147483646 h 110"/>
                  <a:gd name="T106" fmla="*/ 2147483646 w 130"/>
                  <a:gd name="T107" fmla="*/ 2147483646 h 110"/>
                  <a:gd name="T108" fmla="*/ 2147483646 w 130"/>
                  <a:gd name="T109" fmla="*/ 2147483646 h 110"/>
                  <a:gd name="T110" fmla="*/ 2147483646 w 130"/>
                  <a:gd name="T111" fmla="*/ 2147483646 h 110"/>
                  <a:gd name="T112" fmla="*/ 2147483646 w 130"/>
                  <a:gd name="T113" fmla="*/ 2147483646 h 110"/>
                  <a:gd name="T114" fmla="*/ 2147483646 w 130"/>
                  <a:gd name="T115" fmla="*/ 2147483646 h 110"/>
                  <a:gd name="T116" fmla="*/ 2147483646 w 130"/>
                  <a:gd name="T117" fmla="*/ 2147483646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" h="110">
                    <a:moveTo>
                      <a:pt x="17" y="89"/>
                    </a:move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58"/>
                      <a:pt x="19" y="56"/>
                      <a:pt x="22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1" y="56"/>
                      <a:pt x="33" y="58"/>
                      <a:pt x="33" y="60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2"/>
                      <a:pt x="31" y="94"/>
                      <a:pt x="29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19" y="94"/>
                      <a:pt x="17" y="92"/>
                      <a:pt x="17" y="89"/>
                    </a:cubicBezTo>
                    <a:close/>
                    <a:moveTo>
                      <a:pt x="48" y="45"/>
                    </a:moveTo>
                    <a:cubicBezTo>
                      <a:pt x="45" y="45"/>
                      <a:pt x="43" y="47"/>
                      <a:pt x="43" y="4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92"/>
                      <a:pt x="45" y="94"/>
                      <a:pt x="48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4"/>
                      <a:pt x="59" y="92"/>
                      <a:pt x="59" y="8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lnTo>
                      <a:pt x="48" y="45"/>
                    </a:lnTo>
                    <a:close/>
                    <a:moveTo>
                      <a:pt x="74" y="36"/>
                    </a:moveTo>
                    <a:cubicBezTo>
                      <a:pt x="71" y="36"/>
                      <a:pt x="69" y="38"/>
                      <a:pt x="69" y="41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92"/>
                      <a:pt x="71" y="94"/>
                      <a:pt x="74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3" y="94"/>
                      <a:pt x="85" y="92"/>
                      <a:pt x="85" y="89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38"/>
                      <a:pt x="83" y="36"/>
                      <a:pt x="81" y="36"/>
                    </a:cubicBezTo>
                    <a:lnTo>
                      <a:pt x="74" y="36"/>
                    </a:lnTo>
                    <a:close/>
                    <a:moveTo>
                      <a:pt x="100" y="27"/>
                    </a:moveTo>
                    <a:cubicBezTo>
                      <a:pt x="98" y="27"/>
                      <a:pt x="96" y="29"/>
                      <a:pt x="96" y="31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8" y="94"/>
                      <a:pt x="100" y="94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9" y="94"/>
                      <a:pt x="111" y="92"/>
                      <a:pt x="111" y="8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29"/>
                      <a:pt x="109" y="27"/>
                      <a:pt x="107" y="27"/>
                    </a:cubicBezTo>
                    <a:lnTo>
                      <a:pt x="100" y="27"/>
                    </a:lnTo>
                    <a:close/>
                    <a:moveTo>
                      <a:pt x="19" y="44"/>
                    </a:moveTo>
                    <a:cubicBezTo>
                      <a:pt x="47" y="39"/>
                      <a:pt x="73" y="29"/>
                      <a:pt x="97" y="15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71" y="24"/>
                      <a:pt x="46" y="33"/>
                      <a:pt x="18" y="38"/>
                    </a:cubicBezTo>
                    <a:lnTo>
                      <a:pt x="19" y="44"/>
                    </a:lnTo>
                    <a:close/>
                    <a:moveTo>
                      <a:pt x="130" y="102"/>
                    </a:move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7" y="110"/>
                      <a:pt x="117" y="110"/>
                      <a:pt x="117" y="110"/>
                    </a:cubicBezTo>
                    <a:lnTo>
                      <a:pt x="130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45" name="Ingresos_Contingentes">
            <a:extLst>
              <a:ext uri="{FF2B5EF4-FFF2-40B4-BE49-F238E27FC236}">
                <a16:creationId xmlns:a16="http://schemas.microsoft.com/office/drawing/2014/main" id="{20A47CDA-CE73-6810-5207-1FC4C2B6041D}"/>
              </a:ext>
            </a:extLst>
          </p:cNvPr>
          <p:cNvGrpSpPr/>
          <p:nvPr/>
        </p:nvGrpSpPr>
        <p:grpSpPr>
          <a:xfrm>
            <a:off x="4937" y="2114380"/>
            <a:ext cx="3896443" cy="574452"/>
            <a:chOff x="4937" y="2114380"/>
            <a:chExt cx="3896443" cy="574452"/>
          </a:xfrm>
        </p:grpSpPr>
        <p:sp>
          <p:nvSpPr>
            <p:cNvPr id="46" name="R.Contingentes_3.2">
              <a:hlinkClick r:id="rId13" action="ppaction://hlinksldjump"/>
              <a:extLst>
                <a:ext uri="{FF2B5EF4-FFF2-40B4-BE49-F238E27FC236}">
                  <a16:creationId xmlns:a16="http://schemas.microsoft.com/office/drawing/2014/main" id="{A1029624-BAF1-A604-1218-DE22954D4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114380"/>
              <a:ext cx="322467" cy="574452"/>
            </a:xfrm>
            <a:custGeom>
              <a:avLst/>
              <a:gdLst>
                <a:gd name="T0" fmla="*/ 313 w 313"/>
                <a:gd name="T1" fmla="*/ 698 h 698"/>
                <a:gd name="T2" fmla="*/ 0 w 313"/>
                <a:gd name="T3" fmla="*/ 698 h 698"/>
                <a:gd name="T4" fmla="*/ 0 w 313"/>
                <a:gd name="T5" fmla="*/ 195 h 698"/>
                <a:gd name="T6" fmla="*/ 313 w 313"/>
                <a:gd name="T7" fmla="*/ 0 h 698"/>
                <a:gd name="T8" fmla="*/ 313 w 313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698">
                  <a:moveTo>
                    <a:pt x="313" y="698"/>
                  </a:moveTo>
                  <a:lnTo>
                    <a:pt x="0" y="698"/>
                  </a:lnTo>
                  <a:lnTo>
                    <a:pt x="0" y="195"/>
                  </a:lnTo>
                  <a:lnTo>
                    <a:pt x="313" y="0"/>
                  </a:lnTo>
                  <a:lnTo>
                    <a:pt x="313" y="698"/>
                  </a:lnTo>
                  <a:close/>
                </a:path>
              </a:pathLst>
            </a:custGeom>
            <a:solidFill>
              <a:srgbClr val="E24956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7" name="Contingente">
              <a:extLst>
                <a:ext uri="{FF2B5EF4-FFF2-40B4-BE49-F238E27FC236}">
                  <a16:creationId xmlns:a16="http://schemas.microsoft.com/office/drawing/2014/main" id="{1E2B3382-A8FC-E418-4201-040AB26C3302}"/>
                </a:ext>
              </a:extLst>
            </p:cNvPr>
            <p:cNvGrpSpPr/>
            <p:nvPr/>
          </p:nvGrpSpPr>
          <p:grpSpPr>
            <a:xfrm>
              <a:off x="327405" y="2117396"/>
              <a:ext cx="3573975" cy="571435"/>
              <a:chOff x="327405" y="2117396"/>
              <a:chExt cx="3573975" cy="571435"/>
            </a:xfrm>
          </p:grpSpPr>
          <p:sp>
            <p:nvSpPr>
              <p:cNvPr id="48" name="R.Contingentes_3.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CD4C22E-7929-6C59-67BD-4FF441385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5" y="2117396"/>
                <a:ext cx="3573975" cy="571435"/>
              </a:xfrm>
              <a:custGeom>
                <a:avLst/>
                <a:gdLst>
                  <a:gd name="T0" fmla="*/ 4034 w 4034"/>
                  <a:gd name="T1" fmla="*/ 348 h 698"/>
                  <a:gd name="T2" fmla="*/ 3868 w 4034"/>
                  <a:gd name="T3" fmla="*/ 174 h 698"/>
                  <a:gd name="T4" fmla="*/ 3705 w 4034"/>
                  <a:gd name="T5" fmla="*/ 0 h 698"/>
                  <a:gd name="T6" fmla="*/ 3705 w 4034"/>
                  <a:gd name="T7" fmla="*/ 0 h 698"/>
                  <a:gd name="T8" fmla="*/ 3705 w 4034"/>
                  <a:gd name="T9" fmla="*/ 0 h 698"/>
                  <a:gd name="T10" fmla="*/ 3705 w 4034"/>
                  <a:gd name="T11" fmla="*/ 0 h 698"/>
                  <a:gd name="T12" fmla="*/ 3705 w 4034"/>
                  <a:gd name="T13" fmla="*/ 0 h 698"/>
                  <a:gd name="T14" fmla="*/ 0 w 4034"/>
                  <a:gd name="T15" fmla="*/ 0 h 698"/>
                  <a:gd name="T16" fmla="*/ 0 w 4034"/>
                  <a:gd name="T17" fmla="*/ 698 h 698"/>
                  <a:gd name="T18" fmla="*/ 3705 w 4034"/>
                  <a:gd name="T19" fmla="*/ 698 h 698"/>
                  <a:gd name="T20" fmla="*/ 3705 w 4034"/>
                  <a:gd name="T21" fmla="*/ 698 h 698"/>
                  <a:gd name="T22" fmla="*/ 3868 w 4034"/>
                  <a:gd name="T23" fmla="*/ 524 h 698"/>
                  <a:gd name="T24" fmla="*/ 4034 w 4034"/>
                  <a:gd name="T25" fmla="*/ 34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698">
                    <a:moveTo>
                      <a:pt x="4034" y="348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8"/>
                    </a:lnTo>
                    <a:lnTo>
                      <a:pt x="3705" y="698"/>
                    </a:lnTo>
                    <a:lnTo>
                      <a:pt x="3705" y="698"/>
                    </a:lnTo>
                    <a:lnTo>
                      <a:pt x="3868" y="524"/>
                    </a:lnTo>
                    <a:lnTo>
                      <a:pt x="4034" y="348"/>
                    </a:lnTo>
                    <a:close/>
                  </a:path>
                </a:pathLst>
              </a:custGeom>
              <a:solidFill>
                <a:srgbClr val="E2495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Texto Contingent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D1123A8-4A01-BA25-7590-AF95B2F0EC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2277418"/>
                <a:ext cx="2545745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Ingresos Contingentes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50" name="Icono Contingente" descr="Dinero volando con relleno sólido">
                <a:extLst>
                  <a:ext uri="{FF2B5EF4-FFF2-40B4-BE49-F238E27FC236}">
                    <a16:creationId xmlns:a16="http://schemas.microsoft.com/office/drawing/2014/main" id="{E2FFB30A-9E8B-2082-7070-9EC1E885F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218296" y="2252725"/>
                <a:ext cx="392870" cy="348371"/>
              </a:xfrm>
              <a:prstGeom prst="rect">
                <a:avLst/>
              </a:prstGeom>
            </p:spPr>
          </p:pic>
        </p:grpSp>
      </p:grpSp>
      <p:grpSp>
        <p:nvGrpSpPr>
          <p:cNvPr id="369" name="Recaudo_Ingresos">
            <a:extLst>
              <a:ext uri="{FF2B5EF4-FFF2-40B4-BE49-F238E27FC236}">
                <a16:creationId xmlns:a16="http://schemas.microsoft.com/office/drawing/2014/main" id="{02705969-55E3-1996-4811-0CBC13E4B9FE}"/>
              </a:ext>
            </a:extLst>
          </p:cNvPr>
          <p:cNvGrpSpPr/>
          <p:nvPr/>
        </p:nvGrpSpPr>
        <p:grpSpPr>
          <a:xfrm>
            <a:off x="4937" y="1535475"/>
            <a:ext cx="3896443" cy="740170"/>
            <a:chOff x="4937" y="1535475"/>
            <a:chExt cx="3896443" cy="740170"/>
          </a:xfrm>
        </p:grpSpPr>
        <p:sp>
          <p:nvSpPr>
            <p:cNvPr id="370" name="R.Recaudo_2.2">
              <a:hlinkClick r:id="rId16" action="ppaction://hlinksldjump"/>
              <a:extLst>
                <a:ext uri="{FF2B5EF4-FFF2-40B4-BE49-F238E27FC236}">
                  <a16:creationId xmlns:a16="http://schemas.microsoft.com/office/drawing/2014/main" id="{8C7ECF4E-3EC2-B233-05A2-155DDE8A5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535475"/>
              <a:ext cx="322467" cy="740170"/>
            </a:xfrm>
            <a:custGeom>
              <a:avLst/>
              <a:gdLst>
                <a:gd name="T0" fmla="*/ 313 w 313"/>
                <a:gd name="T1" fmla="*/ 0 h 895"/>
                <a:gd name="T2" fmla="*/ 0 w 313"/>
                <a:gd name="T3" fmla="*/ 393 h 895"/>
                <a:gd name="T4" fmla="*/ 0 w 313"/>
                <a:gd name="T5" fmla="*/ 895 h 895"/>
                <a:gd name="T6" fmla="*/ 313 w 313"/>
                <a:gd name="T7" fmla="*/ 700 h 895"/>
                <a:gd name="T8" fmla="*/ 313 w 313"/>
                <a:gd name="T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5">
                  <a:moveTo>
                    <a:pt x="313" y="0"/>
                  </a:moveTo>
                  <a:lnTo>
                    <a:pt x="0" y="393"/>
                  </a:lnTo>
                  <a:lnTo>
                    <a:pt x="0" y="895"/>
                  </a:lnTo>
                  <a:lnTo>
                    <a:pt x="313" y="70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912B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71" name="Recaudo">
              <a:extLst>
                <a:ext uri="{FF2B5EF4-FFF2-40B4-BE49-F238E27FC236}">
                  <a16:creationId xmlns:a16="http://schemas.microsoft.com/office/drawing/2014/main" id="{1FE0ACBA-8C0B-8E68-D6FC-693BA6D43D6A}"/>
                </a:ext>
              </a:extLst>
            </p:cNvPr>
            <p:cNvGrpSpPr/>
            <p:nvPr/>
          </p:nvGrpSpPr>
          <p:grpSpPr>
            <a:xfrm>
              <a:off x="327405" y="1535475"/>
              <a:ext cx="3573975" cy="581922"/>
              <a:chOff x="322896" y="1532679"/>
              <a:chExt cx="3573975" cy="578904"/>
            </a:xfrm>
          </p:grpSpPr>
          <p:sp>
            <p:nvSpPr>
              <p:cNvPr id="372" name="R.Recaudo_2.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E6A97C86-DF60-5BB2-348B-02AE0CFE2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1532679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4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4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4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912B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3" name="Texto Recaudo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362FF281-1996-4952-EAFF-8828F1FBA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1672488"/>
                <a:ext cx="2393497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Recaudo de Ingresos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4" name="Icono Recaudo">
                <a:extLst>
                  <a:ext uri="{FF2B5EF4-FFF2-40B4-BE49-F238E27FC236}">
                    <a16:creationId xmlns:a16="http://schemas.microsoft.com/office/drawing/2014/main" id="{FCDA39CF-5537-BC11-8C56-83F9A6E28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356" y="1662558"/>
                <a:ext cx="261086" cy="350068"/>
              </a:xfrm>
              <a:custGeom>
                <a:avLst/>
                <a:gdLst>
                  <a:gd name="T0" fmla="*/ 2147483646 w 94"/>
                  <a:gd name="T1" fmla="*/ 2147483646 h 138"/>
                  <a:gd name="T2" fmla="*/ 2147483646 w 94"/>
                  <a:gd name="T3" fmla="*/ 2147483646 h 138"/>
                  <a:gd name="T4" fmla="*/ 2147483646 w 94"/>
                  <a:gd name="T5" fmla="*/ 2147483646 h 138"/>
                  <a:gd name="T6" fmla="*/ 2147483646 w 94"/>
                  <a:gd name="T7" fmla="*/ 2147483646 h 138"/>
                  <a:gd name="T8" fmla="*/ 2147483646 w 94"/>
                  <a:gd name="T9" fmla="*/ 2147483646 h 138"/>
                  <a:gd name="T10" fmla="*/ 2147483646 w 94"/>
                  <a:gd name="T11" fmla="*/ 2147483646 h 138"/>
                  <a:gd name="T12" fmla="*/ 2147483646 w 94"/>
                  <a:gd name="T13" fmla="*/ 2147483646 h 138"/>
                  <a:gd name="T14" fmla="*/ 2147483646 w 94"/>
                  <a:gd name="T15" fmla="*/ 2147483646 h 138"/>
                  <a:gd name="T16" fmla="*/ 2147483646 w 94"/>
                  <a:gd name="T17" fmla="*/ 2147483646 h 138"/>
                  <a:gd name="T18" fmla="*/ 2147483646 w 94"/>
                  <a:gd name="T19" fmla="*/ 2147483646 h 138"/>
                  <a:gd name="T20" fmla="*/ 2147483646 w 94"/>
                  <a:gd name="T21" fmla="*/ 2147483646 h 138"/>
                  <a:gd name="T22" fmla="*/ 2147483646 w 94"/>
                  <a:gd name="T23" fmla="*/ 2147483646 h 138"/>
                  <a:gd name="T24" fmla="*/ 2147483646 w 94"/>
                  <a:gd name="T25" fmla="*/ 2147483646 h 138"/>
                  <a:gd name="T26" fmla="*/ 0 w 94"/>
                  <a:gd name="T27" fmla="*/ 2147483646 h 138"/>
                  <a:gd name="T28" fmla="*/ 2147483646 w 94"/>
                  <a:gd name="T29" fmla="*/ 2147483646 h 138"/>
                  <a:gd name="T30" fmla="*/ 2147483646 w 94"/>
                  <a:gd name="T31" fmla="*/ 2147483646 h 138"/>
                  <a:gd name="T32" fmla="*/ 2147483646 w 94"/>
                  <a:gd name="T33" fmla="*/ 0 h 138"/>
                  <a:gd name="T34" fmla="*/ 2147483646 w 94"/>
                  <a:gd name="T35" fmla="*/ 0 h 138"/>
                  <a:gd name="T36" fmla="*/ 2147483646 w 94"/>
                  <a:gd name="T37" fmla="*/ 2147483646 h 138"/>
                  <a:gd name="T38" fmla="*/ 2147483646 w 94"/>
                  <a:gd name="T39" fmla="*/ 2147483646 h 138"/>
                  <a:gd name="T40" fmla="*/ 2147483646 w 94"/>
                  <a:gd name="T41" fmla="*/ 2147483646 h 138"/>
                  <a:gd name="T42" fmla="*/ 2147483646 w 94"/>
                  <a:gd name="T43" fmla="*/ 2147483646 h 138"/>
                  <a:gd name="T44" fmla="*/ 2147483646 w 94"/>
                  <a:gd name="T45" fmla="*/ 2147483646 h 138"/>
                  <a:gd name="T46" fmla="*/ 2147483646 w 94"/>
                  <a:gd name="T47" fmla="*/ 2147483646 h 138"/>
                  <a:gd name="T48" fmla="*/ 2147483646 w 94"/>
                  <a:gd name="T49" fmla="*/ 2147483646 h 138"/>
                  <a:gd name="T50" fmla="*/ 2147483646 w 94"/>
                  <a:gd name="T51" fmla="*/ 2147483646 h 138"/>
                  <a:gd name="T52" fmla="*/ 2147483646 w 94"/>
                  <a:gd name="T53" fmla="*/ 2147483646 h 138"/>
                  <a:gd name="T54" fmla="*/ 2147483646 w 94"/>
                  <a:gd name="T55" fmla="*/ 2147483646 h 138"/>
                  <a:gd name="T56" fmla="*/ 2147483646 w 94"/>
                  <a:gd name="T57" fmla="*/ 2147483646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138">
                    <a:moveTo>
                      <a:pt x="57" y="122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5"/>
                      <a:pt x="54" y="138"/>
                      <a:pt x="51" y="138"/>
                    </a:cubicBezTo>
                    <a:cubicBezTo>
                      <a:pt x="44" y="138"/>
                      <a:pt x="44" y="138"/>
                      <a:pt x="44" y="138"/>
                    </a:cubicBezTo>
                    <a:cubicBezTo>
                      <a:pt x="40" y="138"/>
                      <a:pt x="38" y="135"/>
                      <a:pt x="38" y="133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21" y="119"/>
                      <a:pt x="4" y="110"/>
                      <a:pt x="4" y="103"/>
                    </a:cubicBezTo>
                    <a:cubicBezTo>
                      <a:pt x="4" y="99"/>
                      <a:pt x="7" y="95"/>
                      <a:pt x="7" y="95"/>
                    </a:cubicBezTo>
                    <a:cubicBezTo>
                      <a:pt x="11" y="91"/>
                      <a:pt x="15" y="90"/>
                      <a:pt x="20" y="93"/>
                    </a:cubicBezTo>
                    <a:cubicBezTo>
                      <a:pt x="20" y="93"/>
                      <a:pt x="36" y="103"/>
                      <a:pt x="48" y="103"/>
                    </a:cubicBezTo>
                    <a:cubicBezTo>
                      <a:pt x="66" y="103"/>
                      <a:pt x="72" y="98"/>
                      <a:pt x="72" y="92"/>
                    </a:cubicBezTo>
                    <a:cubicBezTo>
                      <a:pt x="72" y="89"/>
                      <a:pt x="69" y="83"/>
                      <a:pt x="55" y="80"/>
                    </a:cubicBezTo>
                    <a:cubicBezTo>
                      <a:pt x="53" y="80"/>
                      <a:pt x="38" y="76"/>
                      <a:pt x="36" y="75"/>
                    </a:cubicBezTo>
                    <a:cubicBezTo>
                      <a:pt x="17" y="70"/>
                      <a:pt x="0" y="63"/>
                      <a:pt x="0" y="46"/>
                    </a:cubicBezTo>
                    <a:cubicBezTo>
                      <a:pt x="0" y="31"/>
                      <a:pt x="13" y="18"/>
                      <a:pt x="38" y="1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3"/>
                      <a:pt x="40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7" y="3"/>
                      <a:pt x="57" y="5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73" y="19"/>
                      <a:pt x="87" y="28"/>
                      <a:pt x="87" y="35"/>
                    </a:cubicBezTo>
                    <a:cubicBezTo>
                      <a:pt x="87" y="39"/>
                      <a:pt x="82" y="43"/>
                      <a:pt x="82" y="43"/>
                    </a:cubicBezTo>
                    <a:cubicBezTo>
                      <a:pt x="78" y="47"/>
                      <a:pt x="75" y="47"/>
                      <a:pt x="70" y="44"/>
                    </a:cubicBezTo>
                    <a:cubicBezTo>
                      <a:pt x="70" y="44"/>
                      <a:pt x="58" y="35"/>
                      <a:pt x="46" y="35"/>
                    </a:cubicBezTo>
                    <a:cubicBezTo>
                      <a:pt x="29" y="35"/>
                      <a:pt x="23" y="40"/>
                      <a:pt x="23" y="45"/>
                    </a:cubicBezTo>
                    <a:cubicBezTo>
                      <a:pt x="23" y="50"/>
                      <a:pt x="27" y="52"/>
                      <a:pt x="44" y="57"/>
                    </a:cubicBezTo>
                    <a:cubicBezTo>
                      <a:pt x="47" y="57"/>
                      <a:pt x="59" y="60"/>
                      <a:pt x="62" y="61"/>
                    </a:cubicBezTo>
                    <a:cubicBezTo>
                      <a:pt x="83" y="66"/>
                      <a:pt x="94" y="78"/>
                      <a:pt x="94" y="92"/>
                    </a:cubicBezTo>
                    <a:cubicBezTo>
                      <a:pt x="94" y="106"/>
                      <a:pt x="83" y="120"/>
                      <a:pt x="57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6" name="Causacion_Ingresos">
            <a:extLst>
              <a:ext uri="{FF2B5EF4-FFF2-40B4-BE49-F238E27FC236}">
                <a16:creationId xmlns:a16="http://schemas.microsoft.com/office/drawing/2014/main" id="{1DEB2792-20A8-92A9-8CFF-955C5EB0ED46}"/>
              </a:ext>
            </a:extLst>
          </p:cNvPr>
          <p:cNvGrpSpPr/>
          <p:nvPr/>
        </p:nvGrpSpPr>
        <p:grpSpPr>
          <a:xfrm>
            <a:off x="4937" y="956571"/>
            <a:ext cx="3896443" cy="903917"/>
            <a:chOff x="4937" y="956571"/>
            <a:chExt cx="3896443" cy="903917"/>
          </a:xfrm>
        </p:grpSpPr>
        <p:sp>
          <p:nvSpPr>
            <p:cNvPr id="27" name="R.Causacion_1.2">
              <a:hlinkClick r:id="rId17" action="ppaction://hlinksldjump"/>
              <a:extLst>
                <a:ext uri="{FF2B5EF4-FFF2-40B4-BE49-F238E27FC236}">
                  <a16:creationId xmlns:a16="http://schemas.microsoft.com/office/drawing/2014/main" id="{AC35DBB6-2E60-34D6-1984-66240D37F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956571"/>
              <a:ext cx="322467" cy="903917"/>
            </a:xfrm>
            <a:custGeom>
              <a:avLst/>
              <a:gdLst>
                <a:gd name="T0" fmla="*/ 313 w 313"/>
                <a:gd name="T1" fmla="*/ 0 h 1093"/>
                <a:gd name="T2" fmla="*/ 313 w 313"/>
                <a:gd name="T3" fmla="*/ 700 h 1093"/>
                <a:gd name="T4" fmla="*/ 0 w 313"/>
                <a:gd name="T5" fmla="*/ 1093 h 1093"/>
                <a:gd name="T6" fmla="*/ 0 w 313"/>
                <a:gd name="T7" fmla="*/ 593 h 1093"/>
                <a:gd name="T8" fmla="*/ 313 w 313"/>
                <a:gd name="T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0"/>
                  </a:moveTo>
                  <a:lnTo>
                    <a:pt x="313" y="700"/>
                  </a:lnTo>
                  <a:lnTo>
                    <a:pt x="0" y="1093"/>
                  </a:lnTo>
                  <a:lnTo>
                    <a:pt x="0" y="59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CA59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8" name="Causacion">
              <a:extLst>
                <a:ext uri="{FF2B5EF4-FFF2-40B4-BE49-F238E27FC236}">
                  <a16:creationId xmlns:a16="http://schemas.microsoft.com/office/drawing/2014/main" id="{9F8F0006-7556-A5C6-7B6A-4C45D42E60CD}"/>
                </a:ext>
              </a:extLst>
            </p:cNvPr>
            <p:cNvGrpSpPr/>
            <p:nvPr/>
          </p:nvGrpSpPr>
          <p:grpSpPr>
            <a:xfrm>
              <a:off x="327404" y="956571"/>
              <a:ext cx="3573976" cy="578904"/>
              <a:chOff x="327404" y="956571"/>
              <a:chExt cx="3573976" cy="578904"/>
            </a:xfrm>
          </p:grpSpPr>
          <p:sp>
            <p:nvSpPr>
              <p:cNvPr id="29" name="R.Causacion_1.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386C7CB8-2B4E-703D-117E-5ABD78A55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956571"/>
                <a:ext cx="3573976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7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7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7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7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CA59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Texto Causacion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1DA331CA-1BD6-7546-D361-4C518083F3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1079221"/>
                <a:ext cx="2800969" cy="326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Causación de Ingresos</a:t>
                </a:r>
                <a:endParaRPr lang="es-CO" altLang="ru-RU" sz="18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1" name="Icono Causacion" descr="Caja registradora contorno">
                <a:extLst>
                  <a:ext uri="{FF2B5EF4-FFF2-40B4-BE49-F238E27FC236}">
                    <a16:creationId xmlns:a16="http://schemas.microsoft.com/office/drawing/2014/main" id="{7A04F5CE-CA68-A12E-48EB-67532FB72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253369" y="1067433"/>
                <a:ext cx="392870" cy="350068"/>
              </a:xfrm>
              <a:prstGeom prst="rect">
                <a:avLst/>
              </a:prstGeom>
            </p:spPr>
          </p:pic>
        </p:grpSp>
      </p:grpSp>
      <p:sp>
        <p:nvSpPr>
          <p:cNvPr id="9" name="Rectangulo Texto">
            <a:extLst>
              <a:ext uri="{FF2B5EF4-FFF2-40B4-BE49-F238E27FC236}">
                <a16:creationId xmlns:a16="http://schemas.microsoft.com/office/drawing/2014/main" id="{12B2B390-59C6-3B48-46F3-1C048BE6A54A}"/>
              </a:ext>
            </a:extLst>
          </p:cNvPr>
          <p:cNvSpPr/>
          <p:nvPr/>
        </p:nvSpPr>
        <p:spPr>
          <a:xfrm>
            <a:off x="4099560" y="956571"/>
            <a:ext cx="4876800" cy="3959619"/>
          </a:xfrm>
          <a:prstGeom prst="roundRect">
            <a:avLst/>
          </a:prstGeom>
          <a:noFill/>
          <a:ln w="57150">
            <a:solidFill>
              <a:srgbClr val="06528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T.Gestion_ingresos">
            <a:extLst>
              <a:ext uri="{FF2B5EF4-FFF2-40B4-BE49-F238E27FC236}">
                <a16:creationId xmlns:a16="http://schemas.microsoft.com/office/drawing/2014/main" id="{94BE11D3-5843-4DA4-25DF-2FAEE7F4BC27}"/>
              </a:ext>
            </a:extLst>
          </p:cNvPr>
          <p:cNvSpPr txBox="1"/>
          <p:nvPr/>
        </p:nvSpPr>
        <p:spPr>
          <a:xfrm>
            <a:off x="4494727" y="507499"/>
            <a:ext cx="4084685" cy="4462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Regresar Inicio">
                <a:extLst>
                  <a:ext uri="{FF2B5EF4-FFF2-40B4-BE49-F238E27FC236}">
                    <a16:creationId xmlns:a16="http://schemas.microsoft.com/office/drawing/2014/main" id="{1C019CDE-4DD6-4858-69D6-AE0F4C96B3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Regresar Inicio">
                <a:extLst>
                  <a:ext uri="{FF2B5EF4-FFF2-40B4-BE49-F238E27FC236}">
                    <a16:creationId xmlns:a16="http://schemas.microsoft.com/office/drawing/2014/main" id="{1C019CDE-4DD6-4858-69D6-AE0F4C96B3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7851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Explicacion_Devolución">
            <a:extLst>
              <a:ext uri="{FF2B5EF4-FFF2-40B4-BE49-F238E27FC236}">
                <a16:creationId xmlns:a16="http://schemas.microsoft.com/office/drawing/2014/main" id="{271E629B-34BE-271B-6986-D8C5F839CFB4}"/>
              </a:ext>
            </a:extLst>
          </p:cNvPr>
          <p:cNvGrpSpPr/>
          <p:nvPr/>
        </p:nvGrpSpPr>
        <p:grpSpPr>
          <a:xfrm>
            <a:off x="4082865" y="1056097"/>
            <a:ext cx="5000353" cy="3772311"/>
            <a:chOff x="4082865" y="1056097"/>
            <a:chExt cx="5000353" cy="3772311"/>
          </a:xfrm>
        </p:grpSpPr>
        <p:grpSp>
          <p:nvGrpSpPr>
            <p:cNvPr id="23" name="Grafico_Linea">
              <a:extLst>
                <a:ext uri="{FF2B5EF4-FFF2-40B4-BE49-F238E27FC236}">
                  <a16:creationId xmlns:a16="http://schemas.microsoft.com/office/drawing/2014/main" id="{65A9E451-3AC0-C061-A897-4EBCDC214035}"/>
                </a:ext>
              </a:extLst>
            </p:cNvPr>
            <p:cNvGrpSpPr/>
            <p:nvPr/>
          </p:nvGrpSpPr>
          <p:grpSpPr>
            <a:xfrm rot="10800000">
              <a:off x="6371526" y="1067433"/>
              <a:ext cx="489976" cy="3760975"/>
              <a:chOff x="5751512" y="625475"/>
              <a:chExt cx="687387" cy="5503862"/>
            </a:xfrm>
          </p:grpSpPr>
          <p:sp>
            <p:nvSpPr>
              <p:cNvPr id="11" name="Google Shape;1082;p45">
                <a:extLst>
                  <a:ext uri="{FF2B5EF4-FFF2-40B4-BE49-F238E27FC236}">
                    <a16:creationId xmlns:a16="http://schemas.microsoft.com/office/drawing/2014/main" id="{2AB9BED1-D6A7-B130-3B2C-7F03685219D8}"/>
                  </a:ext>
                </a:extLst>
              </p:cNvPr>
              <p:cNvSpPr/>
              <p:nvPr/>
            </p:nvSpPr>
            <p:spPr>
              <a:xfrm>
                <a:off x="5751512" y="5211762"/>
                <a:ext cx="346075" cy="9175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578" extrusionOk="0">
                    <a:moveTo>
                      <a:pt x="0" y="578"/>
                    </a:moveTo>
                    <a:lnTo>
                      <a:pt x="218" y="578"/>
                    </a:lnTo>
                    <a:lnTo>
                      <a:pt x="218" y="0"/>
                    </a:lnTo>
                    <a:lnTo>
                      <a:pt x="0" y="127"/>
                    </a:lnTo>
                    <a:lnTo>
                      <a:pt x="0" y="578"/>
                    </a:lnTo>
                    <a:close/>
                  </a:path>
                </a:pathLst>
              </a:custGeom>
              <a:solidFill>
                <a:srgbClr val="E4E8E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083;p45">
                <a:extLst>
                  <a:ext uri="{FF2B5EF4-FFF2-40B4-BE49-F238E27FC236}">
                    <a16:creationId xmlns:a16="http://schemas.microsoft.com/office/drawing/2014/main" id="{D5845203-1B90-99BE-71B5-4B535D2699BC}"/>
                  </a:ext>
                </a:extLst>
              </p:cNvPr>
              <p:cNvSpPr/>
              <p:nvPr/>
            </p:nvSpPr>
            <p:spPr>
              <a:xfrm>
                <a:off x="6097587" y="5211762"/>
                <a:ext cx="341312" cy="91757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8" extrusionOk="0">
                    <a:moveTo>
                      <a:pt x="215" y="578"/>
                    </a:moveTo>
                    <a:lnTo>
                      <a:pt x="215" y="127"/>
                    </a:lnTo>
                    <a:lnTo>
                      <a:pt x="0" y="0"/>
                    </a:lnTo>
                    <a:lnTo>
                      <a:pt x="0" y="578"/>
                    </a:lnTo>
                    <a:lnTo>
                      <a:pt x="215" y="578"/>
                    </a:lnTo>
                    <a:close/>
                  </a:path>
                </a:pathLst>
              </a:custGeom>
              <a:solidFill>
                <a:srgbClr val="CDD0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084;p45">
                <a:extLst>
                  <a:ext uri="{FF2B5EF4-FFF2-40B4-BE49-F238E27FC236}">
                    <a16:creationId xmlns:a16="http://schemas.microsoft.com/office/drawing/2014/main" id="{2E9C77E1-010C-8A6B-8A77-BDAFB6495E74}"/>
                  </a:ext>
                </a:extLst>
              </p:cNvPr>
              <p:cNvSpPr/>
              <p:nvPr/>
            </p:nvSpPr>
            <p:spPr>
              <a:xfrm>
                <a:off x="6097587" y="4294187"/>
                <a:ext cx="341312" cy="104616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659" extrusionOk="0">
                    <a:moveTo>
                      <a:pt x="215" y="659"/>
                    </a:moveTo>
                    <a:lnTo>
                      <a:pt x="215" y="127"/>
                    </a:lnTo>
                    <a:lnTo>
                      <a:pt x="0" y="0"/>
                    </a:lnTo>
                    <a:lnTo>
                      <a:pt x="0" y="533"/>
                    </a:lnTo>
                    <a:lnTo>
                      <a:pt x="215" y="659"/>
                    </a:lnTo>
                    <a:close/>
                  </a:path>
                </a:pathLst>
              </a:custGeom>
              <a:solidFill>
                <a:srgbClr val="75625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085;p45">
                <a:extLst>
                  <a:ext uri="{FF2B5EF4-FFF2-40B4-BE49-F238E27FC236}">
                    <a16:creationId xmlns:a16="http://schemas.microsoft.com/office/drawing/2014/main" id="{5D9D92F9-D117-4F93-2FA1-D29FF2655BB8}"/>
                  </a:ext>
                </a:extLst>
              </p:cNvPr>
              <p:cNvSpPr/>
              <p:nvPr/>
            </p:nvSpPr>
            <p:spPr>
              <a:xfrm>
                <a:off x="5751512" y="4294187"/>
                <a:ext cx="346075" cy="1046162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59" extrusionOk="0">
                    <a:moveTo>
                      <a:pt x="0" y="659"/>
                    </a:moveTo>
                    <a:lnTo>
                      <a:pt x="218" y="533"/>
                    </a:lnTo>
                    <a:lnTo>
                      <a:pt x="218" y="0"/>
                    </a:lnTo>
                    <a:lnTo>
                      <a:pt x="0" y="127"/>
                    </a:lnTo>
                    <a:lnTo>
                      <a:pt x="0" y="659"/>
                    </a:lnTo>
                    <a:close/>
                  </a:path>
                </a:pathLst>
              </a:custGeom>
              <a:solidFill>
                <a:srgbClr val="947C7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086;p45">
                <a:extLst>
                  <a:ext uri="{FF2B5EF4-FFF2-40B4-BE49-F238E27FC236}">
                    <a16:creationId xmlns:a16="http://schemas.microsoft.com/office/drawing/2014/main" id="{594AB25E-A560-496A-7A09-BCD474F9A74D}"/>
                  </a:ext>
                </a:extLst>
              </p:cNvPr>
              <p:cNvSpPr/>
              <p:nvPr/>
            </p:nvSpPr>
            <p:spPr>
              <a:xfrm>
                <a:off x="6097587" y="3378200"/>
                <a:ext cx="341312" cy="1049337"/>
              </a:xfrm>
              <a:custGeom>
                <a:avLst/>
                <a:gdLst/>
                <a:ahLst/>
                <a:cxnLst/>
                <a:rect l="l" t="t" r="r" b="b"/>
                <a:pathLst>
                  <a:path w="215" h="661" extrusionOk="0">
                    <a:moveTo>
                      <a:pt x="215" y="661"/>
                    </a:moveTo>
                    <a:lnTo>
                      <a:pt x="215" y="126"/>
                    </a:lnTo>
                    <a:lnTo>
                      <a:pt x="0" y="0"/>
                    </a:lnTo>
                    <a:lnTo>
                      <a:pt x="0" y="532"/>
                    </a:lnTo>
                    <a:lnTo>
                      <a:pt x="215" y="661"/>
                    </a:lnTo>
                    <a:close/>
                  </a:path>
                </a:pathLst>
              </a:custGeom>
              <a:solidFill>
                <a:srgbClr val="38C3D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087;p45">
                <a:extLst>
                  <a:ext uri="{FF2B5EF4-FFF2-40B4-BE49-F238E27FC236}">
                    <a16:creationId xmlns:a16="http://schemas.microsoft.com/office/drawing/2014/main" id="{9ACB8241-2777-3A60-A222-17EC59FCA6FB}"/>
                  </a:ext>
                </a:extLst>
              </p:cNvPr>
              <p:cNvSpPr/>
              <p:nvPr/>
            </p:nvSpPr>
            <p:spPr>
              <a:xfrm>
                <a:off x="5751512" y="3378200"/>
                <a:ext cx="346075" cy="104933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1" extrusionOk="0">
                    <a:moveTo>
                      <a:pt x="0" y="661"/>
                    </a:moveTo>
                    <a:lnTo>
                      <a:pt x="218" y="532"/>
                    </a:lnTo>
                    <a:lnTo>
                      <a:pt x="218" y="0"/>
                    </a:lnTo>
                    <a:lnTo>
                      <a:pt x="0" y="126"/>
                    </a:lnTo>
                    <a:lnTo>
                      <a:pt x="0" y="661"/>
                    </a:lnTo>
                    <a:close/>
                  </a:path>
                </a:pathLst>
              </a:custGeom>
              <a:solidFill>
                <a:srgbClr val="3ED7F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088;p45">
                <a:extLst>
                  <a:ext uri="{FF2B5EF4-FFF2-40B4-BE49-F238E27FC236}">
                    <a16:creationId xmlns:a16="http://schemas.microsoft.com/office/drawing/2014/main" id="{15883529-0B53-CB07-F2F3-F4589656B277}"/>
                  </a:ext>
                </a:extLst>
              </p:cNvPr>
              <p:cNvSpPr/>
              <p:nvPr/>
            </p:nvSpPr>
            <p:spPr>
              <a:xfrm>
                <a:off x="5751512" y="2460625"/>
                <a:ext cx="346075" cy="104933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1" extrusionOk="0">
                    <a:moveTo>
                      <a:pt x="0" y="661"/>
                    </a:moveTo>
                    <a:lnTo>
                      <a:pt x="218" y="534"/>
                    </a:lnTo>
                    <a:lnTo>
                      <a:pt x="218" y="0"/>
                    </a:lnTo>
                    <a:lnTo>
                      <a:pt x="0" y="126"/>
                    </a:lnTo>
                    <a:lnTo>
                      <a:pt x="0" y="661"/>
                    </a:lnTo>
                    <a:close/>
                  </a:path>
                </a:pathLst>
              </a:custGeom>
              <a:solidFill>
                <a:srgbClr val="E4E8E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089;p45">
                <a:extLst>
                  <a:ext uri="{FF2B5EF4-FFF2-40B4-BE49-F238E27FC236}">
                    <a16:creationId xmlns:a16="http://schemas.microsoft.com/office/drawing/2014/main" id="{70CEB3D8-7EA1-05E4-FCD8-819F1E462039}"/>
                  </a:ext>
                </a:extLst>
              </p:cNvPr>
              <p:cNvSpPr/>
              <p:nvPr/>
            </p:nvSpPr>
            <p:spPr>
              <a:xfrm>
                <a:off x="6097587" y="2460625"/>
                <a:ext cx="341312" cy="1049337"/>
              </a:xfrm>
              <a:custGeom>
                <a:avLst/>
                <a:gdLst/>
                <a:ahLst/>
                <a:cxnLst/>
                <a:rect l="l" t="t" r="r" b="b"/>
                <a:pathLst>
                  <a:path w="215" h="661" extrusionOk="0">
                    <a:moveTo>
                      <a:pt x="215" y="661"/>
                    </a:moveTo>
                    <a:lnTo>
                      <a:pt x="215" y="126"/>
                    </a:lnTo>
                    <a:lnTo>
                      <a:pt x="0" y="0"/>
                    </a:lnTo>
                    <a:lnTo>
                      <a:pt x="0" y="534"/>
                    </a:lnTo>
                    <a:lnTo>
                      <a:pt x="215" y="661"/>
                    </a:lnTo>
                    <a:close/>
                  </a:path>
                </a:pathLst>
              </a:custGeom>
              <a:solidFill>
                <a:srgbClr val="CDD0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090;p45">
                <a:extLst>
                  <a:ext uri="{FF2B5EF4-FFF2-40B4-BE49-F238E27FC236}">
                    <a16:creationId xmlns:a16="http://schemas.microsoft.com/office/drawing/2014/main" id="{4CD19D44-49D1-20DB-9902-B7E8451985AF}"/>
                  </a:ext>
                </a:extLst>
              </p:cNvPr>
              <p:cNvSpPr/>
              <p:nvPr/>
            </p:nvSpPr>
            <p:spPr>
              <a:xfrm>
                <a:off x="6097587" y="1543050"/>
                <a:ext cx="341312" cy="1049337"/>
              </a:xfrm>
              <a:custGeom>
                <a:avLst/>
                <a:gdLst/>
                <a:ahLst/>
                <a:cxnLst/>
                <a:rect l="l" t="t" r="r" b="b"/>
                <a:pathLst>
                  <a:path w="215" h="661" extrusionOk="0">
                    <a:moveTo>
                      <a:pt x="215" y="661"/>
                    </a:moveTo>
                    <a:lnTo>
                      <a:pt x="215" y="127"/>
                    </a:lnTo>
                    <a:lnTo>
                      <a:pt x="0" y="0"/>
                    </a:lnTo>
                    <a:lnTo>
                      <a:pt x="0" y="535"/>
                    </a:lnTo>
                    <a:lnTo>
                      <a:pt x="215" y="661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091;p45">
                <a:extLst>
                  <a:ext uri="{FF2B5EF4-FFF2-40B4-BE49-F238E27FC236}">
                    <a16:creationId xmlns:a16="http://schemas.microsoft.com/office/drawing/2014/main" id="{C89E28F4-D91B-DB9B-D7CA-E5A6C163F828}"/>
                  </a:ext>
                </a:extLst>
              </p:cNvPr>
              <p:cNvSpPr/>
              <p:nvPr/>
            </p:nvSpPr>
            <p:spPr>
              <a:xfrm>
                <a:off x="5751512" y="1543050"/>
                <a:ext cx="346075" cy="104933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1" extrusionOk="0">
                    <a:moveTo>
                      <a:pt x="0" y="661"/>
                    </a:moveTo>
                    <a:lnTo>
                      <a:pt x="218" y="535"/>
                    </a:lnTo>
                    <a:lnTo>
                      <a:pt x="218" y="0"/>
                    </a:lnTo>
                    <a:lnTo>
                      <a:pt x="0" y="127"/>
                    </a:lnTo>
                    <a:lnTo>
                      <a:pt x="0" y="661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092;p45">
                <a:extLst>
                  <a:ext uri="{FF2B5EF4-FFF2-40B4-BE49-F238E27FC236}">
                    <a16:creationId xmlns:a16="http://schemas.microsoft.com/office/drawing/2014/main" id="{4ED4AEF9-DA76-20C7-0D17-E6C079186AAA}"/>
                  </a:ext>
                </a:extLst>
              </p:cNvPr>
              <p:cNvSpPr/>
              <p:nvPr/>
            </p:nvSpPr>
            <p:spPr>
              <a:xfrm>
                <a:off x="5751512" y="625475"/>
                <a:ext cx="346075" cy="104933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1" extrusionOk="0">
                    <a:moveTo>
                      <a:pt x="0" y="127"/>
                    </a:moveTo>
                    <a:lnTo>
                      <a:pt x="0" y="661"/>
                    </a:lnTo>
                    <a:lnTo>
                      <a:pt x="218" y="535"/>
                    </a:lnTo>
                    <a:lnTo>
                      <a:pt x="218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68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093;p45">
                <a:extLst>
                  <a:ext uri="{FF2B5EF4-FFF2-40B4-BE49-F238E27FC236}">
                    <a16:creationId xmlns:a16="http://schemas.microsoft.com/office/drawing/2014/main" id="{C3F95334-A66D-A1A4-74CC-48084DB8FEA0}"/>
                  </a:ext>
                </a:extLst>
              </p:cNvPr>
              <p:cNvSpPr/>
              <p:nvPr/>
            </p:nvSpPr>
            <p:spPr>
              <a:xfrm>
                <a:off x="6097587" y="625475"/>
                <a:ext cx="341312" cy="1049337"/>
              </a:xfrm>
              <a:custGeom>
                <a:avLst/>
                <a:gdLst/>
                <a:ahLst/>
                <a:cxnLst/>
                <a:rect l="l" t="t" r="r" b="b"/>
                <a:pathLst>
                  <a:path w="215" h="661" extrusionOk="0">
                    <a:moveTo>
                      <a:pt x="215" y="127"/>
                    </a:moveTo>
                    <a:lnTo>
                      <a:pt x="0" y="0"/>
                    </a:lnTo>
                    <a:lnTo>
                      <a:pt x="0" y="535"/>
                    </a:lnTo>
                    <a:lnTo>
                      <a:pt x="215" y="661"/>
                    </a:lnTo>
                    <a:lnTo>
                      <a:pt x="215" y="127"/>
                    </a:lnTo>
                    <a:close/>
                  </a:path>
                </a:pathLst>
              </a:custGeom>
              <a:solidFill>
                <a:srgbClr val="E95F2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" name="Google Shape;1103;p45">
              <a:extLst>
                <a:ext uri="{FF2B5EF4-FFF2-40B4-BE49-F238E27FC236}">
                  <a16:creationId xmlns:a16="http://schemas.microsoft.com/office/drawing/2014/main" id="{C7D0E350-755B-93D7-1246-39AE9C23967C}"/>
                </a:ext>
              </a:extLst>
            </p:cNvPr>
            <p:cNvSpPr txBox="1"/>
            <p:nvPr/>
          </p:nvSpPr>
          <p:spPr>
            <a:xfrm>
              <a:off x="4358148" y="1056097"/>
              <a:ext cx="1962882" cy="714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Open Sans SemiBold"/>
                <a:buNone/>
              </a:pPr>
              <a:r>
                <a:rPr lang="es-CO" sz="2000" b="1" i="0" u="none" dirty="0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Solicitud de Devolución</a:t>
              </a:r>
              <a:endParaRPr lang="es-CO" sz="2000" dirty="0"/>
            </a:p>
          </p:txBody>
        </p:sp>
        <p:sp>
          <p:nvSpPr>
            <p:cNvPr id="25" name="Google Shape;1103;p45">
              <a:extLst>
                <a:ext uri="{FF2B5EF4-FFF2-40B4-BE49-F238E27FC236}">
                  <a16:creationId xmlns:a16="http://schemas.microsoft.com/office/drawing/2014/main" id="{858563D2-52A4-C36E-AB96-63A9119C76E0}"/>
                </a:ext>
              </a:extLst>
            </p:cNvPr>
            <p:cNvSpPr txBox="1"/>
            <p:nvPr/>
          </p:nvSpPr>
          <p:spPr>
            <a:xfrm>
              <a:off x="6939115" y="1964014"/>
              <a:ext cx="2086663" cy="714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Open Sans SemiBold"/>
                <a:buNone/>
              </a:pPr>
              <a:r>
                <a:rPr lang="es-CO" sz="2000" b="1" i="0" u="none" dirty="0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Acreedor de Ingresos</a:t>
              </a:r>
              <a:endParaRPr lang="es-CO" sz="2000" dirty="0"/>
            </a:p>
          </p:txBody>
        </p:sp>
        <p:sp>
          <p:nvSpPr>
            <p:cNvPr id="26" name="Google Shape;1103;p45">
              <a:extLst>
                <a:ext uri="{FF2B5EF4-FFF2-40B4-BE49-F238E27FC236}">
                  <a16:creationId xmlns:a16="http://schemas.microsoft.com/office/drawing/2014/main" id="{CF27102E-121C-EA93-8434-A04550C7098F}"/>
                </a:ext>
              </a:extLst>
            </p:cNvPr>
            <p:cNvSpPr txBox="1"/>
            <p:nvPr/>
          </p:nvSpPr>
          <p:spPr>
            <a:xfrm>
              <a:off x="4094352" y="3054963"/>
              <a:ext cx="2226679" cy="714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Open Sans SemiBold"/>
                <a:buNone/>
              </a:pPr>
              <a:r>
                <a:rPr lang="es-CO" sz="2000" b="1" i="0" u="none" dirty="0">
                  <a:solidFill>
                    <a:srgbClr val="00000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Orden de Pago de Ingresos</a:t>
              </a:r>
              <a:endParaRPr lang="es-CO" sz="2000" dirty="0"/>
            </a:p>
          </p:txBody>
        </p:sp>
        <p:sp>
          <p:nvSpPr>
            <p:cNvPr id="27" name="Google Shape;1108;p45">
              <a:extLst>
                <a:ext uri="{FF2B5EF4-FFF2-40B4-BE49-F238E27FC236}">
                  <a16:creationId xmlns:a16="http://schemas.microsoft.com/office/drawing/2014/main" id="{7D034C61-3C80-54AA-460E-EE9ED200936A}"/>
                </a:ext>
              </a:extLst>
            </p:cNvPr>
            <p:cNvSpPr txBox="1"/>
            <p:nvPr/>
          </p:nvSpPr>
          <p:spPr>
            <a:xfrm>
              <a:off x="4082865" y="1607930"/>
              <a:ext cx="2288660" cy="1004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747"/>
                </a:buClr>
                <a:buSzPts val="1500"/>
                <a:buFont typeface="Open Sans"/>
                <a:buNone/>
              </a:pPr>
              <a:r>
                <a:rPr lang="es-CO" sz="1500" b="0" i="0" u="none" dirty="0">
                  <a:solidFill>
                    <a:srgbClr val="474747"/>
                  </a:solidFill>
                  <a:latin typeface="Open Sans"/>
                  <a:ea typeface="Open Sans"/>
                  <a:cs typeface="Open Sans"/>
                  <a:sym typeface="Open Sans"/>
                </a:rPr>
                <a:t>Documento administrative que refleja el requerimiento de un tercero</a:t>
              </a:r>
              <a:endParaRPr lang="es-CO" dirty="0"/>
            </a:p>
          </p:txBody>
        </p:sp>
        <p:sp>
          <p:nvSpPr>
            <p:cNvPr id="28" name="Google Shape;1108;p45">
              <a:extLst>
                <a:ext uri="{FF2B5EF4-FFF2-40B4-BE49-F238E27FC236}">
                  <a16:creationId xmlns:a16="http://schemas.microsoft.com/office/drawing/2014/main" id="{2F8D22BA-C468-A1D6-645C-304EE15D469E}"/>
                </a:ext>
              </a:extLst>
            </p:cNvPr>
            <p:cNvSpPr txBox="1"/>
            <p:nvPr/>
          </p:nvSpPr>
          <p:spPr>
            <a:xfrm>
              <a:off x="6850403" y="2570182"/>
              <a:ext cx="2201644" cy="1004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747"/>
                </a:buClr>
                <a:buSzPts val="1500"/>
                <a:buFont typeface="Open Sans"/>
                <a:buNone/>
              </a:pPr>
              <a:r>
                <a:rPr lang="es-CO" sz="1500" b="0" i="0" u="none" dirty="0">
                  <a:solidFill>
                    <a:srgbClr val="474747"/>
                  </a:solidFill>
                  <a:latin typeface="Open Sans"/>
                  <a:ea typeface="Open Sans"/>
                  <a:cs typeface="Open Sans"/>
                  <a:sym typeface="Open Sans"/>
                </a:rPr>
                <a:t>Generación de cuenta por pagar y disminución del documento de recaudo</a:t>
              </a:r>
              <a:endParaRPr lang="es-CO" dirty="0"/>
            </a:p>
          </p:txBody>
        </p:sp>
        <p:sp>
          <p:nvSpPr>
            <p:cNvPr id="29" name="Google Shape;1108;p45">
              <a:extLst>
                <a:ext uri="{FF2B5EF4-FFF2-40B4-BE49-F238E27FC236}">
                  <a16:creationId xmlns:a16="http://schemas.microsoft.com/office/drawing/2014/main" id="{0D5C3AA3-A3A0-C667-2C2A-8AE9630D0B1B}"/>
                </a:ext>
              </a:extLst>
            </p:cNvPr>
            <p:cNvSpPr txBox="1"/>
            <p:nvPr/>
          </p:nvSpPr>
          <p:spPr>
            <a:xfrm>
              <a:off x="4103226" y="3609258"/>
              <a:ext cx="2288660" cy="1004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747"/>
                </a:buClr>
                <a:buSzPts val="1500"/>
                <a:buFont typeface="Open Sans"/>
                <a:buNone/>
              </a:pPr>
              <a:r>
                <a:rPr lang="es-CO" sz="1500" b="0" i="0" u="none" dirty="0">
                  <a:solidFill>
                    <a:srgbClr val="474747"/>
                  </a:solidFill>
                  <a:latin typeface="Open Sans"/>
                  <a:ea typeface="Open Sans"/>
                  <a:cs typeface="Open Sans"/>
                  <a:sym typeface="Open Sans"/>
                </a:rPr>
                <a:t>Instrucción de giro a favor de un tercero, disminución del acreedor</a:t>
              </a:r>
              <a:endParaRPr lang="es-CO" dirty="0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5E3AD187-FAA8-0673-9061-79F5EF1147A8}"/>
                </a:ext>
              </a:extLst>
            </p:cNvPr>
            <p:cNvSpPr txBox="1"/>
            <p:nvPr/>
          </p:nvSpPr>
          <p:spPr>
            <a:xfrm>
              <a:off x="4398969" y="4493729"/>
              <a:ext cx="1987541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500" b="1" dirty="0">
                  <a:solidFill>
                    <a:srgbClr val="C00000"/>
                  </a:solidFill>
                </a:rPr>
                <a:t>Sin Efecto Contable</a:t>
              </a:r>
              <a:endParaRPr lang="es-CO" sz="1500" i="1" dirty="0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538C1686-9212-41C5-2D62-CC70478E67AD}"/>
                </a:ext>
              </a:extLst>
            </p:cNvPr>
            <p:cNvSpPr txBox="1"/>
            <p:nvPr/>
          </p:nvSpPr>
          <p:spPr>
            <a:xfrm>
              <a:off x="6850403" y="3711836"/>
              <a:ext cx="2232815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500" b="1" dirty="0">
                  <a:solidFill>
                    <a:srgbClr val="C00000"/>
                  </a:solidFill>
                </a:rPr>
                <a:t>Efecto Contable: </a:t>
              </a:r>
              <a:r>
                <a:rPr lang="es-CO" sz="1500" dirty="0">
                  <a:solidFill>
                    <a:schemeClr val="bg1">
                      <a:lumMod val="50000"/>
                    </a:schemeClr>
                  </a:solidFill>
                </a:rPr>
                <a:t>Pasivo</a:t>
              </a:r>
              <a:endParaRPr lang="es-CO" sz="15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98BFF652-0559-1A2B-CDED-CC2129C9D6D5}"/>
                </a:ext>
              </a:extLst>
            </p:cNvPr>
            <p:cNvSpPr txBox="1"/>
            <p:nvPr/>
          </p:nvSpPr>
          <p:spPr>
            <a:xfrm>
              <a:off x="4371333" y="2509400"/>
              <a:ext cx="1987541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500" b="1" dirty="0">
                  <a:solidFill>
                    <a:srgbClr val="C00000"/>
                  </a:solidFill>
                </a:rPr>
                <a:t>Sin Efecto Contable</a:t>
              </a:r>
              <a:endParaRPr lang="es-CO" sz="1500" i="1" dirty="0"/>
            </a:p>
          </p:txBody>
        </p:sp>
      </p:grpSp>
      <p:grpSp>
        <p:nvGrpSpPr>
          <p:cNvPr id="368" name="Reportes_Ingresos">
            <a:extLst>
              <a:ext uri="{FF2B5EF4-FFF2-40B4-BE49-F238E27FC236}">
                <a16:creationId xmlns:a16="http://schemas.microsoft.com/office/drawing/2014/main" id="{7077E59D-0E9B-9B99-AAAD-BE67C4065EE5}"/>
              </a:ext>
            </a:extLst>
          </p:cNvPr>
          <p:cNvGrpSpPr/>
          <p:nvPr/>
        </p:nvGrpSpPr>
        <p:grpSpPr>
          <a:xfrm>
            <a:off x="432" y="3944919"/>
            <a:ext cx="3900948" cy="1061188"/>
            <a:chOff x="432" y="3944919"/>
            <a:chExt cx="3900948" cy="1061188"/>
          </a:xfrm>
        </p:grpSpPr>
        <p:sp>
          <p:nvSpPr>
            <p:cNvPr id="369" name="R.Reportes_7.2">
              <a:hlinkClick r:id="rId3" action="ppaction://hlinksldjump"/>
              <a:extLst>
                <a:ext uri="{FF2B5EF4-FFF2-40B4-BE49-F238E27FC236}">
                  <a16:creationId xmlns:a16="http://schemas.microsoft.com/office/drawing/2014/main" id="{2B72BCA7-3953-2C35-E4F1-23390013BC92}"/>
                </a:ext>
              </a:extLst>
            </p:cNvPr>
            <p:cNvSpPr/>
            <p:nvPr/>
          </p:nvSpPr>
          <p:spPr>
            <a:xfrm rot="16200000">
              <a:off x="-366675" y="4312026"/>
              <a:ext cx="1061188" cy="326973"/>
            </a:xfrm>
            <a:prstGeom prst="parallelogram">
              <a:avLst>
                <a:gd name="adj" fmla="val 150631"/>
              </a:avLst>
            </a:prstGeom>
            <a:solidFill>
              <a:srgbClr val="00B050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370" name="Reportes">
              <a:extLst>
                <a:ext uri="{FF2B5EF4-FFF2-40B4-BE49-F238E27FC236}">
                  <a16:creationId xmlns:a16="http://schemas.microsoft.com/office/drawing/2014/main" id="{FDBECA34-81A8-DC05-085F-BC0309EDE2F7}"/>
                </a:ext>
              </a:extLst>
            </p:cNvPr>
            <p:cNvGrpSpPr/>
            <p:nvPr/>
          </p:nvGrpSpPr>
          <p:grpSpPr>
            <a:xfrm>
              <a:off x="327404" y="4430472"/>
              <a:ext cx="3573976" cy="573730"/>
              <a:chOff x="327404" y="4430472"/>
              <a:chExt cx="3573976" cy="573730"/>
            </a:xfrm>
          </p:grpSpPr>
          <p:sp>
            <p:nvSpPr>
              <p:cNvPr id="371" name="R.Reportes_7.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F4FC6A8-AE15-6E20-87CA-04508E2A4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4430472"/>
                <a:ext cx="3573976" cy="573730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0B05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2" name="Texto Reportes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C67C0EF3-892C-2D29-C861-1E03E28357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331" y="4565923"/>
                <a:ext cx="2394824" cy="300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Reportes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73" name="Icono Reportes" descr="Contrato con relleno sólido">
                <a:extLst>
                  <a:ext uri="{FF2B5EF4-FFF2-40B4-BE49-F238E27FC236}">
                    <a16:creationId xmlns:a16="http://schemas.microsoft.com/office/drawing/2014/main" id="{FCCC4B4F-7FE7-E3D3-144B-F159B73914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202102" y="4564615"/>
                <a:ext cx="392870" cy="351575"/>
              </a:xfrm>
              <a:prstGeom prst="rect">
                <a:avLst/>
              </a:prstGeom>
            </p:spPr>
          </p:pic>
        </p:grpSp>
      </p:grpSp>
      <p:grpSp>
        <p:nvGrpSpPr>
          <p:cNvPr id="359" name="Devolucion_Ingresos">
            <a:extLst>
              <a:ext uri="{FF2B5EF4-FFF2-40B4-BE49-F238E27FC236}">
                <a16:creationId xmlns:a16="http://schemas.microsoft.com/office/drawing/2014/main" id="{512898E2-2D91-A129-DE60-3F60B0B32B51}"/>
              </a:ext>
            </a:extLst>
          </p:cNvPr>
          <p:cNvGrpSpPr/>
          <p:nvPr/>
        </p:nvGrpSpPr>
        <p:grpSpPr>
          <a:xfrm>
            <a:off x="813" y="3519906"/>
            <a:ext cx="3900563" cy="913014"/>
            <a:chOff x="813" y="3519906"/>
            <a:chExt cx="3900563" cy="91301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1" name="R.Devolucion_6.2">
              <a:hlinkClick r:id="rId6" action="ppaction://hlinksldjump"/>
              <a:extLst>
                <a:ext uri="{FF2B5EF4-FFF2-40B4-BE49-F238E27FC236}">
                  <a16:creationId xmlns:a16="http://schemas.microsoft.com/office/drawing/2014/main" id="{9D3BB1FF-07C5-7CB3-BB12-0201104F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3519906"/>
              <a:ext cx="326588" cy="913014"/>
            </a:xfrm>
            <a:custGeom>
              <a:avLst/>
              <a:gdLst>
                <a:gd name="T0" fmla="*/ 313 w 313"/>
                <a:gd name="T1" fmla="*/ 1093 h 1093"/>
                <a:gd name="T2" fmla="*/ 0 w 313"/>
                <a:gd name="T3" fmla="*/ 502 h 1093"/>
                <a:gd name="T4" fmla="*/ 0 w 313"/>
                <a:gd name="T5" fmla="*/ 0 h 1093"/>
                <a:gd name="T6" fmla="*/ 313 w 313"/>
                <a:gd name="T7" fmla="*/ 395 h 1093"/>
                <a:gd name="T8" fmla="*/ 313 w 313"/>
                <a:gd name="T9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1093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395"/>
                  </a:lnTo>
                  <a:lnTo>
                    <a:pt x="313" y="1093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63" name="Devolucion">
              <a:extLst>
                <a:ext uri="{FF2B5EF4-FFF2-40B4-BE49-F238E27FC236}">
                  <a16:creationId xmlns:a16="http://schemas.microsoft.com/office/drawing/2014/main" id="{6A29418C-8E3A-D80F-B396-A17762D0BF58}"/>
                </a:ext>
              </a:extLst>
            </p:cNvPr>
            <p:cNvGrpSpPr/>
            <p:nvPr/>
          </p:nvGrpSpPr>
          <p:grpSpPr>
            <a:xfrm>
              <a:off x="327400" y="3851567"/>
              <a:ext cx="3573976" cy="578904"/>
              <a:chOff x="326971" y="3267737"/>
              <a:chExt cx="3573976" cy="578904"/>
            </a:xfrm>
            <a:solidFill>
              <a:srgbClr val="34B2E3"/>
            </a:solidFill>
          </p:grpSpPr>
          <p:sp>
            <p:nvSpPr>
              <p:cNvPr id="365" name="R.Devolucion_5.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7845D296-1CB0-C44C-7E9B-10A9A9EEA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71" y="3267737"/>
                <a:ext cx="3573976" cy="578904"/>
              </a:xfrm>
              <a:custGeom>
                <a:avLst/>
                <a:gdLst>
                  <a:gd name="T0" fmla="*/ 3868 w 4034"/>
                  <a:gd name="T1" fmla="*/ 173 h 700"/>
                  <a:gd name="T2" fmla="*/ 3705 w 4034"/>
                  <a:gd name="T3" fmla="*/ 0 h 700"/>
                  <a:gd name="T4" fmla="*/ 3705 w 4034"/>
                  <a:gd name="T5" fmla="*/ 0 h 700"/>
                  <a:gd name="T6" fmla="*/ 0 w 4034"/>
                  <a:gd name="T7" fmla="*/ 0 h 700"/>
                  <a:gd name="T8" fmla="*/ 0 w 4034"/>
                  <a:gd name="T9" fmla="*/ 700 h 700"/>
                  <a:gd name="T10" fmla="*/ 3705 w 4034"/>
                  <a:gd name="T11" fmla="*/ 700 h 700"/>
                  <a:gd name="T12" fmla="*/ 3705 w 4034"/>
                  <a:gd name="T13" fmla="*/ 700 h 700"/>
                  <a:gd name="T14" fmla="*/ 3868 w 4034"/>
                  <a:gd name="T15" fmla="*/ 523 h 700"/>
                  <a:gd name="T16" fmla="*/ 4034 w 4034"/>
                  <a:gd name="T17" fmla="*/ 350 h 700"/>
                  <a:gd name="T18" fmla="*/ 3868 w 4034"/>
                  <a:gd name="T19" fmla="*/ 173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700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lnTo>
                      <a:pt x="3868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6" name="Texto Devolucion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BF17D547-5530-6A4D-009D-1E01587E9E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58" y="3407547"/>
                <a:ext cx="2937511" cy="29928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Devolución de Ingresos 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67" name="Icono Devolucion" descr="Recibo con relleno sólido">
                <a:extLst>
                  <a:ext uri="{FF2B5EF4-FFF2-40B4-BE49-F238E27FC236}">
                    <a16:creationId xmlns:a16="http://schemas.microsoft.com/office/drawing/2014/main" id="{B885BC57-8DDB-F7A4-DF80-022C0D282E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01669" y="3361089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348" name="Compensacion">
            <a:extLst>
              <a:ext uri="{FF2B5EF4-FFF2-40B4-BE49-F238E27FC236}">
                <a16:creationId xmlns:a16="http://schemas.microsoft.com/office/drawing/2014/main" id="{5F2C67B2-4A6B-12B8-81A6-010BE48F0C78}"/>
              </a:ext>
            </a:extLst>
          </p:cNvPr>
          <p:cNvGrpSpPr/>
          <p:nvPr/>
        </p:nvGrpSpPr>
        <p:grpSpPr>
          <a:xfrm>
            <a:off x="1905" y="3114838"/>
            <a:ext cx="3895396" cy="739207"/>
            <a:chOff x="1905" y="3114838"/>
            <a:chExt cx="3895396" cy="739207"/>
          </a:xfrm>
        </p:grpSpPr>
        <p:sp>
          <p:nvSpPr>
            <p:cNvPr id="349" name="R.Compensacion_5.2">
              <a:hlinkClick r:id="rId9" action="ppaction://hlinksldjump"/>
              <a:extLst>
                <a:ext uri="{FF2B5EF4-FFF2-40B4-BE49-F238E27FC236}">
                  <a16:creationId xmlns:a16="http://schemas.microsoft.com/office/drawing/2014/main" id="{0D3D5B91-D4B5-87FD-BA13-3D9B6E0B6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3114838"/>
              <a:ext cx="322197" cy="739207"/>
            </a:xfrm>
            <a:custGeom>
              <a:avLst/>
              <a:gdLst>
                <a:gd name="T0" fmla="*/ 313 w 313"/>
                <a:gd name="T1" fmla="*/ 897 h 897"/>
                <a:gd name="T2" fmla="*/ 0 w 313"/>
                <a:gd name="T3" fmla="*/ 502 h 897"/>
                <a:gd name="T4" fmla="*/ 0 w 313"/>
                <a:gd name="T5" fmla="*/ 0 h 897"/>
                <a:gd name="T6" fmla="*/ 313 w 313"/>
                <a:gd name="T7" fmla="*/ 197 h 897"/>
                <a:gd name="T8" fmla="*/ 313 w 313"/>
                <a:gd name="T9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7">
                  <a:moveTo>
                    <a:pt x="313" y="897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197"/>
                  </a:lnTo>
                  <a:lnTo>
                    <a:pt x="313" y="897"/>
                  </a:lnTo>
                  <a:close/>
                </a:path>
              </a:pathLst>
            </a:custGeom>
            <a:solidFill>
              <a:srgbClr val="065280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50" name="Compensacion">
              <a:extLst>
                <a:ext uri="{FF2B5EF4-FFF2-40B4-BE49-F238E27FC236}">
                  <a16:creationId xmlns:a16="http://schemas.microsoft.com/office/drawing/2014/main" id="{9FEEE608-71B9-88CF-72BB-50B7D091C21F}"/>
                </a:ext>
              </a:extLst>
            </p:cNvPr>
            <p:cNvGrpSpPr/>
            <p:nvPr/>
          </p:nvGrpSpPr>
          <p:grpSpPr>
            <a:xfrm>
              <a:off x="323325" y="3276384"/>
              <a:ext cx="3573976" cy="576423"/>
              <a:chOff x="318819" y="3266527"/>
              <a:chExt cx="3573976" cy="576423"/>
            </a:xfrm>
          </p:grpSpPr>
          <p:sp>
            <p:nvSpPr>
              <p:cNvPr id="352" name="R.Compensacion_5.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8514932-7CBE-E8C5-A248-51CB6C261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19" y="3266527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6528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3" name="Texto Compensacion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E210980-85F6-A892-9804-0AFDE9F8BC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3385410"/>
                <a:ext cx="2545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Compensación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58" name="Icono Compensacion" descr="Ábaco con relleno sólido">
                <a:extLst>
                  <a:ext uri="{FF2B5EF4-FFF2-40B4-BE49-F238E27FC236}">
                    <a16:creationId xmlns:a16="http://schemas.microsoft.com/office/drawing/2014/main" id="{F5DF3219-3304-9332-5EB6-272CA8C89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194462" y="3345715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336" name="Recaudo_Anterior">
            <a:extLst>
              <a:ext uri="{FF2B5EF4-FFF2-40B4-BE49-F238E27FC236}">
                <a16:creationId xmlns:a16="http://schemas.microsoft.com/office/drawing/2014/main" id="{B24DC606-7DE8-BF11-06F9-5EC7C67A02C2}"/>
              </a:ext>
            </a:extLst>
          </p:cNvPr>
          <p:cNvGrpSpPr/>
          <p:nvPr/>
        </p:nvGrpSpPr>
        <p:grpSpPr>
          <a:xfrm>
            <a:off x="-4774" y="2688830"/>
            <a:ext cx="3901645" cy="587553"/>
            <a:chOff x="-4774" y="2688830"/>
            <a:chExt cx="3901645" cy="587553"/>
          </a:xfrm>
        </p:grpSpPr>
        <p:sp>
          <p:nvSpPr>
            <p:cNvPr id="337" name="R.Anterior_4.2">
              <a:hlinkClick r:id="rId12" action="ppaction://hlinksldjump"/>
              <a:extLst>
                <a:ext uri="{FF2B5EF4-FFF2-40B4-BE49-F238E27FC236}">
                  <a16:creationId xmlns:a16="http://schemas.microsoft.com/office/drawing/2014/main" id="{82F4D7DD-B7A2-8B0D-66AD-04F3757BE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4" y="2688830"/>
              <a:ext cx="326972" cy="587553"/>
            </a:xfrm>
            <a:custGeom>
              <a:avLst/>
              <a:gdLst>
                <a:gd name="T0" fmla="*/ 313 w 313"/>
                <a:gd name="T1" fmla="*/ 0 h 702"/>
                <a:gd name="T2" fmla="*/ 0 w 313"/>
                <a:gd name="T3" fmla="*/ 0 h 702"/>
                <a:gd name="T4" fmla="*/ 0 w 313"/>
                <a:gd name="T5" fmla="*/ 505 h 702"/>
                <a:gd name="T6" fmla="*/ 313 w 313"/>
                <a:gd name="T7" fmla="*/ 702 h 702"/>
                <a:gd name="T8" fmla="*/ 313 w 313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702">
                  <a:moveTo>
                    <a:pt x="313" y="0"/>
                  </a:moveTo>
                  <a:lnTo>
                    <a:pt x="0" y="0"/>
                  </a:lnTo>
                  <a:lnTo>
                    <a:pt x="0" y="505"/>
                  </a:lnTo>
                  <a:lnTo>
                    <a:pt x="313" y="7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C103D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38" name="Anterior">
              <a:extLst>
                <a:ext uri="{FF2B5EF4-FFF2-40B4-BE49-F238E27FC236}">
                  <a16:creationId xmlns:a16="http://schemas.microsoft.com/office/drawing/2014/main" id="{5EFCBE04-E844-F01F-AC37-A6452614B8A0}"/>
                </a:ext>
              </a:extLst>
            </p:cNvPr>
            <p:cNvGrpSpPr/>
            <p:nvPr/>
          </p:nvGrpSpPr>
          <p:grpSpPr>
            <a:xfrm>
              <a:off x="322896" y="2688832"/>
              <a:ext cx="3573975" cy="587551"/>
              <a:chOff x="322896" y="2688833"/>
              <a:chExt cx="3573975" cy="578904"/>
            </a:xfrm>
          </p:grpSpPr>
          <p:sp>
            <p:nvSpPr>
              <p:cNvPr id="342" name="R.Anterior_4.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34875D1C-2EF4-5506-0432-C3A71F5F0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2688833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6 h 700"/>
                  <a:gd name="T4" fmla="*/ 3705 w 4034"/>
                  <a:gd name="T5" fmla="*/ 0 h 700"/>
                  <a:gd name="T6" fmla="*/ 3705 w 4034"/>
                  <a:gd name="T7" fmla="*/ 0 h 700"/>
                  <a:gd name="T8" fmla="*/ 0 w 4034"/>
                  <a:gd name="T9" fmla="*/ 0 h 700"/>
                  <a:gd name="T10" fmla="*/ 0 w 4034"/>
                  <a:gd name="T11" fmla="*/ 700 h 700"/>
                  <a:gd name="T12" fmla="*/ 3705 w 4034"/>
                  <a:gd name="T13" fmla="*/ 700 h 700"/>
                  <a:gd name="T14" fmla="*/ 3705 w 4034"/>
                  <a:gd name="T15" fmla="*/ 700 h 700"/>
                  <a:gd name="T16" fmla="*/ 3705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3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6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8C103D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5" name="Texto Anterior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D2D93DB-81F8-7B52-2E85-E9326A97D5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2715676"/>
                <a:ext cx="2937512" cy="5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Clasificación de Recaudos de Vigencia Anterior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6" name="Icono Anterior">
                <a:extLst>
                  <a:ext uri="{FF2B5EF4-FFF2-40B4-BE49-F238E27FC236}">
                    <a16:creationId xmlns:a16="http://schemas.microsoft.com/office/drawing/2014/main" id="{ED6BAF2E-3338-583A-5592-6FBB7073B9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980" y="2863320"/>
                <a:ext cx="360483" cy="241496"/>
              </a:xfrm>
              <a:custGeom>
                <a:avLst/>
                <a:gdLst>
                  <a:gd name="T0" fmla="*/ 2147483646 w 130"/>
                  <a:gd name="T1" fmla="*/ 2147483646 h 110"/>
                  <a:gd name="T2" fmla="*/ 2147483646 w 130"/>
                  <a:gd name="T3" fmla="*/ 2147483646 h 110"/>
                  <a:gd name="T4" fmla="*/ 2147483646 w 130"/>
                  <a:gd name="T5" fmla="*/ 2147483646 h 110"/>
                  <a:gd name="T6" fmla="*/ 2147483646 w 130"/>
                  <a:gd name="T7" fmla="*/ 2147483646 h 110"/>
                  <a:gd name="T8" fmla="*/ 2147483646 w 130"/>
                  <a:gd name="T9" fmla="*/ 2147483646 h 110"/>
                  <a:gd name="T10" fmla="*/ 2147483646 w 130"/>
                  <a:gd name="T11" fmla="*/ 2147483646 h 110"/>
                  <a:gd name="T12" fmla="*/ 2147483646 w 130"/>
                  <a:gd name="T13" fmla="*/ 2147483646 h 110"/>
                  <a:gd name="T14" fmla="*/ 2147483646 w 130"/>
                  <a:gd name="T15" fmla="*/ 2147483646 h 110"/>
                  <a:gd name="T16" fmla="*/ 2147483646 w 130"/>
                  <a:gd name="T17" fmla="*/ 2147483646 h 110"/>
                  <a:gd name="T18" fmla="*/ 2147483646 w 130"/>
                  <a:gd name="T19" fmla="*/ 2147483646 h 110"/>
                  <a:gd name="T20" fmla="*/ 2147483646 w 130"/>
                  <a:gd name="T21" fmla="*/ 2147483646 h 110"/>
                  <a:gd name="T22" fmla="*/ 2147483646 w 130"/>
                  <a:gd name="T23" fmla="*/ 2147483646 h 110"/>
                  <a:gd name="T24" fmla="*/ 2147483646 w 130"/>
                  <a:gd name="T25" fmla="*/ 2147483646 h 110"/>
                  <a:gd name="T26" fmla="*/ 2147483646 w 130"/>
                  <a:gd name="T27" fmla="*/ 2147483646 h 110"/>
                  <a:gd name="T28" fmla="*/ 2147483646 w 130"/>
                  <a:gd name="T29" fmla="*/ 2147483646 h 110"/>
                  <a:gd name="T30" fmla="*/ 2147483646 w 130"/>
                  <a:gd name="T31" fmla="*/ 2147483646 h 110"/>
                  <a:gd name="T32" fmla="*/ 2147483646 w 130"/>
                  <a:gd name="T33" fmla="*/ 2147483646 h 110"/>
                  <a:gd name="T34" fmla="*/ 2147483646 w 130"/>
                  <a:gd name="T35" fmla="*/ 2147483646 h 110"/>
                  <a:gd name="T36" fmla="*/ 2147483646 w 130"/>
                  <a:gd name="T37" fmla="*/ 2147483646 h 110"/>
                  <a:gd name="T38" fmla="*/ 2147483646 w 130"/>
                  <a:gd name="T39" fmla="*/ 2147483646 h 110"/>
                  <a:gd name="T40" fmla="*/ 2147483646 w 130"/>
                  <a:gd name="T41" fmla="*/ 2147483646 h 110"/>
                  <a:gd name="T42" fmla="*/ 2147483646 w 130"/>
                  <a:gd name="T43" fmla="*/ 2147483646 h 110"/>
                  <a:gd name="T44" fmla="*/ 2147483646 w 130"/>
                  <a:gd name="T45" fmla="*/ 2147483646 h 110"/>
                  <a:gd name="T46" fmla="*/ 2147483646 w 130"/>
                  <a:gd name="T47" fmla="*/ 2147483646 h 110"/>
                  <a:gd name="T48" fmla="*/ 2147483646 w 130"/>
                  <a:gd name="T49" fmla="*/ 2147483646 h 110"/>
                  <a:gd name="T50" fmla="*/ 2147483646 w 130"/>
                  <a:gd name="T51" fmla="*/ 2147483646 h 110"/>
                  <a:gd name="T52" fmla="*/ 2147483646 w 130"/>
                  <a:gd name="T53" fmla="*/ 2147483646 h 110"/>
                  <a:gd name="T54" fmla="*/ 2147483646 w 130"/>
                  <a:gd name="T55" fmla="*/ 2147483646 h 110"/>
                  <a:gd name="T56" fmla="*/ 2147483646 w 130"/>
                  <a:gd name="T57" fmla="*/ 2147483646 h 110"/>
                  <a:gd name="T58" fmla="*/ 2147483646 w 130"/>
                  <a:gd name="T59" fmla="*/ 2147483646 h 110"/>
                  <a:gd name="T60" fmla="*/ 2147483646 w 130"/>
                  <a:gd name="T61" fmla="*/ 2147483646 h 110"/>
                  <a:gd name="T62" fmla="*/ 2147483646 w 130"/>
                  <a:gd name="T63" fmla="*/ 2147483646 h 110"/>
                  <a:gd name="T64" fmla="*/ 2147483646 w 130"/>
                  <a:gd name="T65" fmla="*/ 2147483646 h 110"/>
                  <a:gd name="T66" fmla="*/ 2147483646 w 130"/>
                  <a:gd name="T67" fmla="*/ 2147483646 h 110"/>
                  <a:gd name="T68" fmla="*/ 2147483646 w 130"/>
                  <a:gd name="T69" fmla="*/ 2147483646 h 110"/>
                  <a:gd name="T70" fmla="*/ 2147483646 w 130"/>
                  <a:gd name="T71" fmla="*/ 2147483646 h 110"/>
                  <a:gd name="T72" fmla="*/ 2147483646 w 130"/>
                  <a:gd name="T73" fmla="*/ 2147483646 h 110"/>
                  <a:gd name="T74" fmla="*/ 2147483646 w 130"/>
                  <a:gd name="T75" fmla="*/ 2147483646 h 110"/>
                  <a:gd name="T76" fmla="*/ 2147483646 w 130"/>
                  <a:gd name="T77" fmla="*/ 2147483646 h 110"/>
                  <a:gd name="T78" fmla="*/ 2147483646 w 130"/>
                  <a:gd name="T79" fmla="*/ 2147483646 h 110"/>
                  <a:gd name="T80" fmla="*/ 2147483646 w 130"/>
                  <a:gd name="T81" fmla="*/ 2147483646 h 110"/>
                  <a:gd name="T82" fmla="*/ 2147483646 w 130"/>
                  <a:gd name="T83" fmla="*/ 2147483646 h 110"/>
                  <a:gd name="T84" fmla="*/ 2147483646 w 130"/>
                  <a:gd name="T85" fmla="*/ 2147483646 h 110"/>
                  <a:gd name="T86" fmla="*/ 2147483646 w 130"/>
                  <a:gd name="T87" fmla="*/ 2147483646 h 110"/>
                  <a:gd name="T88" fmla="*/ 2147483646 w 130"/>
                  <a:gd name="T89" fmla="*/ 2147483646 h 110"/>
                  <a:gd name="T90" fmla="*/ 2147483646 w 130"/>
                  <a:gd name="T91" fmla="*/ 2147483646 h 110"/>
                  <a:gd name="T92" fmla="*/ 2147483646 w 130"/>
                  <a:gd name="T93" fmla="*/ 2147483646 h 110"/>
                  <a:gd name="T94" fmla="*/ 2147483646 w 130"/>
                  <a:gd name="T95" fmla="*/ 2147483646 h 110"/>
                  <a:gd name="T96" fmla="*/ 2147483646 w 130"/>
                  <a:gd name="T97" fmla="*/ 2147483646 h 110"/>
                  <a:gd name="T98" fmla="*/ 2147483646 w 130"/>
                  <a:gd name="T99" fmla="*/ 2147483646 h 110"/>
                  <a:gd name="T100" fmla="*/ 2147483646 w 130"/>
                  <a:gd name="T101" fmla="*/ 0 h 110"/>
                  <a:gd name="T102" fmla="*/ 0 w 130"/>
                  <a:gd name="T103" fmla="*/ 2147483646 h 110"/>
                  <a:gd name="T104" fmla="*/ 2147483646 w 130"/>
                  <a:gd name="T105" fmla="*/ 2147483646 h 110"/>
                  <a:gd name="T106" fmla="*/ 2147483646 w 130"/>
                  <a:gd name="T107" fmla="*/ 2147483646 h 110"/>
                  <a:gd name="T108" fmla="*/ 2147483646 w 130"/>
                  <a:gd name="T109" fmla="*/ 2147483646 h 110"/>
                  <a:gd name="T110" fmla="*/ 2147483646 w 130"/>
                  <a:gd name="T111" fmla="*/ 2147483646 h 110"/>
                  <a:gd name="T112" fmla="*/ 2147483646 w 130"/>
                  <a:gd name="T113" fmla="*/ 2147483646 h 110"/>
                  <a:gd name="T114" fmla="*/ 2147483646 w 130"/>
                  <a:gd name="T115" fmla="*/ 2147483646 h 110"/>
                  <a:gd name="T116" fmla="*/ 2147483646 w 130"/>
                  <a:gd name="T117" fmla="*/ 2147483646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" h="110">
                    <a:moveTo>
                      <a:pt x="17" y="89"/>
                    </a:move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58"/>
                      <a:pt x="19" y="56"/>
                      <a:pt x="22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1" y="56"/>
                      <a:pt x="33" y="58"/>
                      <a:pt x="33" y="60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2"/>
                      <a:pt x="31" y="94"/>
                      <a:pt x="29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19" y="94"/>
                      <a:pt x="17" y="92"/>
                      <a:pt x="17" y="89"/>
                    </a:cubicBezTo>
                    <a:close/>
                    <a:moveTo>
                      <a:pt x="48" y="45"/>
                    </a:moveTo>
                    <a:cubicBezTo>
                      <a:pt x="45" y="45"/>
                      <a:pt x="43" y="47"/>
                      <a:pt x="43" y="4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92"/>
                      <a:pt x="45" y="94"/>
                      <a:pt x="48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4"/>
                      <a:pt x="59" y="92"/>
                      <a:pt x="59" y="8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lnTo>
                      <a:pt x="48" y="45"/>
                    </a:lnTo>
                    <a:close/>
                    <a:moveTo>
                      <a:pt x="74" y="36"/>
                    </a:moveTo>
                    <a:cubicBezTo>
                      <a:pt x="71" y="36"/>
                      <a:pt x="69" y="38"/>
                      <a:pt x="69" y="41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92"/>
                      <a:pt x="71" y="94"/>
                      <a:pt x="74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3" y="94"/>
                      <a:pt x="85" y="92"/>
                      <a:pt x="85" y="89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38"/>
                      <a:pt x="83" y="36"/>
                      <a:pt x="81" y="36"/>
                    </a:cubicBezTo>
                    <a:lnTo>
                      <a:pt x="74" y="36"/>
                    </a:lnTo>
                    <a:close/>
                    <a:moveTo>
                      <a:pt x="100" y="27"/>
                    </a:moveTo>
                    <a:cubicBezTo>
                      <a:pt x="98" y="27"/>
                      <a:pt x="96" y="29"/>
                      <a:pt x="96" y="31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8" y="94"/>
                      <a:pt x="100" y="94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9" y="94"/>
                      <a:pt x="111" y="92"/>
                      <a:pt x="111" y="8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29"/>
                      <a:pt x="109" y="27"/>
                      <a:pt x="107" y="27"/>
                    </a:cubicBezTo>
                    <a:lnTo>
                      <a:pt x="100" y="27"/>
                    </a:lnTo>
                    <a:close/>
                    <a:moveTo>
                      <a:pt x="19" y="44"/>
                    </a:moveTo>
                    <a:cubicBezTo>
                      <a:pt x="47" y="39"/>
                      <a:pt x="73" y="29"/>
                      <a:pt x="97" y="15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71" y="24"/>
                      <a:pt x="46" y="33"/>
                      <a:pt x="18" y="38"/>
                    </a:cubicBezTo>
                    <a:lnTo>
                      <a:pt x="19" y="44"/>
                    </a:lnTo>
                    <a:close/>
                    <a:moveTo>
                      <a:pt x="130" y="102"/>
                    </a:move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7" y="110"/>
                      <a:pt x="117" y="110"/>
                      <a:pt x="117" y="110"/>
                    </a:cubicBezTo>
                    <a:lnTo>
                      <a:pt x="130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30" name="Ingresos_Contingentes">
            <a:extLst>
              <a:ext uri="{FF2B5EF4-FFF2-40B4-BE49-F238E27FC236}">
                <a16:creationId xmlns:a16="http://schemas.microsoft.com/office/drawing/2014/main" id="{80CCF38D-46E4-EABA-FCCC-C8323243AA9F}"/>
              </a:ext>
            </a:extLst>
          </p:cNvPr>
          <p:cNvGrpSpPr/>
          <p:nvPr/>
        </p:nvGrpSpPr>
        <p:grpSpPr>
          <a:xfrm>
            <a:off x="4937" y="2114380"/>
            <a:ext cx="3896443" cy="574452"/>
            <a:chOff x="4937" y="2114380"/>
            <a:chExt cx="3896443" cy="574452"/>
          </a:xfrm>
        </p:grpSpPr>
        <p:sp>
          <p:nvSpPr>
            <p:cNvPr id="331" name="R.Contingentes_3.2">
              <a:hlinkClick r:id="rId13" action="ppaction://hlinksldjump"/>
              <a:extLst>
                <a:ext uri="{FF2B5EF4-FFF2-40B4-BE49-F238E27FC236}">
                  <a16:creationId xmlns:a16="http://schemas.microsoft.com/office/drawing/2014/main" id="{BD582AE6-A2B0-5369-2005-7D82109AD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114380"/>
              <a:ext cx="322467" cy="574452"/>
            </a:xfrm>
            <a:custGeom>
              <a:avLst/>
              <a:gdLst>
                <a:gd name="T0" fmla="*/ 313 w 313"/>
                <a:gd name="T1" fmla="*/ 698 h 698"/>
                <a:gd name="T2" fmla="*/ 0 w 313"/>
                <a:gd name="T3" fmla="*/ 698 h 698"/>
                <a:gd name="T4" fmla="*/ 0 w 313"/>
                <a:gd name="T5" fmla="*/ 195 h 698"/>
                <a:gd name="T6" fmla="*/ 313 w 313"/>
                <a:gd name="T7" fmla="*/ 0 h 698"/>
                <a:gd name="T8" fmla="*/ 313 w 313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698">
                  <a:moveTo>
                    <a:pt x="313" y="698"/>
                  </a:moveTo>
                  <a:lnTo>
                    <a:pt x="0" y="698"/>
                  </a:lnTo>
                  <a:lnTo>
                    <a:pt x="0" y="195"/>
                  </a:lnTo>
                  <a:lnTo>
                    <a:pt x="313" y="0"/>
                  </a:lnTo>
                  <a:lnTo>
                    <a:pt x="313" y="698"/>
                  </a:lnTo>
                  <a:close/>
                </a:path>
              </a:pathLst>
            </a:custGeom>
            <a:solidFill>
              <a:srgbClr val="E24956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32" name="Contingente">
              <a:extLst>
                <a:ext uri="{FF2B5EF4-FFF2-40B4-BE49-F238E27FC236}">
                  <a16:creationId xmlns:a16="http://schemas.microsoft.com/office/drawing/2014/main" id="{229BDE80-E2ED-A108-AFBF-4E0920E67B0E}"/>
                </a:ext>
              </a:extLst>
            </p:cNvPr>
            <p:cNvGrpSpPr/>
            <p:nvPr/>
          </p:nvGrpSpPr>
          <p:grpSpPr>
            <a:xfrm>
              <a:off x="327405" y="2117396"/>
              <a:ext cx="3573975" cy="571435"/>
              <a:chOff x="327405" y="2117396"/>
              <a:chExt cx="3573975" cy="571435"/>
            </a:xfrm>
          </p:grpSpPr>
          <p:sp>
            <p:nvSpPr>
              <p:cNvPr id="333" name="R.Contingentes_3.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6679DB34-9D06-27E6-BFE4-1554FAB48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5" y="2117396"/>
                <a:ext cx="3573975" cy="571435"/>
              </a:xfrm>
              <a:custGeom>
                <a:avLst/>
                <a:gdLst>
                  <a:gd name="T0" fmla="*/ 4034 w 4034"/>
                  <a:gd name="T1" fmla="*/ 348 h 698"/>
                  <a:gd name="T2" fmla="*/ 3868 w 4034"/>
                  <a:gd name="T3" fmla="*/ 174 h 698"/>
                  <a:gd name="T4" fmla="*/ 3705 w 4034"/>
                  <a:gd name="T5" fmla="*/ 0 h 698"/>
                  <a:gd name="T6" fmla="*/ 3705 w 4034"/>
                  <a:gd name="T7" fmla="*/ 0 h 698"/>
                  <a:gd name="T8" fmla="*/ 3705 w 4034"/>
                  <a:gd name="T9" fmla="*/ 0 h 698"/>
                  <a:gd name="T10" fmla="*/ 3705 w 4034"/>
                  <a:gd name="T11" fmla="*/ 0 h 698"/>
                  <a:gd name="T12" fmla="*/ 3705 w 4034"/>
                  <a:gd name="T13" fmla="*/ 0 h 698"/>
                  <a:gd name="T14" fmla="*/ 0 w 4034"/>
                  <a:gd name="T15" fmla="*/ 0 h 698"/>
                  <a:gd name="T16" fmla="*/ 0 w 4034"/>
                  <a:gd name="T17" fmla="*/ 698 h 698"/>
                  <a:gd name="T18" fmla="*/ 3705 w 4034"/>
                  <a:gd name="T19" fmla="*/ 698 h 698"/>
                  <a:gd name="T20" fmla="*/ 3705 w 4034"/>
                  <a:gd name="T21" fmla="*/ 698 h 698"/>
                  <a:gd name="T22" fmla="*/ 3868 w 4034"/>
                  <a:gd name="T23" fmla="*/ 524 h 698"/>
                  <a:gd name="T24" fmla="*/ 4034 w 4034"/>
                  <a:gd name="T25" fmla="*/ 34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698">
                    <a:moveTo>
                      <a:pt x="4034" y="348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8"/>
                    </a:lnTo>
                    <a:lnTo>
                      <a:pt x="3705" y="698"/>
                    </a:lnTo>
                    <a:lnTo>
                      <a:pt x="3705" y="698"/>
                    </a:lnTo>
                    <a:lnTo>
                      <a:pt x="3868" y="524"/>
                    </a:lnTo>
                    <a:lnTo>
                      <a:pt x="4034" y="348"/>
                    </a:lnTo>
                    <a:close/>
                  </a:path>
                </a:pathLst>
              </a:custGeom>
              <a:solidFill>
                <a:srgbClr val="E2495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4" name="Texto Contingent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8A7499C1-1818-ECA0-3555-43DFE79170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2277418"/>
                <a:ext cx="2545745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Ingresos Contingentes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35" name="Icono Contingente" descr="Dinero volando con relleno sólido">
                <a:extLst>
                  <a:ext uri="{FF2B5EF4-FFF2-40B4-BE49-F238E27FC236}">
                    <a16:creationId xmlns:a16="http://schemas.microsoft.com/office/drawing/2014/main" id="{D3945D80-4E26-005A-15D6-3D460443B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218296" y="2252725"/>
                <a:ext cx="392870" cy="348371"/>
              </a:xfrm>
              <a:prstGeom prst="rect">
                <a:avLst/>
              </a:prstGeom>
            </p:spPr>
          </p:pic>
        </p:grpSp>
      </p:grpSp>
      <p:grpSp>
        <p:nvGrpSpPr>
          <p:cNvPr id="375" name="Recaudo_Ingresos">
            <a:extLst>
              <a:ext uri="{FF2B5EF4-FFF2-40B4-BE49-F238E27FC236}">
                <a16:creationId xmlns:a16="http://schemas.microsoft.com/office/drawing/2014/main" id="{90C1B3A8-8E5A-60A4-114F-4511F63EA0E6}"/>
              </a:ext>
            </a:extLst>
          </p:cNvPr>
          <p:cNvGrpSpPr/>
          <p:nvPr/>
        </p:nvGrpSpPr>
        <p:grpSpPr>
          <a:xfrm>
            <a:off x="4937" y="1535475"/>
            <a:ext cx="3896443" cy="740170"/>
            <a:chOff x="4937" y="1535475"/>
            <a:chExt cx="3896443" cy="740170"/>
          </a:xfrm>
        </p:grpSpPr>
        <p:sp>
          <p:nvSpPr>
            <p:cNvPr id="376" name="R.Recaudo_2.2">
              <a:hlinkClick r:id="rId16" action="ppaction://hlinksldjump"/>
              <a:extLst>
                <a:ext uri="{FF2B5EF4-FFF2-40B4-BE49-F238E27FC236}">
                  <a16:creationId xmlns:a16="http://schemas.microsoft.com/office/drawing/2014/main" id="{8AB5DDAC-1D2E-A5E7-2D84-9A50B0344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535475"/>
              <a:ext cx="322467" cy="740170"/>
            </a:xfrm>
            <a:custGeom>
              <a:avLst/>
              <a:gdLst>
                <a:gd name="T0" fmla="*/ 313 w 313"/>
                <a:gd name="T1" fmla="*/ 0 h 895"/>
                <a:gd name="T2" fmla="*/ 0 w 313"/>
                <a:gd name="T3" fmla="*/ 393 h 895"/>
                <a:gd name="T4" fmla="*/ 0 w 313"/>
                <a:gd name="T5" fmla="*/ 895 h 895"/>
                <a:gd name="T6" fmla="*/ 313 w 313"/>
                <a:gd name="T7" fmla="*/ 700 h 895"/>
                <a:gd name="T8" fmla="*/ 313 w 313"/>
                <a:gd name="T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5">
                  <a:moveTo>
                    <a:pt x="313" y="0"/>
                  </a:moveTo>
                  <a:lnTo>
                    <a:pt x="0" y="393"/>
                  </a:lnTo>
                  <a:lnTo>
                    <a:pt x="0" y="895"/>
                  </a:lnTo>
                  <a:lnTo>
                    <a:pt x="313" y="70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912B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77" name="Recaudo">
              <a:extLst>
                <a:ext uri="{FF2B5EF4-FFF2-40B4-BE49-F238E27FC236}">
                  <a16:creationId xmlns:a16="http://schemas.microsoft.com/office/drawing/2014/main" id="{E682A4C3-4383-521C-37E5-E08F1C3C8858}"/>
                </a:ext>
              </a:extLst>
            </p:cNvPr>
            <p:cNvGrpSpPr/>
            <p:nvPr/>
          </p:nvGrpSpPr>
          <p:grpSpPr>
            <a:xfrm>
              <a:off x="327405" y="1535475"/>
              <a:ext cx="3573975" cy="581922"/>
              <a:chOff x="322896" y="1532679"/>
              <a:chExt cx="3573975" cy="578904"/>
            </a:xfrm>
          </p:grpSpPr>
          <p:sp>
            <p:nvSpPr>
              <p:cNvPr id="378" name="R.Recaudo_2.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425AF8C6-BC2A-4075-DFEE-2A8AF2262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1532679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4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4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4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912B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9" name="Texto Recaudo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D50EC0BC-D80B-D4E9-FBE1-F3C4933568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1672488"/>
                <a:ext cx="2393497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Recaudo de Ingresos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0" name="Icono Recaudo">
                <a:extLst>
                  <a:ext uri="{FF2B5EF4-FFF2-40B4-BE49-F238E27FC236}">
                    <a16:creationId xmlns:a16="http://schemas.microsoft.com/office/drawing/2014/main" id="{442A91A2-8865-32FC-7A7A-FBD9F36F2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356" y="1662558"/>
                <a:ext cx="261086" cy="350068"/>
              </a:xfrm>
              <a:custGeom>
                <a:avLst/>
                <a:gdLst>
                  <a:gd name="T0" fmla="*/ 2147483646 w 94"/>
                  <a:gd name="T1" fmla="*/ 2147483646 h 138"/>
                  <a:gd name="T2" fmla="*/ 2147483646 w 94"/>
                  <a:gd name="T3" fmla="*/ 2147483646 h 138"/>
                  <a:gd name="T4" fmla="*/ 2147483646 w 94"/>
                  <a:gd name="T5" fmla="*/ 2147483646 h 138"/>
                  <a:gd name="T6" fmla="*/ 2147483646 w 94"/>
                  <a:gd name="T7" fmla="*/ 2147483646 h 138"/>
                  <a:gd name="T8" fmla="*/ 2147483646 w 94"/>
                  <a:gd name="T9" fmla="*/ 2147483646 h 138"/>
                  <a:gd name="T10" fmla="*/ 2147483646 w 94"/>
                  <a:gd name="T11" fmla="*/ 2147483646 h 138"/>
                  <a:gd name="T12" fmla="*/ 2147483646 w 94"/>
                  <a:gd name="T13" fmla="*/ 2147483646 h 138"/>
                  <a:gd name="T14" fmla="*/ 2147483646 w 94"/>
                  <a:gd name="T15" fmla="*/ 2147483646 h 138"/>
                  <a:gd name="T16" fmla="*/ 2147483646 w 94"/>
                  <a:gd name="T17" fmla="*/ 2147483646 h 138"/>
                  <a:gd name="T18" fmla="*/ 2147483646 w 94"/>
                  <a:gd name="T19" fmla="*/ 2147483646 h 138"/>
                  <a:gd name="T20" fmla="*/ 2147483646 w 94"/>
                  <a:gd name="T21" fmla="*/ 2147483646 h 138"/>
                  <a:gd name="T22" fmla="*/ 2147483646 w 94"/>
                  <a:gd name="T23" fmla="*/ 2147483646 h 138"/>
                  <a:gd name="T24" fmla="*/ 2147483646 w 94"/>
                  <a:gd name="T25" fmla="*/ 2147483646 h 138"/>
                  <a:gd name="T26" fmla="*/ 0 w 94"/>
                  <a:gd name="T27" fmla="*/ 2147483646 h 138"/>
                  <a:gd name="T28" fmla="*/ 2147483646 w 94"/>
                  <a:gd name="T29" fmla="*/ 2147483646 h 138"/>
                  <a:gd name="T30" fmla="*/ 2147483646 w 94"/>
                  <a:gd name="T31" fmla="*/ 2147483646 h 138"/>
                  <a:gd name="T32" fmla="*/ 2147483646 w 94"/>
                  <a:gd name="T33" fmla="*/ 0 h 138"/>
                  <a:gd name="T34" fmla="*/ 2147483646 w 94"/>
                  <a:gd name="T35" fmla="*/ 0 h 138"/>
                  <a:gd name="T36" fmla="*/ 2147483646 w 94"/>
                  <a:gd name="T37" fmla="*/ 2147483646 h 138"/>
                  <a:gd name="T38" fmla="*/ 2147483646 w 94"/>
                  <a:gd name="T39" fmla="*/ 2147483646 h 138"/>
                  <a:gd name="T40" fmla="*/ 2147483646 w 94"/>
                  <a:gd name="T41" fmla="*/ 2147483646 h 138"/>
                  <a:gd name="T42" fmla="*/ 2147483646 w 94"/>
                  <a:gd name="T43" fmla="*/ 2147483646 h 138"/>
                  <a:gd name="T44" fmla="*/ 2147483646 w 94"/>
                  <a:gd name="T45" fmla="*/ 2147483646 h 138"/>
                  <a:gd name="T46" fmla="*/ 2147483646 w 94"/>
                  <a:gd name="T47" fmla="*/ 2147483646 h 138"/>
                  <a:gd name="T48" fmla="*/ 2147483646 w 94"/>
                  <a:gd name="T49" fmla="*/ 2147483646 h 138"/>
                  <a:gd name="T50" fmla="*/ 2147483646 w 94"/>
                  <a:gd name="T51" fmla="*/ 2147483646 h 138"/>
                  <a:gd name="T52" fmla="*/ 2147483646 w 94"/>
                  <a:gd name="T53" fmla="*/ 2147483646 h 138"/>
                  <a:gd name="T54" fmla="*/ 2147483646 w 94"/>
                  <a:gd name="T55" fmla="*/ 2147483646 h 138"/>
                  <a:gd name="T56" fmla="*/ 2147483646 w 94"/>
                  <a:gd name="T57" fmla="*/ 2147483646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138">
                    <a:moveTo>
                      <a:pt x="57" y="122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5"/>
                      <a:pt x="54" y="138"/>
                      <a:pt x="51" y="138"/>
                    </a:cubicBezTo>
                    <a:cubicBezTo>
                      <a:pt x="44" y="138"/>
                      <a:pt x="44" y="138"/>
                      <a:pt x="44" y="138"/>
                    </a:cubicBezTo>
                    <a:cubicBezTo>
                      <a:pt x="40" y="138"/>
                      <a:pt x="38" y="135"/>
                      <a:pt x="38" y="133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21" y="119"/>
                      <a:pt x="4" y="110"/>
                      <a:pt x="4" y="103"/>
                    </a:cubicBezTo>
                    <a:cubicBezTo>
                      <a:pt x="4" y="99"/>
                      <a:pt x="7" y="95"/>
                      <a:pt x="7" y="95"/>
                    </a:cubicBezTo>
                    <a:cubicBezTo>
                      <a:pt x="11" y="91"/>
                      <a:pt x="15" y="90"/>
                      <a:pt x="20" y="93"/>
                    </a:cubicBezTo>
                    <a:cubicBezTo>
                      <a:pt x="20" y="93"/>
                      <a:pt x="36" y="103"/>
                      <a:pt x="48" y="103"/>
                    </a:cubicBezTo>
                    <a:cubicBezTo>
                      <a:pt x="66" y="103"/>
                      <a:pt x="72" y="98"/>
                      <a:pt x="72" y="92"/>
                    </a:cubicBezTo>
                    <a:cubicBezTo>
                      <a:pt x="72" y="89"/>
                      <a:pt x="69" y="83"/>
                      <a:pt x="55" y="80"/>
                    </a:cubicBezTo>
                    <a:cubicBezTo>
                      <a:pt x="53" y="80"/>
                      <a:pt x="38" y="76"/>
                      <a:pt x="36" y="75"/>
                    </a:cubicBezTo>
                    <a:cubicBezTo>
                      <a:pt x="17" y="70"/>
                      <a:pt x="0" y="63"/>
                      <a:pt x="0" y="46"/>
                    </a:cubicBezTo>
                    <a:cubicBezTo>
                      <a:pt x="0" y="31"/>
                      <a:pt x="13" y="18"/>
                      <a:pt x="38" y="1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3"/>
                      <a:pt x="40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7" y="3"/>
                      <a:pt x="57" y="5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73" y="19"/>
                      <a:pt x="87" y="28"/>
                      <a:pt x="87" y="35"/>
                    </a:cubicBezTo>
                    <a:cubicBezTo>
                      <a:pt x="87" y="39"/>
                      <a:pt x="82" y="43"/>
                      <a:pt x="82" y="43"/>
                    </a:cubicBezTo>
                    <a:cubicBezTo>
                      <a:pt x="78" y="47"/>
                      <a:pt x="75" y="47"/>
                      <a:pt x="70" y="44"/>
                    </a:cubicBezTo>
                    <a:cubicBezTo>
                      <a:pt x="70" y="44"/>
                      <a:pt x="58" y="35"/>
                      <a:pt x="46" y="35"/>
                    </a:cubicBezTo>
                    <a:cubicBezTo>
                      <a:pt x="29" y="35"/>
                      <a:pt x="23" y="40"/>
                      <a:pt x="23" y="45"/>
                    </a:cubicBezTo>
                    <a:cubicBezTo>
                      <a:pt x="23" y="50"/>
                      <a:pt x="27" y="52"/>
                      <a:pt x="44" y="57"/>
                    </a:cubicBezTo>
                    <a:cubicBezTo>
                      <a:pt x="47" y="57"/>
                      <a:pt x="59" y="60"/>
                      <a:pt x="62" y="61"/>
                    </a:cubicBezTo>
                    <a:cubicBezTo>
                      <a:pt x="83" y="66"/>
                      <a:pt x="94" y="78"/>
                      <a:pt x="94" y="92"/>
                    </a:cubicBezTo>
                    <a:cubicBezTo>
                      <a:pt x="94" y="106"/>
                      <a:pt x="83" y="120"/>
                      <a:pt x="57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41" name="Causacion_Ingresos">
            <a:extLst>
              <a:ext uri="{FF2B5EF4-FFF2-40B4-BE49-F238E27FC236}">
                <a16:creationId xmlns:a16="http://schemas.microsoft.com/office/drawing/2014/main" id="{B2713A37-B0EA-CB54-D12B-2EBF1FD6DA49}"/>
              </a:ext>
            </a:extLst>
          </p:cNvPr>
          <p:cNvGrpSpPr/>
          <p:nvPr/>
        </p:nvGrpSpPr>
        <p:grpSpPr>
          <a:xfrm>
            <a:off x="4937" y="956571"/>
            <a:ext cx="3896443" cy="903917"/>
            <a:chOff x="4937" y="956571"/>
            <a:chExt cx="3896443" cy="903917"/>
          </a:xfrm>
        </p:grpSpPr>
        <p:sp>
          <p:nvSpPr>
            <p:cNvPr id="42" name="R.Causacion_1.2">
              <a:hlinkClick r:id="rId17" action="ppaction://hlinksldjump"/>
              <a:extLst>
                <a:ext uri="{FF2B5EF4-FFF2-40B4-BE49-F238E27FC236}">
                  <a16:creationId xmlns:a16="http://schemas.microsoft.com/office/drawing/2014/main" id="{3E055DD9-22B5-C2E4-A5BA-36CF179BE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956571"/>
              <a:ext cx="322467" cy="903917"/>
            </a:xfrm>
            <a:custGeom>
              <a:avLst/>
              <a:gdLst>
                <a:gd name="T0" fmla="*/ 313 w 313"/>
                <a:gd name="T1" fmla="*/ 0 h 1093"/>
                <a:gd name="T2" fmla="*/ 313 w 313"/>
                <a:gd name="T3" fmla="*/ 700 h 1093"/>
                <a:gd name="T4" fmla="*/ 0 w 313"/>
                <a:gd name="T5" fmla="*/ 1093 h 1093"/>
                <a:gd name="T6" fmla="*/ 0 w 313"/>
                <a:gd name="T7" fmla="*/ 593 h 1093"/>
                <a:gd name="T8" fmla="*/ 313 w 313"/>
                <a:gd name="T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0"/>
                  </a:moveTo>
                  <a:lnTo>
                    <a:pt x="313" y="700"/>
                  </a:lnTo>
                  <a:lnTo>
                    <a:pt x="0" y="1093"/>
                  </a:lnTo>
                  <a:lnTo>
                    <a:pt x="0" y="59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CA59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3" name="Causacion">
              <a:extLst>
                <a:ext uri="{FF2B5EF4-FFF2-40B4-BE49-F238E27FC236}">
                  <a16:creationId xmlns:a16="http://schemas.microsoft.com/office/drawing/2014/main" id="{F2C9CC9E-8BEF-85FE-8410-E8BF5109EBC7}"/>
                </a:ext>
              </a:extLst>
            </p:cNvPr>
            <p:cNvGrpSpPr/>
            <p:nvPr/>
          </p:nvGrpSpPr>
          <p:grpSpPr>
            <a:xfrm>
              <a:off x="327404" y="956571"/>
              <a:ext cx="3573976" cy="578904"/>
              <a:chOff x="327404" y="956571"/>
              <a:chExt cx="3573976" cy="578904"/>
            </a:xfrm>
          </p:grpSpPr>
          <p:sp>
            <p:nvSpPr>
              <p:cNvPr id="44" name="R.Causacion_1.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1609327E-8E49-5902-538D-61486026F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956571"/>
                <a:ext cx="3573976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7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7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7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7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CA59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Texto Causacion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B3063CF0-995D-6263-B431-D101537B40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1079221"/>
                <a:ext cx="2800969" cy="326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Causación de Ingresos</a:t>
                </a:r>
                <a:endParaRPr lang="es-CO" altLang="ru-RU" sz="18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46" name="Icono Causacion" descr="Caja registradora contorno">
                <a:extLst>
                  <a:ext uri="{FF2B5EF4-FFF2-40B4-BE49-F238E27FC236}">
                    <a16:creationId xmlns:a16="http://schemas.microsoft.com/office/drawing/2014/main" id="{30CAA25D-F51D-4591-4DED-906FAAA4C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253369" y="1067433"/>
                <a:ext cx="392870" cy="350068"/>
              </a:xfrm>
              <a:prstGeom prst="rect">
                <a:avLst/>
              </a:prstGeom>
            </p:spPr>
          </p:pic>
        </p:grpSp>
      </p:grpSp>
      <p:sp>
        <p:nvSpPr>
          <p:cNvPr id="9" name="Rectangulo Texto">
            <a:extLst>
              <a:ext uri="{FF2B5EF4-FFF2-40B4-BE49-F238E27FC236}">
                <a16:creationId xmlns:a16="http://schemas.microsoft.com/office/drawing/2014/main" id="{12B2B390-59C6-3B48-46F3-1C048BE6A54A}"/>
              </a:ext>
            </a:extLst>
          </p:cNvPr>
          <p:cNvSpPr/>
          <p:nvPr/>
        </p:nvSpPr>
        <p:spPr>
          <a:xfrm>
            <a:off x="4099560" y="956571"/>
            <a:ext cx="4876800" cy="3959619"/>
          </a:xfrm>
          <a:prstGeom prst="roundRect">
            <a:avLst/>
          </a:prstGeom>
          <a:noFill/>
          <a:ln w="57150">
            <a:solidFill>
              <a:srgbClr val="34B2E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T.Gestion_ingresos">
            <a:extLst>
              <a:ext uri="{FF2B5EF4-FFF2-40B4-BE49-F238E27FC236}">
                <a16:creationId xmlns:a16="http://schemas.microsoft.com/office/drawing/2014/main" id="{6721A89D-E0FC-36B9-98FB-3D42090BFC56}"/>
              </a:ext>
            </a:extLst>
          </p:cNvPr>
          <p:cNvSpPr txBox="1"/>
          <p:nvPr/>
        </p:nvSpPr>
        <p:spPr>
          <a:xfrm>
            <a:off x="4494727" y="507499"/>
            <a:ext cx="4084685" cy="4462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 </a:t>
            </a:r>
          </a:p>
        </p:txBody>
      </p:sp>
      <p:sp>
        <p:nvSpPr>
          <p:cNvPr id="3" name="T.SIn_Efecto_Presupuestal">
            <a:hlinkClick r:id="rId20" action="ppaction://hlinksldjump"/>
            <a:extLst>
              <a:ext uri="{FF2B5EF4-FFF2-40B4-BE49-F238E27FC236}">
                <a16:creationId xmlns:a16="http://schemas.microsoft.com/office/drawing/2014/main" id="{1D92F3B2-CADA-2545-546B-B6F8AAADA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548" y="4442785"/>
            <a:ext cx="112561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sz="1000" b="1" dirty="0">
                <a:solidFill>
                  <a:srgbClr val="FFFFFF"/>
                </a:solidFill>
                <a:latin typeface="Montserrat" panose="02000505000000020004" pitchFamily="2" charset="0"/>
              </a:rPr>
              <a:t>Reintegro EPG</a:t>
            </a:r>
            <a:endParaRPr lang="es-CO" altLang="en-US" sz="1000" dirty="0"/>
          </a:p>
        </p:txBody>
      </p:sp>
      <p:pic>
        <p:nvPicPr>
          <p:cNvPr id="30" name="Gráfico 29" descr="Caja registradora con relleno sólido">
            <a:extLst>
              <a:ext uri="{FF2B5EF4-FFF2-40B4-BE49-F238E27FC236}">
                <a16:creationId xmlns:a16="http://schemas.microsoft.com/office/drawing/2014/main" id="{AC1D0CCB-66DD-D1C8-CBC4-7D94D7CBF2C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304157" y="4379899"/>
            <a:ext cx="267928" cy="26792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5" name="Vista general de diapositiva 34">
                <a:extLst>
                  <a:ext uri="{FF2B5EF4-FFF2-40B4-BE49-F238E27FC236}">
                    <a16:creationId xmlns:a16="http://schemas.microsoft.com/office/drawing/2014/main" id="{D23EC953-75A1-3213-E1D5-82A5E72B47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7902972"/>
                  </p:ext>
                </p:extLst>
              </p:nvPr>
            </p:nvGraphicFramePr>
            <p:xfrm>
              <a:off x="6978503" y="4347409"/>
              <a:ext cx="1502902" cy="335850"/>
            </p:xfrm>
            <a:graphic>
              <a:graphicData uri="http://schemas.microsoft.com/office/powerpoint/2016/slidezoom">
                <pslz:sldZm>
                  <pslz:sldZmObj sldId="359" cId="454608326">
                    <pslz:zmPr id="{609D8703-154E-4E64-B45A-C8733AA78080}" imageType="cover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02902" cy="33585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5" name="Vista general de diapositiva 34">
                <a:extLst>
                  <a:ext uri="{FF2B5EF4-FFF2-40B4-BE49-F238E27FC236}">
                    <a16:creationId xmlns:a16="http://schemas.microsoft.com/office/drawing/2014/main" id="{D23EC953-75A1-3213-E1D5-82A5E72B47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78503" y="4347409"/>
                <a:ext cx="1502902" cy="33585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Regresar Inicio">
                <a:extLst>
                  <a:ext uri="{FF2B5EF4-FFF2-40B4-BE49-F238E27FC236}">
                    <a16:creationId xmlns:a16="http://schemas.microsoft.com/office/drawing/2014/main" id="{CC5D76C2-8865-D012-220C-CBFC638E0A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2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Regresar Inicio">
                <a:extLst>
                  <a:ext uri="{FF2B5EF4-FFF2-40B4-BE49-F238E27FC236}">
                    <a16:creationId xmlns:a16="http://schemas.microsoft.com/office/drawing/2014/main" id="{CC5D76C2-8865-D012-220C-CBFC638E0A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1546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.DRXC">
            <a:extLst>
              <a:ext uri="{FF2B5EF4-FFF2-40B4-BE49-F238E27FC236}">
                <a16:creationId xmlns:a16="http://schemas.microsoft.com/office/drawing/2014/main" id="{A6E75E03-3BC8-B50A-90D6-2E4E5CC9C3C8}"/>
              </a:ext>
            </a:extLst>
          </p:cNvPr>
          <p:cNvSpPr txBox="1"/>
          <p:nvPr/>
        </p:nvSpPr>
        <p:spPr>
          <a:xfrm>
            <a:off x="53340" y="957391"/>
            <a:ext cx="89687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REINTEGRO PRESUPUESTAL DE GASTO</a:t>
            </a:r>
          </a:p>
          <a:p>
            <a:pPr algn="ctr"/>
            <a:endParaRPr lang="es-ES" sz="2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57E0B0-3038-BB3B-C571-9B0272B5584D}"/>
              </a:ext>
            </a:extLst>
          </p:cNvPr>
          <p:cNvSpPr txBox="1"/>
          <p:nvPr/>
        </p:nvSpPr>
        <p:spPr>
          <a:xfrm>
            <a:off x="313381" y="1564586"/>
            <a:ext cx="8310390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endParaRPr kumimoji="0" lang="es-MX" sz="1700" b="0" i="0" u="none" strike="noStrike" kern="1200" cap="none" spc="0" normalizeH="0" baseline="0" noProof="0" dirty="0">
              <a:ln>
                <a:noFill/>
              </a:ln>
              <a:solidFill>
                <a:srgbClr val="065280"/>
              </a:solidFill>
              <a:effectLst/>
              <a:uLnTx/>
              <a:uFillTx/>
              <a:latin typeface="Helvetica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es-MX" sz="1700" b="0" i="0" u="none" strike="noStrike" kern="1200" cap="none" spc="0" normalizeH="0" baseline="0" noProof="0" dirty="0">
                <a:ln>
                  <a:noFill/>
                </a:ln>
                <a:solidFill>
                  <a:srgbClr val="065280"/>
                </a:solidFill>
                <a:effectLst/>
                <a:uLnTx/>
                <a:uFillTx/>
                <a:latin typeface="Helvetica"/>
              </a:rPr>
              <a:t>Operación mediante la cual se aplica un valor consignado por un tercero, a una orden de pago presupuestal para liberar recursos. </a:t>
            </a:r>
            <a:r>
              <a:rPr kumimoji="0" lang="es-MX" sz="1700" b="0" i="1" u="none" strike="noStrike" kern="1200" cap="none" spc="0" normalizeH="0" baseline="0" noProof="0" dirty="0">
                <a:ln>
                  <a:noFill/>
                </a:ln>
                <a:solidFill>
                  <a:srgbClr val="065280"/>
                </a:solidFill>
                <a:effectLst/>
                <a:uLnTx/>
                <a:uFillTx/>
                <a:latin typeface="Helvetica"/>
              </a:rPr>
              <a:t>(misma vigencia presupuestal)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endParaRPr kumimoji="0" lang="es-MX" sz="1700" b="0" i="0" u="none" strike="noStrike" kern="1200" cap="none" spc="0" normalizeH="0" baseline="0" noProof="0" dirty="0">
              <a:ln>
                <a:noFill/>
              </a:ln>
              <a:solidFill>
                <a:srgbClr val="065280"/>
              </a:solidFill>
              <a:effectLst/>
              <a:uLnTx/>
              <a:uFillTx/>
              <a:latin typeface="Helvetica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es-MX" sz="1700" b="0" i="0" u="none" strike="noStrike" kern="1200" cap="none" spc="0" normalizeH="0" baseline="0" noProof="0" dirty="0">
                <a:ln>
                  <a:noFill/>
                </a:ln>
                <a:solidFill>
                  <a:srgbClr val="065280"/>
                </a:solidFill>
                <a:effectLst/>
                <a:uLnTx/>
                <a:uFillTx/>
                <a:latin typeface="Helvetica"/>
              </a:rPr>
              <a:t>Si la fecha de la consignación</a:t>
            </a:r>
            <a:r>
              <a:rPr kumimoji="0" lang="es-MX" sz="1700" b="0" i="1" u="none" strike="noStrike" kern="1200" cap="none" spc="0" normalizeH="0" baseline="0" noProof="0" dirty="0">
                <a:ln>
                  <a:noFill/>
                </a:ln>
                <a:solidFill>
                  <a:srgbClr val="065280"/>
                </a:solidFill>
                <a:effectLst/>
                <a:uLnTx/>
                <a:uFillTx/>
                <a:latin typeface="Helvetica"/>
              </a:rPr>
              <a:t>(DRXC)</a:t>
            </a:r>
            <a:r>
              <a:rPr kumimoji="0" lang="es-MX" sz="1700" b="0" i="0" u="none" strike="noStrike" kern="1200" cap="none" spc="0" normalizeH="0" baseline="0" noProof="0" dirty="0">
                <a:ln>
                  <a:noFill/>
                </a:ln>
                <a:solidFill>
                  <a:srgbClr val="065280"/>
                </a:solidFill>
                <a:effectLst/>
                <a:uLnTx/>
                <a:uFillTx/>
                <a:latin typeface="Helvetica"/>
              </a:rPr>
              <a:t> corresponde a una vigencia presupuestal posterior a la de la Orden de Pago se debe aplicar como INGRESO utilizando los rubros desagregados de los siguientes conceptos: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endParaRPr kumimoji="0" lang="es-MX" sz="1700" b="0" i="0" u="none" strike="noStrike" kern="1200" cap="none" spc="0" normalizeH="0" baseline="0" noProof="0" dirty="0">
              <a:ln>
                <a:noFill/>
              </a:ln>
              <a:solidFill>
                <a:srgbClr val="065280"/>
              </a:solidFill>
              <a:effectLst/>
              <a:uLnTx/>
              <a:uFillTx/>
              <a:latin typeface="Helvetica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es-MX" sz="1700" b="0" i="0" u="none" strike="noStrike" kern="1200" cap="none" spc="0" normalizeH="0" baseline="0" noProof="0" dirty="0">
                <a:ln>
                  <a:noFill/>
                </a:ln>
                <a:solidFill>
                  <a:srgbClr val="065280"/>
                </a:solidFill>
                <a:effectLst/>
                <a:uLnTx/>
                <a:uFillTx/>
                <a:latin typeface="Helvetica"/>
              </a:rPr>
              <a:t>2-0-00-2-13-1 Reintegros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es-MX" sz="1700" b="0" i="0" u="none" strike="noStrike" kern="1200" cap="none" spc="0" normalizeH="0" baseline="0" noProof="0" dirty="0">
                <a:ln>
                  <a:noFill/>
                </a:ln>
                <a:solidFill>
                  <a:srgbClr val="065280"/>
                </a:solidFill>
                <a:effectLst/>
                <a:uLnTx/>
                <a:uFillTx/>
                <a:latin typeface="Helvetica"/>
              </a:rPr>
              <a:t>3-1-01-2-13-1 Reintegros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endParaRPr kumimoji="0" lang="es-MX" sz="1700" b="0" i="0" u="none" strike="noStrike" kern="1200" cap="none" spc="0" normalizeH="0" baseline="0" noProof="0" dirty="0">
              <a:ln>
                <a:noFill/>
              </a:ln>
              <a:solidFill>
                <a:srgbClr val="065280"/>
              </a:solidFill>
              <a:effectLst/>
              <a:uLnTx/>
              <a:uFillTx/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54608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Reportes_Ingresos">
            <a:extLst>
              <a:ext uri="{FF2B5EF4-FFF2-40B4-BE49-F238E27FC236}">
                <a16:creationId xmlns:a16="http://schemas.microsoft.com/office/drawing/2014/main" id="{7CA44384-A381-E567-77FA-CD6CEAAB5C79}"/>
              </a:ext>
            </a:extLst>
          </p:cNvPr>
          <p:cNvGrpSpPr/>
          <p:nvPr/>
        </p:nvGrpSpPr>
        <p:grpSpPr>
          <a:xfrm>
            <a:off x="431" y="3935062"/>
            <a:ext cx="3900949" cy="1074281"/>
            <a:chOff x="431" y="3935062"/>
            <a:chExt cx="3900949" cy="1074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32" name="R.Reportes_7.2">
              <a:hlinkClick r:id="rId3" action="ppaction://hlinksldjump"/>
              <a:extLst>
                <a:ext uri="{FF2B5EF4-FFF2-40B4-BE49-F238E27FC236}">
                  <a16:creationId xmlns:a16="http://schemas.microsoft.com/office/drawing/2014/main" id="{55DC2602-1066-853E-65F2-209ED4F50166}"/>
                </a:ext>
              </a:extLst>
            </p:cNvPr>
            <p:cNvSpPr/>
            <p:nvPr/>
          </p:nvSpPr>
          <p:spPr>
            <a:xfrm rot="16200000">
              <a:off x="-373223" y="4308716"/>
              <a:ext cx="1074281" cy="326973"/>
            </a:xfrm>
            <a:prstGeom prst="parallelogram">
              <a:avLst>
                <a:gd name="adj" fmla="val 151796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333" name="Reportes">
              <a:extLst>
                <a:ext uri="{FF2B5EF4-FFF2-40B4-BE49-F238E27FC236}">
                  <a16:creationId xmlns:a16="http://schemas.microsoft.com/office/drawing/2014/main" id="{C9A1A0D5-1411-EA3E-5286-2D94A9B0A612}"/>
                </a:ext>
              </a:extLst>
            </p:cNvPr>
            <p:cNvGrpSpPr/>
            <p:nvPr/>
          </p:nvGrpSpPr>
          <p:grpSpPr>
            <a:xfrm>
              <a:off x="327404" y="4427778"/>
              <a:ext cx="3573976" cy="576423"/>
              <a:chOff x="326971" y="3840544"/>
              <a:chExt cx="3573976" cy="576423"/>
            </a:xfrm>
            <a:solidFill>
              <a:srgbClr val="00B050"/>
            </a:solidFill>
          </p:grpSpPr>
          <p:sp>
            <p:nvSpPr>
              <p:cNvPr id="334" name="R.Reportes_7.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38BBC44-FE76-102A-EBCA-B0541B319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71" y="3840544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5" name="Texto Reportes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190F29D-D926-CE18-2771-BAC9291122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898" y="3980566"/>
                <a:ext cx="2394824" cy="29928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Reportes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36" name="Icono Reportes" descr="Contrato con relleno sólido">
                <a:extLst>
                  <a:ext uri="{FF2B5EF4-FFF2-40B4-BE49-F238E27FC236}">
                    <a16:creationId xmlns:a16="http://schemas.microsoft.com/office/drawing/2014/main" id="{E9034177-204A-4156-DA95-72949BFF0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201669" y="3979264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54" name="Devolucion_Ingresos">
            <a:extLst>
              <a:ext uri="{FF2B5EF4-FFF2-40B4-BE49-F238E27FC236}">
                <a16:creationId xmlns:a16="http://schemas.microsoft.com/office/drawing/2014/main" id="{010E84AF-FF6C-B7C2-AAA1-EAE1B9BD6E2A}"/>
              </a:ext>
            </a:extLst>
          </p:cNvPr>
          <p:cNvGrpSpPr/>
          <p:nvPr/>
        </p:nvGrpSpPr>
        <p:grpSpPr>
          <a:xfrm>
            <a:off x="813" y="3525621"/>
            <a:ext cx="3900563" cy="913014"/>
            <a:chOff x="813" y="3525621"/>
            <a:chExt cx="3900563" cy="913014"/>
          </a:xfrm>
        </p:grpSpPr>
        <p:sp>
          <p:nvSpPr>
            <p:cNvPr id="59" name="R.Devolucion_6.2">
              <a:hlinkClick r:id="rId6" action="ppaction://hlinksldjump"/>
              <a:extLst>
                <a:ext uri="{FF2B5EF4-FFF2-40B4-BE49-F238E27FC236}">
                  <a16:creationId xmlns:a16="http://schemas.microsoft.com/office/drawing/2014/main" id="{0A3B426C-61C1-0E77-AAC7-F5594004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3525621"/>
              <a:ext cx="326588" cy="913014"/>
            </a:xfrm>
            <a:custGeom>
              <a:avLst/>
              <a:gdLst>
                <a:gd name="T0" fmla="*/ 313 w 313"/>
                <a:gd name="T1" fmla="*/ 1093 h 1093"/>
                <a:gd name="T2" fmla="*/ 0 w 313"/>
                <a:gd name="T3" fmla="*/ 502 h 1093"/>
                <a:gd name="T4" fmla="*/ 0 w 313"/>
                <a:gd name="T5" fmla="*/ 0 h 1093"/>
                <a:gd name="T6" fmla="*/ 313 w 313"/>
                <a:gd name="T7" fmla="*/ 395 h 1093"/>
                <a:gd name="T8" fmla="*/ 313 w 313"/>
                <a:gd name="T9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1093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395"/>
                  </a:lnTo>
                  <a:lnTo>
                    <a:pt x="313" y="1093"/>
                  </a:lnTo>
                  <a:close/>
                </a:path>
              </a:pathLst>
            </a:custGeom>
            <a:solidFill>
              <a:srgbClr val="34B2E3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3" name="Devolucion">
              <a:extLst>
                <a:ext uri="{FF2B5EF4-FFF2-40B4-BE49-F238E27FC236}">
                  <a16:creationId xmlns:a16="http://schemas.microsoft.com/office/drawing/2014/main" id="{CC6A5D6B-2955-95E3-7D74-879FB5225D6E}"/>
                </a:ext>
              </a:extLst>
            </p:cNvPr>
            <p:cNvGrpSpPr/>
            <p:nvPr/>
          </p:nvGrpSpPr>
          <p:grpSpPr>
            <a:xfrm>
              <a:off x="327400" y="3851567"/>
              <a:ext cx="3573976" cy="578904"/>
              <a:chOff x="327400" y="3851567"/>
              <a:chExt cx="3573976" cy="578904"/>
            </a:xfrm>
          </p:grpSpPr>
          <p:sp>
            <p:nvSpPr>
              <p:cNvPr id="327" name="R.Devolucion_5.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C469CFF-F80D-5A97-56FB-B041A605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0" y="3851567"/>
                <a:ext cx="3573976" cy="578904"/>
              </a:xfrm>
              <a:custGeom>
                <a:avLst/>
                <a:gdLst>
                  <a:gd name="T0" fmla="*/ 3868 w 4034"/>
                  <a:gd name="T1" fmla="*/ 173 h 700"/>
                  <a:gd name="T2" fmla="*/ 3705 w 4034"/>
                  <a:gd name="T3" fmla="*/ 0 h 700"/>
                  <a:gd name="T4" fmla="*/ 3705 w 4034"/>
                  <a:gd name="T5" fmla="*/ 0 h 700"/>
                  <a:gd name="T6" fmla="*/ 0 w 4034"/>
                  <a:gd name="T7" fmla="*/ 0 h 700"/>
                  <a:gd name="T8" fmla="*/ 0 w 4034"/>
                  <a:gd name="T9" fmla="*/ 700 h 700"/>
                  <a:gd name="T10" fmla="*/ 3705 w 4034"/>
                  <a:gd name="T11" fmla="*/ 700 h 700"/>
                  <a:gd name="T12" fmla="*/ 3705 w 4034"/>
                  <a:gd name="T13" fmla="*/ 700 h 700"/>
                  <a:gd name="T14" fmla="*/ 3868 w 4034"/>
                  <a:gd name="T15" fmla="*/ 523 h 700"/>
                  <a:gd name="T16" fmla="*/ 4034 w 4034"/>
                  <a:gd name="T17" fmla="*/ 350 h 700"/>
                  <a:gd name="T18" fmla="*/ 3868 w 4034"/>
                  <a:gd name="T19" fmla="*/ 173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700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34B2E3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8" name="Texto Devolucion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A1E2913-D7AD-B6FD-49D5-9153CD7F8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87" y="3991377"/>
                <a:ext cx="2937511" cy="299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Devolución de Ingresos 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30" name="Icono Devolucion" descr="Recibo con relleno sólido">
                <a:extLst>
                  <a:ext uri="{FF2B5EF4-FFF2-40B4-BE49-F238E27FC236}">
                    <a16:creationId xmlns:a16="http://schemas.microsoft.com/office/drawing/2014/main" id="{8A79F7E3-87EC-C3CD-EA18-B04F849D7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02098" y="3944919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48" name="Compensacion">
            <a:extLst>
              <a:ext uri="{FF2B5EF4-FFF2-40B4-BE49-F238E27FC236}">
                <a16:creationId xmlns:a16="http://schemas.microsoft.com/office/drawing/2014/main" id="{BE3FC7E9-79D5-72CF-3037-FDB68DA29477}"/>
              </a:ext>
            </a:extLst>
          </p:cNvPr>
          <p:cNvGrpSpPr/>
          <p:nvPr/>
        </p:nvGrpSpPr>
        <p:grpSpPr>
          <a:xfrm>
            <a:off x="1905" y="3114838"/>
            <a:ext cx="3895396" cy="739207"/>
            <a:chOff x="1905" y="3114838"/>
            <a:chExt cx="3895396" cy="739207"/>
          </a:xfrm>
        </p:grpSpPr>
        <p:sp>
          <p:nvSpPr>
            <p:cNvPr id="49" name="R.Compensacion_5.2">
              <a:hlinkClick r:id="rId9" action="ppaction://hlinksldjump"/>
              <a:extLst>
                <a:ext uri="{FF2B5EF4-FFF2-40B4-BE49-F238E27FC236}">
                  <a16:creationId xmlns:a16="http://schemas.microsoft.com/office/drawing/2014/main" id="{ED316E5A-65BB-640E-5B24-C901D9C7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3114838"/>
              <a:ext cx="322197" cy="739207"/>
            </a:xfrm>
            <a:custGeom>
              <a:avLst/>
              <a:gdLst>
                <a:gd name="T0" fmla="*/ 313 w 313"/>
                <a:gd name="T1" fmla="*/ 897 h 897"/>
                <a:gd name="T2" fmla="*/ 0 w 313"/>
                <a:gd name="T3" fmla="*/ 502 h 897"/>
                <a:gd name="T4" fmla="*/ 0 w 313"/>
                <a:gd name="T5" fmla="*/ 0 h 897"/>
                <a:gd name="T6" fmla="*/ 313 w 313"/>
                <a:gd name="T7" fmla="*/ 197 h 897"/>
                <a:gd name="T8" fmla="*/ 313 w 313"/>
                <a:gd name="T9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7">
                  <a:moveTo>
                    <a:pt x="313" y="897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197"/>
                  </a:lnTo>
                  <a:lnTo>
                    <a:pt x="313" y="897"/>
                  </a:lnTo>
                  <a:close/>
                </a:path>
              </a:pathLst>
            </a:custGeom>
            <a:solidFill>
              <a:srgbClr val="065280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0" name="Compensacion">
              <a:extLst>
                <a:ext uri="{FF2B5EF4-FFF2-40B4-BE49-F238E27FC236}">
                  <a16:creationId xmlns:a16="http://schemas.microsoft.com/office/drawing/2014/main" id="{3616FC8E-A1F3-0556-70C2-1E4882F6420A}"/>
                </a:ext>
              </a:extLst>
            </p:cNvPr>
            <p:cNvGrpSpPr/>
            <p:nvPr/>
          </p:nvGrpSpPr>
          <p:grpSpPr>
            <a:xfrm>
              <a:off x="323325" y="3276384"/>
              <a:ext cx="3573976" cy="576423"/>
              <a:chOff x="318819" y="3266527"/>
              <a:chExt cx="3573976" cy="576423"/>
            </a:xfrm>
          </p:grpSpPr>
          <p:sp>
            <p:nvSpPr>
              <p:cNvPr id="51" name="R.Compensacion_5.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49B1C65-6A44-9D9C-4013-80941442F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19" y="3266527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6528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Texto Compensacion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FF1A4579-F500-2C5F-FC97-82A3B8A6B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3385410"/>
                <a:ext cx="2545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Compensación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53" name="Icono Compensacion" descr="Ábaco con relleno sólido">
                <a:extLst>
                  <a:ext uri="{FF2B5EF4-FFF2-40B4-BE49-F238E27FC236}">
                    <a16:creationId xmlns:a16="http://schemas.microsoft.com/office/drawing/2014/main" id="{3ECCC66D-F9D4-6A1A-A8F8-16C1E898D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194462" y="3345715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42" name="Recaudo_Anterior">
            <a:extLst>
              <a:ext uri="{FF2B5EF4-FFF2-40B4-BE49-F238E27FC236}">
                <a16:creationId xmlns:a16="http://schemas.microsoft.com/office/drawing/2014/main" id="{4C2189E3-1FC0-9AF6-C874-529249E27BBA}"/>
              </a:ext>
            </a:extLst>
          </p:cNvPr>
          <p:cNvGrpSpPr/>
          <p:nvPr/>
        </p:nvGrpSpPr>
        <p:grpSpPr>
          <a:xfrm>
            <a:off x="-4774" y="2688830"/>
            <a:ext cx="3901645" cy="587553"/>
            <a:chOff x="-4774" y="2688830"/>
            <a:chExt cx="3901645" cy="587553"/>
          </a:xfrm>
        </p:grpSpPr>
        <p:sp>
          <p:nvSpPr>
            <p:cNvPr id="43" name="R.Anterior_4.2">
              <a:hlinkClick r:id="rId12" action="ppaction://hlinksldjump"/>
              <a:extLst>
                <a:ext uri="{FF2B5EF4-FFF2-40B4-BE49-F238E27FC236}">
                  <a16:creationId xmlns:a16="http://schemas.microsoft.com/office/drawing/2014/main" id="{ABC30D69-2FA1-AF3F-5D0F-58EEDDF34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4" y="2688830"/>
              <a:ext cx="326972" cy="587553"/>
            </a:xfrm>
            <a:custGeom>
              <a:avLst/>
              <a:gdLst>
                <a:gd name="T0" fmla="*/ 313 w 313"/>
                <a:gd name="T1" fmla="*/ 0 h 702"/>
                <a:gd name="T2" fmla="*/ 0 w 313"/>
                <a:gd name="T3" fmla="*/ 0 h 702"/>
                <a:gd name="T4" fmla="*/ 0 w 313"/>
                <a:gd name="T5" fmla="*/ 505 h 702"/>
                <a:gd name="T6" fmla="*/ 313 w 313"/>
                <a:gd name="T7" fmla="*/ 702 h 702"/>
                <a:gd name="T8" fmla="*/ 313 w 313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702">
                  <a:moveTo>
                    <a:pt x="313" y="0"/>
                  </a:moveTo>
                  <a:lnTo>
                    <a:pt x="0" y="0"/>
                  </a:lnTo>
                  <a:lnTo>
                    <a:pt x="0" y="505"/>
                  </a:lnTo>
                  <a:lnTo>
                    <a:pt x="313" y="7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C103D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4" name="Anterior">
              <a:extLst>
                <a:ext uri="{FF2B5EF4-FFF2-40B4-BE49-F238E27FC236}">
                  <a16:creationId xmlns:a16="http://schemas.microsoft.com/office/drawing/2014/main" id="{DAC6292D-C815-A97C-85BE-36C55BB99EA6}"/>
                </a:ext>
              </a:extLst>
            </p:cNvPr>
            <p:cNvGrpSpPr/>
            <p:nvPr/>
          </p:nvGrpSpPr>
          <p:grpSpPr>
            <a:xfrm>
              <a:off x="322896" y="2688832"/>
              <a:ext cx="3573975" cy="587551"/>
              <a:chOff x="322896" y="2688833"/>
              <a:chExt cx="3573975" cy="578904"/>
            </a:xfrm>
          </p:grpSpPr>
          <p:sp>
            <p:nvSpPr>
              <p:cNvPr id="45" name="R.Anterior_4.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4731AB1-E161-ECEF-CAB2-2B01D257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2688833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6 h 700"/>
                  <a:gd name="T4" fmla="*/ 3705 w 4034"/>
                  <a:gd name="T5" fmla="*/ 0 h 700"/>
                  <a:gd name="T6" fmla="*/ 3705 w 4034"/>
                  <a:gd name="T7" fmla="*/ 0 h 700"/>
                  <a:gd name="T8" fmla="*/ 0 w 4034"/>
                  <a:gd name="T9" fmla="*/ 0 h 700"/>
                  <a:gd name="T10" fmla="*/ 0 w 4034"/>
                  <a:gd name="T11" fmla="*/ 700 h 700"/>
                  <a:gd name="T12" fmla="*/ 3705 w 4034"/>
                  <a:gd name="T13" fmla="*/ 700 h 700"/>
                  <a:gd name="T14" fmla="*/ 3705 w 4034"/>
                  <a:gd name="T15" fmla="*/ 700 h 700"/>
                  <a:gd name="T16" fmla="*/ 3705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3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6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8C103D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Texto Anterior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0DBC0FB-29D8-98EC-BCEB-635027A10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2715676"/>
                <a:ext cx="2937512" cy="5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Clasificación de Recaudos de Vigencia Anterior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Icono Anterior">
                <a:extLst>
                  <a:ext uri="{FF2B5EF4-FFF2-40B4-BE49-F238E27FC236}">
                    <a16:creationId xmlns:a16="http://schemas.microsoft.com/office/drawing/2014/main" id="{71779F8A-9578-7C5A-889B-C0A00518B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980" y="2863320"/>
                <a:ext cx="360483" cy="241496"/>
              </a:xfrm>
              <a:custGeom>
                <a:avLst/>
                <a:gdLst>
                  <a:gd name="T0" fmla="*/ 2147483646 w 130"/>
                  <a:gd name="T1" fmla="*/ 2147483646 h 110"/>
                  <a:gd name="T2" fmla="*/ 2147483646 w 130"/>
                  <a:gd name="T3" fmla="*/ 2147483646 h 110"/>
                  <a:gd name="T4" fmla="*/ 2147483646 w 130"/>
                  <a:gd name="T5" fmla="*/ 2147483646 h 110"/>
                  <a:gd name="T6" fmla="*/ 2147483646 w 130"/>
                  <a:gd name="T7" fmla="*/ 2147483646 h 110"/>
                  <a:gd name="T8" fmla="*/ 2147483646 w 130"/>
                  <a:gd name="T9" fmla="*/ 2147483646 h 110"/>
                  <a:gd name="T10" fmla="*/ 2147483646 w 130"/>
                  <a:gd name="T11" fmla="*/ 2147483646 h 110"/>
                  <a:gd name="T12" fmla="*/ 2147483646 w 130"/>
                  <a:gd name="T13" fmla="*/ 2147483646 h 110"/>
                  <a:gd name="T14" fmla="*/ 2147483646 w 130"/>
                  <a:gd name="T15" fmla="*/ 2147483646 h 110"/>
                  <a:gd name="T16" fmla="*/ 2147483646 w 130"/>
                  <a:gd name="T17" fmla="*/ 2147483646 h 110"/>
                  <a:gd name="T18" fmla="*/ 2147483646 w 130"/>
                  <a:gd name="T19" fmla="*/ 2147483646 h 110"/>
                  <a:gd name="T20" fmla="*/ 2147483646 w 130"/>
                  <a:gd name="T21" fmla="*/ 2147483646 h 110"/>
                  <a:gd name="T22" fmla="*/ 2147483646 w 130"/>
                  <a:gd name="T23" fmla="*/ 2147483646 h 110"/>
                  <a:gd name="T24" fmla="*/ 2147483646 w 130"/>
                  <a:gd name="T25" fmla="*/ 2147483646 h 110"/>
                  <a:gd name="T26" fmla="*/ 2147483646 w 130"/>
                  <a:gd name="T27" fmla="*/ 2147483646 h 110"/>
                  <a:gd name="T28" fmla="*/ 2147483646 w 130"/>
                  <a:gd name="T29" fmla="*/ 2147483646 h 110"/>
                  <a:gd name="T30" fmla="*/ 2147483646 w 130"/>
                  <a:gd name="T31" fmla="*/ 2147483646 h 110"/>
                  <a:gd name="T32" fmla="*/ 2147483646 w 130"/>
                  <a:gd name="T33" fmla="*/ 2147483646 h 110"/>
                  <a:gd name="T34" fmla="*/ 2147483646 w 130"/>
                  <a:gd name="T35" fmla="*/ 2147483646 h 110"/>
                  <a:gd name="T36" fmla="*/ 2147483646 w 130"/>
                  <a:gd name="T37" fmla="*/ 2147483646 h 110"/>
                  <a:gd name="T38" fmla="*/ 2147483646 w 130"/>
                  <a:gd name="T39" fmla="*/ 2147483646 h 110"/>
                  <a:gd name="T40" fmla="*/ 2147483646 w 130"/>
                  <a:gd name="T41" fmla="*/ 2147483646 h 110"/>
                  <a:gd name="T42" fmla="*/ 2147483646 w 130"/>
                  <a:gd name="T43" fmla="*/ 2147483646 h 110"/>
                  <a:gd name="T44" fmla="*/ 2147483646 w 130"/>
                  <a:gd name="T45" fmla="*/ 2147483646 h 110"/>
                  <a:gd name="T46" fmla="*/ 2147483646 w 130"/>
                  <a:gd name="T47" fmla="*/ 2147483646 h 110"/>
                  <a:gd name="T48" fmla="*/ 2147483646 w 130"/>
                  <a:gd name="T49" fmla="*/ 2147483646 h 110"/>
                  <a:gd name="T50" fmla="*/ 2147483646 w 130"/>
                  <a:gd name="T51" fmla="*/ 2147483646 h 110"/>
                  <a:gd name="T52" fmla="*/ 2147483646 w 130"/>
                  <a:gd name="T53" fmla="*/ 2147483646 h 110"/>
                  <a:gd name="T54" fmla="*/ 2147483646 w 130"/>
                  <a:gd name="T55" fmla="*/ 2147483646 h 110"/>
                  <a:gd name="T56" fmla="*/ 2147483646 w 130"/>
                  <a:gd name="T57" fmla="*/ 2147483646 h 110"/>
                  <a:gd name="T58" fmla="*/ 2147483646 w 130"/>
                  <a:gd name="T59" fmla="*/ 2147483646 h 110"/>
                  <a:gd name="T60" fmla="*/ 2147483646 w 130"/>
                  <a:gd name="T61" fmla="*/ 2147483646 h 110"/>
                  <a:gd name="T62" fmla="*/ 2147483646 w 130"/>
                  <a:gd name="T63" fmla="*/ 2147483646 h 110"/>
                  <a:gd name="T64" fmla="*/ 2147483646 w 130"/>
                  <a:gd name="T65" fmla="*/ 2147483646 h 110"/>
                  <a:gd name="T66" fmla="*/ 2147483646 w 130"/>
                  <a:gd name="T67" fmla="*/ 2147483646 h 110"/>
                  <a:gd name="T68" fmla="*/ 2147483646 w 130"/>
                  <a:gd name="T69" fmla="*/ 2147483646 h 110"/>
                  <a:gd name="T70" fmla="*/ 2147483646 w 130"/>
                  <a:gd name="T71" fmla="*/ 2147483646 h 110"/>
                  <a:gd name="T72" fmla="*/ 2147483646 w 130"/>
                  <a:gd name="T73" fmla="*/ 2147483646 h 110"/>
                  <a:gd name="T74" fmla="*/ 2147483646 w 130"/>
                  <a:gd name="T75" fmla="*/ 2147483646 h 110"/>
                  <a:gd name="T76" fmla="*/ 2147483646 w 130"/>
                  <a:gd name="T77" fmla="*/ 2147483646 h 110"/>
                  <a:gd name="T78" fmla="*/ 2147483646 w 130"/>
                  <a:gd name="T79" fmla="*/ 2147483646 h 110"/>
                  <a:gd name="T80" fmla="*/ 2147483646 w 130"/>
                  <a:gd name="T81" fmla="*/ 2147483646 h 110"/>
                  <a:gd name="T82" fmla="*/ 2147483646 w 130"/>
                  <a:gd name="T83" fmla="*/ 2147483646 h 110"/>
                  <a:gd name="T84" fmla="*/ 2147483646 w 130"/>
                  <a:gd name="T85" fmla="*/ 2147483646 h 110"/>
                  <a:gd name="T86" fmla="*/ 2147483646 w 130"/>
                  <a:gd name="T87" fmla="*/ 2147483646 h 110"/>
                  <a:gd name="T88" fmla="*/ 2147483646 w 130"/>
                  <a:gd name="T89" fmla="*/ 2147483646 h 110"/>
                  <a:gd name="T90" fmla="*/ 2147483646 w 130"/>
                  <a:gd name="T91" fmla="*/ 2147483646 h 110"/>
                  <a:gd name="T92" fmla="*/ 2147483646 w 130"/>
                  <a:gd name="T93" fmla="*/ 2147483646 h 110"/>
                  <a:gd name="T94" fmla="*/ 2147483646 w 130"/>
                  <a:gd name="T95" fmla="*/ 2147483646 h 110"/>
                  <a:gd name="T96" fmla="*/ 2147483646 w 130"/>
                  <a:gd name="T97" fmla="*/ 2147483646 h 110"/>
                  <a:gd name="T98" fmla="*/ 2147483646 w 130"/>
                  <a:gd name="T99" fmla="*/ 2147483646 h 110"/>
                  <a:gd name="T100" fmla="*/ 2147483646 w 130"/>
                  <a:gd name="T101" fmla="*/ 0 h 110"/>
                  <a:gd name="T102" fmla="*/ 0 w 130"/>
                  <a:gd name="T103" fmla="*/ 2147483646 h 110"/>
                  <a:gd name="T104" fmla="*/ 2147483646 w 130"/>
                  <a:gd name="T105" fmla="*/ 2147483646 h 110"/>
                  <a:gd name="T106" fmla="*/ 2147483646 w 130"/>
                  <a:gd name="T107" fmla="*/ 2147483646 h 110"/>
                  <a:gd name="T108" fmla="*/ 2147483646 w 130"/>
                  <a:gd name="T109" fmla="*/ 2147483646 h 110"/>
                  <a:gd name="T110" fmla="*/ 2147483646 w 130"/>
                  <a:gd name="T111" fmla="*/ 2147483646 h 110"/>
                  <a:gd name="T112" fmla="*/ 2147483646 w 130"/>
                  <a:gd name="T113" fmla="*/ 2147483646 h 110"/>
                  <a:gd name="T114" fmla="*/ 2147483646 w 130"/>
                  <a:gd name="T115" fmla="*/ 2147483646 h 110"/>
                  <a:gd name="T116" fmla="*/ 2147483646 w 130"/>
                  <a:gd name="T117" fmla="*/ 2147483646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" h="110">
                    <a:moveTo>
                      <a:pt x="17" y="89"/>
                    </a:move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58"/>
                      <a:pt x="19" y="56"/>
                      <a:pt x="22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1" y="56"/>
                      <a:pt x="33" y="58"/>
                      <a:pt x="33" y="60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2"/>
                      <a:pt x="31" y="94"/>
                      <a:pt x="29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19" y="94"/>
                      <a:pt x="17" y="92"/>
                      <a:pt x="17" y="89"/>
                    </a:cubicBezTo>
                    <a:close/>
                    <a:moveTo>
                      <a:pt x="48" y="45"/>
                    </a:moveTo>
                    <a:cubicBezTo>
                      <a:pt x="45" y="45"/>
                      <a:pt x="43" y="47"/>
                      <a:pt x="43" y="4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92"/>
                      <a:pt x="45" y="94"/>
                      <a:pt x="48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4"/>
                      <a:pt x="59" y="92"/>
                      <a:pt x="59" y="8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lnTo>
                      <a:pt x="48" y="45"/>
                    </a:lnTo>
                    <a:close/>
                    <a:moveTo>
                      <a:pt x="74" y="36"/>
                    </a:moveTo>
                    <a:cubicBezTo>
                      <a:pt x="71" y="36"/>
                      <a:pt x="69" y="38"/>
                      <a:pt x="69" y="41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92"/>
                      <a:pt x="71" y="94"/>
                      <a:pt x="74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3" y="94"/>
                      <a:pt x="85" y="92"/>
                      <a:pt x="85" y="89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38"/>
                      <a:pt x="83" y="36"/>
                      <a:pt x="81" y="36"/>
                    </a:cubicBezTo>
                    <a:lnTo>
                      <a:pt x="74" y="36"/>
                    </a:lnTo>
                    <a:close/>
                    <a:moveTo>
                      <a:pt x="100" y="27"/>
                    </a:moveTo>
                    <a:cubicBezTo>
                      <a:pt x="98" y="27"/>
                      <a:pt x="96" y="29"/>
                      <a:pt x="96" y="31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8" y="94"/>
                      <a:pt x="100" y="94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9" y="94"/>
                      <a:pt x="111" y="92"/>
                      <a:pt x="111" y="8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29"/>
                      <a:pt x="109" y="27"/>
                      <a:pt x="107" y="27"/>
                    </a:cubicBezTo>
                    <a:lnTo>
                      <a:pt x="100" y="27"/>
                    </a:lnTo>
                    <a:close/>
                    <a:moveTo>
                      <a:pt x="19" y="44"/>
                    </a:moveTo>
                    <a:cubicBezTo>
                      <a:pt x="47" y="39"/>
                      <a:pt x="73" y="29"/>
                      <a:pt x="97" y="15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71" y="24"/>
                      <a:pt x="46" y="33"/>
                      <a:pt x="18" y="38"/>
                    </a:cubicBezTo>
                    <a:lnTo>
                      <a:pt x="19" y="44"/>
                    </a:lnTo>
                    <a:close/>
                    <a:moveTo>
                      <a:pt x="130" y="102"/>
                    </a:move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7" y="110"/>
                      <a:pt x="117" y="110"/>
                      <a:pt x="117" y="110"/>
                    </a:cubicBezTo>
                    <a:lnTo>
                      <a:pt x="130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6" name="Ingresos_Contingentes">
            <a:extLst>
              <a:ext uri="{FF2B5EF4-FFF2-40B4-BE49-F238E27FC236}">
                <a16:creationId xmlns:a16="http://schemas.microsoft.com/office/drawing/2014/main" id="{692A61EC-3F72-4560-192A-8AD4CF45F7A9}"/>
              </a:ext>
            </a:extLst>
          </p:cNvPr>
          <p:cNvGrpSpPr/>
          <p:nvPr/>
        </p:nvGrpSpPr>
        <p:grpSpPr>
          <a:xfrm>
            <a:off x="4937" y="2114380"/>
            <a:ext cx="3896443" cy="574452"/>
            <a:chOff x="4937" y="2114380"/>
            <a:chExt cx="3896443" cy="574452"/>
          </a:xfrm>
        </p:grpSpPr>
        <p:sp>
          <p:nvSpPr>
            <p:cNvPr id="37" name="R.Contingentes_3.2">
              <a:hlinkClick r:id="rId13" action="ppaction://hlinksldjump"/>
              <a:extLst>
                <a:ext uri="{FF2B5EF4-FFF2-40B4-BE49-F238E27FC236}">
                  <a16:creationId xmlns:a16="http://schemas.microsoft.com/office/drawing/2014/main" id="{2946C906-9E7F-E717-3A6C-601B90BF8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114380"/>
              <a:ext cx="322467" cy="574452"/>
            </a:xfrm>
            <a:custGeom>
              <a:avLst/>
              <a:gdLst>
                <a:gd name="T0" fmla="*/ 313 w 313"/>
                <a:gd name="T1" fmla="*/ 698 h 698"/>
                <a:gd name="T2" fmla="*/ 0 w 313"/>
                <a:gd name="T3" fmla="*/ 698 h 698"/>
                <a:gd name="T4" fmla="*/ 0 w 313"/>
                <a:gd name="T5" fmla="*/ 195 h 698"/>
                <a:gd name="T6" fmla="*/ 313 w 313"/>
                <a:gd name="T7" fmla="*/ 0 h 698"/>
                <a:gd name="T8" fmla="*/ 313 w 313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698">
                  <a:moveTo>
                    <a:pt x="313" y="698"/>
                  </a:moveTo>
                  <a:lnTo>
                    <a:pt x="0" y="698"/>
                  </a:lnTo>
                  <a:lnTo>
                    <a:pt x="0" y="195"/>
                  </a:lnTo>
                  <a:lnTo>
                    <a:pt x="313" y="0"/>
                  </a:lnTo>
                  <a:lnTo>
                    <a:pt x="313" y="698"/>
                  </a:lnTo>
                  <a:close/>
                </a:path>
              </a:pathLst>
            </a:custGeom>
            <a:solidFill>
              <a:srgbClr val="E24956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" name="Contingente">
              <a:extLst>
                <a:ext uri="{FF2B5EF4-FFF2-40B4-BE49-F238E27FC236}">
                  <a16:creationId xmlns:a16="http://schemas.microsoft.com/office/drawing/2014/main" id="{B5BCDDA9-94D0-06F1-1D7D-DC26D89517A0}"/>
                </a:ext>
              </a:extLst>
            </p:cNvPr>
            <p:cNvGrpSpPr/>
            <p:nvPr/>
          </p:nvGrpSpPr>
          <p:grpSpPr>
            <a:xfrm>
              <a:off x="327405" y="2117396"/>
              <a:ext cx="3573975" cy="571435"/>
              <a:chOff x="327405" y="2117396"/>
              <a:chExt cx="3573975" cy="571435"/>
            </a:xfrm>
          </p:grpSpPr>
          <p:sp>
            <p:nvSpPr>
              <p:cNvPr id="39" name="R.Contingentes_3.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2435170D-B43B-94C3-C6AD-0600F97A8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5" y="2117396"/>
                <a:ext cx="3573975" cy="571435"/>
              </a:xfrm>
              <a:custGeom>
                <a:avLst/>
                <a:gdLst>
                  <a:gd name="T0" fmla="*/ 4034 w 4034"/>
                  <a:gd name="T1" fmla="*/ 348 h 698"/>
                  <a:gd name="T2" fmla="*/ 3868 w 4034"/>
                  <a:gd name="T3" fmla="*/ 174 h 698"/>
                  <a:gd name="T4" fmla="*/ 3705 w 4034"/>
                  <a:gd name="T5" fmla="*/ 0 h 698"/>
                  <a:gd name="T6" fmla="*/ 3705 w 4034"/>
                  <a:gd name="T7" fmla="*/ 0 h 698"/>
                  <a:gd name="T8" fmla="*/ 3705 w 4034"/>
                  <a:gd name="T9" fmla="*/ 0 h 698"/>
                  <a:gd name="T10" fmla="*/ 3705 w 4034"/>
                  <a:gd name="T11" fmla="*/ 0 h 698"/>
                  <a:gd name="T12" fmla="*/ 3705 w 4034"/>
                  <a:gd name="T13" fmla="*/ 0 h 698"/>
                  <a:gd name="T14" fmla="*/ 0 w 4034"/>
                  <a:gd name="T15" fmla="*/ 0 h 698"/>
                  <a:gd name="T16" fmla="*/ 0 w 4034"/>
                  <a:gd name="T17" fmla="*/ 698 h 698"/>
                  <a:gd name="T18" fmla="*/ 3705 w 4034"/>
                  <a:gd name="T19" fmla="*/ 698 h 698"/>
                  <a:gd name="T20" fmla="*/ 3705 w 4034"/>
                  <a:gd name="T21" fmla="*/ 698 h 698"/>
                  <a:gd name="T22" fmla="*/ 3868 w 4034"/>
                  <a:gd name="T23" fmla="*/ 524 h 698"/>
                  <a:gd name="T24" fmla="*/ 4034 w 4034"/>
                  <a:gd name="T25" fmla="*/ 34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698">
                    <a:moveTo>
                      <a:pt x="4034" y="348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8"/>
                    </a:lnTo>
                    <a:lnTo>
                      <a:pt x="3705" y="698"/>
                    </a:lnTo>
                    <a:lnTo>
                      <a:pt x="3705" y="698"/>
                    </a:lnTo>
                    <a:lnTo>
                      <a:pt x="3868" y="524"/>
                    </a:lnTo>
                    <a:lnTo>
                      <a:pt x="4034" y="348"/>
                    </a:lnTo>
                    <a:close/>
                  </a:path>
                </a:pathLst>
              </a:custGeom>
              <a:solidFill>
                <a:srgbClr val="E2495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Texto Contingent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2527B04-5CE6-113B-5329-A55D2C8F20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2277418"/>
                <a:ext cx="2545745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Ingresos Contingentes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41" name="Icono Contingente" descr="Dinero volando con relleno sólido">
                <a:extLst>
                  <a:ext uri="{FF2B5EF4-FFF2-40B4-BE49-F238E27FC236}">
                    <a16:creationId xmlns:a16="http://schemas.microsoft.com/office/drawing/2014/main" id="{E2FE6F49-6EBA-A6F7-6FC6-A732E9104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218296" y="2252725"/>
                <a:ext cx="392870" cy="348371"/>
              </a:xfrm>
              <a:prstGeom prst="rect">
                <a:avLst/>
              </a:prstGeom>
            </p:spPr>
          </p:pic>
        </p:grpSp>
      </p:grpSp>
      <p:grpSp>
        <p:nvGrpSpPr>
          <p:cNvPr id="361" name="Recaudo_Ingresos">
            <a:extLst>
              <a:ext uri="{FF2B5EF4-FFF2-40B4-BE49-F238E27FC236}">
                <a16:creationId xmlns:a16="http://schemas.microsoft.com/office/drawing/2014/main" id="{2989EFA5-286F-6231-6A7C-C1C6E3336514}"/>
              </a:ext>
            </a:extLst>
          </p:cNvPr>
          <p:cNvGrpSpPr/>
          <p:nvPr/>
        </p:nvGrpSpPr>
        <p:grpSpPr>
          <a:xfrm>
            <a:off x="4937" y="1535475"/>
            <a:ext cx="3896443" cy="740170"/>
            <a:chOff x="4937" y="1535475"/>
            <a:chExt cx="3896443" cy="740170"/>
          </a:xfrm>
        </p:grpSpPr>
        <p:sp>
          <p:nvSpPr>
            <p:cNvPr id="363" name="R.Recaudo_2.2">
              <a:hlinkClick r:id="rId16" action="ppaction://hlinksldjump"/>
              <a:extLst>
                <a:ext uri="{FF2B5EF4-FFF2-40B4-BE49-F238E27FC236}">
                  <a16:creationId xmlns:a16="http://schemas.microsoft.com/office/drawing/2014/main" id="{92E31D1F-9CFC-F011-0089-B71993269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535475"/>
              <a:ext cx="322467" cy="740170"/>
            </a:xfrm>
            <a:custGeom>
              <a:avLst/>
              <a:gdLst>
                <a:gd name="T0" fmla="*/ 313 w 313"/>
                <a:gd name="T1" fmla="*/ 0 h 895"/>
                <a:gd name="T2" fmla="*/ 0 w 313"/>
                <a:gd name="T3" fmla="*/ 393 h 895"/>
                <a:gd name="T4" fmla="*/ 0 w 313"/>
                <a:gd name="T5" fmla="*/ 895 h 895"/>
                <a:gd name="T6" fmla="*/ 313 w 313"/>
                <a:gd name="T7" fmla="*/ 700 h 895"/>
                <a:gd name="T8" fmla="*/ 313 w 313"/>
                <a:gd name="T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5">
                  <a:moveTo>
                    <a:pt x="313" y="0"/>
                  </a:moveTo>
                  <a:lnTo>
                    <a:pt x="0" y="393"/>
                  </a:lnTo>
                  <a:lnTo>
                    <a:pt x="0" y="895"/>
                  </a:lnTo>
                  <a:lnTo>
                    <a:pt x="313" y="70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912B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65" name="Recaudo">
              <a:extLst>
                <a:ext uri="{FF2B5EF4-FFF2-40B4-BE49-F238E27FC236}">
                  <a16:creationId xmlns:a16="http://schemas.microsoft.com/office/drawing/2014/main" id="{D74CE880-BAB5-57B2-9069-B41021FBFAFD}"/>
                </a:ext>
              </a:extLst>
            </p:cNvPr>
            <p:cNvGrpSpPr/>
            <p:nvPr/>
          </p:nvGrpSpPr>
          <p:grpSpPr>
            <a:xfrm>
              <a:off x="327405" y="1535475"/>
              <a:ext cx="3573975" cy="581922"/>
              <a:chOff x="322896" y="1532679"/>
              <a:chExt cx="3573975" cy="578904"/>
            </a:xfrm>
          </p:grpSpPr>
          <p:sp>
            <p:nvSpPr>
              <p:cNvPr id="366" name="R.Recaudo_2.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FC27CAB1-B8A8-F0DF-5317-184F9D08D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1532679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4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4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4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912B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7" name="Texto Recaudo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7A9FAEF9-7167-4F10-0706-9CA96E164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1672488"/>
                <a:ext cx="2393497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Recaudo de Ingresos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8" name="Icono Recaudo">
                <a:extLst>
                  <a:ext uri="{FF2B5EF4-FFF2-40B4-BE49-F238E27FC236}">
                    <a16:creationId xmlns:a16="http://schemas.microsoft.com/office/drawing/2014/main" id="{95B0E3C1-8F44-DF15-079B-648521F53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356" y="1662558"/>
                <a:ext cx="261086" cy="350068"/>
              </a:xfrm>
              <a:custGeom>
                <a:avLst/>
                <a:gdLst>
                  <a:gd name="T0" fmla="*/ 2147483646 w 94"/>
                  <a:gd name="T1" fmla="*/ 2147483646 h 138"/>
                  <a:gd name="T2" fmla="*/ 2147483646 w 94"/>
                  <a:gd name="T3" fmla="*/ 2147483646 h 138"/>
                  <a:gd name="T4" fmla="*/ 2147483646 w 94"/>
                  <a:gd name="T5" fmla="*/ 2147483646 h 138"/>
                  <a:gd name="T6" fmla="*/ 2147483646 w 94"/>
                  <a:gd name="T7" fmla="*/ 2147483646 h 138"/>
                  <a:gd name="T8" fmla="*/ 2147483646 w 94"/>
                  <a:gd name="T9" fmla="*/ 2147483646 h 138"/>
                  <a:gd name="T10" fmla="*/ 2147483646 w 94"/>
                  <a:gd name="T11" fmla="*/ 2147483646 h 138"/>
                  <a:gd name="T12" fmla="*/ 2147483646 w 94"/>
                  <a:gd name="T13" fmla="*/ 2147483646 h 138"/>
                  <a:gd name="T14" fmla="*/ 2147483646 w 94"/>
                  <a:gd name="T15" fmla="*/ 2147483646 h 138"/>
                  <a:gd name="T16" fmla="*/ 2147483646 w 94"/>
                  <a:gd name="T17" fmla="*/ 2147483646 h 138"/>
                  <a:gd name="T18" fmla="*/ 2147483646 w 94"/>
                  <a:gd name="T19" fmla="*/ 2147483646 h 138"/>
                  <a:gd name="T20" fmla="*/ 2147483646 w 94"/>
                  <a:gd name="T21" fmla="*/ 2147483646 h 138"/>
                  <a:gd name="T22" fmla="*/ 2147483646 w 94"/>
                  <a:gd name="T23" fmla="*/ 2147483646 h 138"/>
                  <a:gd name="T24" fmla="*/ 2147483646 w 94"/>
                  <a:gd name="T25" fmla="*/ 2147483646 h 138"/>
                  <a:gd name="T26" fmla="*/ 0 w 94"/>
                  <a:gd name="T27" fmla="*/ 2147483646 h 138"/>
                  <a:gd name="T28" fmla="*/ 2147483646 w 94"/>
                  <a:gd name="T29" fmla="*/ 2147483646 h 138"/>
                  <a:gd name="T30" fmla="*/ 2147483646 w 94"/>
                  <a:gd name="T31" fmla="*/ 2147483646 h 138"/>
                  <a:gd name="T32" fmla="*/ 2147483646 w 94"/>
                  <a:gd name="T33" fmla="*/ 0 h 138"/>
                  <a:gd name="T34" fmla="*/ 2147483646 w 94"/>
                  <a:gd name="T35" fmla="*/ 0 h 138"/>
                  <a:gd name="T36" fmla="*/ 2147483646 w 94"/>
                  <a:gd name="T37" fmla="*/ 2147483646 h 138"/>
                  <a:gd name="T38" fmla="*/ 2147483646 w 94"/>
                  <a:gd name="T39" fmla="*/ 2147483646 h 138"/>
                  <a:gd name="T40" fmla="*/ 2147483646 w 94"/>
                  <a:gd name="T41" fmla="*/ 2147483646 h 138"/>
                  <a:gd name="T42" fmla="*/ 2147483646 w 94"/>
                  <a:gd name="T43" fmla="*/ 2147483646 h 138"/>
                  <a:gd name="T44" fmla="*/ 2147483646 w 94"/>
                  <a:gd name="T45" fmla="*/ 2147483646 h 138"/>
                  <a:gd name="T46" fmla="*/ 2147483646 w 94"/>
                  <a:gd name="T47" fmla="*/ 2147483646 h 138"/>
                  <a:gd name="T48" fmla="*/ 2147483646 w 94"/>
                  <a:gd name="T49" fmla="*/ 2147483646 h 138"/>
                  <a:gd name="T50" fmla="*/ 2147483646 w 94"/>
                  <a:gd name="T51" fmla="*/ 2147483646 h 138"/>
                  <a:gd name="T52" fmla="*/ 2147483646 w 94"/>
                  <a:gd name="T53" fmla="*/ 2147483646 h 138"/>
                  <a:gd name="T54" fmla="*/ 2147483646 w 94"/>
                  <a:gd name="T55" fmla="*/ 2147483646 h 138"/>
                  <a:gd name="T56" fmla="*/ 2147483646 w 94"/>
                  <a:gd name="T57" fmla="*/ 2147483646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138">
                    <a:moveTo>
                      <a:pt x="57" y="122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5"/>
                      <a:pt x="54" y="138"/>
                      <a:pt x="51" y="138"/>
                    </a:cubicBezTo>
                    <a:cubicBezTo>
                      <a:pt x="44" y="138"/>
                      <a:pt x="44" y="138"/>
                      <a:pt x="44" y="138"/>
                    </a:cubicBezTo>
                    <a:cubicBezTo>
                      <a:pt x="40" y="138"/>
                      <a:pt x="38" y="135"/>
                      <a:pt x="38" y="133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21" y="119"/>
                      <a:pt x="4" y="110"/>
                      <a:pt x="4" y="103"/>
                    </a:cubicBezTo>
                    <a:cubicBezTo>
                      <a:pt x="4" y="99"/>
                      <a:pt x="7" y="95"/>
                      <a:pt x="7" y="95"/>
                    </a:cubicBezTo>
                    <a:cubicBezTo>
                      <a:pt x="11" y="91"/>
                      <a:pt x="15" y="90"/>
                      <a:pt x="20" y="93"/>
                    </a:cubicBezTo>
                    <a:cubicBezTo>
                      <a:pt x="20" y="93"/>
                      <a:pt x="36" y="103"/>
                      <a:pt x="48" y="103"/>
                    </a:cubicBezTo>
                    <a:cubicBezTo>
                      <a:pt x="66" y="103"/>
                      <a:pt x="72" y="98"/>
                      <a:pt x="72" y="92"/>
                    </a:cubicBezTo>
                    <a:cubicBezTo>
                      <a:pt x="72" y="89"/>
                      <a:pt x="69" y="83"/>
                      <a:pt x="55" y="80"/>
                    </a:cubicBezTo>
                    <a:cubicBezTo>
                      <a:pt x="53" y="80"/>
                      <a:pt x="38" y="76"/>
                      <a:pt x="36" y="75"/>
                    </a:cubicBezTo>
                    <a:cubicBezTo>
                      <a:pt x="17" y="70"/>
                      <a:pt x="0" y="63"/>
                      <a:pt x="0" y="46"/>
                    </a:cubicBezTo>
                    <a:cubicBezTo>
                      <a:pt x="0" y="31"/>
                      <a:pt x="13" y="18"/>
                      <a:pt x="38" y="1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3"/>
                      <a:pt x="40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7" y="3"/>
                      <a:pt x="57" y="5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73" y="19"/>
                      <a:pt x="87" y="28"/>
                      <a:pt x="87" y="35"/>
                    </a:cubicBezTo>
                    <a:cubicBezTo>
                      <a:pt x="87" y="39"/>
                      <a:pt x="82" y="43"/>
                      <a:pt x="82" y="43"/>
                    </a:cubicBezTo>
                    <a:cubicBezTo>
                      <a:pt x="78" y="47"/>
                      <a:pt x="75" y="47"/>
                      <a:pt x="70" y="44"/>
                    </a:cubicBezTo>
                    <a:cubicBezTo>
                      <a:pt x="70" y="44"/>
                      <a:pt x="58" y="35"/>
                      <a:pt x="46" y="35"/>
                    </a:cubicBezTo>
                    <a:cubicBezTo>
                      <a:pt x="29" y="35"/>
                      <a:pt x="23" y="40"/>
                      <a:pt x="23" y="45"/>
                    </a:cubicBezTo>
                    <a:cubicBezTo>
                      <a:pt x="23" y="50"/>
                      <a:pt x="27" y="52"/>
                      <a:pt x="44" y="57"/>
                    </a:cubicBezTo>
                    <a:cubicBezTo>
                      <a:pt x="47" y="57"/>
                      <a:pt x="59" y="60"/>
                      <a:pt x="62" y="61"/>
                    </a:cubicBezTo>
                    <a:cubicBezTo>
                      <a:pt x="83" y="66"/>
                      <a:pt x="94" y="78"/>
                      <a:pt x="94" y="92"/>
                    </a:cubicBezTo>
                    <a:cubicBezTo>
                      <a:pt x="94" y="106"/>
                      <a:pt x="83" y="120"/>
                      <a:pt x="57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7" name="Causacion_Ingresos">
            <a:extLst>
              <a:ext uri="{FF2B5EF4-FFF2-40B4-BE49-F238E27FC236}">
                <a16:creationId xmlns:a16="http://schemas.microsoft.com/office/drawing/2014/main" id="{3BFF3F14-98B1-C5CA-A193-2161C2AA5C52}"/>
              </a:ext>
            </a:extLst>
          </p:cNvPr>
          <p:cNvGrpSpPr/>
          <p:nvPr/>
        </p:nvGrpSpPr>
        <p:grpSpPr>
          <a:xfrm>
            <a:off x="4937" y="956571"/>
            <a:ext cx="3896443" cy="903917"/>
            <a:chOff x="4937" y="956571"/>
            <a:chExt cx="3896443" cy="903917"/>
          </a:xfrm>
        </p:grpSpPr>
        <p:sp>
          <p:nvSpPr>
            <p:cNvPr id="18" name="R.Causacion_1.2">
              <a:hlinkClick r:id="rId17" action="ppaction://hlinksldjump"/>
              <a:extLst>
                <a:ext uri="{FF2B5EF4-FFF2-40B4-BE49-F238E27FC236}">
                  <a16:creationId xmlns:a16="http://schemas.microsoft.com/office/drawing/2014/main" id="{99BDAC22-129D-0710-6408-721B8AC33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956571"/>
              <a:ext cx="322467" cy="903917"/>
            </a:xfrm>
            <a:custGeom>
              <a:avLst/>
              <a:gdLst>
                <a:gd name="T0" fmla="*/ 313 w 313"/>
                <a:gd name="T1" fmla="*/ 0 h 1093"/>
                <a:gd name="T2" fmla="*/ 313 w 313"/>
                <a:gd name="T3" fmla="*/ 700 h 1093"/>
                <a:gd name="T4" fmla="*/ 0 w 313"/>
                <a:gd name="T5" fmla="*/ 1093 h 1093"/>
                <a:gd name="T6" fmla="*/ 0 w 313"/>
                <a:gd name="T7" fmla="*/ 593 h 1093"/>
                <a:gd name="T8" fmla="*/ 313 w 313"/>
                <a:gd name="T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0"/>
                  </a:moveTo>
                  <a:lnTo>
                    <a:pt x="313" y="700"/>
                  </a:lnTo>
                  <a:lnTo>
                    <a:pt x="0" y="1093"/>
                  </a:lnTo>
                  <a:lnTo>
                    <a:pt x="0" y="59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CA59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9" name="Causacion">
              <a:extLst>
                <a:ext uri="{FF2B5EF4-FFF2-40B4-BE49-F238E27FC236}">
                  <a16:creationId xmlns:a16="http://schemas.microsoft.com/office/drawing/2014/main" id="{A515735E-4E8C-10DD-CBE1-DF3ACCE0C0C7}"/>
                </a:ext>
              </a:extLst>
            </p:cNvPr>
            <p:cNvGrpSpPr/>
            <p:nvPr/>
          </p:nvGrpSpPr>
          <p:grpSpPr>
            <a:xfrm>
              <a:off x="327404" y="956571"/>
              <a:ext cx="3573976" cy="578904"/>
              <a:chOff x="327404" y="956571"/>
              <a:chExt cx="3573976" cy="578904"/>
            </a:xfrm>
          </p:grpSpPr>
          <p:sp>
            <p:nvSpPr>
              <p:cNvPr id="20" name="R.Causacion_1.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53733B64-2A98-CF42-BC69-4BE4FA9FD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956571"/>
                <a:ext cx="3573976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7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7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7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7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CA59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Texto Causacion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F134AC7C-B28C-A4C1-B15E-745394B3E9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1079221"/>
                <a:ext cx="2800969" cy="326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Causación de Ingresos</a:t>
                </a:r>
                <a:endParaRPr lang="es-CO" altLang="ru-RU" sz="18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22" name="Icono Causacion" descr="Caja registradora contorno">
                <a:extLst>
                  <a:ext uri="{FF2B5EF4-FFF2-40B4-BE49-F238E27FC236}">
                    <a16:creationId xmlns:a16="http://schemas.microsoft.com/office/drawing/2014/main" id="{B30F078C-414B-5416-B36F-6AA6D31552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253369" y="1067433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424" name="!!Consulta_Documentos">
            <a:extLst>
              <a:ext uri="{FF2B5EF4-FFF2-40B4-BE49-F238E27FC236}">
                <a16:creationId xmlns:a16="http://schemas.microsoft.com/office/drawing/2014/main" id="{D9DCEB07-1EE4-1C24-D0BF-9A249563D3AB}"/>
              </a:ext>
            </a:extLst>
          </p:cNvPr>
          <p:cNvGrpSpPr/>
          <p:nvPr/>
        </p:nvGrpSpPr>
        <p:grpSpPr>
          <a:xfrm>
            <a:off x="7279004" y="3027841"/>
            <a:ext cx="1183128" cy="1447462"/>
            <a:chOff x="7279004" y="3027841"/>
            <a:chExt cx="1183128" cy="1447462"/>
          </a:xfrm>
        </p:grpSpPr>
        <p:sp>
          <p:nvSpPr>
            <p:cNvPr id="384" name="Freeform 34">
              <a:hlinkClick r:id="rId20" action="ppaction://hlinksldjump"/>
              <a:extLst>
                <a:ext uri="{FF2B5EF4-FFF2-40B4-BE49-F238E27FC236}">
                  <a16:creationId xmlns:a16="http://schemas.microsoft.com/office/drawing/2014/main" id="{534A8E87-ED0C-9F08-6096-0C423DD2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365" y="3027841"/>
              <a:ext cx="1179767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2147483646 w 419"/>
                <a:gd name="T11" fmla="*/ 2147483646 h 132"/>
                <a:gd name="T12" fmla="*/ 2147483646 w 419"/>
                <a:gd name="T13" fmla="*/ 2147483646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5" y="0"/>
                    <a:pt x="198" y="5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8" y="124"/>
                    <a:pt x="414" y="116"/>
                    <a:pt x="407" y="112"/>
                  </a:cubicBez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5" name="Freeform 35">
              <a:hlinkClick r:id="rId20" action="ppaction://hlinksldjump"/>
              <a:extLst>
                <a:ext uri="{FF2B5EF4-FFF2-40B4-BE49-F238E27FC236}">
                  <a16:creationId xmlns:a16="http://schemas.microsoft.com/office/drawing/2014/main" id="{62676F64-BC66-6620-3440-7B3348313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004" y="4079775"/>
              <a:ext cx="1183128" cy="395528"/>
            </a:xfrm>
            <a:custGeom>
              <a:avLst/>
              <a:gdLst>
                <a:gd name="T0" fmla="*/ 2147483646 w 420"/>
                <a:gd name="T1" fmla="*/ 2147483646 h 131"/>
                <a:gd name="T2" fmla="*/ 2147483646 w 420"/>
                <a:gd name="T3" fmla="*/ 2147483646 h 131"/>
                <a:gd name="T4" fmla="*/ 2147483646 w 420"/>
                <a:gd name="T5" fmla="*/ 2147483646 h 131"/>
                <a:gd name="T6" fmla="*/ 2147483646 w 420"/>
                <a:gd name="T7" fmla="*/ 2147483646 h 131"/>
                <a:gd name="T8" fmla="*/ 2147483646 w 420"/>
                <a:gd name="T9" fmla="*/ 0 h 131"/>
                <a:gd name="T10" fmla="*/ 0 w 420"/>
                <a:gd name="T11" fmla="*/ 0 h 131"/>
                <a:gd name="T12" fmla="*/ 2147483646 w 420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31">
                  <a:moveTo>
                    <a:pt x="12" y="20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2" y="127"/>
                  </a:cubicBezTo>
                  <a:cubicBezTo>
                    <a:pt x="408" y="20"/>
                    <a:pt x="408" y="20"/>
                    <a:pt x="408" y="20"/>
                  </a:cubicBezTo>
                  <a:cubicBezTo>
                    <a:pt x="415" y="16"/>
                    <a:pt x="419" y="8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20"/>
                  </a:cubicBez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6" name="Freeform 36">
              <a:hlinkClick r:id="rId20" action="ppaction://hlinksldjump"/>
              <a:extLst>
                <a:ext uri="{FF2B5EF4-FFF2-40B4-BE49-F238E27FC236}">
                  <a16:creationId xmlns:a16="http://schemas.microsoft.com/office/drawing/2014/main" id="{5000395F-A737-D0F6-94CF-3A4E736F9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004" y="3426975"/>
              <a:ext cx="1183128" cy="652800"/>
            </a:xfrm>
            <a:custGeom>
              <a:avLst/>
              <a:gdLst>
                <a:gd name="T0" fmla="*/ 2147483646 w 420"/>
                <a:gd name="T1" fmla="*/ 0 h 216"/>
                <a:gd name="T2" fmla="*/ 2147483646 w 420"/>
                <a:gd name="T3" fmla="*/ 0 h 216"/>
                <a:gd name="T4" fmla="*/ 2147483646 w 420"/>
                <a:gd name="T5" fmla="*/ 0 h 216"/>
                <a:gd name="T6" fmla="*/ 0 w 420"/>
                <a:gd name="T7" fmla="*/ 0 h 216"/>
                <a:gd name="T8" fmla="*/ 0 w 420"/>
                <a:gd name="T9" fmla="*/ 2147483646 h 216"/>
                <a:gd name="T10" fmla="*/ 0 w 420"/>
                <a:gd name="T11" fmla="*/ 2147483646 h 216"/>
                <a:gd name="T12" fmla="*/ 2147483646 w 420"/>
                <a:gd name="T13" fmla="*/ 2147483646 h 216"/>
                <a:gd name="T14" fmla="*/ 2147483646 w 420"/>
                <a:gd name="T15" fmla="*/ 2147483646 h 216"/>
                <a:gd name="T16" fmla="*/ 2147483646 w 420"/>
                <a:gd name="T17" fmla="*/ 0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16">
                  <a:moveTo>
                    <a:pt x="420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420" y="216"/>
                    <a:pt x="420" y="216"/>
                    <a:pt x="420" y="216"/>
                  </a:cubicBezTo>
                  <a:cubicBezTo>
                    <a:pt x="420" y="216"/>
                    <a:pt x="420" y="216"/>
                    <a:pt x="420" y="216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4" name="T.Consulta_Documentos">
              <a:hlinkClick r:id="rId20" action="ppaction://hlinksldjump"/>
              <a:extLst>
                <a:ext uri="{FF2B5EF4-FFF2-40B4-BE49-F238E27FC236}">
                  <a16:creationId xmlns:a16="http://schemas.microsoft.com/office/drawing/2014/main" id="{703DB110-68DA-FB73-742C-535B68037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7758" y="3613030"/>
              <a:ext cx="11256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1000" b="1" dirty="0">
                  <a:solidFill>
                    <a:srgbClr val="FFFFFF"/>
                  </a:solidFill>
                  <a:latin typeface="Montserrat" panose="02000505000000020004" pitchFamily="2" charset="0"/>
                </a:rPr>
                <a:t>Consulta de Documentos</a:t>
              </a:r>
              <a:endParaRPr lang="es-CO" altLang="en-US" sz="1000" dirty="0"/>
            </a:p>
          </p:txBody>
        </p:sp>
      </p:grpSp>
      <p:grpSp>
        <p:nvGrpSpPr>
          <p:cNvPr id="423" name="!!Sin Efecto_Presupuestal">
            <a:extLst>
              <a:ext uri="{FF2B5EF4-FFF2-40B4-BE49-F238E27FC236}">
                <a16:creationId xmlns:a16="http://schemas.microsoft.com/office/drawing/2014/main" id="{DCA45207-F6C5-7F49-1E3C-5F21DA9E3D3E}"/>
              </a:ext>
            </a:extLst>
          </p:cNvPr>
          <p:cNvGrpSpPr/>
          <p:nvPr/>
        </p:nvGrpSpPr>
        <p:grpSpPr>
          <a:xfrm>
            <a:off x="5961430" y="3027841"/>
            <a:ext cx="1179766" cy="1447462"/>
            <a:chOff x="5961430" y="3027841"/>
            <a:chExt cx="1179766" cy="1447462"/>
          </a:xfrm>
        </p:grpSpPr>
        <p:sp>
          <p:nvSpPr>
            <p:cNvPr id="372" name="Freeform 22">
              <a:hlinkClick r:id="rId21" action="ppaction://hlinksldjump"/>
              <a:extLst>
                <a:ext uri="{FF2B5EF4-FFF2-40B4-BE49-F238E27FC236}">
                  <a16:creationId xmlns:a16="http://schemas.microsoft.com/office/drawing/2014/main" id="{592FC393-4D12-8A04-3ED1-5D62E28EA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4079775"/>
              <a:ext cx="1179766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0A9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3" name="Freeform 23">
              <a:hlinkClick r:id="rId21" action="ppaction://hlinksldjump"/>
              <a:extLst>
                <a:ext uri="{FF2B5EF4-FFF2-40B4-BE49-F238E27FC236}">
                  <a16:creationId xmlns:a16="http://schemas.microsoft.com/office/drawing/2014/main" id="{A283F80F-DFB2-763C-D7BB-01E04DD6F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3426975"/>
              <a:ext cx="1179766" cy="652800"/>
            </a:xfrm>
            <a:custGeom>
              <a:avLst/>
              <a:gdLst>
                <a:gd name="T0" fmla="*/ 2147483646 w 419"/>
                <a:gd name="T1" fmla="*/ 0 h 216"/>
                <a:gd name="T2" fmla="*/ 2147483646 w 419"/>
                <a:gd name="T3" fmla="*/ 0 h 216"/>
                <a:gd name="T4" fmla="*/ 0 w 419"/>
                <a:gd name="T5" fmla="*/ 0 h 216"/>
                <a:gd name="T6" fmla="*/ 0 w 419"/>
                <a:gd name="T7" fmla="*/ 2147483646 h 216"/>
                <a:gd name="T8" fmla="*/ 0 w 419"/>
                <a:gd name="T9" fmla="*/ 2147483646 h 216"/>
                <a:gd name="T10" fmla="*/ 2147483646 w 419"/>
                <a:gd name="T11" fmla="*/ 2147483646 h 216"/>
                <a:gd name="T12" fmla="*/ 2147483646 w 419"/>
                <a:gd name="T13" fmla="*/ 2147483646 h 216"/>
                <a:gd name="T14" fmla="*/ 2147483646 w 419"/>
                <a:gd name="T15" fmla="*/ 0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6">
                  <a:moveTo>
                    <a:pt x="419" y="0"/>
                  </a:moveTo>
                  <a:cubicBezTo>
                    <a:pt x="419" y="0"/>
                    <a:pt x="419" y="0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6"/>
                    <a:pt x="0" y="216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6"/>
                    <a:pt x="419" y="215"/>
                    <a:pt x="419" y="215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4" name="Freeform 24">
              <a:hlinkClick r:id="rId21" action="ppaction://hlinksldjump"/>
              <a:extLst>
                <a:ext uri="{FF2B5EF4-FFF2-40B4-BE49-F238E27FC236}">
                  <a16:creationId xmlns:a16="http://schemas.microsoft.com/office/drawing/2014/main" id="{1177C109-0F4E-510A-7084-1C123C411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3027841"/>
              <a:ext cx="1179766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0 w 419"/>
                <a:gd name="T11" fmla="*/ 2147483646 h 132"/>
                <a:gd name="T12" fmla="*/ 2147483646 w 419"/>
                <a:gd name="T13" fmla="*/ 2147483646 h 132"/>
                <a:gd name="T14" fmla="*/ 2147483646 w 419"/>
                <a:gd name="T15" fmla="*/ 2147483646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132">
                  <a:moveTo>
                    <a:pt x="408" y="112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5" y="116"/>
                    <a:pt x="0" y="12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68C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3" name="T.SIn_Efecto_Presupuestal">
              <a:hlinkClick r:id="rId21" action="ppaction://hlinksldjump"/>
              <a:extLst>
                <a:ext uri="{FF2B5EF4-FFF2-40B4-BE49-F238E27FC236}">
                  <a16:creationId xmlns:a16="http://schemas.microsoft.com/office/drawing/2014/main" id="{693B64C6-30F3-DDB2-4344-1359B82C3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8503" y="3522827"/>
              <a:ext cx="11256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1000" b="1" dirty="0">
                  <a:solidFill>
                    <a:srgbClr val="FFFFFF"/>
                  </a:solidFill>
                  <a:latin typeface="Montserrat" panose="02000505000000020004" pitchFamily="2" charset="0"/>
                </a:rPr>
                <a:t>Ingresos Sin Efecto Presupuestal</a:t>
              </a:r>
              <a:endParaRPr lang="es-CO" altLang="en-US" sz="1000" dirty="0"/>
            </a:p>
          </p:txBody>
        </p:sp>
      </p:grpSp>
      <p:grpSp>
        <p:nvGrpSpPr>
          <p:cNvPr id="422" name="!!Documentos_Ingresos">
            <a:extLst>
              <a:ext uri="{FF2B5EF4-FFF2-40B4-BE49-F238E27FC236}">
                <a16:creationId xmlns:a16="http://schemas.microsoft.com/office/drawing/2014/main" id="{AC728B04-33C3-2C88-FCA8-FF29F4699BD3}"/>
              </a:ext>
            </a:extLst>
          </p:cNvPr>
          <p:cNvGrpSpPr/>
          <p:nvPr/>
        </p:nvGrpSpPr>
        <p:grpSpPr>
          <a:xfrm>
            <a:off x="4642736" y="3027841"/>
            <a:ext cx="1183128" cy="1447462"/>
            <a:chOff x="4642736" y="3027841"/>
            <a:chExt cx="1183128" cy="1447462"/>
          </a:xfrm>
        </p:grpSpPr>
        <p:sp>
          <p:nvSpPr>
            <p:cNvPr id="381" name="Freeform 31">
              <a:hlinkClick r:id="rId22" action="ppaction://hlinksldjump"/>
              <a:extLst>
                <a:ext uri="{FF2B5EF4-FFF2-40B4-BE49-F238E27FC236}">
                  <a16:creationId xmlns:a16="http://schemas.microsoft.com/office/drawing/2014/main" id="{15808093-8C47-E033-164E-06D9AC7EB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4079775"/>
              <a:ext cx="1180887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2" name="Freeform 32">
              <a:hlinkClick r:id="rId22" action="ppaction://hlinksldjump"/>
              <a:extLst>
                <a:ext uri="{FF2B5EF4-FFF2-40B4-BE49-F238E27FC236}">
                  <a16:creationId xmlns:a16="http://schemas.microsoft.com/office/drawing/2014/main" id="{8DF4A0FB-3A59-B0B6-7E8B-7644CF065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3423368"/>
              <a:ext cx="1183128" cy="656407"/>
            </a:xfrm>
            <a:custGeom>
              <a:avLst/>
              <a:gdLst>
                <a:gd name="T0" fmla="*/ 2147483646 w 420"/>
                <a:gd name="T1" fmla="*/ 2147483646 h 217"/>
                <a:gd name="T2" fmla="*/ 2147483646 w 420"/>
                <a:gd name="T3" fmla="*/ 0 h 217"/>
                <a:gd name="T4" fmla="*/ 0 w 420"/>
                <a:gd name="T5" fmla="*/ 0 h 217"/>
                <a:gd name="T6" fmla="*/ 0 w 420"/>
                <a:gd name="T7" fmla="*/ 2147483646 h 217"/>
                <a:gd name="T8" fmla="*/ 0 w 420"/>
                <a:gd name="T9" fmla="*/ 2147483646 h 217"/>
                <a:gd name="T10" fmla="*/ 2147483646 w 420"/>
                <a:gd name="T11" fmla="*/ 2147483646 h 217"/>
                <a:gd name="T12" fmla="*/ 2147483646 w 420"/>
                <a:gd name="T13" fmla="*/ 2147483646 h 217"/>
                <a:gd name="T14" fmla="*/ 2147483646 w 420"/>
                <a:gd name="T15" fmla="*/ 2147483646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" h="217">
                  <a:moveTo>
                    <a:pt x="420" y="1"/>
                  </a:moveTo>
                  <a:cubicBezTo>
                    <a:pt x="420" y="1"/>
                    <a:pt x="420" y="1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7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9" y="216"/>
                    <a:pt x="420" y="216"/>
                    <a:pt x="420" y="216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3" name="Freeform 33">
              <a:hlinkClick r:id="rId22" action="ppaction://hlinksldjump"/>
              <a:extLst>
                <a:ext uri="{FF2B5EF4-FFF2-40B4-BE49-F238E27FC236}">
                  <a16:creationId xmlns:a16="http://schemas.microsoft.com/office/drawing/2014/main" id="{7DA4EC70-E754-954E-ECF5-0AC5683CE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3027841"/>
              <a:ext cx="1183128" cy="395527"/>
            </a:xfrm>
            <a:custGeom>
              <a:avLst/>
              <a:gdLst>
                <a:gd name="T0" fmla="*/ 2147483646 w 420"/>
                <a:gd name="T1" fmla="*/ 2147483646 h 131"/>
                <a:gd name="T2" fmla="*/ 2147483646 w 420"/>
                <a:gd name="T3" fmla="*/ 2147483646 h 131"/>
                <a:gd name="T4" fmla="*/ 2147483646 w 420"/>
                <a:gd name="T5" fmla="*/ 2147483646 h 131"/>
                <a:gd name="T6" fmla="*/ 2147483646 w 420"/>
                <a:gd name="T7" fmla="*/ 2147483646 h 131"/>
                <a:gd name="T8" fmla="*/ 0 w 420"/>
                <a:gd name="T9" fmla="*/ 2147483646 h 131"/>
                <a:gd name="T10" fmla="*/ 2147483646 w 420"/>
                <a:gd name="T11" fmla="*/ 2147483646 h 131"/>
                <a:gd name="T12" fmla="*/ 2147483646 w 420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31">
                  <a:moveTo>
                    <a:pt x="408" y="112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15" y="0"/>
                    <a:pt x="206" y="0"/>
                    <a:pt x="198" y="4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5" y="115"/>
                    <a:pt x="0" y="123"/>
                    <a:pt x="0" y="131"/>
                  </a:cubicBezTo>
                  <a:cubicBezTo>
                    <a:pt x="420" y="131"/>
                    <a:pt x="420" y="131"/>
                    <a:pt x="420" y="131"/>
                  </a:cubicBezTo>
                  <a:cubicBezTo>
                    <a:pt x="420" y="123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91E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2" name="T.Documentos_Ingresos">
              <a:hlinkClick r:id="rId22" action="ppaction://hlinksldjump"/>
              <a:extLst>
                <a:ext uri="{FF2B5EF4-FFF2-40B4-BE49-F238E27FC236}">
                  <a16:creationId xmlns:a16="http://schemas.microsoft.com/office/drawing/2014/main" id="{708A14F3-2249-FF19-3994-075AD8BFA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484" y="3520738"/>
              <a:ext cx="11256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1000" b="1" dirty="0">
                  <a:solidFill>
                    <a:srgbClr val="FFFFFF"/>
                  </a:solidFill>
                  <a:latin typeface="Montserrat" panose="02000505000000020004" pitchFamily="2" charset="0"/>
                </a:rPr>
                <a:t>Reporte Documentos de Ingresos</a:t>
              </a:r>
              <a:endParaRPr lang="es-CO" altLang="en-US" sz="1000" dirty="0"/>
            </a:p>
          </p:txBody>
        </p:sp>
      </p:grpSp>
      <p:grpSp>
        <p:nvGrpSpPr>
          <p:cNvPr id="421" name="!!Gestión_Ingresos">
            <a:extLst>
              <a:ext uri="{FF2B5EF4-FFF2-40B4-BE49-F238E27FC236}">
                <a16:creationId xmlns:a16="http://schemas.microsoft.com/office/drawing/2014/main" id="{2727B3B8-F257-8E7A-81D4-410778DC66C5}"/>
              </a:ext>
            </a:extLst>
          </p:cNvPr>
          <p:cNvGrpSpPr/>
          <p:nvPr/>
        </p:nvGrpSpPr>
        <p:grpSpPr>
          <a:xfrm>
            <a:off x="7284211" y="1356738"/>
            <a:ext cx="1179767" cy="1447462"/>
            <a:chOff x="7284211" y="1356738"/>
            <a:chExt cx="1179767" cy="1447462"/>
          </a:xfrm>
        </p:grpSpPr>
        <p:sp>
          <p:nvSpPr>
            <p:cNvPr id="369" name="Freeform 19">
              <a:hlinkClick r:id="rId23" action="ppaction://hlinksldjump"/>
              <a:extLst>
                <a:ext uri="{FF2B5EF4-FFF2-40B4-BE49-F238E27FC236}">
                  <a16:creationId xmlns:a16="http://schemas.microsoft.com/office/drawing/2014/main" id="{48803919-E90F-8FE7-2CE5-371492D3F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1356738"/>
              <a:ext cx="1179767" cy="395527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0 w 419"/>
                <a:gd name="T9" fmla="*/ 2147483646 h 131"/>
                <a:gd name="T10" fmla="*/ 2147483646 w 419"/>
                <a:gd name="T11" fmla="*/ 2147483646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408" y="11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5" y="115"/>
                    <a:pt x="0" y="123"/>
                    <a:pt x="0" y="131"/>
                  </a:cubicBezTo>
                  <a:cubicBezTo>
                    <a:pt x="419" y="131"/>
                    <a:pt x="419" y="131"/>
                    <a:pt x="419" y="131"/>
                  </a:cubicBezTo>
                  <a:cubicBezTo>
                    <a:pt x="419" y="123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FFC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0" name="Freeform 20">
              <a:hlinkClick r:id="rId23" action="ppaction://hlinksldjump"/>
              <a:extLst>
                <a:ext uri="{FF2B5EF4-FFF2-40B4-BE49-F238E27FC236}">
                  <a16:creationId xmlns:a16="http://schemas.microsoft.com/office/drawing/2014/main" id="{CC3E13E4-C803-8AFA-9070-AC4EA9E4D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1752265"/>
              <a:ext cx="1179767" cy="656407"/>
            </a:xfrm>
            <a:custGeom>
              <a:avLst/>
              <a:gdLst>
                <a:gd name="T0" fmla="*/ 2147483646 w 419"/>
                <a:gd name="T1" fmla="*/ 2147483646 h 217"/>
                <a:gd name="T2" fmla="*/ 2147483646 w 419"/>
                <a:gd name="T3" fmla="*/ 0 h 217"/>
                <a:gd name="T4" fmla="*/ 0 w 419"/>
                <a:gd name="T5" fmla="*/ 0 h 217"/>
                <a:gd name="T6" fmla="*/ 0 w 419"/>
                <a:gd name="T7" fmla="*/ 2147483646 h 217"/>
                <a:gd name="T8" fmla="*/ 0 w 419"/>
                <a:gd name="T9" fmla="*/ 2147483646 h 217"/>
                <a:gd name="T10" fmla="*/ 2147483646 w 419"/>
                <a:gd name="T11" fmla="*/ 2147483646 h 217"/>
                <a:gd name="T12" fmla="*/ 2147483646 w 419"/>
                <a:gd name="T13" fmla="*/ 2147483646 h 217"/>
                <a:gd name="T14" fmla="*/ 2147483646 w 419"/>
                <a:gd name="T15" fmla="*/ 2147483646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7">
                  <a:moveTo>
                    <a:pt x="419" y="1"/>
                  </a:moveTo>
                  <a:cubicBezTo>
                    <a:pt x="419" y="1"/>
                    <a:pt x="419" y="1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7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9" y="216"/>
                    <a:pt x="419" y="216"/>
                    <a:pt x="419" y="21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rgbClr val="FFA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1" name="Freeform 21">
              <a:hlinkClick r:id="rId23" action="ppaction://hlinksldjump"/>
              <a:extLst>
                <a:ext uri="{FF2B5EF4-FFF2-40B4-BE49-F238E27FC236}">
                  <a16:creationId xmlns:a16="http://schemas.microsoft.com/office/drawing/2014/main" id="{F966C185-4EB6-F11F-2071-6E5F2D0DE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2408672"/>
              <a:ext cx="1179767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FA9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1" name="T.Gestion_Ingresos">
              <a:hlinkClick r:id="rId23" action="ppaction://hlinksldjump"/>
              <a:extLst>
                <a:ext uri="{FF2B5EF4-FFF2-40B4-BE49-F238E27FC236}">
                  <a16:creationId xmlns:a16="http://schemas.microsoft.com/office/drawing/2014/main" id="{85BF47C4-31DE-1E06-4636-3BD0A4183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1284" y="1936234"/>
              <a:ext cx="11256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1000" b="1" dirty="0">
                  <a:solidFill>
                    <a:srgbClr val="FFFFFF"/>
                  </a:solidFill>
                  <a:latin typeface="Montserrat" panose="02000505000000020004" pitchFamily="2" charset="0"/>
                </a:rPr>
                <a:t>Gestión de Ingresos</a:t>
              </a:r>
              <a:endParaRPr lang="es-CO" altLang="en-US" sz="1000" dirty="0"/>
            </a:p>
          </p:txBody>
        </p:sp>
      </p:grpSp>
      <p:grpSp>
        <p:nvGrpSpPr>
          <p:cNvPr id="420" name="!!Ejecución_Subunidad">
            <a:extLst>
              <a:ext uri="{FF2B5EF4-FFF2-40B4-BE49-F238E27FC236}">
                <a16:creationId xmlns:a16="http://schemas.microsoft.com/office/drawing/2014/main" id="{08114AB6-2E49-8F8E-ACC2-4481E0A02093}"/>
              </a:ext>
            </a:extLst>
          </p:cNvPr>
          <p:cNvGrpSpPr/>
          <p:nvPr/>
        </p:nvGrpSpPr>
        <p:grpSpPr>
          <a:xfrm>
            <a:off x="5966637" y="1353131"/>
            <a:ext cx="1179767" cy="1448665"/>
            <a:chOff x="5966637" y="1353131"/>
            <a:chExt cx="1179767" cy="1448665"/>
          </a:xfrm>
        </p:grpSpPr>
        <p:sp>
          <p:nvSpPr>
            <p:cNvPr id="375" name="Freeform 25">
              <a:hlinkClick r:id="rId24" action="ppaction://hlinksldjump"/>
              <a:extLst>
                <a:ext uri="{FF2B5EF4-FFF2-40B4-BE49-F238E27FC236}">
                  <a16:creationId xmlns:a16="http://schemas.microsoft.com/office/drawing/2014/main" id="{40BBE370-3155-4DF0-01CD-0E8C3DA57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2405066"/>
              <a:ext cx="1179767" cy="396730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1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4" y="16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4" y="15"/>
                    <a:pt x="11" y="19"/>
                  </a:cubicBezTo>
                  <a:close/>
                </a:path>
              </a:pathLst>
            </a:custGeom>
            <a:solidFill>
              <a:srgbClr val="CC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6" name="Freeform 26">
              <a:hlinkClick r:id="rId24" action="ppaction://hlinksldjump"/>
              <a:extLst>
                <a:ext uri="{FF2B5EF4-FFF2-40B4-BE49-F238E27FC236}">
                  <a16:creationId xmlns:a16="http://schemas.microsoft.com/office/drawing/2014/main" id="{B47F997D-496B-477D-4EF8-813889844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1353131"/>
              <a:ext cx="1179767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0 w 419"/>
                <a:gd name="T11" fmla="*/ 2147483646 h 132"/>
                <a:gd name="T12" fmla="*/ 2147483646 w 419"/>
                <a:gd name="T13" fmla="*/ 2147483646 h 132"/>
                <a:gd name="T14" fmla="*/ 2147483646 w 419"/>
                <a:gd name="T15" fmla="*/ 2147483646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5" y="116"/>
                    <a:pt x="407" y="112"/>
                  </a:cubicBezTo>
                  <a:close/>
                </a:path>
              </a:pathLst>
            </a:custGeom>
            <a:solidFill>
              <a:srgbClr val="F0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7" name="Freeform 27">
              <a:hlinkClick r:id="rId24" action="ppaction://hlinksldjump"/>
              <a:extLst>
                <a:ext uri="{FF2B5EF4-FFF2-40B4-BE49-F238E27FC236}">
                  <a16:creationId xmlns:a16="http://schemas.microsoft.com/office/drawing/2014/main" id="{2C83EB6C-D456-4030-E122-A236B7F4D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1752265"/>
              <a:ext cx="1179767" cy="652801"/>
            </a:xfrm>
            <a:custGeom>
              <a:avLst/>
              <a:gdLst>
                <a:gd name="T0" fmla="*/ 2147483646 w 419"/>
                <a:gd name="T1" fmla="*/ 0 h 216"/>
                <a:gd name="T2" fmla="*/ 2147483646 w 419"/>
                <a:gd name="T3" fmla="*/ 0 h 216"/>
                <a:gd name="T4" fmla="*/ 0 w 419"/>
                <a:gd name="T5" fmla="*/ 0 h 216"/>
                <a:gd name="T6" fmla="*/ 0 w 419"/>
                <a:gd name="T7" fmla="*/ 2147483646 h 216"/>
                <a:gd name="T8" fmla="*/ 0 w 419"/>
                <a:gd name="T9" fmla="*/ 2147483646 h 216"/>
                <a:gd name="T10" fmla="*/ 2147483646 w 419"/>
                <a:gd name="T11" fmla="*/ 2147483646 h 216"/>
                <a:gd name="T12" fmla="*/ 2147483646 w 419"/>
                <a:gd name="T13" fmla="*/ 2147483646 h 216"/>
                <a:gd name="T14" fmla="*/ 2147483646 w 419"/>
                <a:gd name="T15" fmla="*/ 0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6">
                  <a:moveTo>
                    <a:pt x="419" y="0"/>
                  </a:moveTo>
                  <a:cubicBezTo>
                    <a:pt x="419" y="0"/>
                    <a:pt x="419" y="0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6"/>
                    <a:pt x="419" y="216"/>
                    <a:pt x="419" y="21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" name="T.Ejecucion_Presupuestal_Subunidad">
              <a:hlinkClick r:id="rId24" action="ppaction://hlinksldjump"/>
              <a:extLst>
                <a:ext uri="{FF2B5EF4-FFF2-40B4-BE49-F238E27FC236}">
                  <a16:creationId xmlns:a16="http://schemas.microsoft.com/office/drawing/2014/main" id="{0380DB5F-3B1A-4154-3344-7C314930D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3710" y="1752265"/>
              <a:ext cx="112561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1000" b="1" dirty="0">
                  <a:solidFill>
                    <a:srgbClr val="FFFFFF"/>
                  </a:solidFill>
                  <a:latin typeface="Montserrat" panose="02000505000000020004" pitchFamily="2" charset="0"/>
                </a:rPr>
                <a:t>Informe de Ejecución Presupuestal por Subunidad</a:t>
              </a:r>
              <a:endParaRPr lang="es-CO" altLang="en-US" sz="1000" dirty="0"/>
            </a:p>
          </p:txBody>
        </p:sp>
      </p:grpSp>
      <p:grpSp>
        <p:nvGrpSpPr>
          <p:cNvPr id="425" name="!!Ejecucion_Agregada">
            <a:extLst>
              <a:ext uri="{FF2B5EF4-FFF2-40B4-BE49-F238E27FC236}">
                <a16:creationId xmlns:a16="http://schemas.microsoft.com/office/drawing/2014/main" id="{EA0C2FD3-DE84-9578-8769-3FF6A391F02E}"/>
              </a:ext>
            </a:extLst>
          </p:cNvPr>
          <p:cNvGrpSpPr/>
          <p:nvPr/>
        </p:nvGrpSpPr>
        <p:grpSpPr>
          <a:xfrm>
            <a:off x="4645702" y="1356738"/>
            <a:ext cx="1184248" cy="1447462"/>
            <a:chOff x="4645702" y="1356738"/>
            <a:chExt cx="1184248" cy="1447462"/>
          </a:xfrm>
        </p:grpSpPr>
        <p:sp>
          <p:nvSpPr>
            <p:cNvPr id="378" name="T.Ejecución_Agregada">
              <a:hlinkClick r:id="rId25" action="ppaction://hlinksldjump"/>
              <a:extLst>
                <a:ext uri="{FF2B5EF4-FFF2-40B4-BE49-F238E27FC236}">
                  <a16:creationId xmlns:a16="http://schemas.microsoft.com/office/drawing/2014/main" id="{27C8492A-90F0-E941-0C94-FD08497B8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702" y="1755872"/>
              <a:ext cx="1182007" cy="652800"/>
            </a:xfrm>
            <a:custGeom>
              <a:avLst/>
              <a:gdLst>
                <a:gd name="T0" fmla="*/ 2147483646 w 420"/>
                <a:gd name="T1" fmla="*/ 2147483646 h 216"/>
                <a:gd name="T2" fmla="*/ 2147483646 w 420"/>
                <a:gd name="T3" fmla="*/ 0 h 216"/>
                <a:gd name="T4" fmla="*/ 2147483646 w 420"/>
                <a:gd name="T5" fmla="*/ 0 h 216"/>
                <a:gd name="T6" fmla="*/ 2147483646 w 420"/>
                <a:gd name="T7" fmla="*/ 0 h 216"/>
                <a:gd name="T8" fmla="*/ 0 w 420"/>
                <a:gd name="T9" fmla="*/ 2147483646 h 216"/>
                <a:gd name="T10" fmla="*/ 2147483646 w 420"/>
                <a:gd name="T11" fmla="*/ 2147483646 h 216"/>
                <a:gd name="T12" fmla="*/ 2147483646 w 420"/>
                <a:gd name="T13" fmla="*/ 2147483646 h 216"/>
                <a:gd name="T14" fmla="*/ 2147483646 w 420"/>
                <a:gd name="T15" fmla="*/ 2147483646 h 216"/>
                <a:gd name="T16" fmla="*/ 2147483646 w 420"/>
                <a:gd name="T17" fmla="*/ 2147483646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16">
                  <a:moveTo>
                    <a:pt x="420" y="1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1" y="216"/>
                    <a:pt x="1" y="216"/>
                  </a:cubicBezTo>
                  <a:cubicBezTo>
                    <a:pt x="420" y="216"/>
                    <a:pt x="420" y="216"/>
                    <a:pt x="420" y="216"/>
                  </a:cubicBezTo>
                  <a:cubicBezTo>
                    <a:pt x="420" y="216"/>
                    <a:pt x="420" y="216"/>
                    <a:pt x="420" y="216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7" name="T.Ejecución_Agregada">
              <a:hlinkClick r:id="rId25" action="ppaction://hlinksldjump"/>
              <a:extLst>
                <a:ext uri="{FF2B5EF4-FFF2-40B4-BE49-F238E27FC236}">
                  <a16:creationId xmlns:a16="http://schemas.microsoft.com/office/drawing/2014/main" id="{A251BEE4-E1D4-5A24-462E-37FA11CBF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089" y="1782347"/>
              <a:ext cx="112561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1000" b="1" dirty="0">
                  <a:solidFill>
                    <a:srgbClr val="FFFFFF"/>
                  </a:solidFill>
                  <a:latin typeface="Montserrat" panose="02000505000000020004" pitchFamily="2" charset="0"/>
                </a:rPr>
                <a:t>Informe de Ejecución Presupuestal Agregada</a:t>
              </a:r>
              <a:endParaRPr lang="es-CO" altLang="en-US" sz="1000" dirty="0"/>
            </a:p>
          </p:txBody>
        </p:sp>
        <p:sp>
          <p:nvSpPr>
            <p:cNvPr id="413" name="Freeform 29">
              <a:hlinkClick r:id="rId25" action="ppaction://hlinksldjump"/>
              <a:extLst>
                <a:ext uri="{FF2B5EF4-FFF2-40B4-BE49-F238E27FC236}">
                  <a16:creationId xmlns:a16="http://schemas.microsoft.com/office/drawing/2014/main" id="{051301A4-2649-10E7-CC8A-165E8B320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184" y="1356738"/>
              <a:ext cx="1179766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2147483646 w 419"/>
                <a:gd name="T11" fmla="*/ 2147483646 h 132"/>
                <a:gd name="T12" fmla="*/ 2147483646 w 419"/>
                <a:gd name="T13" fmla="*/ 2147483646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5" y="0"/>
                    <a:pt x="198" y="5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4" y="116"/>
                    <a:pt x="407" y="112"/>
                  </a:cubicBez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" name="Freeform 30">
              <a:hlinkClick r:id="rId25" action="ppaction://hlinksldjump"/>
              <a:extLst>
                <a:ext uri="{FF2B5EF4-FFF2-40B4-BE49-F238E27FC236}">
                  <a16:creationId xmlns:a16="http://schemas.microsoft.com/office/drawing/2014/main" id="{32A9D1D0-7F00-2440-F5AA-92594DC60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184" y="2408672"/>
              <a:ext cx="1179766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1" y="20"/>
                  </a:moveTo>
                  <a:cubicBezTo>
                    <a:pt x="197" y="127"/>
                    <a:pt x="197" y="127"/>
                    <a:pt x="197" y="127"/>
                  </a:cubicBezTo>
                  <a:cubicBezTo>
                    <a:pt x="205" y="131"/>
                    <a:pt x="213" y="131"/>
                    <a:pt x="221" y="127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4" y="16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4" y="16"/>
                    <a:pt x="11" y="20"/>
                  </a:cubicBez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Rectangulo Reportes">
            <a:extLst>
              <a:ext uri="{FF2B5EF4-FFF2-40B4-BE49-F238E27FC236}">
                <a16:creationId xmlns:a16="http://schemas.microsoft.com/office/drawing/2014/main" id="{12B2B390-59C6-3B48-46F3-1C048BE6A54A}"/>
              </a:ext>
            </a:extLst>
          </p:cNvPr>
          <p:cNvSpPr/>
          <p:nvPr/>
        </p:nvSpPr>
        <p:spPr>
          <a:xfrm>
            <a:off x="4099560" y="956571"/>
            <a:ext cx="4876800" cy="395961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T.Gestion_ingresos">
            <a:extLst>
              <a:ext uri="{FF2B5EF4-FFF2-40B4-BE49-F238E27FC236}">
                <a16:creationId xmlns:a16="http://schemas.microsoft.com/office/drawing/2014/main" id="{5FD5F0F2-605C-F44D-AD4B-71B5934136ED}"/>
              </a:ext>
            </a:extLst>
          </p:cNvPr>
          <p:cNvSpPr txBox="1"/>
          <p:nvPr/>
        </p:nvSpPr>
        <p:spPr>
          <a:xfrm>
            <a:off x="4494727" y="507499"/>
            <a:ext cx="4084685" cy="4462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Regresar Inicio">
                <a:extLst>
                  <a:ext uri="{FF2B5EF4-FFF2-40B4-BE49-F238E27FC236}">
                    <a16:creationId xmlns:a16="http://schemas.microsoft.com/office/drawing/2014/main" id="{1448BDB5-78DA-FDFA-16F9-241ABF10E1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Regresar Inicio">
                <a:extLst>
                  <a:ext uri="{FF2B5EF4-FFF2-40B4-BE49-F238E27FC236}">
                    <a16:creationId xmlns:a16="http://schemas.microsoft.com/office/drawing/2014/main" id="{1448BDB5-78DA-FDFA-16F9-241ABF10E1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2638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portes_Ingresos">
            <a:extLst>
              <a:ext uri="{FF2B5EF4-FFF2-40B4-BE49-F238E27FC236}">
                <a16:creationId xmlns:a16="http://schemas.microsoft.com/office/drawing/2014/main" id="{DFC4856A-A556-6D99-791E-D7727102DDBF}"/>
              </a:ext>
            </a:extLst>
          </p:cNvPr>
          <p:cNvGrpSpPr/>
          <p:nvPr/>
        </p:nvGrpSpPr>
        <p:grpSpPr>
          <a:xfrm>
            <a:off x="431" y="3935062"/>
            <a:ext cx="3900949" cy="1074281"/>
            <a:chOff x="431" y="3935062"/>
            <a:chExt cx="3900949" cy="1074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R.Reportes_7.2">
              <a:hlinkClick r:id="rId3" action="ppaction://hlinksldjump"/>
              <a:extLst>
                <a:ext uri="{FF2B5EF4-FFF2-40B4-BE49-F238E27FC236}">
                  <a16:creationId xmlns:a16="http://schemas.microsoft.com/office/drawing/2014/main" id="{F0B2CAD0-6664-461D-3BE8-D0E5F3C7238E}"/>
                </a:ext>
              </a:extLst>
            </p:cNvPr>
            <p:cNvSpPr/>
            <p:nvPr/>
          </p:nvSpPr>
          <p:spPr>
            <a:xfrm rot="16200000">
              <a:off x="-373223" y="4308716"/>
              <a:ext cx="1074281" cy="326973"/>
            </a:xfrm>
            <a:prstGeom prst="parallelogram">
              <a:avLst>
                <a:gd name="adj" fmla="val 151796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8" name="Reportes">
              <a:extLst>
                <a:ext uri="{FF2B5EF4-FFF2-40B4-BE49-F238E27FC236}">
                  <a16:creationId xmlns:a16="http://schemas.microsoft.com/office/drawing/2014/main" id="{562E1638-05D2-A382-8552-58C11F68636B}"/>
                </a:ext>
              </a:extLst>
            </p:cNvPr>
            <p:cNvGrpSpPr/>
            <p:nvPr/>
          </p:nvGrpSpPr>
          <p:grpSpPr>
            <a:xfrm>
              <a:off x="327404" y="4427778"/>
              <a:ext cx="3573976" cy="576423"/>
              <a:chOff x="326971" y="3840544"/>
              <a:chExt cx="3573976" cy="576423"/>
            </a:xfrm>
            <a:solidFill>
              <a:srgbClr val="00B050"/>
            </a:solidFill>
          </p:grpSpPr>
          <p:sp>
            <p:nvSpPr>
              <p:cNvPr id="10" name="R.Reportes_7.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2A7BAF7-C57F-9EFA-E9F4-9028EE9D3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71" y="3840544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Texto Reportes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F8F9C25-F0D9-A855-7557-219001C73A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898" y="3980566"/>
                <a:ext cx="2394824" cy="29928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Reportes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12" name="Icono Reportes" descr="Contrato con relleno sólido">
                <a:extLst>
                  <a:ext uri="{FF2B5EF4-FFF2-40B4-BE49-F238E27FC236}">
                    <a16:creationId xmlns:a16="http://schemas.microsoft.com/office/drawing/2014/main" id="{98961013-8CAE-D20E-67DB-0DF66FD3E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201669" y="3979264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54" name="Devolucion_Ingresos">
            <a:extLst>
              <a:ext uri="{FF2B5EF4-FFF2-40B4-BE49-F238E27FC236}">
                <a16:creationId xmlns:a16="http://schemas.microsoft.com/office/drawing/2014/main" id="{010E84AF-FF6C-B7C2-AAA1-EAE1B9BD6E2A}"/>
              </a:ext>
            </a:extLst>
          </p:cNvPr>
          <p:cNvGrpSpPr/>
          <p:nvPr/>
        </p:nvGrpSpPr>
        <p:grpSpPr>
          <a:xfrm>
            <a:off x="813" y="3525621"/>
            <a:ext cx="3900563" cy="913014"/>
            <a:chOff x="813" y="3525621"/>
            <a:chExt cx="3900563" cy="913014"/>
          </a:xfrm>
        </p:grpSpPr>
        <p:sp>
          <p:nvSpPr>
            <p:cNvPr id="59" name="R.Devolucion_6.2">
              <a:hlinkClick r:id="rId6" action="ppaction://hlinksldjump"/>
              <a:extLst>
                <a:ext uri="{FF2B5EF4-FFF2-40B4-BE49-F238E27FC236}">
                  <a16:creationId xmlns:a16="http://schemas.microsoft.com/office/drawing/2014/main" id="{0A3B426C-61C1-0E77-AAC7-F5594004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3525621"/>
              <a:ext cx="326588" cy="913014"/>
            </a:xfrm>
            <a:custGeom>
              <a:avLst/>
              <a:gdLst>
                <a:gd name="T0" fmla="*/ 313 w 313"/>
                <a:gd name="T1" fmla="*/ 1093 h 1093"/>
                <a:gd name="T2" fmla="*/ 0 w 313"/>
                <a:gd name="T3" fmla="*/ 502 h 1093"/>
                <a:gd name="T4" fmla="*/ 0 w 313"/>
                <a:gd name="T5" fmla="*/ 0 h 1093"/>
                <a:gd name="T6" fmla="*/ 313 w 313"/>
                <a:gd name="T7" fmla="*/ 395 h 1093"/>
                <a:gd name="T8" fmla="*/ 313 w 313"/>
                <a:gd name="T9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1093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395"/>
                  </a:lnTo>
                  <a:lnTo>
                    <a:pt x="313" y="1093"/>
                  </a:lnTo>
                  <a:close/>
                </a:path>
              </a:pathLst>
            </a:custGeom>
            <a:solidFill>
              <a:srgbClr val="34B2E3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3" name="Devolucion">
              <a:extLst>
                <a:ext uri="{FF2B5EF4-FFF2-40B4-BE49-F238E27FC236}">
                  <a16:creationId xmlns:a16="http://schemas.microsoft.com/office/drawing/2014/main" id="{CC6A5D6B-2955-95E3-7D74-879FB5225D6E}"/>
                </a:ext>
              </a:extLst>
            </p:cNvPr>
            <p:cNvGrpSpPr/>
            <p:nvPr/>
          </p:nvGrpSpPr>
          <p:grpSpPr>
            <a:xfrm>
              <a:off x="327400" y="3851567"/>
              <a:ext cx="3573976" cy="578904"/>
              <a:chOff x="327400" y="3851567"/>
              <a:chExt cx="3573976" cy="578904"/>
            </a:xfrm>
          </p:grpSpPr>
          <p:sp>
            <p:nvSpPr>
              <p:cNvPr id="327" name="R.Devolucion_5.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C469CFF-F80D-5A97-56FB-B041A605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0" y="3851567"/>
                <a:ext cx="3573976" cy="578904"/>
              </a:xfrm>
              <a:custGeom>
                <a:avLst/>
                <a:gdLst>
                  <a:gd name="T0" fmla="*/ 3868 w 4034"/>
                  <a:gd name="T1" fmla="*/ 173 h 700"/>
                  <a:gd name="T2" fmla="*/ 3705 w 4034"/>
                  <a:gd name="T3" fmla="*/ 0 h 700"/>
                  <a:gd name="T4" fmla="*/ 3705 w 4034"/>
                  <a:gd name="T5" fmla="*/ 0 h 700"/>
                  <a:gd name="T6" fmla="*/ 0 w 4034"/>
                  <a:gd name="T7" fmla="*/ 0 h 700"/>
                  <a:gd name="T8" fmla="*/ 0 w 4034"/>
                  <a:gd name="T9" fmla="*/ 700 h 700"/>
                  <a:gd name="T10" fmla="*/ 3705 w 4034"/>
                  <a:gd name="T11" fmla="*/ 700 h 700"/>
                  <a:gd name="T12" fmla="*/ 3705 w 4034"/>
                  <a:gd name="T13" fmla="*/ 700 h 700"/>
                  <a:gd name="T14" fmla="*/ 3868 w 4034"/>
                  <a:gd name="T15" fmla="*/ 523 h 700"/>
                  <a:gd name="T16" fmla="*/ 4034 w 4034"/>
                  <a:gd name="T17" fmla="*/ 350 h 700"/>
                  <a:gd name="T18" fmla="*/ 3868 w 4034"/>
                  <a:gd name="T19" fmla="*/ 173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700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34B2E3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8" name="Texto Devolucion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A1E2913-D7AD-B6FD-49D5-9153CD7F8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87" y="3991377"/>
                <a:ext cx="2937511" cy="299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Devolución de Ingresos 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30" name="Icono Devolucion" descr="Recibo con relleno sólido">
                <a:extLst>
                  <a:ext uri="{FF2B5EF4-FFF2-40B4-BE49-F238E27FC236}">
                    <a16:creationId xmlns:a16="http://schemas.microsoft.com/office/drawing/2014/main" id="{8A79F7E3-87EC-C3CD-EA18-B04F849D7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02098" y="3944919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48" name="Compensacion">
            <a:extLst>
              <a:ext uri="{FF2B5EF4-FFF2-40B4-BE49-F238E27FC236}">
                <a16:creationId xmlns:a16="http://schemas.microsoft.com/office/drawing/2014/main" id="{BE3FC7E9-79D5-72CF-3037-FDB68DA29477}"/>
              </a:ext>
            </a:extLst>
          </p:cNvPr>
          <p:cNvGrpSpPr/>
          <p:nvPr/>
        </p:nvGrpSpPr>
        <p:grpSpPr>
          <a:xfrm>
            <a:off x="1905" y="3114838"/>
            <a:ext cx="3895396" cy="739207"/>
            <a:chOff x="1905" y="3114838"/>
            <a:chExt cx="3895396" cy="739207"/>
          </a:xfrm>
        </p:grpSpPr>
        <p:sp>
          <p:nvSpPr>
            <p:cNvPr id="49" name="R.Compensacion_5.2">
              <a:hlinkClick r:id="rId9" action="ppaction://hlinksldjump"/>
              <a:extLst>
                <a:ext uri="{FF2B5EF4-FFF2-40B4-BE49-F238E27FC236}">
                  <a16:creationId xmlns:a16="http://schemas.microsoft.com/office/drawing/2014/main" id="{ED316E5A-65BB-640E-5B24-C901D9C7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3114838"/>
              <a:ext cx="322197" cy="739207"/>
            </a:xfrm>
            <a:custGeom>
              <a:avLst/>
              <a:gdLst>
                <a:gd name="T0" fmla="*/ 313 w 313"/>
                <a:gd name="T1" fmla="*/ 897 h 897"/>
                <a:gd name="T2" fmla="*/ 0 w 313"/>
                <a:gd name="T3" fmla="*/ 502 h 897"/>
                <a:gd name="T4" fmla="*/ 0 w 313"/>
                <a:gd name="T5" fmla="*/ 0 h 897"/>
                <a:gd name="T6" fmla="*/ 313 w 313"/>
                <a:gd name="T7" fmla="*/ 197 h 897"/>
                <a:gd name="T8" fmla="*/ 313 w 313"/>
                <a:gd name="T9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7">
                  <a:moveTo>
                    <a:pt x="313" y="897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197"/>
                  </a:lnTo>
                  <a:lnTo>
                    <a:pt x="313" y="897"/>
                  </a:lnTo>
                  <a:close/>
                </a:path>
              </a:pathLst>
            </a:custGeom>
            <a:solidFill>
              <a:srgbClr val="065280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0" name="Compensacion">
              <a:extLst>
                <a:ext uri="{FF2B5EF4-FFF2-40B4-BE49-F238E27FC236}">
                  <a16:creationId xmlns:a16="http://schemas.microsoft.com/office/drawing/2014/main" id="{3616FC8E-A1F3-0556-70C2-1E4882F6420A}"/>
                </a:ext>
              </a:extLst>
            </p:cNvPr>
            <p:cNvGrpSpPr/>
            <p:nvPr/>
          </p:nvGrpSpPr>
          <p:grpSpPr>
            <a:xfrm>
              <a:off x="323325" y="3276384"/>
              <a:ext cx="3573976" cy="576423"/>
              <a:chOff x="318819" y="3266527"/>
              <a:chExt cx="3573976" cy="576423"/>
            </a:xfrm>
          </p:grpSpPr>
          <p:sp>
            <p:nvSpPr>
              <p:cNvPr id="51" name="R.Compensacion_5.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49B1C65-6A44-9D9C-4013-80941442F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19" y="3266527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6528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Texto Compensacion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FF1A4579-F500-2C5F-FC97-82A3B8A6B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3385410"/>
                <a:ext cx="2545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Compensación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53" name="Icono Compensacion" descr="Ábaco con relleno sólido">
                <a:extLst>
                  <a:ext uri="{FF2B5EF4-FFF2-40B4-BE49-F238E27FC236}">
                    <a16:creationId xmlns:a16="http://schemas.microsoft.com/office/drawing/2014/main" id="{3ECCC66D-F9D4-6A1A-A8F8-16C1E898D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194462" y="3345715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42" name="Recaudo_Anterior">
            <a:extLst>
              <a:ext uri="{FF2B5EF4-FFF2-40B4-BE49-F238E27FC236}">
                <a16:creationId xmlns:a16="http://schemas.microsoft.com/office/drawing/2014/main" id="{4C2189E3-1FC0-9AF6-C874-529249E27BBA}"/>
              </a:ext>
            </a:extLst>
          </p:cNvPr>
          <p:cNvGrpSpPr/>
          <p:nvPr/>
        </p:nvGrpSpPr>
        <p:grpSpPr>
          <a:xfrm>
            <a:off x="-4774" y="2688830"/>
            <a:ext cx="3901645" cy="587553"/>
            <a:chOff x="-4774" y="2688830"/>
            <a:chExt cx="3901645" cy="587553"/>
          </a:xfrm>
        </p:grpSpPr>
        <p:sp>
          <p:nvSpPr>
            <p:cNvPr id="43" name="R.Anterior_4.2">
              <a:hlinkClick r:id="rId12" action="ppaction://hlinksldjump"/>
              <a:extLst>
                <a:ext uri="{FF2B5EF4-FFF2-40B4-BE49-F238E27FC236}">
                  <a16:creationId xmlns:a16="http://schemas.microsoft.com/office/drawing/2014/main" id="{ABC30D69-2FA1-AF3F-5D0F-58EEDDF34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4" y="2688830"/>
              <a:ext cx="326972" cy="587553"/>
            </a:xfrm>
            <a:custGeom>
              <a:avLst/>
              <a:gdLst>
                <a:gd name="T0" fmla="*/ 313 w 313"/>
                <a:gd name="T1" fmla="*/ 0 h 702"/>
                <a:gd name="T2" fmla="*/ 0 w 313"/>
                <a:gd name="T3" fmla="*/ 0 h 702"/>
                <a:gd name="T4" fmla="*/ 0 w 313"/>
                <a:gd name="T5" fmla="*/ 505 h 702"/>
                <a:gd name="T6" fmla="*/ 313 w 313"/>
                <a:gd name="T7" fmla="*/ 702 h 702"/>
                <a:gd name="T8" fmla="*/ 313 w 313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702">
                  <a:moveTo>
                    <a:pt x="313" y="0"/>
                  </a:moveTo>
                  <a:lnTo>
                    <a:pt x="0" y="0"/>
                  </a:lnTo>
                  <a:lnTo>
                    <a:pt x="0" y="505"/>
                  </a:lnTo>
                  <a:lnTo>
                    <a:pt x="313" y="7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C103D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4" name="Anterior">
              <a:extLst>
                <a:ext uri="{FF2B5EF4-FFF2-40B4-BE49-F238E27FC236}">
                  <a16:creationId xmlns:a16="http://schemas.microsoft.com/office/drawing/2014/main" id="{DAC6292D-C815-A97C-85BE-36C55BB99EA6}"/>
                </a:ext>
              </a:extLst>
            </p:cNvPr>
            <p:cNvGrpSpPr/>
            <p:nvPr/>
          </p:nvGrpSpPr>
          <p:grpSpPr>
            <a:xfrm>
              <a:off x="322896" y="2688832"/>
              <a:ext cx="3573975" cy="587551"/>
              <a:chOff x="322896" y="2688833"/>
              <a:chExt cx="3573975" cy="578904"/>
            </a:xfrm>
          </p:grpSpPr>
          <p:sp>
            <p:nvSpPr>
              <p:cNvPr id="45" name="R.Anterior_4.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4731AB1-E161-ECEF-CAB2-2B01D257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2688833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6 h 700"/>
                  <a:gd name="T4" fmla="*/ 3705 w 4034"/>
                  <a:gd name="T5" fmla="*/ 0 h 700"/>
                  <a:gd name="T6" fmla="*/ 3705 w 4034"/>
                  <a:gd name="T7" fmla="*/ 0 h 700"/>
                  <a:gd name="T8" fmla="*/ 0 w 4034"/>
                  <a:gd name="T9" fmla="*/ 0 h 700"/>
                  <a:gd name="T10" fmla="*/ 0 w 4034"/>
                  <a:gd name="T11" fmla="*/ 700 h 700"/>
                  <a:gd name="T12" fmla="*/ 3705 w 4034"/>
                  <a:gd name="T13" fmla="*/ 700 h 700"/>
                  <a:gd name="T14" fmla="*/ 3705 w 4034"/>
                  <a:gd name="T15" fmla="*/ 700 h 700"/>
                  <a:gd name="T16" fmla="*/ 3705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3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6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8C103D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Texto Anterior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0DBC0FB-29D8-98EC-BCEB-635027A10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2715676"/>
                <a:ext cx="2937512" cy="5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Clasificación de Recaudos de Vigencia Anterior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Icono Anterior">
                <a:extLst>
                  <a:ext uri="{FF2B5EF4-FFF2-40B4-BE49-F238E27FC236}">
                    <a16:creationId xmlns:a16="http://schemas.microsoft.com/office/drawing/2014/main" id="{71779F8A-9578-7C5A-889B-C0A00518B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980" y="2863320"/>
                <a:ext cx="360483" cy="241496"/>
              </a:xfrm>
              <a:custGeom>
                <a:avLst/>
                <a:gdLst>
                  <a:gd name="T0" fmla="*/ 2147483646 w 130"/>
                  <a:gd name="T1" fmla="*/ 2147483646 h 110"/>
                  <a:gd name="T2" fmla="*/ 2147483646 w 130"/>
                  <a:gd name="T3" fmla="*/ 2147483646 h 110"/>
                  <a:gd name="T4" fmla="*/ 2147483646 w 130"/>
                  <a:gd name="T5" fmla="*/ 2147483646 h 110"/>
                  <a:gd name="T6" fmla="*/ 2147483646 w 130"/>
                  <a:gd name="T7" fmla="*/ 2147483646 h 110"/>
                  <a:gd name="T8" fmla="*/ 2147483646 w 130"/>
                  <a:gd name="T9" fmla="*/ 2147483646 h 110"/>
                  <a:gd name="T10" fmla="*/ 2147483646 w 130"/>
                  <a:gd name="T11" fmla="*/ 2147483646 h 110"/>
                  <a:gd name="T12" fmla="*/ 2147483646 w 130"/>
                  <a:gd name="T13" fmla="*/ 2147483646 h 110"/>
                  <a:gd name="T14" fmla="*/ 2147483646 w 130"/>
                  <a:gd name="T15" fmla="*/ 2147483646 h 110"/>
                  <a:gd name="T16" fmla="*/ 2147483646 w 130"/>
                  <a:gd name="T17" fmla="*/ 2147483646 h 110"/>
                  <a:gd name="T18" fmla="*/ 2147483646 w 130"/>
                  <a:gd name="T19" fmla="*/ 2147483646 h 110"/>
                  <a:gd name="T20" fmla="*/ 2147483646 w 130"/>
                  <a:gd name="T21" fmla="*/ 2147483646 h 110"/>
                  <a:gd name="T22" fmla="*/ 2147483646 w 130"/>
                  <a:gd name="T23" fmla="*/ 2147483646 h 110"/>
                  <a:gd name="T24" fmla="*/ 2147483646 w 130"/>
                  <a:gd name="T25" fmla="*/ 2147483646 h 110"/>
                  <a:gd name="T26" fmla="*/ 2147483646 w 130"/>
                  <a:gd name="T27" fmla="*/ 2147483646 h 110"/>
                  <a:gd name="T28" fmla="*/ 2147483646 w 130"/>
                  <a:gd name="T29" fmla="*/ 2147483646 h 110"/>
                  <a:gd name="T30" fmla="*/ 2147483646 w 130"/>
                  <a:gd name="T31" fmla="*/ 2147483646 h 110"/>
                  <a:gd name="T32" fmla="*/ 2147483646 w 130"/>
                  <a:gd name="T33" fmla="*/ 2147483646 h 110"/>
                  <a:gd name="T34" fmla="*/ 2147483646 w 130"/>
                  <a:gd name="T35" fmla="*/ 2147483646 h 110"/>
                  <a:gd name="T36" fmla="*/ 2147483646 w 130"/>
                  <a:gd name="T37" fmla="*/ 2147483646 h 110"/>
                  <a:gd name="T38" fmla="*/ 2147483646 w 130"/>
                  <a:gd name="T39" fmla="*/ 2147483646 h 110"/>
                  <a:gd name="T40" fmla="*/ 2147483646 w 130"/>
                  <a:gd name="T41" fmla="*/ 2147483646 h 110"/>
                  <a:gd name="T42" fmla="*/ 2147483646 w 130"/>
                  <a:gd name="T43" fmla="*/ 2147483646 h 110"/>
                  <a:gd name="T44" fmla="*/ 2147483646 w 130"/>
                  <a:gd name="T45" fmla="*/ 2147483646 h 110"/>
                  <a:gd name="T46" fmla="*/ 2147483646 w 130"/>
                  <a:gd name="T47" fmla="*/ 2147483646 h 110"/>
                  <a:gd name="T48" fmla="*/ 2147483646 w 130"/>
                  <a:gd name="T49" fmla="*/ 2147483646 h 110"/>
                  <a:gd name="T50" fmla="*/ 2147483646 w 130"/>
                  <a:gd name="T51" fmla="*/ 2147483646 h 110"/>
                  <a:gd name="T52" fmla="*/ 2147483646 w 130"/>
                  <a:gd name="T53" fmla="*/ 2147483646 h 110"/>
                  <a:gd name="T54" fmla="*/ 2147483646 w 130"/>
                  <a:gd name="T55" fmla="*/ 2147483646 h 110"/>
                  <a:gd name="T56" fmla="*/ 2147483646 w 130"/>
                  <a:gd name="T57" fmla="*/ 2147483646 h 110"/>
                  <a:gd name="T58" fmla="*/ 2147483646 w 130"/>
                  <a:gd name="T59" fmla="*/ 2147483646 h 110"/>
                  <a:gd name="T60" fmla="*/ 2147483646 w 130"/>
                  <a:gd name="T61" fmla="*/ 2147483646 h 110"/>
                  <a:gd name="T62" fmla="*/ 2147483646 w 130"/>
                  <a:gd name="T63" fmla="*/ 2147483646 h 110"/>
                  <a:gd name="T64" fmla="*/ 2147483646 w 130"/>
                  <a:gd name="T65" fmla="*/ 2147483646 h 110"/>
                  <a:gd name="T66" fmla="*/ 2147483646 w 130"/>
                  <a:gd name="T67" fmla="*/ 2147483646 h 110"/>
                  <a:gd name="T68" fmla="*/ 2147483646 w 130"/>
                  <a:gd name="T69" fmla="*/ 2147483646 h 110"/>
                  <a:gd name="T70" fmla="*/ 2147483646 w 130"/>
                  <a:gd name="T71" fmla="*/ 2147483646 h 110"/>
                  <a:gd name="T72" fmla="*/ 2147483646 w 130"/>
                  <a:gd name="T73" fmla="*/ 2147483646 h 110"/>
                  <a:gd name="T74" fmla="*/ 2147483646 w 130"/>
                  <a:gd name="T75" fmla="*/ 2147483646 h 110"/>
                  <a:gd name="T76" fmla="*/ 2147483646 w 130"/>
                  <a:gd name="T77" fmla="*/ 2147483646 h 110"/>
                  <a:gd name="T78" fmla="*/ 2147483646 w 130"/>
                  <a:gd name="T79" fmla="*/ 2147483646 h 110"/>
                  <a:gd name="T80" fmla="*/ 2147483646 w 130"/>
                  <a:gd name="T81" fmla="*/ 2147483646 h 110"/>
                  <a:gd name="T82" fmla="*/ 2147483646 w 130"/>
                  <a:gd name="T83" fmla="*/ 2147483646 h 110"/>
                  <a:gd name="T84" fmla="*/ 2147483646 w 130"/>
                  <a:gd name="T85" fmla="*/ 2147483646 h 110"/>
                  <a:gd name="T86" fmla="*/ 2147483646 w 130"/>
                  <a:gd name="T87" fmla="*/ 2147483646 h 110"/>
                  <a:gd name="T88" fmla="*/ 2147483646 w 130"/>
                  <a:gd name="T89" fmla="*/ 2147483646 h 110"/>
                  <a:gd name="T90" fmla="*/ 2147483646 w 130"/>
                  <a:gd name="T91" fmla="*/ 2147483646 h 110"/>
                  <a:gd name="T92" fmla="*/ 2147483646 w 130"/>
                  <a:gd name="T93" fmla="*/ 2147483646 h 110"/>
                  <a:gd name="T94" fmla="*/ 2147483646 w 130"/>
                  <a:gd name="T95" fmla="*/ 2147483646 h 110"/>
                  <a:gd name="T96" fmla="*/ 2147483646 w 130"/>
                  <a:gd name="T97" fmla="*/ 2147483646 h 110"/>
                  <a:gd name="T98" fmla="*/ 2147483646 w 130"/>
                  <a:gd name="T99" fmla="*/ 2147483646 h 110"/>
                  <a:gd name="T100" fmla="*/ 2147483646 w 130"/>
                  <a:gd name="T101" fmla="*/ 0 h 110"/>
                  <a:gd name="T102" fmla="*/ 0 w 130"/>
                  <a:gd name="T103" fmla="*/ 2147483646 h 110"/>
                  <a:gd name="T104" fmla="*/ 2147483646 w 130"/>
                  <a:gd name="T105" fmla="*/ 2147483646 h 110"/>
                  <a:gd name="T106" fmla="*/ 2147483646 w 130"/>
                  <a:gd name="T107" fmla="*/ 2147483646 h 110"/>
                  <a:gd name="T108" fmla="*/ 2147483646 w 130"/>
                  <a:gd name="T109" fmla="*/ 2147483646 h 110"/>
                  <a:gd name="T110" fmla="*/ 2147483646 w 130"/>
                  <a:gd name="T111" fmla="*/ 2147483646 h 110"/>
                  <a:gd name="T112" fmla="*/ 2147483646 w 130"/>
                  <a:gd name="T113" fmla="*/ 2147483646 h 110"/>
                  <a:gd name="T114" fmla="*/ 2147483646 w 130"/>
                  <a:gd name="T115" fmla="*/ 2147483646 h 110"/>
                  <a:gd name="T116" fmla="*/ 2147483646 w 130"/>
                  <a:gd name="T117" fmla="*/ 2147483646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" h="110">
                    <a:moveTo>
                      <a:pt x="17" y="89"/>
                    </a:move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58"/>
                      <a:pt x="19" y="56"/>
                      <a:pt x="22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1" y="56"/>
                      <a:pt x="33" y="58"/>
                      <a:pt x="33" y="60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2"/>
                      <a:pt x="31" y="94"/>
                      <a:pt x="29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19" y="94"/>
                      <a:pt x="17" y="92"/>
                      <a:pt x="17" y="89"/>
                    </a:cubicBezTo>
                    <a:close/>
                    <a:moveTo>
                      <a:pt x="48" y="45"/>
                    </a:moveTo>
                    <a:cubicBezTo>
                      <a:pt x="45" y="45"/>
                      <a:pt x="43" y="47"/>
                      <a:pt x="43" y="4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92"/>
                      <a:pt x="45" y="94"/>
                      <a:pt x="48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4"/>
                      <a:pt x="59" y="92"/>
                      <a:pt x="59" y="8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lnTo>
                      <a:pt x="48" y="45"/>
                    </a:lnTo>
                    <a:close/>
                    <a:moveTo>
                      <a:pt x="74" y="36"/>
                    </a:moveTo>
                    <a:cubicBezTo>
                      <a:pt x="71" y="36"/>
                      <a:pt x="69" y="38"/>
                      <a:pt x="69" y="41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92"/>
                      <a:pt x="71" y="94"/>
                      <a:pt x="74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3" y="94"/>
                      <a:pt x="85" y="92"/>
                      <a:pt x="85" y="89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38"/>
                      <a:pt x="83" y="36"/>
                      <a:pt x="81" y="36"/>
                    </a:cubicBezTo>
                    <a:lnTo>
                      <a:pt x="74" y="36"/>
                    </a:lnTo>
                    <a:close/>
                    <a:moveTo>
                      <a:pt x="100" y="27"/>
                    </a:moveTo>
                    <a:cubicBezTo>
                      <a:pt x="98" y="27"/>
                      <a:pt x="96" y="29"/>
                      <a:pt x="96" y="31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8" y="94"/>
                      <a:pt x="100" y="94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9" y="94"/>
                      <a:pt x="111" y="92"/>
                      <a:pt x="111" y="8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29"/>
                      <a:pt x="109" y="27"/>
                      <a:pt x="107" y="27"/>
                    </a:cubicBezTo>
                    <a:lnTo>
                      <a:pt x="100" y="27"/>
                    </a:lnTo>
                    <a:close/>
                    <a:moveTo>
                      <a:pt x="19" y="44"/>
                    </a:moveTo>
                    <a:cubicBezTo>
                      <a:pt x="47" y="39"/>
                      <a:pt x="73" y="29"/>
                      <a:pt x="97" y="15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71" y="24"/>
                      <a:pt x="46" y="33"/>
                      <a:pt x="18" y="38"/>
                    </a:cubicBezTo>
                    <a:lnTo>
                      <a:pt x="19" y="44"/>
                    </a:lnTo>
                    <a:close/>
                    <a:moveTo>
                      <a:pt x="130" y="102"/>
                    </a:move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7" y="110"/>
                      <a:pt x="117" y="110"/>
                      <a:pt x="117" y="110"/>
                    </a:cubicBezTo>
                    <a:lnTo>
                      <a:pt x="130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6" name="Ingresos_Contingentes">
            <a:extLst>
              <a:ext uri="{FF2B5EF4-FFF2-40B4-BE49-F238E27FC236}">
                <a16:creationId xmlns:a16="http://schemas.microsoft.com/office/drawing/2014/main" id="{692A61EC-3F72-4560-192A-8AD4CF45F7A9}"/>
              </a:ext>
            </a:extLst>
          </p:cNvPr>
          <p:cNvGrpSpPr/>
          <p:nvPr/>
        </p:nvGrpSpPr>
        <p:grpSpPr>
          <a:xfrm>
            <a:off x="4937" y="2114380"/>
            <a:ext cx="3896443" cy="574452"/>
            <a:chOff x="4937" y="2114380"/>
            <a:chExt cx="3896443" cy="574452"/>
          </a:xfrm>
        </p:grpSpPr>
        <p:sp>
          <p:nvSpPr>
            <p:cNvPr id="37" name="R.Contingentes_3.2">
              <a:hlinkClick r:id="rId13" action="ppaction://hlinksldjump"/>
              <a:extLst>
                <a:ext uri="{FF2B5EF4-FFF2-40B4-BE49-F238E27FC236}">
                  <a16:creationId xmlns:a16="http://schemas.microsoft.com/office/drawing/2014/main" id="{2946C906-9E7F-E717-3A6C-601B90BF8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114380"/>
              <a:ext cx="322467" cy="574452"/>
            </a:xfrm>
            <a:custGeom>
              <a:avLst/>
              <a:gdLst>
                <a:gd name="T0" fmla="*/ 313 w 313"/>
                <a:gd name="T1" fmla="*/ 698 h 698"/>
                <a:gd name="T2" fmla="*/ 0 w 313"/>
                <a:gd name="T3" fmla="*/ 698 h 698"/>
                <a:gd name="T4" fmla="*/ 0 w 313"/>
                <a:gd name="T5" fmla="*/ 195 h 698"/>
                <a:gd name="T6" fmla="*/ 313 w 313"/>
                <a:gd name="T7" fmla="*/ 0 h 698"/>
                <a:gd name="T8" fmla="*/ 313 w 313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698">
                  <a:moveTo>
                    <a:pt x="313" y="698"/>
                  </a:moveTo>
                  <a:lnTo>
                    <a:pt x="0" y="698"/>
                  </a:lnTo>
                  <a:lnTo>
                    <a:pt x="0" y="195"/>
                  </a:lnTo>
                  <a:lnTo>
                    <a:pt x="313" y="0"/>
                  </a:lnTo>
                  <a:lnTo>
                    <a:pt x="313" y="698"/>
                  </a:lnTo>
                  <a:close/>
                </a:path>
              </a:pathLst>
            </a:custGeom>
            <a:solidFill>
              <a:srgbClr val="E24956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" name="Contingente">
              <a:extLst>
                <a:ext uri="{FF2B5EF4-FFF2-40B4-BE49-F238E27FC236}">
                  <a16:creationId xmlns:a16="http://schemas.microsoft.com/office/drawing/2014/main" id="{B5BCDDA9-94D0-06F1-1D7D-DC26D89517A0}"/>
                </a:ext>
              </a:extLst>
            </p:cNvPr>
            <p:cNvGrpSpPr/>
            <p:nvPr/>
          </p:nvGrpSpPr>
          <p:grpSpPr>
            <a:xfrm>
              <a:off x="327405" y="2117396"/>
              <a:ext cx="3573975" cy="571435"/>
              <a:chOff x="327405" y="2117396"/>
              <a:chExt cx="3573975" cy="571435"/>
            </a:xfrm>
          </p:grpSpPr>
          <p:sp>
            <p:nvSpPr>
              <p:cNvPr id="39" name="R.Contingentes_3.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2435170D-B43B-94C3-C6AD-0600F97A8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5" y="2117396"/>
                <a:ext cx="3573975" cy="571435"/>
              </a:xfrm>
              <a:custGeom>
                <a:avLst/>
                <a:gdLst>
                  <a:gd name="T0" fmla="*/ 4034 w 4034"/>
                  <a:gd name="T1" fmla="*/ 348 h 698"/>
                  <a:gd name="T2" fmla="*/ 3868 w 4034"/>
                  <a:gd name="T3" fmla="*/ 174 h 698"/>
                  <a:gd name="T4" fmla="*/ 3705 w 4034"/>
                  <a:gd name="T5" fmla="*/ 0 h 698"/>
                  <a:gd name="T6" fmla="*/ 3705 w 4034"/>
                  <a:gd name="T7" fmla="*/ 0 h 698"/>
                  <a:gd name="T8" fmla="*/ 3705 w 4034"/>
                  <a:gd name="T9" fmla="*/ 0 h 698"/>
                  <a:gd name="T10" fmla="*/ 3705 w 4034"/>
                  <a:gd name="T11" fmla="*/ 0 h 698"/>
                  <a:gd name="T12" fmla="*/ 3705 w 4034"/>
                  <a:gd name="T13" fmla="*/ 0 h 698"/>
                  <a:gd name="T14" fmla="*/ 0 w 4034"/>
                  <a:gd name="T15" fmla="*/ 0 h 698"/>
                  <a:gd name="T16" fmla="*/ 0 w 4034"/>
                  <a:gd name="T17" fmla="*/ 698 h 698"/>
                  <a:gd name="T18" fmla="*/ 3705 w 4034"/>
                  <a:gd name="T19" fmla="*/ 698 h 698"/>
                  <a:gd name="T20" fmla="*/ 3705 w 4034"/>
                  <a:gd name="T21" fmla="*/ 698 h 698"/>
                  <a:gd name="T22" fmla="*/ 3868 w 4034"/>
                  <a:gd name="T23" fmla="*/ 524 h 698"/>
                  <a:gd name="T24" fmla="*/ 4034 w 4034"/>
                  <a:gd name="T25" fmla="*/ 34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698">
                    <a:moveTo>
                      <a:pt x="4034" y="348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8"/>
                    </a:lnTo>
                    <a:lnTo>
                      <a:pt x="3705" y="698"/>
                    </a:lnTo>
                    <a:lnTo>
                      <a:pt x="3705" y="698"/>
                    </a:lnTo>
                    <a:lnTo>
                      <a:pt x="3868" y="524"/>
                    </a:lnTo>
                    <a:lnTo>
                      <a:pt x="4034" y="348"/>
                    </a:lnTo>
                    <a:close/>
                  </a:path>
                </a:pathLst>
              </a:custGeom>
              <a:solidFill>
                <a:srgbClr val="E2495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Texto Contingent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2527B04-5CE6-113B-5329-A55D2C8F20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2277418"/>
                <a:ext cx="2545745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Ingresos Contingentes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41" name="Icono Contingente" descr="Dinero volando con relleno sólido">
                <a:extLst>
                  <a:ext uri="{FF2B5EF4-FFF2-40B4-BE49-F238E27FC236}">
                    <a16:creationId xmlns:a16="http://schemas.microsoft.com/office/drawing/2014/main" id="{E2FE6F49-6EBA-A6F7-6FC6-A732E9104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218296" y="2252725"/>
                <a:ext cx="392870" cy="348371"/>
              </a:xfrm>
              <a:prstGeom prst="rect">
                <a:avLst/>
              </a:prstGeom>
            </p:spPr>
          </p:pic>
        </p:grpSp>
      </p:grpSp>
      <p:grpSp>
        <p:nvGrpSpPr>
          <p:cNvPr id="361" name="Recaudo_Ingresos">
            <a:extLst>
              <a:ext uri="{FF2B5EF4-FFF2-40B4-BE49-F238E27FC236}">
                <a16:creationId xmlns:a16="http://schemas.microsoft.com/office/drawing/2014/main" id="{2989EFA5-286F-6231-6A7C-C1C6E3336514}"/>
              </a:ext>
            </a:extLst>
          </p:cNvPr>
          <p:cNvGrpSpPr/>
          <p:nvPr/>
        </p:nvGrpSpPr>
        <p:grpSpPr>
          <a:xfrm>
            <a:off x="4937" y="1535475"/>
            <a:ext cx="3896443" cy="740170"/>
            <a:chOff x="4937" y="1535475"/>
            <a:chExt cx="3896443" cy="740170"/>
          </a:xfrm>
        </p:grpSpPr>
        <p:sp>
          <p:nvSpPr>
            <p:cNvPr id="363" name="R.Recaudo_2.2">
              <a:hlinkClick r:id="rId16" action="ppaction://hlinksldjump"/>
              <a:extLst>
                <a:ext uri="{FF2B5EF4-FFF2-40B4-BE49-F238E27FC236}">
                  <a16:creationId xmlns:a16="http://schemas.microsoft.com/office/drawing/2014/main" id="{92E31D1F-9CFC-F011-0089-B71993269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535475"/>
              <a:ext cx="322467" cy="740170"/>
            </a:xfrm>
            <a:custGeom>
              <a:avLst/>
              <a:gdLst>
                <a:gd name="T0" fmla="*/ 313 w 313"/>
                <a:gd name="T1" fmla="*/ 0 h 895"/>
                <a:gd name="T2" fmla="*/ 0 w 313"/>
                <a:gd name="T3" fmla="*/ 393 h 895"/>
                <a:gd name="T4" fmla="*/ 0 w 313"/>
                <a:gd name="T5" fmla="*/ 895 h 895"/>
                <a:gd name="T6" fmla="*/ 313 w 313"/>
                <a:gd name="T7" fmla="*/ 700 h 895"/>
                <a:gd name="T8" fmla="*/ 313 w 313"/>
                <a:gd name="T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5">
                  <a:moveTo>
                    <a:pt x="313" y="0"/>
                  </a:moveTo>
                  <a:lnTo>
                    <a:pt x="0" y="393"/>
                  </a:lnTo>
                  <a:lnTo>
                    <a:pt x="0" y="895"/>
                  </a:lnTo>
                  <a:lnTo>
                    <a:pt x="313" y="70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912B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65" name="Recaudo">
              <a:extLst>
                <a:ext uri="{FF2B5EF4-FFF2-40B4-BE49-F238E27FC236}">
                  <a16:creationId xmlns:a16="http://schemas.microsoft.com/office/drawing/2014/main" id="{D74CE880-BAB5-57B2-9069-B41021FBFAFD}"/>
                </a:ext>
              </a:extLst>
            </p:cNvPr>
            <p:cNvGrpSpPr/>
            <p:nvPr/>
          </p:nvGrpSpPr>
          <p:grpSpPr>
            <a:xfrm>
              <a:off x="327405" y="1535475"/>
              <a:ext cx="3573975" cy="581922"/>
              <a:chOff x="322896" y="1532679"/>
              <a:chExt cx="3573975" cy="578904"/>
            </a:xfrm>
          </p:grpSpPr>
          <p:sp>
            <p:nvSpPr>
              <p:cNvPr id="366" name="R.Recaudo_2.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FC27CAB1-B8A8-F0DF-5317-184F9D08D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1532679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4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4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4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912B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7" name="Texto Recaudo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7A9FAEF9-7167-4F10-0706-9CA96E164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1672488"/>
                <a:ext cx="2393497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Recaudo de Ingresos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8" name="Icono Recaudo">
                <a:extLst>
                  <a:ext uri="{FF2B5EF4-FFF2-40B4-BE49-F238E27FC236}">
                    <a16:creationId xmlns:a16="http://schemas.microsoft.com/office/drawing/2014/main" id="{95B0E3C1-8F44-DF15-079B-648521F53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356" y="1662558"/>
                <a:ext cx="261086" cy="350068"/>
              </a:xfrm>
              <a:custGeom>
                <a:avLst/>
                <a:gdLst>
                  <a:gd name="T0" fmla="*/ 2147483646 w 94"/>
                  <a:gd name="T1" fmla="*/ 2147483646 h 138"/>
                  <a:gd name="T2" fmla="*/ 2147483646 w 94"/>
                  <a:gd name="T3" fmla="*/ 2147483646 h 138"/>
                  <a:gd name="T4" fmla="*/ 2147483646 w 94"/>
                  <a:gd name="T5" fmla="*/ 2147483646 h 138"/>
                  <a:gd name="T6" fmla="*/ 2147483646 w 94"/>
                  <a:gd name="T7" fmla="*/ 2147483646 h 138"/>
                  <a:gd name="T8" fmla="*/ 2147483646 w 94"/>
                  <a:gd name="T9" fmla="*/ 2147483646 h 138"/>
                  <a:gd name="T10" fmla="*/ 2147483646 w 94"/>
                  <a:gd name="T11" fmla="*/ 2147483646 h 138"/>
                  <a:gd name="T12" fmla="*/ 2147483646 w 94"/>
                  <a:gd name="T13" fmla="*/ 2147483646 h 138"/>
                  <a:gd name="T14" fmla="*/ 2147483646 w 94"/>
                  <a:gd name="T15" fmla="*/ 2147483646 h 138"/>
                  <a:gd name="T16" fmla="*/ 2147483646 w 94"/>
                  <a:gd name="T17" fmla="*/ 2147483646 h 138"/>
                  <a:gd name="T18" fmla="*/ 2147483646 w 94"/>
                  <a:gd name="T19" fmla="*/ 2147483646 h 138"/>
                  <a:gd name="T20" fmla="*/ 2147483646 w 94"/>
                  <a:gd name="T21" fmla="*/ 2147483646 h 138"/>
                  <a:gd name="T22" fmla="*/ 2147483646 w 94"/>
                  <a:gd name="T23" fmla="*/ 2147483646 h 138"/>
                  <a:gd name="T24" fmla="*/ 2147483646 w 94"/>
                  <a:gd name="T25" fmla="*/ 2147483646 h 138"/>
                  <a:gd name="T26" fmla="*/ 0 w 94"/>
                  <a:gd name="T27" fmla="*/ 2147483646 h 138"/>
                  <a:gd name="T28" fmla="*/ 2147483646 w 94"/>
                  <a:gd name="T29" fmla="*/ 2147483646 h 138"/>
                  <a:gd name="T30" fmla="*/ 2147483646 w 94"/>
                  <a:gd name="T31" fmla="*/ 2147483646 h 138"/>
                  <a:gd name="T32" fmla="*/ 2147483646 w 94"/>
                  <a:gd name="T33" fmla="*/ 0 h 138"/>
                  <a:gd name="T34" fmla="*/ 2147483646 w 94"/>
                  <a:gd name="T35" fmla="*/ 0 h 138"/>
                  <a:gd name="T36" fmla="*/ 2147483646 w 94"/>
                  <a:gd name="T37" fmla="*/ 2147483646 h 138"/>
                  <a:gd name="T38" fmla="*/ 2147483646 w 94"/>
                  <a:gd name="T39" fmla="*/ 2147483646 h 138"/>
                  <a:gd name="T40" fmla="*/ 2147483646 w 94"/>
                  <a:gd name="T41" fmla="*/ 2147483646 h 138"/>
                  <a:gd name="T42" fmla="*/ 2147483646 w 94"/>
                  <a:gd name="T43" fmla="*/ 2147483646 h 138"/>
                  <a:gd name="T44" fmla="*/ 2147483646 w 94"/>
                  <a:gd name="T45" fmla="*/ 2147483646 h 138"/>
                  <a:gd name="T46" fmla="*/ 2147483646 w 94"/>
                  <a:gd name="T47" fmla="*/ 2147483646 h 138"/>
                  <a:gd name="T48" fmla="*/ 2147483646 w 94"/>
                  <a:gd name="T49" fmla="*/ 2147483646 h 138"/>
                  <a:gd name="T50" fmla="*/ 2147483646 w 94"/>
                  <a:gd name="T51" fmla="*/ 2147483646 h 138"/>
                  <a:gd name="T52" fmla="*/ 2147483646 w 94"/>
                  <a:gd name="T53" fmla="*/ 2147483646 h 138"/>
                  <a:gd name="T54" fmla="*/ 2147483646 w 94"/>
                  <a:gd name="T55" fmla="*/ 2147483646 h 138"/>
                  <a:gd name="T56" fmla="*/ 2147483646 w 94"/>
                  <a:gd name="T57" fmla="*/ 2147483646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138">
                    <a:moveTo>
                      <a:pt x="57" y="122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5"/>
                      <a:pt x="54" y="138"/>
                      <a:pt x="51" y="138"/>
                    </a:cubicBezTo>
                    <a:cubicBezTo>
                      <a:pt x="44" y="138"/>
                      <a:pt x="44" y="138"/>
                      <a:pt x="44" y="138"/>
                    </a:cubicBezTo>
                    <a:cubicBezTo>
                      <a:pt x="40" y="138"/>
                      <a:pt x="38" y="135"/>
                      <a:pt x="38" y="133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21" y="119"/>
                      <a:pt x="4" y="110"/>
                      <a:pt x="4" y="103"/>
                    </a:cubicBezTo>
                    <a:cubicBezTo>
                      <a:pt x="4" y="99"/>
                      <a:pt x="7" y="95"/>
                      <a:pt x="7" y="95"/>
                    </a:cubicBezTo>
                    <a:cubicBezTo>
                      <a:pt x="11" y="91"/>
                      <a:pt x="15" y="90"/>
                      <a:pt x="20" y="93"/>
                    </a:cubicBezTo>
                    <a:cubicBezTo>
                      <a:pt x="20" y="93"/>
                      <a:pt x="36" y="103"/>
                      <a:pt x="48" y="103"/>
                    </a:cubicBezTo>
                    <a:cubicBezTo>
                      <a:pt x="66" y="103"/>
                      <a:pt x="72" y="98"/>
                      <a:pt x="72" y="92"/>
                    </a:cubicBezTo>
                    <a:cubicBezTo>
                      <a:pt x="72" y="89"/>
                      <a:pt x="69" y="83"/>
                      <a:pt x="55" y="80"/>
                    </a:cubicBezTo>
                    <a:cubicBezTo>
                      <a:pt x="53" y="80"/>
                      <a:pt x="38" y="76"/>
                      <a:pt x="36" y="75"/>
                    </a:cubicBezTo>
                    <a:cubicBezTo>
                      <a:pt x="17" y="70"/>
                      <a:pt x="0" y="63"/>
                      <a:pt x="0" y="46"/>
                    </a:cubicBezTo>
                    <a:cubicBezTo>
                      <a:pt x="0" y="31"/>
                      <a:pt x="13" y="18"/>
                      <a:pt x="38" y="1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3"/>
                      <a:pt x="40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7" y="3"/>
                      <a:pt x="57" y="5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73" y="19"/>
                      <a:pt x="87" y="28"/>
                      <a:pt x="87" y="35"/>
                    </a:cubicBezTo>
                    <a:cubicBezTo>
                      <a:pt x="87" y="39"/>
                      <a:pt x="82" y="43"/>
                      <a:pt x="82" y="43"/>
                    </a:cubicBezTo>
                    <a:cubicBezTo>
                      <a:pt x="78" y="47"/>
                      <a:pt x="75" y="47"/>
                      <a:pt x="70" y="44"/>
                    </a:cubicBezTo>
                    <a:cubicBezTo>
                      <a:pt x="70" y="44"/>
                      <a:pt x="58" y="35"/>
                      <a:pt x="46" y="35"/>
                    </a:cubicBezTo>
                    <a:cubicBezTo>
                      <a:pt x="29" y="35"/>
                      <a:pt x="23" y="40"/>
                      <a:pt x="23" y="45"/>
                    </a:cubicBezTo>
                    <a:cubicBezTo>
                      <a:pt x="23" y="50"/>
                      <a:pt x="27" y="52"/>
                      <a:pt x="44" y="57"/>
                    </a:cubicBezTo>
                    <a:cubicBezTo>
                      <a:pt x="47" y="57"/>
                      <a:pt x="59" y="60"/>
                      <a:pt x="62" y="61"/>
                    </a:cubicBezTo>
                    <a:cubicBezTo>
                      <a:pt x="83" y="66"/>
                      <a:pt x="94" y="78"/>
                      <a:pt x="94" y="92"/>
                    </a:cubicBezTo>
                    <a:cubicBezTo>
                      <a:pt x="94" y="106"/>
                      <a:pt x="83" y="120"/>
                      <a:pt x="57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7" name="Causacion_Ingresos">
            <a:extLst>
              <a:ext uri="{FF2B5EF4-FFF2-40B4-BE49-F238E27FC236}">
                <a16:creationId xmlns:a16="http://schemas.microsoft.com/office/drawing/2014/main" id="{3BFF3F14-98B1-C5CA-A193-2161C2AA5C52}"/>
              </a:ext>
            </a:extLst>
          </p:cNvPr>
          <p:cNvGrpSpPr/>
          <p:nvPr/>
        </p:nvGrpSpPr>
        <p:grpSpPr>
          <a:xfrm>
            <a:off x="4937" y="956571"/>
            <a:ext cx="3896443" cy="903917"/>
            <a:chOff x="4937" y="956571"/>
            <a:chExt cx="3896443" cy="903917"/>
          </a:xfrm>
        </p:grpSpPr>
        <p:sp>
          <p:nvSpPr>
            <p:cNvPr id="18" name="R.Causacion_1.2">
              <a:hlinkClick r:id="rId17" action="ppaction://hlinksldjump"/>
              <a:extLst>
                <a:ext uri="{FF2B5EF4-FFF2-40B4-BE49-F238E27FC236}">
                  <a16:creationId xmlns:a16="http://schemas.microsoft.com/office/drawing/2014/main" id="{99BDAC22-129D-0710-6408-721B8AC33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956571"/>
              <a:ext cx="322467" cy="903917"/>
            </a:xfrm>
            <a:custGeom>
              <a:avLst/>
              <a:gdLst>
                <a:gd name="T0" fmla="*/ 313 w 313"/>
                <a:gd name="T1" fmla="*/ 0 h 1093"/>
                <a:gd name="T2" fmla="*/ 313 w 313"/>
                <a:gd name="T3" fmla="*/ 700 h 1093"/>
                <a:gd name="T4" fmla="*/ 0 w 313"/>
                <a:gd name="T5" fmla="*/ 1093 h 1093"/>
                <a:gd name="T6" fmla="*/ 0 w 313"/>
                <a:gd name="T7" fmla="*/ 593 h 1093"/>
                <a:gd name="T8" fmla="*/ 313 w 313"/>
                <a:gd name="T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0"/>
                  </a:moveTo>
                  <a:lnTo>
                    <a:pt x="313" y="700"/>
                  </a:lnTo>
                  <a:lnTo>
                    <a:pt x="0" y="1093"/>
                  </a:lnTo>
                  <a:lnTo>
                    <a:pt x="0" y="59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CA59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9" name="Causacion">
              <a:extLst>
                <a:ext uri="{FF2B5EF4-FFF2-40B4-BE49-F238E27FC236}">
                  <a16:creationId xmlns:a16="http://schemas.microsoft.com/office/drawing/2014/main" id="{A515735E-4E8C-10DD-CBE1-DF3ACCE0C0C7}"/>
                </a:ext>
              </a:extLst>
            </p:cNvPr>
            <p:cNvGrpSpPr/>
            <p:nvPr/>
          </p:nvGrpSpPr>
          <p:grpSpPr>
            <a:xfrm>
              <a:off x="327404" y="956571"/>
              <a:ext cx="3573976" cy="578904"/>
              <a:chOff x="327404" y="956571"/>
              <a:chExt cx="3573976" cy="578904"/>
            </a:xfrm>
          </p:grpSpPr>
          <p:sp>
            <p:nvSpPr>
              <p:cNvPr id="20" name="R.Causacion_1.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53733B64-2A98-CF42-BC69-4BE4FA9FD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956571"/>
                <a:ext cx="3573976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7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7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7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7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CA59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Texto Causacion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F134AC7C-B28C-A4C1-B15E-745394B3E9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1079221"/>
                <a:ext cx="2800969" cy="326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Causación de Ingresos</a:t>
                </a:r>
                <a:endParaRPr lang="es-CO" altLang="ru-RU" sz="18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22" name="Icono Causacion" descr="Caja registradora contorno">
                <a:extLst>
                  <a:ext uri="{FF2B5EF4-FFF2-40B4-BE49-F238E27FC236}">
                    <a16:creationId xmlns:a16="http://schemas.microsoft.com/office/drawing/2014/main" id="{B30F078C-414B-5416-B36F-6AA6D31552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253369" y="1067433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424" name="!!Consulta_Documentos">
            <a:extLst>
              <a:ext uri="{FF2B5EF4-FFF2-40B4-BE49-F238E27FC236}">
                <a16:creationId xmlns:a16="http://schemas.microsoft.com/office/drawing/2014/main" id="{D9DCEB07-1EE4-1C24-D0BF-9A249563D3AB}"/>
              </a:ext>
            </a:extLst>
          </p:cNvPr>
          <p:cNvGrpSpPr/>
          <p:nvPr/>
        </p:nvGrpSpPr>
        <p:grpSpPr>
          <a:xfrm>
            <a:off x="8211435" y="4210230"/>
            <a:ext cx="518477" cy="523943"/>
            <a:chOff x="7279004" y="3027841"/>
            <a:chExt cx="1183128" cy="1447462"/>
          </a:xfrm>
        </p:grpSpPr>
        <p:sp>
          <p:nvSpPr>
            <p:cNvPr id="384" name="Freeform 34">
              <a:hlinkClick r:id="rId20" action="ppaction://hlinksldjump"/>
              <a:extLst>
                <a:ext uri="{FF2B5EF4-FFF2-40B4-BE49-F238E27FC236}">
                  <a16:creationId xmlns:a16="http://schemas.microsoft.com/office/drawing/2014/main" id="{534A8E87-ED0C-9F08-6096-0C423DD2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365" y="3027841"/>
              <a:ext cx="1179767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2147483646 w 419"/>
                <a:gd name="T11" fmla="*/ 2147483646 h 132"/>
                <a:gd name="T12" fmla="*/ 2147483646 w 419"/>
                <a:gd name="T13" fmla="*/ 2147483646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5" y="0"/>
                    <a:pt x="198" y="5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8" y="124"/>
                    <a:pt x="414" y="116"/>
                    <a:pt x="407" y="112"/>
                  </a:cubicBez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5" name="Freeform 35">
              <a:hlinkClick r:id="rId20" action="ppaction://hlinksldjump"/>
              <a:extLst>
                <a:ext uri="{FF2B5EF4-FFF2-40B4-BE49-F238E27FC236}">
                  <a16:creationId xmlns:a16="http://schemas.microsoft.com/office/drawing/2014/main" id="{62676F64-BC66-6620-3440-7B3348313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004" y="4079775"/>
              <a:ext cx="1183128" cy="395528"/>
            </a:xfrm>
            <a:custGeom>
              <a:avLst/>
              <a:gdLst>
                <a:gd name="T0" fmla="*/ 2147483646 w 420"/>
                <a:gd name="T1" fmla="*/ 2147483646 h 131"/>
                <a:gd name="T2" fmla="*/ 2147483646 w 420"/>
                <a:gd name="T3" fmla="*/ 2147483646 h 131"/>
                <a:gd name="T4" fmla="*/ 2147483646 w 420"/>
                <a:gd name="T5" fmla="*/ 2147483646 h 131"/>
                <a:gd name="T6" fmla="*/ 2147483646 w 420"/>
                <a:gd name="T7" fmla="*/ 2147483646 h 131"/>
                <a:gd name="T8" fmla="*/ 2147483646 w 420"/>
                <a:gd name="T9" fmla="*/ 0 h 131"/>
                <a:gd name="T10" fmla="*/ 0 w 420"/>
                <a:gd name="T11" fmla="*/ 0 h 131"/>
                <a:gd name="T12" fmla="*/ 2147483646 w 420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31">
                  <a:moveTo>
                    <a:pt x="12" y="20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2" y="127"/>
                  </a:cubicBezTo>
                  <a:cubicBezTo>
                    <a:pt x="408" y="20"/>
                    <a:pt x="408" y="20"/>
                    <a:pt x="408" y="20"/>
                  </a:cubicBezTo>
                  <a:cubicBezTo>
                    <a:pt x="415" y="16"/>
                    <a:pt x="419" y="8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20"/>
                  </a:cubicBez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6" name="Freeform 36">
              <a:hlinkClick r:id="rId20" action="ppaction://hlinksldjump"/>
              <a:extLst>
                <a:ext uri="{FF2B5EF4-FFF2-40B4-BE49-F238E27FC236}">
                  <a16:creationId xmlns:a16="http://schemas.microsoft.com/office/drawing/2014/main" id="{5000395F-A737-D0F6-94CF-3A4E736F9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004" y="3426975"/>
              <a:ext cx="1183128" cy="652800"/>
            </a:xfrm>
            <a:custGeom>
              <a:avLst/>
              <a:gdLst>
                <a:gd name="T0" fmla="*/ 2147483646 w 420"/>
                <a:gd name="T1" fmla="*/ 0 h 216"/>
                <a:gd name="T2" fmla="*/ 2147483646 w 420"/>
                <a:gd name="T3" fmla="*/ 0 h 216"/>
                <a:gd name="T4" fmla="*/ 2147483646 w 420"/>
                <a:gd name="T5" fmla="*/ 0 h 216"/>
                <a:gd name="T6" fmla="*/ 0 w 420"/>
                <a:gd name="T7" fmla="*/ 0 h 216"/>
                <a:gd name="T8" fmla="*/ 0 w 420"/>
                <a:gd name="T9" fmla="*/ 2147483646 h 216"/>
                <a:gd name="T10" fmla="*/ 0 w 420"/>
                <a:gd name="T11" fmla="*/ 2147483646 h 216"/>
                <a:gd name="T12" fmla="*/ 2147483646 w 420"/>
                <a:gd name="T13" fmla="*/ 2147483646 h 216"/>
                <a:gd name="T14" fmla="*/ 2147483646 w 420"/>
                <a:gd name="T15" fmla="*/ 2147483646 h 216"/>
                <a:gd name="T16" fmla="*/ 2147483646 w 420"/>
                <a:gd name="T17" fmla="*/ 0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16">
                  <a:moveTo>
                    <a:pt x="420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420" y="216"/>
                    <a:pt x="420" y="216"/>
                    <a:pt x="420" y="216"/>
                  </a:cubicBezTo>
                  <a:cubicBezTo>
                    <a:pt x="420" y="216"/>
                    <a:pt x="420" y="216"/>
                    <a:pt x="420" y="216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23" name="!!Sin Efecto_Presupuestal">
            <a:extLst>
              <a:ext uri="{FF2B5EF4-FFF2-40B4-BE49-F238E27FC236}">
                <a16:creationId xmlns:a16="http://schemas.microsoft.com/office/drawing/2014/main" id="{DCA45207-F6C5-7F49-1E3C-5F21DA9E3D3E}"/>
              </a:ext>
            </a:extLst>
          </p:cNvPr>
          <p:cNvGrpSpPr/>
          <p:nvPr/>
        </p:nvGrpSpPr>
        <p:grpSpPr>
          <a:xfrm>
            <a:off x="7435193" y="4209760"/>
            <a:ext cx="517004" cy="523943"/>
            <a:chOff x="5961430" y="3027841"/>
            <a:chExt cx="1179766" cy="1447462"/>
          </a:xfrm>
        </p:grpSpPr>
        <p:sp>
          <p:nvSpPr>
            <p:cNvPr id="372" name="Freeform 22">
              <a:hlinkClick r:id="rId21" action="ppaction://hlinksldjump"/>
              <a:extLst>
                <a:ext uri="{FF2B5EF4-FFF2-40B4-BE49-F238E27FC236}">
                  <a16:creationId xmlns:a16="http://schemas.microsoft.com/office/drawing/2014/main" id="{592FC393-4D12-8A04-3ED1-5D62E28EA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4079775"/>
              <a:ext cx="1179766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0A9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3" name="Freeform 23">
              <a:hlinkClick r:id="rId21" action="ppaction://hlinksldjump"/>
              <a:extLst>
                <a:ext uri="{FF2B5EF4-FFF2-40B4-BE49-F238E27FC236}">
                  <a16:creationId xmlns:a16="http://schemas.microsoft.com/office/drawing/2014/main" id="{A283F80F-DFB2-763C-D7BB-01E04DD6F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3426975"/>
              <a:ext cx="1179766" cy="652800"/>
            </a:xfrm>
            <a:custGeom>
              <a:avLst/>
              <a:gdLst>
                <a:gd name="T0" fmla="*/ 2147483646 w 419"/>
                <a:gd name="T1" fmla="*/ 0 h 216"/>
                <a:gd name="T2" fmla="*/ 2147483646 w 419"/>
                <a:gd name="T3" fmla="*/ 0 h 216"/>
                <a:gd name="T4" fmla="*/ 0 w 419"/>
                <a:gd name="T5" fmla="*/ 0 h 216"/>
                <a:gd name="T6" fmla="*/ 0 w 419"/>
                <a:gd name="T7" fmla="*/ 2147483646 h 216"/>
                <a:gd name="T8" fmla="*/ 0 w 419"/>
                <a:gd name="T9" fmla="*/ 2147483646 h 216"/>
                <a:gd name="T10" fmla="*/ 2147483646 w 419"/>
                <a:gd name="T11" fmla="*/ 2147483646 h 216"/>
                <a:gd name="T12" fmla="*/ 2147483646 w 419"/>
                <a:gd name="T13" fmla="*/ 2147483646 h 216"/>
                <a:gd name="T14" fmla="*/ 2147483646 w 419"/>
                <a:gd name="T15" fmla="*/ 0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6">
                  <a:moveTo>
                    <a:pt x="419" y="0"/>
                  </a:moveTo>
                  <a:cubicBezTo>
                    <a:pt x="419" y="0"/>
                    <a:pt x="419" y="0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6"/>
                    <a:pt x="0" y="216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6"/>
                    <a:pt x="419" y="215"/>
                    <a:pt x="419" y="215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4" name="Freeform 24">
              <a:hlinkClick r:id="rId21" action="ppaction://hlinksldjump"/>
              <a:extLst>
                <a:ext uri="{FF2B5EF4-FFF2-40B4-BE49-F238E27FC236}">
                  <a16:creationId xmlns:a16="http://schemas.microsoft.com/office/drawing/2014/main" id="{1177C109-0F4E-510A-7084-1C123C411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3027841"/>
              <a:ext cx="1179766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0 w 419"/>
                <a:gd name="T11" fmla="*/ 2147483646 h 132"/>
                <a:gd name="T12" fmla="*/ 2147483646 w 419"/>
                <a:gd name="T13" fmla="*/ 2147483646 h 132"/>
                <a:gd name="T14" fmla="*/ 2147483646 w 419"/>
                <a:gd name="T15" fmla="*/ 2147483646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132">
                  <a:moveTo>
                    <a:pt x="408" y="112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5" y="116"/>
                    <a:pt x="0" y="12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68C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22" name="!!Documentos_Ingresos">
            <a:extLst>
              <a:ext uri="{FF2B5EF4-FFF2-40B4-BE49-F238E27FC236}">
                <a16:creationId xmlns:a16="http://schemas.microsoft.com/office/drawing/2014/main" id="{AC728B04-33C3-2C88-FCA8-FF29F4699BD3}"/>
              </a:ext>
            </a:extLst>
          </p:cNvPr>
          <p:cNvGrpSpPr/>
          <p:nvPr/>
        </p:nvGrpSpPr>
        <p:grpSpPr>
          <a:xfrm>
            <a:off x="6656312" y="4210230"/>
            <a:ext cx="518477" cy="523943"/>
            <a:chOff x="4642736" y="3027841"/>
            <a:chExt cx="1183128" cy="1447462"/>
          </a:xfrm>
        </p:grpSpPr>
        <p:sp>
          <p:nvSpPr>
            <p:cNvPr id="381" name="Freeform 31">
              <a:hlinkClick r:id="rId22" action="ppaction://hlinksldjump"/>
              <a:extLst>
                <a:ext uri="{FF2B5EF4-FFF2-40B4-BE49-F238E27FC236}">
                  <a16:creationId xmlns:a16="http://schemas.microsoft.com/office/drawing/2014/main" id="{15808093-8C47-E033-164E-06D9AC7EB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4079775"/>
              <a:ext cx="1180887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2" name="Freeform 32">
              <a:hlinkClick r:id="rId22" action="ppaction://hlinksldjump"/>
              <a:extLst>
                <a:ext uri="{FF2B5EF4-FFF2-40B4-BE49-F238E27FC236}">
                  <a16:creationId xmlns:a16="http://schemas.microsoft.com/office/drawing/2014/main" id="{8DF4A0FB-3A59-B0B6-7E8B-7644CF065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3423368"/>
              <a:ext cx="1183128" cy="656407"/>
            </a:xfrm>
            <a:custGeom>
              <a:avLst/>
              <a:gdLst>
                <a:gd name="T0" fmla="*/ 2147483646 w 420"/>
                <a:gd name="T1" fmla="*/ 2147483646 h 217"/>
                <a:gd name="T2" fmla="*/ 2147483646 w 420"/>
                <a:gd name="T3" fmla="*/ 0 h 217"/>
                <a:gd name="T4" fmla="*/ 0 w 420"/>
                <a:gd name="T5" fmla="*/ 0 h 217"/>
                <a:gd name="T6" fmla="*/ 0 w 420"/>
                <a:gd name="T7" fmla="*/ 2147483646 h 217"/>
                <a:gd name="T8" fmla="*/ 0 w 420"/>
                <a:gd name="T9" fmla="*/ 2147483646 h 217"/>
                <a:gd name="T10" fmla="*/ 2147483646 w 420"/>
                <a:gd name="T11" fmla="*/ 2147483646 h 217"/>
                <a:gd name="T12" fmla="*/ 2147483646 w 420"/>
                <a:gd name="T13" fmla="*/ 2147483646 h 217"/>
                <a:gd name="T14" fmla="*/ 2147483646 w 420"/>
                <a:gd name="T15" fmla="*/ 2147483646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" h="217">
                  <a:moveTo>
                    <a:pt x="420" y="1"/>
                  </a:moveTo>
                  <a:cubicBezTo>
                    <a:pt x="420" y="1"/>
                    <a:pt x="420" y="1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7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9" y="216"/>
                    <a:pt x="420" y="216"/>
                    <a:pt x="420" y="216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3" name="Freeform 33">
              <a:hlinkClick r:id="rId22" action="ppaction://hlinksldjump"/>
              <a:extLst>
                <a:ext uri="{FF2B5EF4-FFF2-40B4-BE49-F238E27FC236}">
                  <a16:creationId xmlns:a16="http://schemas.microsoft.com/office/drawing/2014/main" id="{7DA4EC70-E754-954E-ECF5-0AC5683CE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3027841"/>
              <a:ext cx="1183128" cy="395527"/>
            </a:xfrm>
            <a:custGeom>
              <a:avLst/>
              <a:gdLst>
                <a:gd name="T0" fmla="*/ 2147483646 w 420"/>
                <a:gd name="T1" fmla="*/ 2147483646 h 131"/>
                <a:gd name="T2" fmla="*/ 2147483646 w 420"/>
                <a:gd name="T3" fmla="*/ 2147483646 h 131"/>
                <a:gd name="T4" fmla="*/ 2147483646 w 420"/>
                <a:gd name="T5" fmla="*/ 2147483646 h 131"/>
                <a:gd name="T6" fmla="*/ 2147483646 w 420"/>
                <a:gd name="T7" fmla="*/ 2147483646 h 131"/>
                <a:gd name="T8" fmla="*/ 0 w 420"/>
                <a:gd name="T9" fmla="*/ 2147483646 h 131"/>
                <a:gd name="T10" fmla="*/ 2147483646 w 420"/>
                <a:gd name="T11" fmla="*/ 2147483646 h 131"/>
                <a:gd name="T12" fmla="*/ 2147483646 w 420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31">
                  <a:moveTo>
                    <a:pt x="408" y="112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15" y="0"/>
                    <a:pt x="206" y="0"/>
                    <a:pt x="198" y="4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5" y="115"/>
                    <a:pt x="0" y="123"/>
                    <a:pt x="0" y="131"/>
                  </a:cubicBezTo>
                  <a:cubicBezTo>
                    <a:pt x="420" y="131"/>
                    <a:pt x="420" y="131"/>
                    <a:pt x="420" y="131"/>
                  </a:cubicBezTo>
                  <a:cubicBezTo>
                    <a:pt x="420" y="123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91E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21" name="!!Gestión_Ingresos">
            <a:extLst>
              <a:ext uri="{FF2B5EF4-FFF2-40B4-BE49-F238E27FC236}">
                <a16:creationId xmlns:a16="http://schemas.microsoft.com/office/drawing/2014/main" id="{2727B3B8-F257-8E7A-81D4-410778DC66C5}"/>
              </a:ext>
            </a:extLst>
          </p:cNvPr>
          <p:cNvGrpSpPr/>
          <p:nvPr/>
        </p:nvGrpSpPr>
        <p:grpSpPr>
          <a:xfrm>
            <a:off x="5878996" y="4209760"/>
            <a:ext cx="517004" cy="523943"/>
            <a:chOff x="7284211" y="1356738"/>
            <a:chExt cx="1179767" cy="1447462"/>
          </a:xfrm>
        </p:grpSpPr>
        <p:sp>
          <p:nvSpPr>
            <p:cNvPr id="369" name="Freeform 19">
              <a:hlinkClick r:id="rId23" action="ppaction://hlinksldjump"/>
              <a:extLst>
                <a:ext uri="{FF2B5EF4-FFF2-40B4-BE49-F238E27FC236}">
                  <a16:creationId xmlns:a16="http://schemas.microsoft.com/office/drawing/2014/main" id="{48803919-E90F-8FE7-2CE5-371492D3F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1356738"/>
              <a:ext cx="1179767" cy="395527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0 w 419"/>
                <a:gd name="T9" fmla="*/ 2147483646 h 131"/>
                <a:gd name="T10" fmla="*/ 2147483646 w 419"/>
                <a:gd name="T11" fmla="*/ 2147483646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408" y="11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5" y="115"/>
                    <a:pt x="0" y="123"/>
                    <a:pt x="0" y="131"/>
                  </a:cubicBezTo>
                  <a:cubicBezTo>
                    <a:pt x="419" y="131"/>
                    <a:pt x="419" y="131"/>
                    <a:pt x="419" y="131"/>
                  </a:cubicBezTo>
                  <a:cubicBezTo>
                    <a:pt x="419" y="123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FFC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0" name="Freeform 20">
              <a:hlinkClick r:id="rId23" action="ppaction://hlinksldjump"/>
              <a:extLst>
                <a:ext uri="{FF2B5EF4-FFF2-40B4-BE49-F238E27FC236}">
                  <a16:creationId xmlns:a16="http://schemas.microsoft.com/office/drawing/2014/main" id="{CC3E13E4-C803-8AFA-9070-AC4EA9E4D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1752265"/>
              <a:ext cx="1179767" cy="656407"/>
            </a:xfrm>
            <a:custGeom>
              <a:avLst/>
              <a:gdLst>
                <a:gd name="T0" fmla="*/ 2147483646 w 419"/>
                <a:gd name="T1" fmla="*/ 2147483646 h 217"/>
                <a:gd name="T2" fmla="*/ 2147483646 w 419"/>
                <a:gd name="T3" fmla="*/ 0 h 217"/>
                <a:gd name="T4" fmla="*/ 0 w 419"/>
                <a:gd name="T5" fmla="*/ 0 h 217"/>
                <a:gd name="T6" fmla="*/ 0 w 419"/>
                <a:gd name="T7" fmla="*/ 2147483646 h 217"/>
                <a:gd name="T8" fmla="*/ 0 w 419"/>
                <a:gd name="T9" fmla="*/ 2147483646 h 217"/>
                <a:gd name="T10" fmla="*/ 2147483646 w 419"/>
                <a:gd name="T11" fmla="*/ 2147483646 h 217"/>
                <a:gd name="T12" fmla="*/ 2147483646 w 419"/>
                <a:gd name="T13" fmla="*/ 2147483646 h 217"/>
                <a:gd name="T14" fmla="*/ 2147483646 w 419"/>
                <a:gd name="T15" fmla="*/ 2147483646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7">
                  <a:moveTo>
                    <a:pt x="419" y="1"/>
                  </a:moveTo>
                  <a:cubicBezTo>
                    <a:pt x="419" y="1"/>
                    <a:pt x="419" y="1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7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9" y="216"/>
                    <a:pt x="419" y="216"/>
                    <a:pt x="419" y="21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rgbClr val="FFA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1" name="Freeform 21">
              <a:hlinkClick r:id="rId23" action="ppaction://hlinksldjump"/>
              <a:extLst>
                <a:ext uri="{FF2B5EF4-FFF2-40B4-BE49-F238E27FC236}">
                  <a16:creationId xmlns:a16="http://schemas.microsoft.com/office/drawing/2014/main" id="{F966C185-4EB6-F11F-2071-6E5F2D0DE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2408672"/>
              <a:ext cx="1179767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FA9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20" name="!!Ejecución_Subunidad">
            <a:extLst>
              <a:ext uri="{FF2B5EF4-FFF2-40B4-BE49-F238E27FC236}">
                <a16:creationId xmlns:a16="http://schemas.microsoft.com/office/drawing/2014/main" id="{08114AB6-2E49-8F8E-ACC2-4481E0A02093}"/>
              </a:ext>
            </a:extLst>
          </p:cNvPr>
          <p:cNvGrpSpPr/>
          <p:nvPr/>
        </p:nvGrpSpPr>
        <p:grpSpPr>
          <a:xfrm>
            <a:off x="5099684" y="4210230"/>
            <a:ext cx="517004" cy="524378"/>
            <a:chOff x="5966637" y="1353131"/>
            <a:chExt cx="1179767" cy="1448665"/>
          </a:xfrm>
        </p:grpSpPr>
        <p:sp>
          <p:nvSpPr>
            <p:cNvPr id="375" name="Freeform 25">
              <a:hlinkClick r:id="rId24" action="ppaction://hlinksldjump"/>
              <a:extLst>
                <a:ext uri="{FF2B5EF4-FFF2-40B4-BE49-F238E27FC236}">
                  <a16:creationId xmlns:a16="http://schemas.microsoft.com/office/drawing/2014/main" id="{40BBE370-3155-4DF0-01CD-0E8C3DA57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2405066"/>
              <a:ext cx="1179767" cy="396730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1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4" y="16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4" y="15"/>
                    <a:pt x="11" y="19"/>
                  </a:cubicBezTo>
                  <a:close/>
                </a:path>
              </a:pathLst>
            </a:custGeom>
            <a:solidFill>
              <a:srgbClr val="CC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6" name="Freeform 26">
              <a:hlinkClick r:id="rId24" action="ppaction://hlinksldjump"/>
              <a:extLst>
                <a:ext uri="{FF2B5EF4-FFF2-40B4-BE49-F238E27FC236}">
                  <a16:creationId xmlns:a16="http://schemas.microsoft.com/office/drawing/2014/main" id="{B47F997D-496B-477D-4EF8-813889844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1353131"/>
              <a:ext cx="1179767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0 w 419"/>
                <a:gd name="T11" fmla="*/ 2147483646 h 132"/>
                <a:gd name="T12" fmla="*/ 2147483646 w 419"/>
                <a:gd name="T13" fmla="*/ 2147483646 h 132"/>
                <a:gd name="T14" fmla="*/ 2147483646 w 419"/>
                <a:gd name="T15" fmla="*/ 2147483646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5" y="116"/>
                    <a:pt x="407" y="112"/>
                  </a:cubicBezTo>
                  <a:close/>
                </a:path>
              </a:pathLst>
            </a:custGeom>
            <a:solidFill>
              <a:srgbClr val="F0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7" name="Freeform 27">
              <a:hlinkClick r:id="rId24" action="ppaction://hlinksldjump"/>
              <a:extLst>
                <a:ext uri="{FF2B5EF4-FFF2-40B4-BE49-F238E27FC236}">
                  <a16:creationId xmlns:a16="http://schemas.microsoft.com/office/drawing/2014/main" id="{2C83EB6C-D456-4030-E122-A236B7F4D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1752265"/>
              <a:ext cx="1179767" cy="652801"/>
            </a:xfrm>
            <a:custGeom>
              <a:avLst/>
              <a:gdLst>
                <a:gd name="T0" fmla="*/ 2147483646 w 419"/>
                <a:gd name="T1" fmla="*/ 0 h 216"/>
                <a:gd name="T2" fmla="*/ 2147483646 w 419"/>
                <a:gd name="T3" fmla="*/ 0 h 216"/>
                <a:gd name="T4" fmla="*/ 0 w 419"/>
                <a:gd name="T5" fmla="*/ 0 h 216"/>
                <a:gd name="T6" fmla="*/ 0 w 419"/>
                <a:gd name="T7" fmla="*/ 2147483646 h 216"/>
                <a:gd name="T8" fmla="*/ 0 w 419"/>
                <a:gd name="T9" fmla="*/ 2147483646 h 216"/>
                <a:gd name="T10" fmla="*/ 2147483646 w 419"/>
                <a:gd name="T11" fmla="*/ 2147483646 h 216"/>
                <a:gd name="T12" fmla="*/ 2147483646 w 419"/>
                <a:gd name="T13" fmla="*/ 2147483646 h 216"/>
                <a:gd name="T14" fmla="*/ 2147483646 w 419"/>
                <a:gd name="T15" fmla="*/ 0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6">
                  <a:moveTo>
                    <a:pt x="419" y="0"/>
                  </a:moveTo>
                  <a:cubicBezTo>
                    <a:pt x="419" y="0"/>
                    <a:pt x="419" y="0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6"/>
                    <a:pt x="419" y="216"/>
                    <a:pt x="419" y="21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!!Ejecucion_Agregada">
                <a:extLst>
                  <a:ext uri="{FF2B5EF4-FFF2-40B4-BE49-F238E27FC236}">
                    <a16:creationId xmlns:a16="http://schemas.microsoft.com/office/drawing/2014/main" id="{65F68F2D-DF6C-E05A-4C43-E0236392A2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2413069"/>
                  </p:ext>
                </p:extLst>
              </p:nvPr>
            </p:nvGraphicFramePr>
            <p:xfrm>
              <a:off x="4157922" y="1036834"/>
              <a:ext cx="1306855" cy="1566741"/>
            </p:xfrm>
            <a:graphic>
              <a:graphicData uri="http://schemas.microsoft.com/office/powerpoint/2016/slidezoom">
                <pslz:sldZm>
                  <pslz:sldZmObj sldId="319" cId="2553422042">
                    <pslz:zmPr id="{3D6D2C97-AF9F-4B44-92C0-86EE742BAD0C}" returnToParent="0" imageType="cover" transitionDur="1000" showBg="0">
                      <p166:blipFill xmlns:p166="http://schemas.microsoft.com/office/powerpoint/2016/6/main">
                        <a:blip r:embed="rId2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06855" cy="156674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!!Ejecucion_Agregada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65F68F2D-DF6C-E05A-4C43-E0236392A2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57922" y="1036834"/>
                <a:ext cx="1306855" cy="1566741"/>
              </a:xfrm>
              <a:prstGeom prst="rect">
                <a:avLst/>
              </a:prstGeom>
              <a:ln>
                <a:noFill/>
              </a:ln>
            </p:spPr>
          </p:pic>
        </mc:Fallback>
      </mc:AlternateContent>
      <p:grpSp>
        <p:nvGrpSpPr>
          <p:cNvPr id="23" name="Inf. Ejecución_Presupuestal">
            <a:extLst>
              <a:ext uri="{FF2B5EF4-FFF2-40B4-BE49-F238E27FC236}">
                <a16:creationId xmlns:a16="http://schemas.microsoft.com/office/drawing/2014/main" id="{F6635398-B931-A95D-7146-01EC3899F413}"/>
              </a:ext>
            </a:extLst>
          </p:cNvPr>
          <p:cNvGrpSpPr/>
          <p:nvPr/>
        </p:nvGrpSpPr>
        <p:grpSpPr>
          <a:xfrm>
            <a:off x="5169310" y="1108245"/>
            <a:ext cx="3701212" cy="3372174"/>
            <a:chOff x="5169310" y="1108245"/>
            <a:chExt cx="3701212" cy="3372174"/>
          </a:xfrm>
        </p:grpSpPr>
        <p:sp>
          <p:nvSpPr>
            <p:cNvPr id="6" name="Inf.3">
              <a:extLst>
                <a:ext uri="{FF2B5EF4-FFF2-40B4-BE49-F238E27FC236}">
                  <a16:creationId xmlns:a16="http://schemas.microsoft.com/office/drawing/2014/main" id="{1906F777-CCFC-9250-DF56-18B3661A1519}"/>
                </a:ext>
              </a:extLst>
            </p:cNvPr>
            <p:cNvSpPr txBox="1"/>
            <p:nvPr/>
          </p:nvSpPr>
          <p:spPr>
            <a:xfrm>
              <a:off x="5169310" y="2541427"/>
              <a:ext cx="369212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s-MX" sz="1500" dirty="0">
                  <a:solidFill>
                    <a:srgbClr val="065280"/>
                  </a:solidFill>
                </a:rPr>
                <a:t>Las anulaciones se reflejan en el mes que se realizan</a:t>
              </a:r>
            </a:p>
            <a:p>
              <a:pPr marL="285750" marR="0" lvl="0" indent="-2857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s-MX" sz="1500" dirty="0">
                  <a:solidFill>
                    <a:srgbClr val="065280"/>
                  </a:solidFill>
                </a:rPr>
                <a:t>Las devoluciones se reflejan con el estado “Pagada” de la Orden de pago</a:t>
              </a:r>
            </a:p>
            <a:p>
              <a:pPr marL="285750" marR="0" lvl="0" indent="-2857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s-MX" sz="1500" dirty="0">
                  <a:solidFill>
                    <a:srgbClr val="065280"/>
                  </a:solidFill>
                </a:rPr>
                <a:t>No presenta los recaudos reclasificados</a:t>
              </a:r>
            </a:p>
            <a:p>
              <a:pPr marL="285750" marR="0" lvl="0" indent="-2857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s-MX" sz="1500" b="1" dirty="0">
                  <a:solidFill>
                    <a:srgbClr val="065280"/>
                  </a:solidFill>
                </a:rPr>
                <a:t>No es en línea</a:t>
              </a: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endParaRPr lang="es-MX" sz="1500" dirty="0">
                <a:solidFill>
                  <a:srgbClr val="065280"/>
                </a:solidFill>
              </a:endParaRPr>
            </a:p>
          </p:txBody>
        </p:sp>
        <p:sp>
          <p:nvSpPr>
            <p:cNvPr id="5" name="Inf.2">
              <a:extLst>
                <a:ext uri="{FF2B5EF4-FFF2-40B4-BE49-F238E27FC236}">
                  <a16:creationId xmlns:a16="http://schemas.microsoft.com/office/drawing/2014/main" id="{55F8083D-958C-DF4E-3C40-7A597FFA27D6}"/>
                </a:ext>
              </a:extLst>
            </p:cNvPr>
            <p:cNvSpPr txBox="1"/>
            <p:nvPr/>
          </p:nvSpPr>
          <p:spPr>
            <a:xfrm>
              <a:off x="5273113" y="2316477"/>
              <a:ext cx="122894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500" b="1" dirty="0">
                  <a:solidFill>
                    <a:srgbClr val="FF0000"/>
                  </a:solidFill>
                </a:rPr>
                <a:t>Importante</a:t>
              </a:r>
              <a:endParaRPr lang="es-CO" sz="1500" i="1" dirty="0">
                <a:solidFill>
                  <a:srgbClr val="FF0000"/>
                </a:solidFill>
              </a:endParaRPr>
            </a:p>
          </p:txBody>
        </p:sp>
        <p:sp>
          <p:nvSpPr>
            <p:cNvPr id="7" name="Inf.1">
              <a:extLst>
                <a:ext uri="{FF2B5EF4-FFF2-40B4-BE49-F238E27FC236}">
                  <a16:creationId xmlns:a16="http://schemas.microsoft.com/office/drawing/2014/main" id="{FFD43B11-2C4F-A5AC-B2B0-CF91B3144A4B}"/>
                </a:ext>
              </a:extLst>
            </p:cNvPr>
            <p:cNvSpPr txBox="1"/>
            <p:nvPr/>
          </p:nvSpPr>
          <p:spPr>
            <a:xfrm>
              <a:off x="5349240" y="1108245"/>
              <a:ext cx="3521282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endParaRPr lang="es-MX" sz="1500" dirty="0">
                <a:solidFill>
                  <a:srgbClr val="065280"/>
                </a:solidFill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MX" sz="1500" dirty="0">
                  <a:solidFill>
                    <a:srgbClr val="065280"/>
                  </a:solidFill>
                </a:rPr>
                <a:t>Presenta la información agregada de los aforos. Recaudos y devoluciones efectuadas durante la vigencia, por unidad ejecutora y rubro presupuestal</a:t>
              </a:r>
              <a:endParaRPr lang="es-CO" sz="1500" i="1" dirty="0"/>
            </a:p>
          </p:txBody>
        </p:sp>
      </p:grpSp>
      <p:sp>
        <p:nvSpPr>
          <p:cNvPr id="9" name="Rectangulo Reportes">
            <a:extLst>
              <a:ext uri="{FF2B5EF4-FFF2-40B4-BE49-F238E27FC236}">
                <a16:creationId xmlns:a16="http://schemas.microsoft.com/office/drawing/2014/main" id="{12B2B390-59C6-3B48-46F3-1C048BE6A54A}"/>
              </a:ext>
            </a:extLst>
          </p:cNvPr>
          <p:cNvSpPr/>
          <p:nvPr/>
        </p:nvSpPr>
        <p:spPr>
          <a:xfrm>
            <a:off x="4099560" y="956571"/>
            <a:ext cx="4876800" cy="395961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T.Gestion_ingresos">
            <a:extLst>
              <a:ext uri="{FF2B5EF4-FFF2-40B4-BE49-F238E27FC236}">
                <a16:creationId xmlns:a16="http://schemas.microsoft.com/office/drawing/2014/main" id="{1B95165C-E624-51DB-0D2F-DAC93EA051EF}"/>
              </a:ext>
            </a:extLst>
          </p:cNvPr>
          <p:cNvSpPr txBox="1"/>
          <p:nvPr/>
        </p:nvSpPr>
        <p:spPr>
          <a:xfrm>
            <a:off x="4494727" y="507499"/>
            <a:ext cx="4084685" cy="4462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Regresar Inicio">
                <a:extLst>
                  <a:ext uri="{FF2B5EF4-FFF2-40B4-BE49-F238E27FC236}">
                    <a16:creationId xmlns:a16="http://schemas.microsoft.com/office/drawing/2014/main" id="{96ED42CD-79E0-AE72-8DFE-9DBF0D7901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Regresar Inicio">
                <a:extLst>
                  <a:ext uri="{FF2B5EF4-FFF2-40B4-BE49-F238E27FC236}">
                    <a16:creationId xmlns:a16="http://schemas.microsoft.com/office/drawing/2014/main" id="{96ED42CD-79E0-AE72-8DFE-9DBF0D7901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4839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porte">
            <a:extLst>
              <a:ext uri="{FF2B5EF4-FFF2-40B4-BE49-F238E27FC236}">
                <a16:creationId xmlns:a16="http://schemas.microsoft.com/office/drawing/2014/main" id="{E06A9204-B358-3C2E-B94B-C2EE1B942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524" y="0"/>
            <a:ext cx="5947475" cy="5143500"/>
          </a:xfrm>
          <a:prstGeom prst="rect">
            <a:avLst/>
          </a:prstGeom>
        </p:spPr>
      </p:pic>
      <p:pic>
        <p:nvPicPr>
          <p:cNvPr id="5" name="Ruta_Transacción">
            <a:extLst>
              <a:ext uri="{FF2B5EF4-FFF2-40B4-BE49-F238E27FC236}">
                <a16:creationId xmlns:a16="http://schemas.microsoft.com/office/drawing/2014/main" id="{AFA9C269-E23A-E4B4-FD99-430281FA6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65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22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porte">
            <a:extLst>
              <a:ext uri="{FF2B5EF4-FFF2-40B4-BE49-F238E27FC236}">
                <a16:creationId xmlns:a16="http://schemas.microsoft.com/office/drawing/2014/main" id="{A0DBA6FB-15B0-0215-5F1F-0E1A1ABA6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9"/>
          <a:stretch/>
        </p:blipFill>
        <p:spPr>
          <a:xfrm>
            <a:off x="232282" y="1253611"/>
            <a:ext cx="8692449" cy="3889889"/>
          </a:xfrm>
          <a:prstGeom prst="rect">
            <a:avLst/>
          </a:prstGeom>
        </p:spPr>
      </p:pic>
      <p:cxnSp>
        <p:nvCxnSpPr>
          <p:cNvPr id="4" name="Linea_Ejecucion_Presupuestal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.Ejecucion_Presupuestal">
            <a:extLst>
              <a:ext uri="{FF2B5EF4-FFF2-40B4-BE49-F238E27FC236}">
                <a16:creationId xmlns:a16="http://schemas.microsoft.com/office/drawing/2014/main" id="{93BBEE31-D9B9-DD14-7654-34646F344F1A}"/>
              </a:ext>
            </a:extLst>
          </p:cNvPr>
          <p:cNvSpPr txBox="1"/>
          <p:nvPr/>
        </p:nvSpPr>
        <p:spPr>
          <a:xfrm>
            <a:off x="0" y="74737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EJECUCIÓN PRESUPUESTAL AGREGADA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Boton_Reportes">
                <a:extLst>
                  <a:ext uri="{FF2B5EF4-FFF2-40B4-BE49-F238E27FC236}">
                    <a16:creationId xmlns:a16="http://schemas.microsoft.com/office/drawing/2014/main" id="{1F8D2A9C-D3D8-F2CC-B276-BD4D3BF5688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9993139"/>
                  </p:ext>
                </p:extLst>
              </p:nvPr>
            </p:nvGraphicFramePr>
            <p:xfrm>
              <a:off x="8940351" y="4980453"/>
              <a:ext cx="174150" cy="162000"/>
            </p:xfrm>
            <a:graphic>
              <a:graphicData uri="http://schemas.microsoft.com/office/powerpoint/2016/slidezoom">
                <pslz:sldZm>
                  <pslz:sldZmObj sldId="299" cId="512638463">
                    <pslz:zmPr id="{7D78F3EF-DDF2-40C3-8663-DB247FB727D4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Boton_Reportes">
                <a:extLst>
                  <a:ext uri="{FF2B5EF4-FFF2-40B4-BE49-F238E27FC236}">
                    <a16:creationId xmlns:a16="http://schemas.microsoft.com/office/drawing/2014/main" id="{1F8D2A9C-D3D8-F2CC-B276-BD4D3BF568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0351" y="4980453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3" name="Boton_Siguiente">
            <a:extLst>
              <a:ext uri="{FF2B5EF4-FFF2-40B4-BE49-F238E27FC236}">
                <a16:creationId xmlns:a16="http://schemas.microsoft.com/office/drawing/2014/main" id="{3027D362-1B67-35C7-6A82-C5491229FF48}"/>
              </a:ext>
            </a:extLst>
          </p:cNvPr>
          <p:cNvSpPr/>
          <p:nvPr/>
        </p:nvSpPr>
        <p:spPr>
          <a:xfrm rot="16200000" flipV="1">
            <a:off x="8737925" y="3081889"/>
            <a:ext cx="520867" cy="232285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606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nea_Ejecucion_Presupuestal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.Ejecucion_Presupuestal">
            <a:extLst>
              <a:ext uri="{FF2B5EF4-FFF2-40B4-BE49-F238E27FC236}">
                <a16:creationId xmlns:a16="http://schemas.microsoft.com/office/drawing/2014/main" id="{93BBEE31-D9B9-DD14-7654-34646F344F1A}"/>
              </a:ext>
            </a:extLst>
          </p:cNvPr>
          <p:cNvSpPr txBox="1"/>
          <p:nvPr/>
        </p:nvSpPr>
        <p:spPr>
          <a:xfrm>
            <a:off x="0" y="74737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EJECUCIÓN PRESUPUESTAL AGREGADA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Boton_Reportes">
                <a:extLst>
                  <a:ext uri="{FF2B5EF4-FFF2-40B4-BE49-F238E27FC236}">
                    <a16:creationId xmlns:a16="http://schemas.microsoft.com/office/drawing/2014/main" id="{1F8D2A9C-D3D8-F2CC-B276-BD4D3BF5688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940351" y="4980453"/>
              <a:ext cx="174150" cy="162000"/>
            </p:xfrm>
            <a:graphic>
              <a:graphicData uri="http://schemas.microsoft.com/office/powerpoint/2016/slidezoom">
                <pslz:sldZm>
                  <pslz:sldZmObj sldId="299" cId="512638463">
                    <pslz:zmPr id="{7D78F3EF-DDF2-40C3-8663-DB247FB727D4}" returnToParent="0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Boton_Reportes">
                <a:extLst>
                  <a:ext uri="{FF2B5EF4-FFF2-40B4-BE49-F238E27FC236}">
                    <a16:creationId xmlns:a16="http://schemas.microsoft.com/office/drawing/2014/main" id="{1F8D2A9C-D3D8-F2CC-B276-BD4D3BF568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40351" y="4980453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2" name="Boton_anterior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7C42505-F20F-4176-0F16-BC2F41966389}"/>
              </a:ext>
            </a:extLst>
          </p:cNvPr>
          <p:cNvSpPr/>
          <p:nvPr/>
        </p:nvSpPr>
        <p:spPr>
          <a:xfrm rot="16200000">
            <a:off x="-144293" y="3081891"/>
            <a:ext cx="520868" cy="232282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CD3C43B-5E90-E13F-04DF-D49F0AACF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82" y="1253610"/>
            <a:ext cx="8635614" cy="38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Reportes_Ingresos">
            <a:extLst>
              <a:ext uri="{FF2B5EF4-FFF2-40B4-BE49-F238E27FC236}">
                <a16:creationId xmlns:a16="http://schemas.microsoft.com/office/drawing/2014/main" id="{A860D913-0A62-94E4-ED28-FC47BFECDBD4}"/>
              </a:ext>
            </a:extLst>
          </p:cNvPr>
          <p:cNvGrpSpPr/>
          <p:nvPr/>
        </p:nvGrpSpPr>
        <p:grpSpPr>
          <a:xfrm>
            <a:off x="431" y="3935062"/>
            <a:ext cx="3900949" cy="1074281"/>
            <a:chOff x="431" y="3935062"/>
            <a:chExt cx="3900949" cy="1074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R.Reportes_7.2">
              <a:hlinkClick r:id="rId3" action="ppaction://hlinksldjump"/>
              <a:extLst>
                <a:ext uri="{FF2B5EF4-FFF2-40B4-BE49-F238E27FC236}">
                  <a16:creationId xmlns:a16="http://schemas.microsoft.com/office/drawing/2014/main" id="{59FEA705-EEF5-F56C-9597-694DBFA0D43F}"/>
                </a:ext>
              </a:extLst>
            </p:cNvPr>
            <p:cNvSpPr/>
            <p:nvPr/>
          </p:nvSpPr>
          <p:spPr>
            <a:xfrm rot="16200000">
              <a:off x="-373223" y="4308716"/>
              <a:ext cx="1074281" cy="326973"/>
            </a:xfrm>
            <a:prstGeom prst="parallelogram">
              <a:avLst>
                <a:gd name="adj" fmla="val 151796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25" name="Reportes">
              <a:extLst>
                <a:ext uri="{FF2B5EF4-FFF2-40B4-BE49-F238E27FC236}">
                  <a16:creationId xmlns:a16="http://schemas.microsoft.com/office/drawing/2014/main" id="{144289AB-50B6-683F-283E-37639B1A31BC}"/>
                </a:ext>
              </a:extLst>
            </p:cNvPr>
            <p:cNvGrpSpPr/>
            <p:nvPr/>
          </p:nvGrpSpPr>
          <p:grpSpPr>
            <a:xfrm>
              <a:off x="327404" y="4427778"/>
              <a:ext cx="3573976" cy="576423"/>
              <a:chOff x="326971" y="3840544"/>
              <a:chExt cx="3573976" cy="576423"/>
            </a:xfrm>
            <a:solidFill>
              <a:srgbClr val="00B050"/>
            </a:solidFill>
          </p:grpSpPr>
          <p:sp>
            <p:nvSpPr>
              <p:cNvPr id="26" name="R.Reportes_7.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C0ACD83-75DF-E815-8EFF-03C9BE17F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71" y="3840544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Texto Reportes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2714113-C6ED-51FE-8A1A-8271FD3A87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898" y="3980566"/>
                <a:ext cx="2394824" cy="29928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Reportes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28" name="Icono Reportes" descr="Contrato con relleno sólido">
                <a:extLst>
                  <a:ext uri="{FF2B5EF4-FFF2-40B4-BE49-F238E27FC236}">
                    <a16:creationId xmlns:a16="http://schemas.microsoft.com/office/drawing/2014/main" id="{6DE1C437-1F7D-9147-4472-14E1BC5C1A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201669" y="3979264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54" name="Devolucion_Ingresos">
            <a:extLst>
              <a:ext uri="{FF2B5EF4-FFF2-40B4-BE49-F238E27FC236}">
                <a16:creationId xmlns:a16="http://schemas.microsoft.com/office/drawing/2014/main" id="{010E84AF-FF6C-B7C2-AAA1-EAE1B9BD6E2A}"/>
              </a:ext>
            </a:extLst>
          </p:cNvPr>
          <p:cNvGrpSpPr/>
          <p:nvPr/>
        </p:nvGrpSpPr>
        <p:grpSpPr>
          <a:xfrm>
            <a:off x="813" y="3525621"/>
            <a:ext cx="3900563" cy="913014"/>
            <a:chOff x="813" y="3525621"/>
            <a:chExt cx="3900563" cy="913014"/>
          </a:xfrm>
        </p:grpSpPr>
        <p:sp>
          <p:nvSpPr>
            <p:cNvPr id="59" name="R.Devolucion_6.2">
              <a:hlinkClick r:id="rId6" action="ppaction://hlinksldjump"/>
              <a:extLst>
                <a:ext uri="{FF2B5EF4-FFF2-40B4-BE49-F238E27FC236}">
                  <a16:creationId xmlns:a16="http://schemas.microsoft.com/office/drawing/2014/main" id="{0A3B426C-61C1-0E77-AAC7-F5594004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3525621"/>
              <a:ext cx="326588" cy="913014"/>
            </a:xfrm>
            <a:custGeom>
              <a:avLst/>
              <a:gdLst>
                <a:gd name="T0" fmla="*/ 313 w 313"/>
                <a:gd name="T1" fmla="*/ 1093 h 1093"/>
                <a:gd name="T2" fmla="*/ 0 w 313"/>
                <a:gd name="T3" fmla="*/ 502 h 1093"/>
                <a:gd name="T4" fmla="*/ 0 w 313"/>
                <a:gd name="T5" fmla="*/ 0 h 1093"/>
                <a:gd name="T6" fmla="*/ 313 w 313"/>
                <a:gd name="T7" fmla="*/ 395 h 1093"/>
                <a:gd name="T8" fmla="*/ 313 w 313"/>
                <a:gd name="T9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1093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395"/>
                  </a:lnTo>
                  <a:lnTo>
                    <a:pt x="313" y="1093"/>
                  </a:lnTo>
                  <a:close/>
                </a:path>
              </a:pathLst>
            </a:custGeom>
            <a:solidFill>
              <a:srgbClr val="34B2E3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3" name="Devolucion">
              <a:extLst>
                <a:ext uri="{FF2B5EF4-FFF2-40B4-BE49-F238E27FC236}">
                  <a16:creationId xmlns:a16="http://schemas.microsoft.com/office/drawing/2014/main" id="{CC6A5D6B-2955-95E3-7D74-879FB5225D6E}"/>
                </a:ext>
              </a:extLst>
            </p:cNvPr>
            <p:cNvGrpSpPr/>
            <p:nvPr/>
          </p:nvGrpSpPr>
          <p:grpSpPr>
            <a:xfrm>
              <a:off x="327400" y="3851567"/>
              <a:ext cx="3573976" cy="578904"/>
              <a:chOff x="327400" y="3851567"/>
              <a:chExt cx="3573976" cy="578904"/>
            </a:xfrm>
          </p:grpSpPr>
          <p:sp>
            <p:nvSpPr>
              <p:cNvPr id="327" name="R.Devolucion_5.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C469CFF-F80D-5A97-56FB-B041A605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0" y="3851567"/>
                <a:ext cx="3573976" cy="578904"/>
              </a:xfrm>
              <a:custGeom>
                <a:avLst/>
                <a:gdLst>
                  <a:gd name="T0" fmla="*/ 3868 w 4034"/>
                  <a:gd name="T1" fmla="*/ 173 h 700"/>
                  <a:gd name="T2" fmla="*/ 3705 w 4034"/>
                  <a:gd name="T3" fmla="*/ 0 h 700"/>
                  <a:gd name="T4" fmla="*/ 3705 w 4034"/>
                  <a:gd name="T5" fmla="*/ 0 h 700"/>
                  <a:gd name="T6" fmla="*/ 0 w 4034"/>
                  <a:gd name="T7" fmla="*/ 0 h 700"/>
                  <a:gd name="T8" fmla="*/ 0 w 4034"/>
                  <a:gd name="T9" fmla="*/ 700 h 700"/>
                  <a:gd name="T10" fmla="*/ 3705 w 4034"/>
                  <a:gd name="T11" fmla="*/ 700 h 700"/>
                  <a:gd name="T12" fmla="*/ 3705 w 4034"/>
                  <a:gd name="T13" fmla="*/ 700 h 700"/>
                  <a:gd name="T14" fmla="*/ 3868 w 4034"/>
                  <a:gd name="T15" fmla="*/ 523 h 700"/>
                  <a:gd name="T16" fmla="*/ 4034 w 4034"/>
                  <a:gd name="T17" fmla="*/ 350 h 700"/>
                  <a:gd name="T18" fmla="*/ 3868 w 4034"/>
                  <a:gd name="T19" fmla="*/ 173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700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34B2E3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8" name="Texto Devolucion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A1E2913-D7AD-B6FD-49D5-9153CD7F8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87" y="3991377"/>
                <a:ext cx="2937511" cy="299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Devolución de Ingresos 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30" name="Icono Devolucion" descr="Recibo con relleno sólido">
                <a:extLst>
                  <a:ext uri="{FF2B5EF4-FFF2-40B4-BE49-F238E27FC236}">
                    <a16:creationId xmlns:a16="http://schemas.microsoft.com/office/drawing/2014/main" id="{8A79F7E3-87EC-C3CD-EA18-B04F849D7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02098" y="3944919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48" name="Compensacion">
            <a:extLst>
              <a:ext uri="{FF2B5EF4-FFF2-40B4-BE49-F238E27FC236}">
                <a16:creationId xmlns:a16="http://schemas.microsoft.com/office/drawing/2014/main" id="{BE3FC7E9-79D5-72CF-3037-FDB68DA29477}"/>
              </a:ext>
            </a:extLst>
          </p:cNvPr>
          <p:cNvGrpSpPr/>
          <p:nvPr/>
        </p:nvGrpSpPr>
        <p:grpSpPr>
          <a:xfrm>
            <a:off x="1905" y="3114838"/>
            <a:ext cx="3895396" cy="739207"/>
            <a:chOff x="1905" y="3114838"/>
            <a:chExt cx="3895396" cy="739207"/>
          </a:xfrm>
        </p:grpSpPr>
        <p:sp>
          <p:nvSpPr>
            <p:cNvPr id="49" name="R.Compensacion_5.2">
              <a:hlinkClick r:id="rId9" action="ppaction://hlinksldjump"/>
              <a:extLst>
                <a:ext uri="{FF2B5EF4-FFF2-40B4-BE49-F238E27FC236}">
                  <a16:creationId xmlns:a16="http://schemas.microsoft.com/office/drawing/2014/main" id="{ED316E5A-65BB-640E-5B24-C901D9C7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3114838"/>
              <a:ext cx="322197" cy="739207"/>
            </a:xfrm>
            <a:custGeom>
              <a:avLst/>
              <a:gdLst>
                <a:gd name="T0" fmla="*/ 313 w 313"/>
                <a:gd name="T1" fmla="*/ 897 h 897"/>
                <a:gd name="T2" fmla="*/ 0 w 313"/>
                <a:gd name="T3" fmla="*/ 502 h 897"/>
                <a:gd name="T4" fmla="*/ 0 w 313"/>
                <a:gd name="T5" fmla="*/ 0 h 897"/>
                <a:gd name="T6" fmla="*/ 313 w 313"/>
                <a:gd name="T7" fmla="*/ 197 h 897"/>
                <a:gd name="T8" fmla="*/ 313 w 313"/>
                <a:gd name="T9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7">
                  <a:moveTo>
                    <a:pt x="313" y="897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197"/>
                  </a:lnTo>
                  <a:lnTo>
                    <a:pt x="313" y="897"/>
                  </a:lnTo>
                  <a:close/>
                </a:path>
              </a:pathLst>
            </a:custGeom>
            <a:solidFill>
              <a:srgbClr val="065280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0" name="Compensacion">
              <a:extLst>
                <a:ext uri="{FF2B5EF4-FFF2-40B4-BE49-F238E27FC236}">
                  <a16:creationId xmlns:a16="http://schemas.microsoft.com/office/drawing/2014/main" id="{3616FC8E-A1F3-0556-70C2-1E4882F6420A}"/>
                </a:ext>
              </a:extLst>
            </p:cNvPr>
            <p:cNvGrpSpPr/>
            <p:nvPr/>
          </p:nvGrpSpPr>
          <p:grpSpPr>
            <a:xfrm>
              <a:off x="323325" y="3276384"/>
              <a:ext cx="3573976" cy="576423"/>
              <a:chOff x="318819" y="3266527"/>
              <a:chExt cx="3573976" cy="576423"/>
            </a:xfrm>
          </p:grpSpPr>
          <p:sp>
            <p:nvSpPr>
              <p:cNvPr id="51" name="R.Compensacion_5.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49B1C65-6A44-9D9C-4013-80941442F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19" y="3266527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6528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Texto Compensacion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FF1A4579-F500-2C5F-FC97-82A3B8A6B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3385410"/>
                <a:ext cx="2545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Compensación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53" name="Icono Compensacion" descr="Ábaco con relleno sólido">
                <a:extLst>
                  <a:ext uri="{FF2B5EF4-FFF2-40B4-BE49-F238E27FC236}">
                    <a16:creationId xmlns:a16="http://schemas.microsoft.com/office/drawing/2014/main" id="{3ECCC66D-F9D4-6A1A-A8F8-16C1E898D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194462" y="3345715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42" name="Recaudo_Anterior">
            <a:extLst>
              <a:ext uri="{FF2B5EF4-FFF2-40B4-BE49-F238E27FC236}">
                <a16:creationId xmlns:a16="http://schemas.microsoft.com/office/drawing/2014/main" id="{4C2189E3-1FC0-9AF6-C874-529249E27BBA}"/>
              </a:ext>
            </a:extLst>
          </p:cNvPr>
          <p:cNvGrpSpPr/>
          <p:nvPr/>
        </p:nvGrpSpPr>
        <p:grpSpPr>
          <a:xfrm>
            <a:off x="-4774" y="2688830"/>
            <a:ext cx="3901645" cy="587553"/>
            <a:chOff x="-4774" y="2688830"/>
            <a:chExt cx="3901645" cy="587553"/>
          </a:xfrm>
        </p:grpSpPr>
        <p:sp>
          <p:nvSpPr>
            <p:cNvPr id="43" name="R.Anterior_4.2">
              <a:hlinkClick r:id="rId12" action="ppaction://hlinksldjump"/>
              <a:extLst>
                <a:ext uri="{FF2B5EF4-FFF2-40B4-BE49-F238E27FC236}">
                  <a16:creationId xmlns:a16="http://schemas.microsoft.com/office/drawing/2014/main" id="{ABC30D69-2FA1-AF3F-5D0F-58EEDDF34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4" y="2688830"/>
              <a:ext cx="326972" cy="587553"/>
            </a:xfrm>
            <a:custGeom>
              <a:avLst/>
              <a:gdLst>
                <a:gd name="T0" fmla="*/ 313 w 313"/>
                <a:gd name="T1" fmla="*/ 0 h 702"/>
                <a:gd name="T2" fmla="*/ 0 w 313"/>
                <a:gd name="T3" fmla="*/ 0 h 702"/>
                <a:gd name="T4" fmla="*/ 0 w 313"/>
                <a:gd name="T5" fmla="*/ 505 h 702"/>
                <a:gd name="T6" fmla="*/ 313 w 313"/>
                <a:gd name="T7" fmla="*/ 702 h 702"/>
                <a:gd name="T8" fmla="*/ 313 w 313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702">
                  <a:moveTo>
                    <a:pt x="313" y="0"/>
                  </a:moveTo>
                  <a:lnTo>
                    <a:pt x="0" y="0"/>
                  </a:lnTo>
                  <a:lnTo>
                    <a:pt x="0" y="505"/>
                  </a:lnTo>
                  <a:lnTo>
                    <a:pt x="313" y="7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C103D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4" name="Anterior">
              <a:extLst>
                <a:ext uri="{FF2B5EF4-FFF2-40B4-BE49-F238E27FC236}">
                  <a16:creationId xmlns:a16="http://schemas.microsoft.com/office/drawing/2014/main" id="{DAC6292D-C815-A97C-85BE-36C55BB99EA6}"/>
                </a:ext>
              </a:extLst>
            </p:cNvPr>
            <p:cNvGrpSpPr/>
            <p:nvPr/>
          </p:nvGrpSpPr>
          <p:grpSpPr>
            <a:xfrm>
              <a:off x="322896" y="2688832"/>
              <a:ext cx="3573975" cy="587551"/>
              <a:chOff x="322896" y="2688833"/>
              <a:chExt cx="3573975" cy="578904"/>
            </a:xfrm>
          </p:grpSpPr>
          <p:sp>
            <p:nvSpPr>
              <p:cNvPr id="45" name="R.Anterior_4.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4731AB1-E161-ECEF-CAB2-2B01D257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2688833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6 h 700"/>
                  <a:gd name="T4" fmla="*/ 3705 w 4034"/>
                  <a:gd name="T5" fmla="*/ 0 h 700"/>
                  <a:gd name="T6" fmla="*/ 3705 w 4034"/>
                  <a:gd name="T7" fmla="*/ 0 h 700"/>
                  <a:gd name="T8" fmla="*/ 0 w 4034"/>
                  <a:gd name="T9" fmla="*/ 0 h 700"/>
                  <a:gd name="T10" fmla="*/ 0 w 4034"/>
                  <a:gd name="T11" fmla="*/ 700 h 700"/>
                  <a:gd name="T12" fmla="*/ 3705 w 4034"/>
                  <a:gd name="T13" fmla="*/ 700 h 700"/>
                  <a:gd name="T14" fmla="*/ 3705 w 4034"/>
                  <a:gd name="T15" fmla="*/ 700 h 700"/>
                  <a:gd name="T16" fmla="*/ 3705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3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6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8C103D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Texto Anterior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0DBC0FB-29D8-98EC-BCEB-635027A10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2715676"/>
                <a:ext cx="2937512" cy="5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Clasificación de Recaudos de Vigencia Anterior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Icono Anterior">
                <a:extLst>
                  <a:ext uri="{FF2B5EF4-FFF2-40B4-BE49-F238E27FC236}">
                    <a16:creationId xmlns:a16="http://schemas.microsoft.com/office/drawing/2014/main" id="{71779F8A-9578-7C5A-889B-C0A00518B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980" y="2863320"/>
                <a:ext cx="360483" cy="241496"/>
              </a:xfrm>
              <a:custGeom>
                <a:avLst/>
                <a:gdLst>
                  <a:gd name="T0" fmla="*/ 2147483646 w 130"/>
                  <a:gd name="T1" fmla="*/ 2147483646 h 110"/>
                  <a:gd name="T2" fmla="*/ 2147483646 w 130"/>
                  <a:gd name="T3" fmla="*/ 2147483646 h 110"/>
                  <a:gd name="T4" fmla="*/ 2147483646 w 130"/>
                  <a:gd name="T5" fmla="*/ 2147483646 h 110"/>
                  <a:gd name="T6" fmla="*/ 2147483646 w 130"/>
                  <a:gd name="T7" fmla="*/ 2147483646 h 110"/>
                  <a:gd name="T8" fmla="*/ 2147483646 w 130"/>
                  <a:gd name="T9" fmla="*/ 2147483646 h 110"/>
                  <a:gd name="T10" fmla="*/ 2147483646 w 130"/>
                  <a:gd name="T11" fmla="*/ 2147483646 h 110"/>
                  <a:gd name="T12" fmla="*/ 2147483646 w 130"/>
                  <a:gd name="T13" fmla="*/ 2147483646 h 110"/>
                  <a:gd name="T14" fmla="*/ 2147483646 w 130"/>
                  <a:gd name="T15" fmla="*/ 2147483646 h 110"/>
                  <a:gd name="T16" fmla="*/ 2147483646 w 130"/>
                  <a:gd name="T17" fmla="*/ 2147483646 h 110"/>
                  <a:gd name="T18" fmla="*/ 2147483646 w 130"/>
                  <a:gd name="T19" fmla="*/ 2147483646 h 110"/>
                  <a:gd name="T20" fmla="*/ 2147483646 w 130"/>
                  <a:gd name="T21" fmla="*/ 2147483646 h 110"/>
                  <a:gd name="T22" fmla="*/ 2147483646 w 130"/>
                  <a:gd name="T23" fmla="*/ 2147483646 h 110"/>
                  <a:gd name="T24" fmla="*/ 2147483646 w 130"/>
                  <a:gd name="T25" fmla="*/ 2147483646 h 110"/>
                  <a:gd name="T26" fmla="*/ 2147483646 w 130"/>
                  <a:gd name="T27" fmla="*/ 2147483646 h 110"/>
                  <a:gd name="T28" fmla="*/ 2147483646 w 130"/>
                  <a:gd name="T29" fmla="*/ 2147483646 h 110"/>
                  <a:gd name="T30" fmla="*/ 2147483646 w 130"/>
                  <a:gd name="T31" fmla="*/ 2147483646 h 110"/>
                  <a:gd name="T32" fmla="*/ 2147483646 w 130"/>
                  <a:gd name="T33" fmla="*/ 2147483646 h 110"/>
                  <a:gd name="T34" fmla="*/ 2147483646 w 130"/>
                  <a:gd name="T35" fmla="*/ 2147483646 h 110"/>
                  <a:gd name="T36" fmla="*/ 2147483646 w 130"/>
                  <a:gd name="T37" fmla="*/ 2147483646 h 110"/>
                  <a:gd name="T38" fmla="*/ 2147483646 w 130"/>
                  <a:gd name="T39" fmla="*/ 2147483646 h 110"/>
                  <a:gd name="T40" fmla="*/ 2147483646 w 130"/>
                  <a:gd name="T41" fmla="*/ 2147483646 h 110"/>
                  <a:gd name="T42" fmla="*/ 2147483646 w 130"/>
                  <a:gd name="T43" fmla="*/ 2147483646 h 110"/>
                  <a:gd name="T44" fmla="*/ 2147483646 w 130"/>
                  <a:gd name="T45" fmla="*/ 2147483646 h 110"/>
                  <a:gd name="T46" fmla="*/ 2147483646 w 130"/>
                  <a:gd name="T47" fmla="*/ 2147483646 h 110"/>
                  <a:gd name="T48" fmla="*/ 2147483646 w 130"/>
                  <a:gd name="T49" fmla="*/ 2147483646 h 110"/>
                  <a:gd name="T50" fmla="*/ 2147483646 w 130"/>
                  <a:gd name="T51" fmla="*/ 2147483646 h 110"/>
                  <a:gd name="T52" fmla="*/ 2147483646 w 130"/>
                  <a:gd name="T53" fmla="*/ 2147483646 h 110"/>
                  <a:gd name="T54" fmla="*/ 2147483646 w 130"/>
                  <a:gd name="T55" fmla="*/ 2147483646 h 110"/>
                  <a:gd name="T56" fmla="*/ 2147483646 w 130"/>
                  <a:gd name="T57" fmla="*/ 2147483646 h 110"/>
                  <a:gd name="T58" fmla="*/ 2147483646 w 130"/>
                  <a:gd name="T59" fmla="*/ 2147483646 h 110"/>
                  <a:gd name="T60" fmla="*/ 2147483646 w 130"/>
                  <a:gd name="T61" fmla="*/ 2147483646 h 110"/>
                  <a:gd name="T62" fmla="*/ 2147483646 w 130"/>
                  <a:gd name="T63" fmla="*/ 2147483646 h 110"/>
                  <a:gd name="T64" fmla="*/ 2147483646 w 130"/>
                  <a:gd name="T65" fmla="*/ 2147483646 h 110"/>
                  <a:gd name="T66" fmla="*/ 2147483646 w 130"/>
                  <a:gd name="T67" fmla="*/ 2147483646 h 110"/>
                  <a:gd name="T68" fmla="*/ 2147483646 w 130"/>
                  <a:gd name="T69" fmla="*/ 2147483646 h 110"/>
                  <a:gd name="T70" fmla="*/ 2147483646 w 130"/>
                  <a:gd name="T71" fmla="*/ 2147483646 h 110"/>
                  <a:gd name="T72" fmla="*/ 2147483646 w 130"/>
                  <a:gd name="T73" fmla="*/ 2147483646 h 110"/>
                  <a:gd name="T74" fmla="*/ 2147483646 w 130"/>
                  <a:gd name="T75" fmla="*/ 2147483646 h 110"/>
                  <a:gd name="T76" fmla="*/ 2147483646 w 130"/>
                  <a:gd name="T77" fmla="*/ 2147483646 h 110"/>
                  <a:gd name="T78" fmla="*/ 2147483646 w 130"/>
                  <a:gd name="T79" fmla="*/ 2147483646 h 110"/>
                  <a:gd name="T80" fmla="*/ 2147483646 w 130"/>
                  <a:gd name="T81" fmla="*/ 2147483646 h 110"/>
                  <a:gd name="T82" fmla="*/ 2147483646 w 130"/>
                  <a:gd name="T83" fmla="*/ 2147483646 h 110"/>
                  <a:gd name="T84" fmla="*/ 2147483646 w 130"/>
                  <a:gd name="T85" fmla="*/ 2147483646 h 110"/>
                  <a:gd name="T86" fmla="*/ 2147483646 w 130"/>
                  <a:gd name="T87" fmla="*/ 2147483646 h 110"/>
                  <a:gd name="T88" fmla="*/ 2147483646 w 130"/>
                  <a:gd name="T89" fmla="*/ 2147483646 h 110"/>
                  <a:gd name="T90" fmla="*/ 2147483646 w 130"/>
                  <a:gd name="T91" fmla="*/ 2147483646 h 110"/>
                  <a:gd name="T92" fmla="*/ 2147483646 w 130"/>
                  <a:gd name="T93" fmla="*/ 2147483646 h 110"/>
                  <a:gd name="T94" fmla="*/ 2147483646 w 130"/>
                  <a:gd name="T95" fmla="*/ 2147483646 h 110"/>
                  <a:gd name="T96" fmla="*/ 2147483646 w 130"/>
                  <a:gd name="T97" fmla="*/ 2147483646 h 110"/>
                  <a:gd name="T98" fmla="*/ 2147483646 w 130"/>
                  <a:gd name="T99" fmla="*/ 2147483646 h 110"/>
                  <a:gd name="T100" fmla="*/ 2147483646 w 130"/>
                  <a:gd name="T101" fmla="*/ 0 h 110"/>
                  <a:gd name="T102" fmla="*/ 0 w 130"/>
                  <a:gd name="T103" fmla="*/ 2147483646 h 110"/>
                  <a:gd name="T104" fmla="*/ 2147483646 w 130"/>
                  <a:gd name="T105" fmla="*/ 2147483646 h 110"/>
                  <a:gd name="T106" fmla="*/ 2147483646 w 130"/>
                  <a:gd name="T107" fmla="*/ 2147483646 h 110"/>
                  <a:gd name="T108" fmla="*/ 2147483646 w 130"/>
                  <a:gd name="T109" fmla="*/ 2147483646 h 110"/>
                  <a:gd name="T110" fmla="*/ 2147483646 w 130"/>
                  <a:gd name="T111" fmla="*/ 2147483646 h 110"/>
                  <a:gd name="T112" fmla="*/ 2147483646 w 130"/>
                  <a:gd name="T113" fmla="*/ 2147483646 h 110"/>
                  <a:gd name="T114" fmla="*/ 2147483646 w 130"/>
                  <a:gd name="T115" fmla="*/ 2147483646 h 110"/>
                  <a:gd name="T116" fmla="*/ 2147483646 w 130"/>
                  <a:gd name="T117" fmla="*/ 2147483646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" h="110">
                    <a:moveTo>
                      <a:pt x="17" y="89"/>
                    </a:move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58"/>
                      <a:pt x="19" y="56"/>
                      <a:pt x="22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1" y="56"/>
                      <a:pt x="33" y="58"/>
                      <a:pt x="33" y="60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2"/>
                      <a:pt x="31" y="94"/>
                      <a:pt x="29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19" y="94"/>
                      <a:pt x="17" y="92"/>
                      <a:pt x="17" y="89"/>
                    </a:cubicBezTo>
                    <a:close/>
                    <a:moveTo>
                      <a:pt x="48" y="45"/>
                    </a:moveTo>
                    <a:cubicBezTo>
                      <a:pt x="45" y="45"/>
                      <a:pt x="43" y="47"/>
                      <a:pt x="43" y="4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92"/>
                      <a:pt x="45" y="94"/>
                      <a:pt x="48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4"/>
                      <a:pt x="59" y="92"/>
                      <a:pt x="59" y="8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lnTo>
                      <a:pt x="48" y="45"/>
                    </a:lnTo>
                    <a:close/>
                    <a:moveTo>
                      <a:pt x="74" y="36"/>
                    </a:moveTo>
                    <a:cubicBezTo>
                      <a:pt x="71" y="36"/>
                      <a:pt x="69" y="38"/>
                      <a:pt x="69" y="41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92"/>
                      <a:pt x="71" y="94"/>
                      <a:pt x="74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3" y="94"/>
                      <a:pt x="85" y="92"/>
                      <a:pt x="85" y="89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38"/>
                      <a:pt x="83" y="36"/>
                      <a:pt x="81" y="36"/>
                    </a:cubicBezTo>
                    <a:lnTo>
                      <a:pt x="74" y="36"/>
                    </a:lnTo>
                    <a:close/>
                    <a:moveTo>
                      <a:pt x="100" y="27"/>
                    </a:moveTo>
                    <a:cubicBezTo>
                      <a:pt x="98" y="27"/>
                      <a:pt x="96" y="29"/>
                      <a:pt x="96" y="31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8" y="94"/>
                      <a:pt x="100" y="94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9" y="94"/>
                      <a:pt x="111" y="92"/>
                      <a:pt x="111" y="8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29"/>
                      <a:pt x="109" y="27"/>
                      <a:pt x="107" y="27"/>
                    </a:cubicBezTo>
                    <a:lnTo>
                      <a:pt x="100" y="27"/>
                    </a:lnTo>
                    <a:close/>
                    <a:moveTo>
                      <a:pt x="19" y="44"/>
                    </a:moveTo>
                    <a:cubicBezTo>
                      <a:pt x="47" y="39"/>
                      <a:pt x="73" y="29"/>
                      <a:pt x="97" y="15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71" y="24"/>
                      <a:pt x="46" y="33"/>
                      <a:pt x="18" y="38"/>
                    </a:cubicBezTo>
                    <a:lnTo>
                      <a:pt x="19" y="44"/>
                    </a:lnTo>
                    <a:close/>
                    <a:moveTo>
                      <a:pt x="130" y="102"/>
                    </a:move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7" y="110"/>
                      <a:pt x="117" y="110"/>
                      <a:pt x="117" y="110"/>
                    </a:cubicBezTo>
                    <a:lnTo>
                      <a:pt x="130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6" name="Ingresos_Contingentes">
            <a:extLst>
              <a:ext uri="{FF2B5EF4-FFF2-40B4-BE49-F238E27FC236}">
                <a16:creationId xmlns:a16="http://schemas.microsoft.com/office/drawing/2014/main" id="{692A61EC-3F72-4560-192A-8AD4CF45F7A9}"/>
              </a:ext>
            </a:extLst>
          </p:cNvPr>
          <p:cNvGrpSpPr/>
          <p:nvPr/>
        </p:nvGrpSpPr>
        <p:grpSpPr>
          <a:xfrm>
            <a:off x="4937" y="2114380"/>
            <a:ext cx="3896443" cy="574452"/>
            <a:chOff x="4937" y="2114380"/>
            <a:chExt cx="3896443" cy="574452"/>
          </a:xfrm>
        </p:grpSpPr>
        <p:sp>
          <p:nvSpPr>
            <p:cNvPr id="37" name="R.Contingentes_3.2">
              <a:hlinkClick r:id="rId13" action="ppaction://hlinksldjump"/>
              <a:extLst>
                <a:ext uri="{FF2B5EF4-FFF2-40B4-BE49-F238E27FC236}">
                  <a16:creationId xmlns:a16="http://schemas.microsoft.com/office/drawing/2014/main" id="{2946C906-9E7F-E717-3A6C-601B90BF8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114380"/>
              <a:ext cx="322467" cy="574452"/>
            </a:xfrm>
            <a:custGeom>
              <a:avLst/>
              <a:gdLst>
                <a:gd name="T0" fmla="*/ 313 w 313"/>
                <a:gd name="T1" fmla="*/ 698 h 698"/>
                <a:gd name="T2" fmla="*/ 0 w 313"/>
                <a:gd name="T3" fmla="*/ 698 h 698"/>
                <a:gd name="T4" fmla="*/ 0 w 313"/>
                <a:gd name="T5" fmla="*/ 195 h 698"/>
                <a:gd name="T6" fmla="*/ 313 w 313"/>
                <a:gd name="T7" fmla="*/ 0 h 698"/>
                <a:gd name="T8" fmla="*/ 313 w 313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698">
                  <a:moveTo>
                    <a:pt x="313" y="698"/>
                  </a:moveTo>
                  <a:lnTo>
                    <a:pt x="0" y="698"/>
                  </a:lnTo>
                  <a:lnTo>
                    <a:pt x="0" y="195"/>
                  </a:lnTo>
                  <a:lnTo>
                    <a:pt x="313" y="0"/>
                  </a:lnTo>
                  <a:lnTo>
                    <a:pt x="313" y="698"/>
                  </a:lnTo>
                  <a:close/>
                </a:path>
              </a:pathLst>
            </a:custGeom>
            <a:solidFill>
              <a:srgbClr val="E24956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" name="Contingente">
              <a:extLst>
                <a:ext uri="{FF2B5EF4-FFF2-40B4-BE49-F238E27FC236}">
                  <a16:creationId xmlns:a16="http://schemas.microsoft.com/office/drawing/2014/main" id="{B5BCDDA9-94D0-06F1-1D7D-DC26D89517A0}"/>
                </a:ext>
              </a:extLst>
            </p:cNvPr>
            <p:cNvGrpSpPr/>
            <p:nvPr/>
          </p:nvGrpSpPr>
          <p:grpSpPr>
            <a:xfrm>
              <a:off x="327405" y="2117396"/>
              <a:ext cx="3573975" cy="571435"/>
              <a:chOff x="327405" y="2117396"/>
              <a:chExt cx="3573975" cy="571435"/>
            </a:xfrm>
          </p:grpSpPr>
          <p:sp>
            <p:nvSpPr>
              <p:cNvPr id="39" name="R.Contingentes_3.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2435170D-B43B-94C3-C6AD-0600F97A8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5" y="2117396"/>
                <a:ext cx="3573975" cy="571435"/>
              </a:xfrm>
              <a:custGeom>
                <a:avLst/>
                <a:gdLst>
                  <a:gd name="T0" fmla="*/ 4034 w 4034"/>
                  <a:gd name="T1" fmla="*/ 348 h 698"/>
                  <a:gd name="T2" fmla="*/ 3868 w 4034"/>
                  <a:gd name="T3" fmla="*/ 174 h 698"/>
                  <a:gd name="T4" fmla="*/ 3705 w 4034"/>
                  <a:gd name="T5" fmla="*/ 0 h 698"/>
                  <a:gd name="T6" fmla="*/ 3705 w 4034"/>
                  <a:gd name="T7" fmla="*/ 0 h 698"/>
                  <a:gd name="T8" fmla="*/ 3705 w 4034"/>
                  <a:gd name="T9" fmla="*/ 0 h 698"/>
                  <a:gd name="T10" fmla="*/ 3705 w 4034"/>
                  <a:gd name="T11" fmla="*/ 0 h 698"/>
                  <a:gd name="T12" fmla="*/ 3705 w 4034"/>
                  <a:gd name="T13" fmla="*/ 0 h 698"/>
                  <a:gd name="T14" fmla="*/ 0 w 4034"/>
                  <a:gd name="T15" fmla="*/ 0 h 698"/>
                  <a:gd name="T16" fmla="*/ 0 w 4034"/>
                  <a:gd name="T17" fmla="*/ 698 h 698"/>
                  <a:gd name="T18" fmla="*/ 3705 w 4034"/>
                  <a:gd name="T19" fmla="*/ 698 h 698"/>
                  <a:gd name="T20" fmla="*/ 3705 w 4034"/>
                  <a:gd name="T21" fmla="*/ 698 h 698"/>
                  <a:gd name="T22" fmla="*/ 3868 w 4034"/>
                  <a:gd name="T23" fmla="*/ 524 h 698"/>
                  <a:gd name="T24" fmla="*/ 4034 w 4034"/>
                  <a:gd name="T25" fmla="*/ 34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698">
                    <a:moveTo>
                      <a:pt x="4034" y="348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8"/>
                    </a:lnTo>
                    <a:lnTo>
                      <a:pt x="3705" y="698"/>
                    </a:lnTo>
                    <a:lnTo>
                      <a:pt x="3705" y="698"/>
                    </a:lnTo>
                    <a:lnTo>
                      <a:pt x="3868" y="524"/>
                    </a:lnTo>
                    <a:lnTo>
                      <a:pt x="4034" y="348"/>
                    </a:lnTo>
                    <a:close/>
                  </a:path>
                </a:pathLst>
              </a:custGeom>
              <a:solidFill>
                <a:srgbClr val="E2495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Texto Contingent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2527B04-5CE6-113B-5329-A55D2C8F20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2277418"/>
                <a:ext cx="2545745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Ingresos Contingentes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41" name="Icono Contingente" descr="Dinero volando con relleno sólido">
                <a:extLst>
                  <a:ext uri="{FF2B5EF4-FFF2-40B4-BE49-F238E27FC236}">
                    <a16:creationId xmlns:a16="http://schemas.microsoft.com/office/drawing/2014/main" id="{E2FE6F49-6EBA-A6F7-6FC6-A732E9104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218296" y="2252725"/>
                <a:ext cx="392870" cy="348371"/>
              </a:xfrm>
              <a:prstGeom prst="rect">
                <a:avLst/>
              </a:prstGeom>
            </p:spPr>
          </p:pic>
        </p:grpSp>
      </p:grpSp>
      <p:grpSp>
        <p:nvGrpSpPr>
          <p:cNvPr id="361" name="Recaudo_Ingresos">
            <a:extLst>
              <a:ext uri="{FF2B5EF4-FFF2-40B4-BE49-F238E27FC236}">
                <a16:creationId xmlns:a16="http://schemas.microsoft.com/office/drawing/2014/main" id="{2989EFA5-286F-6231-6A7C-C1C6E3336514}"/>
              </a:ext>
            </a:extLst>
          </p:cNvPr>
          <p:cNvGrpSpPr/>
          <p:nvPr/>
        </p:nvGrpSpPr>
        <p:grpSpPr>
          <a:xfrm>
            <a:off x="4937" y="1535475"/>
            <a:ext cx="3896443" cy="740170"/>
            <a:chOff x="4937" y="1535475"/>
            <a:chExt cx="3896443" cy="740170"/>
          </a:xfrm>
        </p:grpSpPr>
        <p:sp>
          <p:nvSpPr>
            <p:cNvPr id="363" name="R.Recaudo_2.2">
              <a:hlinkClick r:id="rId16" action="ppaction://hlinksldjump"/>
              <a:extLst>
                <a:ext uri="{FF2B5EF4-FFF2-40B4-BE49-F238E27FC236}">
                  <a16:creationId xmlns:a16="http://schemas.microsoft.com/office/drawing/2014/main" id="{92E31D1F-9CFC-F011-0089-B71993269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535475"/>
              <a:ext cx="322467" cy="740170"/>
            </a:xfrm>
            <a:custGeom>
              <a:avLst/>
              <a:gdLst>
                <a:gd name="T0" fmla="*/ 313 w 313"/>
                <a:gd name="T1" fmla="*/ 0 h 895"/>
                <a:gd name="T2" fmla="*/ 0 w 313"/>
                <a:gd name="T3" fmla="*/ 393 h 895"/>
                <a:gd name="T4" fmla="*/ 0 w 313"/>
                <a:gd name="T5" fmla="*/ 895 h 895"/>
                <a:gd name="T6" fmla="*/ 313 w 313"/>
                <a:gd name="T7" fmla="*/ 700 h 895"/>
                <a:gd name="T8" fmla="*/ 313 w 313"/>
                <a:gd name="T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5">
                  <a:moveTo>
                    <a:pt x="313" y="0"/>
                  </a:moveTo>
                  <a:lnTo>
                    <a:pt x="0" y="393"/>
                  </a:lnTo>
                  <a:lnTo>
                    <a:pt x="0" y="895"/>
                  </a:lnTo>
                  <a:lnTo>
                    <a:pt x="313" y="70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912B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65" name="Recaudo">
              <a:extLst>
                <a:ext uri="{FF2B5EF4-FFF2-40B4-BE49-F238E27FC236}">
                  <a16:creationId xmlns:a16="http://schemas.microsoft.com/office/drawing/2014/main" id="{D74CE880-BAB5-57B2-9069-B41021FBFAFD}"/>
                </a:ext>
              </a:extLst>
            </p:cNvPr>
            <p:cNvGrpSpPr/>
            <p:nvPr/>
          </p:nvGrpSpPr>
          <p:grpSpPr>
            <a:xfrm>
              <a:off x="327405" y="1535475"/>
              <a:ext cx="3573975" cy="581922"/>
              <a:chOff x="322896" y="1532679"/>
              <a:chExt cx="3573975" cy="578904"/>
            </a:xfrm>
          </p:grpSpPr>
          <p:sp>
            <p:nvSpPr>
              <p:cNvPr id="366" name="R.Recaudo_2.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FC27CAB1-B8A8-F0DF-5317-184F9D08D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1532679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4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4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4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912B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7" name="Texto Recaudo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7A9FAEF9-7167-4F10-0706-9CA96E164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1672488"/>
                <a:ext cx="2393497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Recaudo de Ingresos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8" name="Icono Recaudo">
                <a:extLst>
                  <a:ext uri="{FF2B5EF4-FFF2-40B4-BE49-F238E27FC236}">
                    <a16:creationId xmlns:a16="http://schemas.microsoft.com/office/drawing/2014/main" id="{95B0E3C1-8F44-DF15-079B-648521F53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356" y="1662558"/>
                <a:ext cx="261086" cy="350068"/>
              </a:xfrm>
              <a:custGeom>
                <a:avLst/>
                <a:gdLst>
                  <a:gd name="T0" fmla="*/ 2147483646 w 94"/>
                  <a:gd name="T1" fmla="*/ 2147483646 h 138"/>
                  <a:gd name="T2" fmla="*/ 2147483646 w 94"/>
                  <a:gd name="T3" fmla="*/ 2147483646 h 138"/>
                  <a:gd name="T4" fmla="*/ 2147483646 w 94"/>
                  <a:gd name="T5" fmla="*/ 2147483646 h 138"/>
                  <a:gd name="T6" fmla="*/ 2147483646 w 94"/>
                  <a:gd name="T7" fmla="*/ 2147483646 h 138"/>
                  <a:gd name="T8" fmla="*/ 2147483646 w 94"/>
                  <a:gd name="T9" fmla="*/ 2147483646 h 138"/>
                  <a:gd name="T10" fmla="*/ 2147483646 w 94"/>
                  <a:gd name="T11" fmla="*/ 2147483646 h 138"/>
                  <a:gd name="T12" fmla="*/ 2147483646 w 94"/>
                  <a:gd name="T13" fmla="*/ 2147483646 h 138"/>
                  <a:gd name="T14" fmla="*/ 2147483646 w 94"/>
                  <a:gd name="T15" fmla="*/ 2147483646 h 138"/>
                  <a:gd name="T16" fmla="*/ 2147483646 w 94"/>
                  <a:gd name="T17" fmla="*/ 2147483646 h 138"/>
                  <a:gd name="T18" fmla="*/ 2147483646 w 94"/>
                  <a:gd name="T19" fmla="*/ 2147483646 h 138"/>
                  <a:gd name="T20" fmla="*/ 2147483646 w 94"/>
                  <a:gd name="T21" fmla="*/ 2147483646 h 138"/>
                  <a:gd name="T22" fmla="*/ 2147483646 w 94"/>
                  <a:gd name="T23" fmla="*/ 2147483646 h 138"/>
                  <a:gd name="T24" fmla="*/ 2147483646 w 94"/>
                  <a:gd name="T25" fmla="*/ 2147483646 h 138"/>
                  <a:gd name="T26" fmla="*/ 0 w 94"/>
                  <a:gd name="T27" fmla="*/ 2147483646 h 138"/>
                  <a:gd name="T28" fmla="*/ 2147483646 w 94"/>
                  <a:gd name="T29" fmla="*/ 2147483646 h 138"/>
                  <a:gd name="T30" fmla="*/ 2147483646 w 94"/>
                  <a:gd name="T31" fmla="*/ 2147483646 h 138"/>
                  <a:gd name="T32" fmla="*/ 2147483646 w 94"/>
                  <a:gd name="T33" fmla="*/ 0 h 138"/>
                  <a:gd name="T34" fmla="*/ 2147483646 w 94"/>
                  <a:gd name="T35" fmla="*/ 0 h 138"/>
                  <a:gd name="T36" fmla="*/ 2147483646 w 94"/>
                  <a:gd name="T37" fmla="*/ 2147483646 h 138"/>
                  <a:gd name="T38" fmla="*/ 2147483646 w 94"/>
                  <a:gd name="T39" fmla="*/ 2147483646 h 138"/>
                  <a:gd name="T40" fmla="*/ 2147483646 w 94"/>
                  <a:gd name="T41" fmla="*/ 2147483646 h 138"/>
                  <a:gd name="T42" fmla="*/ 2147483646 w 94"/>
                  <a:gd name="T43" fmla="*/ 2147483646 h 138"/>
                  <a:gd name="T44" fmla="*/ 2147483646 w 94"/>
                  <a:gd name="T45" fmla="*/ 2147483646 h 138"/>
                  <a:gd name="T46" fmla="*/ 2147483646 w 94"/>
                  <a:gd name="T47" fmla="*/ 2147483646 h 138"/>
                  <a:gd name="T48" fmla="*/ 2147483646 w 94"/>
                  <a:gd name="T49" fmla="*/ 2147483646 h 138"/>
                  <a:gd name="T50" fmla="*/ 2147483646 w 94"/>
                  <a:gd name="T51" fmla="*/ 2147483646 h 138"/>
                  <a:gd name="T52" fmla="*/ 2147483646 w 94"/>
                  <a:gd name="T53" fmla="*/ 2147483646 h 138"/>
                  <a:gd name="T54" fmla="*/ 2147483646 w 94"/>
                  <a:gd name="T55" fmla="*/ 2147483646 h 138"/>
                  <a:gd name="T56" fmla="*/ 2147483646 w 94"/>
                  <a:gd name="T57" fmla="*/ 2147483646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138">
                    <a:moveTo>
                      <a:pt x="57" y="122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5"/>
                      <a:pt x="54" y="138"/>
                      <a:pt x="51" y="138"/>
                    </a:cubicBezTo>
                    <a:cubicBezTo>
                      <a:pt x="44" y="138"/>
                      <a:pt x="44" y="138"/>
                      <a:pt x="44" y="138"/>
                    </a:cubicBezTo>
                    <a:cubicBezTo>
                      <a:pt x="40" y="138"/>
                      <a:pt x="38" y="135"/>
                      <a:pt x="38" y="133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21" y="119"/>
                      <a:pt x="4" y="110"/>
                      <a:pt x="4" y="103"/>
                    </a:cubicBezTo>
                    <a:cubicBezTo>
                      <a:pt x="4" y="99"/>
                      <a:pt x="7" y="95"/>
                      <a:pt x="7" y="95"/>
                    </a:cubicBezTo>
                    <a:cubicBezTo>
                      <a:pt x="11" y="91"/>
                      <a:pt x="15" y="90"/>
                      <a:pt x="20" y="93"/>
                    </a:cubicBezTo>
                    <a:cubicBezTo>
                      <a:pt x="20" y="93"/>
                      <a:pt x="36" y="103"/>
                      <a:pt x="48" y="103"/>
                    </a:cubicBezTo>
                    <a:cubicBezTo>
                      <a:pt x="66" y="103"/>
                      <a:pt x="72" y="98"/>
                      <a:pt x="72" y="92"/>
                    </a:cubicBezTo>
                    <a:cubicBezTo>
                      <a:pt x="72" y="89"/>
                      <a:pt x="69" y="83"/>
                      <a:pt x="55" y="80"/>
                    </a:cubicBezTo>
                    <a:cubicBezTo>
                      <a:pt x="53" y="80"/>
                      <a:pt x="38" y="76"/>
                      <a:pt x="36" y="75"/>
                    </a:cubicBezTo>
                    <a:cubicBezTo>
                      <a:pt x="17" y="70"/>
                      <a:pt x="0" y="63"/>
                      <a:pt x="0" y="46"/>
                    </a:cubicBezTo>
                    <a:cubicBezTo>
                      <a:pt x="0" y="31"/>
                      <a:pt x="13" y="18"/>
                      <a:pt x="38" y="1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3"/>
                      <a:pt x="40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7" y="3"/>
                      <a:pt x="57" y="5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73" y="19"/>
                      <a:pt x="87" y="28"/>
                      <a:pt x="87" y="35"/>
                    </a:cubicBezTo>
                    <a:cubicBezTo>
                      <a:pt x="87" y="39"/>
                      <a:pt x="82" y="43"/>
                      <a:pt x="82" y="43"/>
                    </a:cubicBezTo>
                    <a:cubicBezTo>
                      <a:pt x="78" y="47"/>
                      <a:pt x="75" y="47"/>
                      <a:pt x="70" y="44"/>
                    </a:cubicBezTo>
                    <a:cubicBezTo>
                      <a:pt x="70" y="44"/>
                      <a:pt x="58" y="35"/>
                      <a:pt x="46" y="35"/>
                    </a:cubicBezTo>
                    <a:cubicBezTo>
                      <a:pt x="29" y="35"/>
                      <a:pt x="23" y="40"/>
                      <a:pt x="23" y="45"/>
                    </a:cubicBezTo>
                    <a:cubicBezTo>
                      <a:pt x="23" y="50"/>
                      <a:pt x="27" y="52"/>
                      <a:pt x="44" y="57"/>
                    </a:cubicBezTo>
                    <a:cubicBezTo>
                      <a:pt x="47" y="57"/>
                      <a:pt x="59" y="60"/>
                      <a:pt x="62" y="61"/>
                    </a:cubicBezTo>
                    <a:cubicBezTo>
                      <a:pt x="83" y="66"/>
                      <a:pt x="94" y="78"/>
                      <a:pt x="94" y="92"/>
                    </a:cubicBezTo>
                    <a:cubicBezTo>
                      <a:pt x="94" y="106"/>
                      <a:pt x="83" y="120"/>
                      <a:pt x="57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7" name="Causacion_Ingresos">
            <a:extLst>
              <a:ext uri="{FF2B5EF4-FFF2-40B4-BE49-F238E27FC236}">
                <a16:creationId xmlns:a16="http://schemas.microsoft.com/office/drawing/2014/main" id="{3BFF3F14-98B1-C5CA-A193-2161C2AA5C52}"/>
              </a:ext>
            </a:extLst>
          </p:cNvPr>
          <p:cNvGrpSpPr/>
          <p:nvPr/>
        </p:nvGrpSpPr>
        <p:grpSpPr>
          <a:xfrm>
            <a:off x="4937" y="956571"/>
            <a:ext cx="3896443" cy="903917"/>
            <a:chOff x="4937" y="956571"/>
            <a:chExt cx="3896443" cy="903917"/>
          </a:xfrm>
        </p:grpSpPr>
        <p:sp>
          <p:nvSpPr>
            <p:cNvPr id="18" name="R.Causacion_1.2">
              <a:hlinkClick r:id="rId17" action="ppaction://hlinksldjump"/>
              <a:extLst>
                <a:ext uri="{FF2B5EF4-FFF2-40B4-BE49-F238E27FC236}">
                  <a16:creationId xmlns:a16="http://schemas.microsoft.com/office/drawing/2014/main" id="{99BDAC22-129D-0710-6408-721B8AC33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956571"/>
              <a:ext cx="322467" cy="903917"/>
            </a:xfrm>
            <a:custGeom>
              <a:avLst/>
              <a:gdLst>
                <a:gd name="T0" fmla="*/ 313 w 313"/>
                <a:gd name="T1" fmla="*/ 0 h 1093"/>
                <a:gd name="T2" fmla="*/ 313 w 313"/>
                <a:gd name="T3" fmla="*/ 700 h 1093"/>
                <a:gd name="T4" fmla="*/ 0 w 313"/>
                <a:gd name="T5" fmla="*/ 1093 h 1093"/>
                <a:gd name="T6" fmla="*/ 0 w 313"/>
                <a:gd name="T7" fmla="*/ 593 h 1093"/>
                <a:gd name="T8" fmla="*/ 313 w 313"/>
                <a:gd name="T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0"/>
                  </a:moveTo>
                  <a:lnTo>
                    <a:pt x="313" y="700"/>
                  </a:lnTo>
                  <a:lnTo>
                    <a:pt x="0" y="1093"/>
                  </a:lnTo>
                  <a:lnTo>
                    <a:pt x="0" y="59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CA59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9" name="Causacion">
              <a:extLst>
                <a:ext uri="{FF2B5EF4-FFF2-40B4-BE49-F238E27FC236}">
                  <a16:creationId xmlns:a16="http://schemas.microsoft.com/office/drawing/2014/main" id="{A515735E-4E8C-10DD-CBE1-DF3ACCE0C0C7}"/>
                </a:ext>
              </a:extLst>
            </p:cNvPr>
            <p:cNvGrpSpPr/>
            <p:nvPr/>
          </p:nvGrpSpPr>
          <p:grpSpPr>
            <a:xfrm>
              <a:off x="327404" y="956571"/>
              <a:ext cx="3573976" cy="578904"/>
              <a:chOff x="327404" y="956571"/>
              <a:chExt cx="3573976" cy="578904"/>
            </a:xfrm>
          </p:grpSpPr>
          <p:sp>
            <p:nvSpPr>
              <p:cNvPr id="20" name="R.Causacion_1.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53733B64-2A98-CF42-BC69-4BE4FA9FD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956571"/>
                <a:ext cx="3573976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7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7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7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7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CA59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Texto Causacion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F134AC7C-B28C-A4C1-B15E-745394B3E9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1079221"/>
                <a:ext cx="2800969" cy="326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Causación de Ingresos</a:t>
                </a:r>
                <a:endParaRPr lang="es-CO" altLang="ru-RU" sz="18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22" name="Icono Causacion" descr="Caja registradora contorno">
                <a:extLst>
                  <a:ext uri="{FF2B5EF4-FFF2-40B4-BE49-F238E27FC236}">
                    <a16:creationId xmlns:a16="http://schemas.microsoft.com/office/drawing/2014/main" id="{B30F078C-414B-5416-B36F-6AA6D31552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253369" y="1067433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321" name="!!Consulta_Documentos">
            <a:extLst>
              <a:ext uri="{FF2B5EF4-FFF2-40B4-BE49-F238E27FC236}">
                <a16:creationId xmlns:a16="http://schemas.microsoft.com/office/drawing/2014/main" id="{0A66F0FA-A977-038E-6F61-EF3D76D0FC6A}"/>
              </a:ext>
            </a:extLst>
          </p:cNvPr>
          <p:cNvGrpSpPr/>
          <p:nvPr/>
        </p:nvGrpSpPr>
        <p:grpSpPr>
          <a:xfrm>
            <a:off x="8211435" y="4210230"/>
            <a:ext cx="518477" cy="523943"/>
            <a:chOff x="7279004" y="3027841"/>
            <a:chExt cx="1183128" cy="1447462"/>
          </a:xfrm>
        </p:grpSpPr>
        <p:sp>
          <p:nvSpPr>
            <p:cNvPr id="322" name="Freeform 34">
              <a:hlinkClick r:id="rId20" action="ppaction://hlinksldjump"/>
              <a:extLst>
                <a:ext uri="{FF2B5EF4-FFF2-40B4-BE49-F238E27FC236}">
                  <a16:creationId xmlns:a16="http://schemas.microsoft.com/office/drawing/2014/main" id="{E8B108FB-B123-0266-3775-27264BA55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365" y="3027841"/>
              <a:ext cx="1179767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2147483646 w 419"/>
                <a:gd name="T11" fmla="*/ 2147483646 h 132"/>
                <a:gd name="T12" fmla="*/ 2147483646 w 419"/>
                <a:gd name="T13" fmla="*/ 2147483646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5" y="0"/>
                    <a:pt x="198" y="5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8" y="124"/>
                    <a:pt x="414" y="116"/>
                    <a:pt x="407" y="112"/>
                  </a:cubicBez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" name="Freeform 35">
              <a:hlinkClick r:id="rId20" action="ppaction://hlinksldjump"/>
              <a:extLst>
                <a:ext uri="{FF2B5EF4-FFF2-40B4-BE49-F238E27FC236}">
                  <a16:creationId xmlns:a16="http://schemas.microsoft.com/office/drawing/2014/main" id="{A7D50EF3-618D-642B-1461-3C2F5B4F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004" y="4079775"/>
              <a:ext cx="1183128" cy="395528"/>
            </a:xfrm>
            <a:custGeom>
              <a:avLst/>
              <a:gdLst>
                <a:gd name="T0" fmla="*/ 2147483646 w 420"/>
                <a:gd name="T1" fmla="*/ 2147483646 h 131"/>
                <a:gd name="T2" fmla="*/ 2147483646 w 420"/>
                <a:gd name="T3" fmla="*/ 2147483646 h 131"/>
                <a:gd name="T4" fmla="*/ 2147483646 w 420"/>
                <a:gd name="T5" fmla="*/ 2147483646 h 131"/>
                <a:gd name="T6" fmla="*/ 2147483646 w 420"/>
                <a:gd name="T7" fmla="*/ 2147483646 h 131"/>
                <a:gd name="T8" fmla="*/ 2147483646 w 420"/>
                <a:gd name="T9" fmla="*/ 0 h 131"/>
                <a:gd name="T10" fmla="*/ 0 w 420"/>
                <a:gd name="T11" fmla="*/ 0 h 131"/>
                <a:gd name="T12" fmla="*/ 2147483646 w 420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31">
                  <a:moveTo>
                    <a:pt x="12" y="20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2" y="127"/>
                  </a:cubicBezTo>
                  <a:cubicBezTo>
                    <a:pt x="408" y="20"/>
                    <a:pt x="408" y="20"/>
                    <a:pt x="408" y="20"/>
                  </a:cubicBezTo>
                  <a:cubicBezTo>
                    <a:pt x="415" y="16"/>
                    <a:pt x="419" y="8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20"/>
                  </a:cubicBez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" name="Freeform 36">
              <a:hlinkClick r:id="rId20" action="ppaction://hlinksldjump"/>
              <a:extLst>
                <a:ext uri="{FF2B5EF4-FFF2-40B4-BE49-F238E27FC236}">
                  <a16:creationId xmlns:a16="http://schemas.microsoft.com/office/drawing/2014/main" id="{41B3D836-D591-5435-7973-40FD3602C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004" y="3426975"/>
              <a:ext cx="1183128" cy="652800"/>
            </a:xfrm>
            <a:custGeom>
              <a:avLst/>
              <a:gdLst>
                <a:gd name="T0" fmla="*/ 2147483646 w 420"/>
                <a:gd name="T1" fmla="*/ 0 h 216"/>
                <a:gd name="T2" fmla="*/ 2147483646 w 420"/>
                <a:gd name="T3" fmla="*/ 0 h 216"/>
                <a:gd name="T4" fmla="*/ 2147483646 w 420"/>
                <a:gd name="T5" fmla="*/ 0 h 216"/>
                <a:gd name="T6" fmla="*/ 0 w 420"/>
                <a:gd name="T7" fmla="*/ 0 h 216"/>
                <a:gd name="T8" fmla="*/ 0 w 420"/>
                <a:gd name="T9" fmla="*/ 2147483646 h 216"/>
                <a:gd name="T10" fmla="*/ 0 w 420"/>
                <a:gd name="T11" fmla="*/ 2147483646 h 216"/>
                <a:gd name="T12" fmla="*/ 2147483646 w 420"/>
                <a:gd name="T13" fmla="*/ 2147483646 h 216"/>
                <a:gd name="T14" fmla="*/ 2147483646 w 420"/>
                <a:gd name="T15" fmla="*/ 2147483646 h 216"/>
                <a:gd name="T16" fmla="*/ 2147483646 w 420"/>
                <a:gd name="T17" fmla="*/ 0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16">
                  <a:moveTo>
                    <a:pt x="420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420" y="216"/>
                    <a:pt x="420" y="216"/>
                    <a:pt x="420" y="216"/>
                  </a:cubicBezTo>
                  <a:cubicBezTo>
                    <a:pt x="420" y="216"/>
                    <a:pt x="420" y="216"/>
                    <a:pt x="420" y="216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0" name="!!Sin Efecto_Presupuestal">
            <a:extLst>
              <a:ext uri="{FF2B5EF4-FFF2-40B4-BE49-F238E27FC236}">
                <a16:creationId xmlns:a16="http://schemas.microsoft.com/office/drawing/2014/main" id="{B8A56ED9-6D5E-7A74-9F1E-077392A18870}"/>
              </a:ext>
            </a:extLst>
          </p:cNvPr>
          <p:cNvGrpSpPr/>
          <p:nvPr/>
        </p:nvGrpSpPr>
        <p:grpSpPr>
          <a:xfrm>
            <a:off x="7435193" y="4209760"/>
            <a:ext cx="517004" cy="523943"/>
            <a:chOff x="5961430" y="3027841"/>
            <a:chExt cx="1179766" cy="1447462"/>
          </a:xfrm>
        </p:grpSpPr>
        <p:sp>
          <p:nvSpPr>
            <p:cNvPr id="61" name="Freeform 22">
              <a:hlinkClick r:id="rId21" action="ppaction://hlinksldjump"/>
              <a:extLst>
                <a:ext uri="{FF2B5EF4-FFF2-40B4-BE49-F238E27FC236}">
                  <a16:creationId xmlns:a16="http://schemas.microsoft.com/office/drawing/2014/main" id="{E9EB3E18-8AAC-D973-6DB6-68FBF8719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4079775"/>
              <a:ext cx="1179766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0A9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23">
              <a:hlinkClick r:id="rId21" action="ppaction://hlinksldjump"/>
              <a:extLst>
                <a:ext uri="{FF2B5EF4-FFF2-40B4-BE49-F238E27FC236}">
                  <a16:creationId xmlns:a16="http://schemas.microsoft.com/office/drawing/2014/main" id="{0677B2DA-9C30-9B1C-A3E9-406CC8967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3426975"/>
              <a:ext cx="1179766" cy="652800"/>
            </a:xfrm>
            <a:custGeom>
              <a:avLst/>
              <a:gdLst>
                <a:gd name="T0" fmla="*/ 2147483646 w 419"/>
                <a:gd name="T1" fmla="*/ 0 h 216"/>
                <a:gd name="T2" fmla="*/ 2147483646 w 419"/>
                <a:gd name="T3" fmla="*/ 0 h 216"/>
                <a:gd name="T4" fmla="*/ 0 w 419"/>
                <a:gd name="T5" fmla="*/ 0 h 216"/>
                <a:gd name="T6" fmla="*/ 0 w 419"/>
                <a:gd name="T7" fmla="*/ 2147483646 h 216"/>
                <a:gd name="T8" fmla="*/ 0 w 419"/>
                <a:gd name="T9" fmla="*/ 2147483646 h 216"/>
                <a:gd name="T10" fmla="*/ 2147483646 w 419"/>
                <a:gd name="T11" fmla="*/ 2147483646 h 216"/>
                <a:gd name="T12" fmla="*/ 2147483646 w 419"/>
                <a:gd name="T13" fmla="*/ 2147483646 h 216"/>
                <a:gd name="T14" fmla="*/ 2147483646 w 419"/>
                <a:gd name="T15" fmla="*/ 0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6">
                  <a:moveTo>
                    <a:pt x="419" y="0"/>
                  </a:moveTo>
                  <a:cubicBezTo>
                    <a:pt x="419" y="0"/>
                    <a:pt x="419" y="0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6"/>
                    <a:pt x="0" y="216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6"/>
                    <a:pt x="419" y="215"/>
                    <a:pt x="419" y="215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" name="Freeform 24">
              <a:hlinkClick r:id="rId21" action="ppaction://hlinksldjump"/>
              <a:extLst>
                <a:ext uri="{FF2B5EF4-FFF2-40B4-BE49-F238E27FC236}">
                  <a16:creationId xmlns:a16="http://schemas.microsoft.com/office/drawing/2014/main" id="{CFC33409-4A7E-6322-1B06-202FB1D8E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3027841"/>
              <a:ext cx="1179766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0 w 419"/>
                <a:gd name="T11" fmla="*/ 2147483646 h 132"/>
                <a:gd name="T12" fmla="*/ 2147483646 w 419"/>
                <a:gd name="T13" fmla="*/ 2147483646 h 132"/>
                <a:gd name="T14" fmla="*/ 2147483646 w 419"/>
                <a:gd name="T15" fmla="*/ 2147483646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132">
                  <a:moveTo>
                    <a:pt x="408" y="112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5" y="116"/>
                    <a:pt x="0" y="12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68C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5" name="!!Documentos_Ingresos">
            <a:extLst>
              <a:ext uri="{FF2B5EF4-FFF2-40B4-BE49-F238E27FC236}">
                <a16:creationId xmlns:a16="http://schemas.microsoft.com/office/drawing/2014/main" id="{F0E6709A-9F9A-665A-5001-93355144B71D}"/>
              </a:ext>
            </a:extLst>
          </p:cNvPr>
          <p:cNvGrpSpPr/>
          <p:nvPr/>
        </p:nvGrpSpPr>
        <p:grpSpPr>
          <a:xfrm>
            <a:off x="6656312" y="4210230"/>
            <a:ext cx="518477" cy="523943"/>
            <a:chOff x="4642736" y="3027841"/>
            <a:chExt cx="1183128" cy="1447462"/>
          </a:xfrm>
        </p:grpSpPr>
        <p:sp>
          <p:nvSpPr>
            <p:cNvPr id="56" name="Freeform 31">
              <a:hlinkClick r:id="rId22" action="ppaction://hlinksldjump"/>
              <a:extLst>
                <a:ext uri="{FF2B5EF4-FFF2-40B4-BE49-F238E27FC236}">
                  <a16:creationId xmlns:a16="http://schemas.microsoft.com/office/drawing/2014/main" id="{826F23CC-6ABB-D726-3BDC-D5C719BFA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4079775"/>
              <a:ext cx="1180887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32">
              <a:hlinkClick r:id="rId22" action="ppaction://hlinksldjump"/>
              <a:extLst>
                <a:ext uri="{FF2B5EF4-FFF2-40B4-BE49-F238E27FC236}">
                  <a16:creationId xmlns:a16="http://schemas.microsoft.com/office/drawing/2014/main" id="{7B5D3902-1132-B018-A496-79A78D129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3423368"/>
              <a:ext cx="1183128" cy="656407"/>
            </a:xfrm>
            <a:custGeom>
              <a:avLst/>
              <a:gdLst>
                <a:gd name="T0" fmla="*/ 2147483646 w 420"/>
                <a:gd name="T1" fmla="*/ 2147483646 h 217"/>
                <a:gd name="T2" fmla="*/ 2147483646 w 420"/>
                <a:gd name="T3" fmla="*/ 0 h 217"/>
                <a:gd name="T4" fmla="*/ 0 w 420"/>
                <a:gd name="T5" fmla="*/ 0 h 217"/>
                <a:gd name="T6" fmla="*/ 0 w 420"/>
                <a:gd name="T7" fmla="*/ 2147483646 h 217"/>
                <a:gd name="T8" fmla="*/ 0 w 420"/>
                <a:gd name="T9" fmla="*/ 2147483646 h 217"/>
                <a:gd name="T10" fmla="*/ 2147483646 w 420"/>
                <a:gd name="T11" fmla="*/ 2147483646 h 217"/>
                <a:gd name="T12" fmla="*/ 2147483646 w 420"/>
                <a:gd name="T13" fmla="*/ 2147483646 h 217"/>
                <a:gd name="T14" fmla="*/ 2147483646 w 420"/>
                <a:gd name="T15" fmla="*/ 2147483646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" h="217">
                  <a:moveTo>
                    <a:pt x="420" y="1"/>
                  </a:moveTo>
                  <a:cubicBezTo>
                    <a:pt x="420" y="1"/>
                    <a:pt x="420" y="1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7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9" y="216"/>
                    <a:pt x="420" y="216"/>
                    <a:pt x="420" y="216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33">
              <a:hlinkClick r:id="rId22" action="ppaction://hlinksldjump"/>
              <a:extLst>
                <a:ext uri="{FF2B5EF4-FFF2-40B4-BE49-F238E27FC236}">
                  <a16:creationId xmlns:a16="http://schemas.microsoft.com/office/drawing/2014/main" id="{E0AE641F-30AD-4141-1872-01C86ACD1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3027841"/>
              <a:ext cx="1183128" cy="395527"/>
            </a:xfrm>
            <a:custGeom>
              <a:avLst/>
              <a:gdLst>
                <a:gd name="T0" fmla="*/ 2147483646 w 420"/>
                <a:gd name="T1" fmla="*/ 2147483646 h 131"/>
                <a:gd name="T2" fmla="*/ 2147483646 w 420"/>
                <a:gd name="T3" fmla="*/ 2147483646 h 131"/>
                <a:gd name="T4" fmla="*/ 2147483646 w 420"/>
                <a:gd name="T5" fmla="*/ 2147483646 h 131"/>
                <a:gd name="T6" fmla="*/ 2147483646 w 420"/>
                <a:gd name="T7" fmla="*/ 2147483646 h 131"/>
                <a:gd name="T8" fmla="*/ 0 w 420"/>
                <a:gd name="T9" fmla="*/ 2147483646 h 131"/>
                <a:gd name="T10" fmla="*/ 2147483646 w 420"/>
                <a:gd name="T11" fmla="*/ 2147483646 h 131"/>
                <a:gd name="T12" fmla="*/ 2147483646 w 420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31">
                  <a:moveTo>
                    <a:pt x="408" y="112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15" y="0"/>
                    <a:pt x="206" y="0"/>
                    <a:pt x="198" y="4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5" y="115"/>
                    <a:pt x="0" y="123"/>
                    <a:pt x="0" y="131"/>
                  </a:cubicBezTo>
                  <a:cubicBezTo>
                    <a:pt x="420" y="131"/>
                    <a:pt x="420" y="131"/>
                    <a:pt x="420" y="131"/>
                  </a:cubicBezTo>
                  <a:cubicBezTo>
                    <a:pt x="420" y="123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91E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2" name="!!Gestión_Ingresos">
            <a:extLst>
              <a:ext uri="{FF2B5EF4-FFF2-40B4-BE49-F238E27FC236}">
                <a16:creationId xmlns:a16="http://schemas.microsoft.com/office/drawing/2014/main" id="{612C66AE-B7E4-7A99-714F-21AD36BA50DF}"/>
              </a:ext>
            </a:extLst>
          </p:cNvPr>
          <p:cNvGrpSpPr/>
          <p:nvPr/>
        </p:nvGrpSpPr>
        <p:grpSpPr>
          <a:xfrm>
            <a:off x="5878996" y="4209760"/>
            <a:ext cx="517004" cy="523943"/>
            <a:chOff x="7284211" y="1356738"/>
            <a:chExt cx="1179767" cy="1447462"/>
          </a:xfrm>
        </p:grpSpPr>
        <p:sp>
          <p:nvSpPr>
            <p:cNvPr id="33" name="Freeform 19">
              <a:hlinkClick r:id="rId23" action="ppaction://hlinksldjump"/>
              <a:extLst>
                <a:ext uri="{FF2B5EF4-FFF2-40B4-BE49-F238E27FC236}">
                  <a16:creationId xmlns:a16="http://schemas.microsoft.com/office/drawing/2014/main" id="{AC3CDA6B-DB43-71DC-548C-E202F6D1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1356738"/>
              <a:ext cx="1179767" cy="395527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0 w 419"/>
                <a:gd name="T9" fmla="*/ 2147483646 h 131"/>
                <a:gd name="T10" fmla="*/ 2147483646 w 419"/>
                <a:gd name="T11" fmla="*/ 2147483646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408" y="11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5" y="115"/>
                    <a:pt x="0" y="123"/>
                    <a:pt x="0" y="131"/>
                  </a:cubicBezTo>
                  <a:cubicBezTo>
                    <a:pt x="419" y="131"/>
                    <a:pt x="419" y="131"/>
                    <a:pt x="419" y="131"/>
                  </a:cubicBezTo>
                  <a:cubicBezTo>
                    <a:pt x="419" y="123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FFC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0">
              <a:hlinkClick r:id="rId23" action="ppaction://hlinksldjump"/>
              <a:extLst>
                <a:ext uri="{FF2B5EF4-FFF2-40B4-BE49-F238E27FC236}">
                  <a16:creationId xmlns:a16="http://schemas.microsoft.com/office/drawing/2014/main" id="{5D0BE017-3E80-3997-7E01-D768F4F98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1752265"/>
              <a:ext cx="1179767" cy="656407"/>
            </a:xfrm>
            <a:custGeom>
              <a:avLst/>
              <a:gdLst>
                <a:gd name="T0" fmla="*/ 2147483646 w 419"/>
                <a:gd name="T1" fmla="*/ 2147483646 h 217"/>
                <a:gd name="T2" fmla="*/ 2147483646 w 419"/>
                <a:gd name="T3" fmla="*/ 0 h 217"/>
                <a:gd name="T4" fmla="*/ 0 w 419"/>
                <a:gd name="T5" fmla="*/ 0 h 217"/>
                <a:gd name="T6" fmla="*/ 0 w 419"/>
                <a:gd name="T7" fmla="*/ 2147483646 h 217"/>
                <a:gd name="T8" fmla="*/ 0 w 419"/>
                <a:gd name="T9" fmla="*/ 2147483646 h 217"/>
                <a:gd name="T10" fmla="*/ 2147483646 w 419"/>
                <a:gd name="T11" fmla="*/ 2147483646 h 217"/>
                <a:gd name="T12" fmla="*/ 2147483646 w 419"/>
                <a:gd name="T13" fmla="*/ 2147483646 h 217"/>
                <a:gd name="T14" fmla="*/ 2147483646 w 419"/>
                <a:gd name="T15" fmla="*/ 2147483646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7">
                  <a:moveTo>
                    <a:pt x="419" y="1"/>
                  </a:moveTo>
                  <a:cubicBezTo>
                    <a:pt x="419" y="1"/>
                    <a:pt x="419" y="1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7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9" y="216"/>
                    <a:pt x="419" y="216"/>
                    <a:pt x="419" y="21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rgbClr val="FFA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1">
              <a:hlinkClick r:id="rId23" action="ppaction://hlinksldjump"/>
              <a:extLst>
                <a:ext uri="{FF2B5EF4-FFF2-40B4-BE49-F238E27FC236}">
                  <a16:creationId xmlns:a16="http://schemas.microsoft.com/office/drawing/2014/main" id="{698DF6C0-F748-E1D4-3BFC-34449447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2408672"/>
              <a:ext cx="1179767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FA9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1" name="!!Ejecución_Subunidad">
                <a:extLst>
                  <a:ext uri="{FF2B5EF4-FFF2-40B4-BE49-F238E27FC236}">
                    <a16:creationId xmlns:a16="http://schemas.microsoft.com/office/drawing/2014/main" id="{1EC9E638-02CC-0905-302C-05E570C0FD6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6914029"/>
                  </p:ext>
                </p:extLst>
              </p:nvPr>
            </p:nvGraphicFramePr>
            <p:xfrm>
              <a:off x="4161625" y="977682"/>
              <a:ext cx="1312749" cy="1728589"/>
            </p:xfrm>
            <a:graphic>
              <a:graphicData uri="http://schemas.microsoft.com/office/powerpoint/2016/slidezoom">
                <pslz:sldZm>
                  <pslz:sldZmObj sldId="324" cId="4028477166">
                    <pslz:zmPr id="{92F08B53-541A-4D63-8093-F5498CC64D1E}" returnToParent="0" imageType="cover" transitionDur="1000">
                      <p166:blipFill xmlns:p166="http://schemas.microsoft.com/office/powerpoint/2016/6/main">
                        <a:blip r:embed="rId2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2749" cy="172858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1" name="!!Ejecución_Subunidad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1EC9E638-02CC-0905-302C-05E570C0FD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61625" y="977682"/>
                <a:ext cx="1312749" cy="172858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grpSp>
        <p:nvGrpSpPr>
          <p:cNvPr id="2" name="!!Ejecución_Agregada">
            <a:extLst>
              <a:ext uri="{FF2B5EF4-FFF2-40B4-BE49-F238E27FC236}">
                <a16:creationId xmlns:a16="http://schemas.microsoft.com/office/drawing/2014/main" id="{7E54E9F2-B676-77F0-9723-AEEC1AD8A920}"/>
              </a:ext>
            </a:extLst>
          </p:cNvPr>
          <p:cNvGrpSpPr/>
          <p:nvPr/>
        </p:nvGrpSpPr>
        <p:grpSpPr>
          <a:xfrm>
            <a:off x="4320372" y="4225392"/>
            <a:ext cx="517004" cy="516140"/>
            <a:chOff x="4614673" y="1405714"/>
            <a:chExt cx="1182008" cy="1447462"/>
          </a:xfrm>
        </p:grpSpPr>
        <p:sp>
          <p:nvSpPr>
            <p:cNvPr id="4" name="Freeform 28">
              <a:hlinkClick r:id="rId28" action="ppaction://hlinksldjump"/>
              <a:extLst>
                <a:ext uri="{FF2B5EF4-FFF2-40B4-BE49-F238E27FC236}">
                  <a16:creationId xmlns:a16="http://schemas.microsoft.com/office/drawing/2014/main" id="{067ADB60-5372-7F2A-BE57-06EB1F742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673" y="1804849"/>
              <a:ext cx="1182008" cy="652800"/>
            </a:xfrm>
            <a:custGeom>
              <a:avLst/>
              <a:gdLst>
                <a:gd name="T0" fmla="*/ 2147483646 w 420"/>
                <a:gd name="T1" fmla="*/ 2147483646 h 216"/>
                <a:gd name="T2" fmla="*/ 2147483646 w 420"/>
                <a:gd name="T3" fmla="*/ 0 h 216"/>
                <a:gd name="T4" fmla="*/ 2147483646 w 420"/>
                <a:gd name="T5" fmla="*/ 0 h 216"/>
                <a:gd name="T6" fmla="*/ 2147483646 w 420"/>
                <a:gd name="T7" fmla="*/ 0 h 216"/>
                <a:gd name="T8" fmla="*/ 0 w 420"/>
                <a:gd name="T9" fmla="*/ 2147483646 h 216"/>
                <a:gd name="T10" fmla="*/ 2147483646 w 420"/>
                <a:gd name="T11" fmla="*/ 2147483646 h 216"/>
                <a:gd name="T12" fmla="*/ 2147483646 w 420"/>
                <a:gd name="T13" fmla="*/ 2147483646 h 216"/>
                <a:gd name="T14" fmla="*/ 2147483646 w 420"/>
                <a:gd name="T15" fmla="*/ 2147483646 h 216"/>
                <a:gd name="T16" fmla="*/ 2147483646 w 420"/>
                <a:gd name="T17" fmla="*/ 2147483646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16">
                  <a:moveTo>
                    <a:pt x="420" y="1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1" y="216"/>
                    <a:pt x="1" y="216"/>
                  </a:cubicBezTo>
                  <a:cubicBezTo>
                    <a:pt x="420" y="216"/>
                    <a:pt x="420" y="216"/>
                    <a:pt x="420" y="216"/>
                  </a:cubicBezTo>
                  <a:cubicBezTo>
                    <a:pt x="420" y="216"/>
                    <a:pt x="420" y="216"/>
                    <a:pt x="420" y="216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29">
              <a:hlinkClick r:id="rId28" action="ppaction://hlinksldjump"/>
              <a:extLst>
                <a:ext uri="{FF2B5EF4-FFF2-40B4-BE49-F238E27FC236}">
                  <a16:creationId xmlns:a16="http://schemas.microsoft.com/office/drawing/2014/main" id="{92C65FD2-87A9-44DF-3EA8-C666778A3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913" y="1405714"/>
              <a:ext cx="1179766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2147483646 w 419"/>
                <a:gd name="T11" fmla="*/ 2147483646 h 132"/>
                <a:gd name="T12" fmla="*/ 2147483646 w 419"/>
                <a:gd name="T13" fmla="*/ 2147483646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5" y="0"/>
                    <a:pt x="198" y="5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4" y="116"/>
                    <a:pt x="407" y="112"/>
                  </a:cubicBez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0">
              <a:hlinkClick r:id="rId28" action="ppaction://hlinksldjump"/>
              <a:extLst>
                <a:ext uri="{FF2B5EF4-FFF2-40B4-BE49-F238E27FC236}">
                  <a16:creationId xmlns:a16="http://schemas.microsoft.com/office/drawing/2014/main" id="{095E7CAF-A44B-1B08-4CFD-C9B7C06F2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913" y="2457648"/>
              <a:ext cx="1179766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1" y="20"/>
                  </a:moveTo>
                  <a:cubicBezTo>
                    <a:pt x="197" y="127"/>
                    <a:pt x="197" y="127"/>
                    <a:pt x="197" y="127"/>
                  </a:cubicBezTo>
                  <a:cubicBezTo>
                    <a:pt x="205" y="131"/>
                    <a:pt x="213" y="131"/>
                    <a:pt x="221" y="127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4" y="16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4" y="16"/>
                    <a:pt x="11" y="20"/>
                  </a:cubicBez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25" name="Inf.Ejecución_Subunidad">
            <a:extLst>
              <a:ext uri="{FF2B5EF4-FFF2-40B4-BE49-F238E27FC236}">
                <a16:creationId xmlns:a16="http://schemas.microsoft.com/office/drawing/2014/main" id="{FDC5125F-5264-6FF3-927F-D655176E3749}"/>
              </a:ext>
            </a:extLst>
          </p:cNvPr>
          <p:cNvGrpSpPr/>
          <p:nvPr/>
        </p:nvGrpSpPr>
        <p:grpSpPr>
          <a:xfrm>
            <a:off x="5299942" y="1746664"/>
            <a:ext cx="3617820" cy="1890851"/>
            <a:chOff x="5299942" y="1746664"/>
            <a:chExt cx="3617820" cy="1890851"/>
          </a:xfrm>
        </p:grpSpPr>
        <p:sp>
          <p:nvSpPr>
            <p:cNvPr id="15" name="Inf.3">
              <a:extLst>
                <a:ext uri="{FF2B5EF4-FFF2-40B4-BE49-F238E27FC236}">
                  <a16:creationId xmlns:a16="http://schemas.microsoft.com/office/drawing/2014/main" id="{78D533BF-4BB0-2467-B3D1-0123BCB2AE51}"/>
                </a:ext>
              </a:extLst>
            </p:cNvPr>
            <p:cNvSpPr txBox="1"/>
            <p:nvPr/>
          </p:nvSpPr>
          <p:spPr>
            <a:xfrm>
              <a:off x="5396480" y="3083517"/>
              <a:ext cx="35212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MX" sz="1500" dirty="0">
                  <a:solidFill>
                    <a:srgbClr val="065280"/>
                  </a:solidFill>
                </a:rPr>
                <a:t>El rango de fechas no debe ser superior a 3 meses </a:t>
              </a:r>
              <a:endParaRPr lang="es-CO" sz="1500" i="1" dirty="0"/>
            </a:p>
          </p:txBody>
        </p:sp>
        <p:sp>
          <p:nvSpPr>
            <p:cNvPr id="14" name="Inf.2">
              <a:extLst>
                <a:ext uri="{FF2B5EF4-FFF2-40B4-BE49-F238E27FC236}">
                  <a16:creationId xmlns:a16="http://schemas.microsoft.com/office/drawing/2014/main" id="{EE835850-C33B-2248-5C7D-8FF4DD221E6D}"/>
                </a:ext>
              </a:extLst>
            </p:cNvPr>
            <p:cNvSpPr txBox="1"/>
            <p:nvPr/>
          </p:nvSpPr>
          <p:spPr>
            <a:xfrm>
              <a:off x="5299942" y="2799575"/>
              <a:ext cx="1255716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500" b="1" dirty="0">
                  <a:solidFill>
                    <a:srgbClr val="FF0000"/>
                  </a:solidFill>
                </a:rPr>
                <a:t>Importante</a:t>
              </a:r>
              <a:endParaRPr lang="es-CO" sz="15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Inf.1">
              <a:extLst>
                <a:ext uri="{FF2B5EF4-FFF2-40B4-BE49-F238E27FC236}">
                  <a16:creationId xmlns:a16="http://schemas.microsoft.com/office/drawing/2014/main" id="{364253D7-B9D7-9ACE-0DC0-40BC53C2DC99}"/>
                </a:ext>
              </a:extLst>
            </p:cNvPr>
            <p:cNvSpPr txBox="1"/>
            <p:nvPr/>
          </p:nvSpPr>
          <p:spPr>
            <a:xfrm>
              <a:off x="5396480" y="1746664"/>
              <a:ext cx="352128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MX" sz="1500" dirty="0">
                  <a:solidFill>
                    <a:srgbClr val="065280"/>
                  </a:solidFill>
                </a:rPr>
                <a:t>Presenta la información de aforos, recaudos </a:t>
              </a:r>
              <a:r>
                <a:rPr lang="es-MX" sz="1500" i="1" dirty="0">
                  <a:solidFill>
                    <a:srgbClr val="065280"/>
                  </a:solidFill>
                </a:rPr>
                <a:t>(efectivo)</a:t>
              </a:r>
              <a:r>
                <a:rPr lang="es-MX" sz="1500" dirty="0">
                  <a:solidFill>
                    <a:srgbClr val="065280"/>
                  </a:solidFill>
                </a:rPr>
                <a:t> y devoluciones por unidad o subunidad ejecutora y rubro presupuestal de ingresos.</a:t>
              </a:r>
            </a:p>
          </p:txBody>
        </p:sp>
      </p:grpSp>
      <p:sp>
        <p:nvSpPr>
          <p:cNvPr id="9" name="Rectangulo Reportes">
            <a:extLst>
              <a:ext uri="{FF2B5EF4-FFF2-40B4-BE49-F238E27FC236}">
                <a16:creationId xmlns:a16="http://schemas.microsoft.com/office/drawing/2014/main" id="{12B2B390-59C6-3B48-46F3-1C048BE6A54A}"/>
              </a:ext>
            </a:extLst>
          </p:cNvPr>
          <p:cNvSpPr/>
          <p:nvPr/>
        </p:nvSpPr>
        <p:spPr>
          <a:xfrm>
            <a:off x="4099560" y="956571"/>
            <a:ext cx="4876800" cy="395961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T.Gestion_ingresos">
            <a:extLst>
              <a:ext uri="{FF2B5EF4-FFF2-40B4-BE49-F238E27FC236}">
                <a16:creationId xmlns:a16="http://schemas.microsoft.com/office/drawing/2014/main" id="{207440E3-411E-70F0-B81D-8D19E132BF3A}"/>
              </a:ext>
            </a:extLst>
          </p:cNvPr>
          <p:cNvSpPr txBox="1"/>
          <p:nvPr/>
        </p:nvSpPr>
        <p:spPr>
          <a:xfrm>
            <a:off x="4494727" y="507499"/>
            <a:ext cx="4084685" cy="4462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Regresar Inicio">
                <a:extLst>
                  <a:ext uri="{FF2B5EF4-FFF2-40B4-BE49-F238E27FC236}">
                    <a16:creationId xmlns:a16="http://schemas.microsoft.com/office/drawing/2014/main" id="{8D6B9A89-754C-5D01-DBC5-79BA2CE4EDC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Regresar Inicio">
                <a:extLst>
                  <a:ext uri="{FF2B5EF4-FFF2-40B4-BE49-F238E27FC236}">
                    <a16:creationId xmlns:a16="http://schemas.microsoft.com/office/drawing/2014/main" id="{8D6B9A89-754C-5D01-DBC5-79BA2CE4ED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0600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uta_Transacción">
            <a:extLst>
              <a:ext uri="{FF2B5EF4-FFF2-40B4-BE49-F238E27FC236}">
                <a16:creationId xmlns:a16="http://schemas.microsoft.com/office/drawing/2014/main" id="{61135F55-9BAA-B6E1-D376-AA03E7F14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01447" cy="51435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Vista general de diapositiva 2">
                <a:extLst>
                  <a:ext uri="{FF2B5EF4-FFF2-40B4-BE49-F238E27FC236}">
                    <a16:creationId xmlns:a16="http://schemas.microsoft.com/office/drawing/2014/main" id="{52F58699-4155-51E5-B1B5-46046219AA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0010039"/>
                  </p:ext>
                </p:extLst>
              </p:nvPr>
            </p:nvGraphicFramePr>
            <p:xfrm>
              <a:off x="2601447" y="0"/>
              <a:ext cx="6542553" cy="5141121"/>
            </p:xfrm>
            <a:graphic>
              <a:graphicData uri="http://schemas.microsoft.com/office/powerpoint/2016/slidezoom">
                <pslz:sldZm>
                  <pslz:sldZmObj sldId="323" cId="4134852895">
                    <pslz:zmPr id="{96D3A0E3-235E-42E8-850D-82B9CC4DFD1A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542553" cy="514112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Vista general de diapositiva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2F58699-4155-51E5-B1B5-46046219AA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1447" y="0"/>
                <a:ext cx="6542553" cy="514112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47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seño 2">
            <a:extLst>
              <a:ext uri="{FF2B5EF4-FFF2-40B4-BE49-F238E27FC236}">
                <a16:creationId xmlns:a16="http://schemas.microsoft.com/office/drawing/2014/main" id="{B5974C9B-C31E-D5AD-CEB4-D1B19AB1617B}"/>
              </a:ext>
            </a:extLst>
          </p:cNvPr>
          <p:cNvSpPr>
            <a:spLocks/>
          </p:cNvSpPr>
          <p:nvPr/>
        </p:nvSpPr>
        <p:spPr bwMode="auto">
          <a:xfrm rot="2732438">
            <a:off x="2776855" y="2894787"/>
            <a:ext cx="1109663" cy="1104900"/>
          </a:xfrm>
          <a:custGeom>
            <a:avLst/>
            <a:gdLst>
              <a:gd name="T0" fmla="*/ 2147483646 w 266"/>
              <a:gd name="T1" fmla="*/ 0 h 265"/>
              <a:gd name="T2" fmla="*/ 0 w 266"/>
              <a:gd name="T3" fmla="*/ 2147483646 h 265"/>
              <a:gd name="T4" fmla="*/ 2147483646 w 266"/>
              <a:gd name="T5" fmla="*/ 2147483646 h 265"/>
              <a:gd name="T6" fmla="*/ 2147483646 w 266"/>
              <a:gd name="T7" fmla="*/ 2147483646 h 265"/>
              <a:gd name="T8" fmla="*/ 2147483646 w 266"/>
              <a:gd name="T9" fmla="*/ 0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6" h="265" extrusionOk="0">
                <a:moveTo>
                  <a:pt x="131" y="0"/>
                </a:moveTo>
                <a:cubicBezTo>
                  <a:pt x="119" y="75"/>
                  <a:pt x="75" y="118"/>
                  <a:pt x="0" y="130"/>
                </a:cubicBezTo>
                <a:cubicBezTo>
                  <a:pt x="63" y="153"/>
                  <a:pt x="112" y="203"/>
                  <a:pt x="136" y="265"/>
                </a:cubicBezTo>
                <a:cubicBezTo>
                  <a:pt x="148" y="191"/>
                  <a:pt x="191" y="147"/>
                  <a:pt x="266" y="135"/>
                </a:cubicBezTo>
                <a:cubicBezTo>
                  <a:pt x="203" y="112"/>
                  <a:pt x="154" y="62"/>
                  <a:pt x="131" y="0"/>
                </a:cubicBezTo>
                <a:close/>
              </a:path>
            </a:pathLst>
          </a:custGeom>
          <a:solidFill>
            <a:srgbClr val="FFE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 dirty="0"/>
          </a:p>
        </p:txBody>
      </p:sp>
      <p:sp>
        <p:nvSpPr>
          <p:cNvPr id="9" name="Diseño 1">
            <a:extLst>
              <a:ext uri="{FF2B5EF4-FFF2-40B4-BE49-F238E27FC236}">
                <a16:creationId xmlns:a16="http://schemas.microsoft.com/office/drawing/2014/main" id="{4676FA52-F4A2-610C-6260-0FB46B65CF24}"/>
              </a:ext>
            </a:extLst>
          </p:cNvPr>
          <p:cNvSpPr>
            <a:spLocks/>
          </p:cNvSpPr>
          <p:nvPr/>
        </p:nvSpPr>
        <p:spPr bwMode="auto">
          <a:xfrm rot="18907897">
            <a:off x="5252528" y="2905125"/>
            <a:ext cx="1109662" cy="1104900"/>
          </a:xfrm>
          <a:custGeom>
            <a:avLst/>
            <a:gdLst>
              <a:gd name="T0" fmla="*/ 2147483646 w 266"/>
              <a:gd name="T1" fmla="*/ 0 h 265"/>
              <a:gd name="T2" fmla="*/ 0 w 266"/>
              <a:gd name="T3" fmla="*/ 2147483646 h 265"/>
              <a:gd name="T4" fmla="*/ 2147483646 w 266"/>
              <a:gd name="T5" fmla="*/ 2147483646 h 265"/>
              <a:gd name="T6" fmla="*/ 2147483646 w 266"/>
              <a:gd name="T7" fmla="*/ 2147483646 h 265"/>
              <a:gd name="T8" fmla="*/ 2147483646 w 266"/>
              <a:gd name="T9" fmla="*/ 0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6" h="265" extrusionOk="0">
                <a:moveTo>
                  <a:pt x="135" y="0"/>
                </a:moveTo>
                <a:cubicBezTo>
                  <a:pt x="112" y="62"/>
                  <a:pt x="63" y="112"/>
                  <a:pt x="0" y="135"/>
                </a:cubicBezTo>
                <a:cubicBezTo>
                  <a:pt x="75" y="147"/>
                  <a:pt x="118" y="190"/>
                  <a:pt x="130" y="265"/>
                </a:cubicBezTo>
                <a:cubicBezTo>
                  <a:pt x="154" y="203"/>
                  <a:pt x="203" y="153"/>
                  <a:pt x="266" y="130"/>
                </a:cubicBezTo>
                <a:cubicBezTo>
                  <a:pt x="191" y="118"/>
                  <a:pt x="147" y="75"/>
                  <a:pt x="135" y="0"/>
                </a:cubicBezTo>
                <a:close/>
              </a:path>
            </a:pathLst>
          </a:custGeom>
          <a:solidFill>
            <a:srgbClr val="FED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Bot_Precondiciones">
                <a:extLst>
                  <a:ext uri="{FF2B5EF4-FFF2-40B4-BE49-F238E27FC236}">
                    <a16:creationId xmlns:a16="http://schemas.microsoft.com/office/drawing/2014/main" id="{8926F32D-F948-4B81-8C4E-B91DD724A19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57136"/>
                  </p:ext>
                </p:extLst>
              </p:nvPr>
            </p:nvGraphicFramePr>
            <p:xfrm>
              <a:off x="5822599" y="2581142"/>
              <a:ext cx="2436654" cy="2175199"/>
            </p:xfrm>
            <a:graphic>
              <a:graphicData uri="http://schemas.microsoft.com/office/powerpoint/2016/slidezoom">
                <pslz:sldZm>
                  <pslz:sldZmObj sldId="266" cId="3036261683">
                    <pslz:zmPr id="{79EC1FB1-8A39-4CB3-B570-BC32E9850E01}" imageType="cover" transitionDur="125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36654" cy="217519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Bot_Precondiciones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8926F32D-F948-4B81-8C4E-B91DD724A19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2599" y="2581142"/>
                <a:ext cx="2436654" cy="217519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Bot_Objetivos">
                <a:extLst>
                  <a:ext uri="{FF2B5EF4-FFF2-40B4-BE49-F238E27FC236}">
                    <a16:creationId xmlns:a16="http://schemas.microsoft.com/office/drawing/2014/main" id="{84564D3B-80BA-16DD-F808-5D1BAB8C2FD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2826650"/>
                  </p:ext>
                </p:extLst>
              </p:nvPr>
            </p:nvGraphicFramePr>
            <p:xfrm>
              <a:off x="1225015" y="2541174"/>
              <a:ext cx="1737722" cy="2184332"/>
            </p:xfrm>
            <a:graphic>
              <a:graphicData uri="http://schemas.microsoft.com/office/powerpoint/2016/slidezoom">
                <pslz:sldZm>
                  <pslz:sldZmObj sldId="259" cId="2162370129">
                    <pslz:zmPr id="{B512DC9E-CFFA-411D-9FEF-FB0F83DEBBE2}" imageType="cover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37722" cy="218433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Bot_Objetivos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4564D3B-80BA-16DD-F808-5D1BAB8C2F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5015" y="2541174"/>
                <a:ext cx="1737722" cy="2184332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2" name="T.Gestión Ingresos">
            <a:extLst>
              <a:ext uri="{FF2B5EF4-FFF2-40B4-BE49-F238E27FC236}">
                <a16:creationId xmlns:a16="http://schemas.microsoft.com/office/drawing/2014/main" id="{254899D8-8723-7192-75D7-1E40E71DBD58}"/>
              </a:ext>
            </a:extLst>
          </p:cNvPr>
          <p:cNvSpPr txBox="1"/>
          <p:nvPr/>
        </p:nvSpPr>
        <p:spPr>
          <a:xfrm>
            <a:off x="323850" y="1702167"/>
            <a:ext cx="835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Para la Gestión de Ingresos Presupuestales </a:t>
            </a:r>
          </a:p>
        </p:txBody>
      </p:sp>
      <p:sp>
        <p:nvSpPr>
          <p:cNvPr id="6" name="T.Contexto"/>
          <p:cNvSpPr txBox="1"/>
          <p:nvPr/>
        </p:nvSpPr>
        <p:spPr>
          <a:xfrm>
            <a:off x="323850" y="1023927"/>
            <a:ext cx="433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CONTEXTO</a:t>
            </a:r>
            <a:r>
              <a:rPr lang="es-ES" sz="48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Bot_Normatividad">
                <a:extLst>
                  <a:ext uri="{FF2B5EF4-FFF2-40B4-BE49-F238E27FC236}">
                    <a16:creationId xmlns:a16="http://schemas.microsoft.com/office/drawing/2014/main" id="{E32DD631-FBF3-F1F0-3ED4-9A68CA099BA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1501284"/>
                  </p:ext>
                </p:extLst>
              </p:nvPr>
            </p:nvGraphicFramePr>
            <p:xfrm>
              <a:off x="3461090" y="2570005"/>
              <a:ext cx="2216814" cy="2184333"/>
            </p:xfrm>
            <a:graphic>
              <a:graphicData uri="http://schemas.microsoft.com/office/powerpoint/2016/slidezoom">
                <pslz:sldZm>
                  <pslz:sldZmObj sldId="356" cId="313667841">
                    <pslz:zmPr id="{40F540B9-C837-410F-9143-A05137F99285}" imageType="cover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16814" cy="218433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Bot_Normatividad">
                <a:extLst>
                  <a:ext uri="{FF2B5EF4-FFF2-40B4-BE49-F238E27FC236}">
                    <a16:creationId xmlns:a16="http://schemas.microsoft.com/office/drawing/2014/main" id="{E32DD631-FBF3-F1F0-3ED4-9A68CA099B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1090" y="2570005"/>
                <a:ext cx="2216814" cy="2184333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Vista general de diapositiva 13">
                <a:extLst>
                  <a:ext uri="{FF2B5EF4-FFF2-40B4-BE49-F238E27FC236}">
                    <a16:creationId xmlns:a16="http://schemas.microsoft.com/office/drawing/2014/main" id="{8246541D-27BC-D46C-56B7-E868C7341B6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837578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Vista general de diapositiva 13">
                <a:extLst>
                  <a:ext uri="{FF2B5EF4-FFF2-40B4-BE49-F238E27FC236}">
                    <a16:creationId xmlns:a16="http://schemas.microsoft.com/office/drawing/2014/main" id="{8246541D-27BC-D46C-56B7-E868C7341B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8232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.Consulta_DRXC">
            <a:extLst>
              <a:ext uri="{FF2B5EF4-FFF2-40B4-BE49-F238E27FC236}">
                <a16:creationId xmlns:a16="http://schemas.microsoft.com/office/drawing/2014/main" id="{93BBEE31-D9B9-DD14-7654-34646F344F1A}"/>
              </a:ext>
            </a:extLst>
          </p:cNvPr>
          <p:cNvSpPr txBox="1"/>
          <p:nvPr/>
        </p:nvSpPr>
        <p:spPr>
          <a:xfrm>
            <a:off x="0" y="74737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EJECUCIÓN PRESUPUESTAL POR SUBUNIDAD</a:t>
            </a:r>
          </a:p>
        </p:txBody>
      </p:sp>
      <p:cxnSp>
        <p:nvCxnSpPr>
          <p:cNvPr id="4" name="Linea_Consulta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Boton_atras">
                <a:extLst>
                  <a:ext uri="{FF2B5EF4-FFF2-40B4-BE49-F238E27FC236}">
                    <a16:creationId xmlns:a16="http://schemas.microsoft.com/office/drawing/2014/main" id="{10EC5F63-4208-E1A8-F9F2-AFF02383418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0" y="4805609"/>
              <a:ext cx="286096" cy="266136"/>
            </p:xfrm>
            <a:graphic>
              <a:graphicData uri="http://schemas.microsoft.com/office/powerpoint/2016/slidezoom">
                <pslz:sldZm>
                  <pslz:sldZmObj sldId="302" cId="4109746611">
                    <pslz:zmPr id="{21B01997-8552-433F-BDCE-B24F90832054}" returnToParent="0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6096" cy="26613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Boton_atras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0EC5F63-4208-E1A8-F9F2-AFF0238341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4805609"/>
                <a:ext cx="286096" cy="26613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11" name="Imagen 10">
            <a:extLst>
              <a:ext uri="{FF2B5EF4-FFF2-40B4-BE49-F238E27FC236}">
                <a16:creationId xmlns:a16="http://schemas.microsoft.com/office/drawing/2014/main" id="{D2AEE9B0-5562-40B4-81DC-516A99908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61367"/>
            <a:ext cx="9144000" cy="378213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Boton_Reportes">
                <a:extLst>
                  <a:ext uri="{FF2B5EF4-FFF2-40B4-BE49-F238E27FC236}">
                    <a16:creationId xmlns:a16="http://schemas.microsoft.com/office/drawing/2014/main" id="{DDBA3FCF-8968-95CF-E4A8-5E263603D2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25426336"/>
                  </p:ext>
                </p:extLst>
              </p:nvPr>
            </p:nvGraphicFramePr>
            <p:xfrm>
              <a:off x="8969850" y="2729372"/>
              <a:ext cx="174150" cy="162000"/>
            </p:xfrm>
            <a:graphic>
              <a:graphicData uri="http://schemas.microsoft.com/office/powerpoint/2016/slidezoom">
                <pslz:sldZm>
                  <pslz:sldZmObj sldId="299" cId="512638463">
                    <pslz:zmPr id="{7D78F3EF-DDF2-40C3-8663-DB247FB727D4}" returnToParent="0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Boton_Reportes">
                <a:extLst>
                  <a:ext uri="{FF2B5EF4-FFF2-40B4-BE49-F238E27FC236}">
                    <a16:creationId xmlns:a16="http://schemas.microsoft.com/office/drawing/2014/main" id="{DDBA3FCF-8968-95CF-E4A8-5E263603D2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69850" y="2729372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8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portes_Ingresos">
            <a:extLst>
              <a:ext uri="{FF2B5EF4-FFF2-40B4-BE49-F238E27FC236}">
                <a16:creationId xmlns:a16="http://schemas.microsoft.com/office/drawing/2014/main" id="{9F76DE53-3C9A-6E3E-9620-BDB800B47FCE}"/>
              </a:ext>
            </a:extLst>
          </p:cNvPr>
          <p:cNvGrpSpPr/>
          <p:nvPr/>
        </p:nvGrpSpPr>
        <p:grpSpPr>
          <a:xfrm>
            <a:off x="431" y="3935062"/>
            <a:ext cx="3900949" cy="1074281"/>
            <a:chOff x="431" y="3935062"/>
            <a:chExt cx="3900949" cy="1074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R.Reportes_7.2">
              <a:hlinkClick r:id="rId3" action="ppaction://hlinksldjump"/>
              <a:extLst>
                <a:ext uri="{FF2B5EF4-FFF2-40B4-BE49-F238E27FC236}">
                  <a16:creationId xmlns:a16="http://schemas.microsoft.com/office/drawing/2014/main" id="{89B48E3E-8A66-2FAA-868E-437200852F85}"/>
                </a:ext>
              </a:extLst>
            </p:cNvPr>
            <p:cNvSpPr/>
            <p:nvPr/>
          </p:nvSpPr>
          <p:spPr>
            <a:xfrm rot="16200000">
              <a:off x="-373223" y="4308716"/>
              <a:ext cx="1074281" cy="326973"/>
            </a:xfrm>
            <a:prstGeom prst="parallelogram">
              <a:avLst>
                <a:gd name="adj" fmla="val 151796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10" name="Reportes">
              <a:extLst>
                <a:ext uri="{FF2B5EF4-FFF2-40B4-BE49-F238E27FC236}">
                  <a16:creationId xmlns:a16="http://schemas.microsoft.com/office/drawing/2014/main" id="{BC75CB78-D0E4-0EE1-E567-DD852DF413BD}"/>
                </a:ext>
              </a:extLst>
            </p:cNvPr>
            <p:cNvGrpSpPr/>
            <p:nvPr/>
          </p:nvGrpSpPr>
          <p:grpSpPr>
            <a:xfrm>
              <a:off x="327404" y="4427778"/>
              <a:ext cx="3573976" cy="576423"/>
              <a:chOff x="326971" y="3840544"/>
              <a:chExt cx="3573976" cy="576423"/>
            </a:xfrm>
            <a:solidFill>
              <a:srgbClr val="00B050"/>
            </a:solidFill>
          </p:grpSpPr>
          <p:sp>
            <p:nvSpPr>
              <p:cNvPr id="11" name="R.Reportes_7.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429DA95-0BD6-A883-217C-B4BF39F19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71" y="3840544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Texto Reportes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F9F946A-0720-612A-E7C0-D48BC54CFB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898" y="3980566"/>
                <a:ext cx="2394824" cy="29928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Reportes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25" name="Icono Reportes" descr="Contrato con relleno sólido">
                <a:extLst>
                  <a:ext uri="{FF2B5EF4-FFF2-40B4-BE49-F238E27FC236}">
                    <a16:creationId xmlns:a16="http://schemas.microsoft.com/office/drawing/2014/main" id="{250817FA-BF4F-27EB-376C-17742A913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201669" y="3979264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54" name="Devolucion_Ingresos">
            <a:extLst>
              <a:ext uri="{FF2B5EF4-FFF2-40B4-BE49-F238E27FC236}">
                <a16:creationId xmlns:a16="http://schemas.microsoft.com/office/drawing/2014/main" id="{010E84AF-FF6C-B7C2-AAA1-EAE1B9BD6E2A}"/>
              </a:ext>
            </a:extLst>
          </p:cNvPr>
          <p:cNvGrpSpPr/>
          <p:nvPr/>
        </p:nvGrpSpPr>
        <p:grpSpPr>
          <a:xfrm>
            <a:off x="813" y="3525621"/>
            <a:ext cx="3900563" cy="913014"/>
            <a:chOff x="813" y="3525621"/>
            <a:chExt cx="3900563" cy="913014"/>
          </a:xfrm>
        </p:grpSpPr>
        <p:sp>
          <p:nvSpPr>
            <p:cNvPr id="59" name="R.Devolucion_6.2">
              <a:hlinkClick r:id="rId6" action="ppaction://hlinksldjump"/>
              <a:extLst>
                <a:ext uri="{FF2B5EF4-FFF2-40B4-BE49-F238E27FC236}">
                  <a16:creationId xmlns:a16="http://schemas.microsoft.com/office/drawing/2014/main" id="{0A3B426C-61C1-0E77-AAC7-F5594004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3525621"/>
              <a:ext cx="326588" cy="913014"/>
            </a:xfrm>
            <a:custGeom>
              <a:avLst/>
              <a:gdLst>
                <a:gd name="T0" fmla="*/ 313 w 313"/>
                <a:gd name="T1" fmla="*/ 1093 h 1093"/>
                <a:gd name="T2" fmla="*/ 0 w 313"/>
                <a:gd name="T3" fmla="*/ 502 h 1093"/>
                <a:gd name="T4" fmla="*/ 0 w 313"/>
                <a:gd name="T5" fmla="*/ 0 h 1093"/>
                <a:gd name="T6" fmla="*/ 313 w 313"/>
                <a:gd name="T7" fmla="*/ 395 h 1093"/>
                <a:gd name="T8" fmla="*/ 313 w 313"/>
                <a:gd name="T9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1093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395"/>
                  </a:lnTo>
                  <a:lnTo>
                    <a:pt x="313" y="1093"/>
                  </a:lnTo>
                  <a:close/>
                </a:path>
              </a:pathLst>
            </a:custGeom>
            <a:solidFill>
              <a:srgbClr val="34B2E3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3" name="Devolucion">
              <a:extLst>
                <a:ext uri="{FF2B5EF4-FFF2-40B4-BE49-F238E27FC236}">
                  <a16:creationId xmlns:a16="http://schemas.microsoft.com/office/drawing/2014/main" id="{CC6A5D6B-2955-95E3-7D74-879FB5225D6E}"/>
                </a:ext>
              </a:extLst>
            </p:cNvPr>
            <p:cNvGrpSpPr/>
            <p:nvPr/>
          </p:nvGrpSpPr>
          <p:grpSpPr>
            <a:xfrm>
              <a:off x="327400" y="3851567"/>
              <a:ext cx="3573976" cy="578904"/>
              <a:chOff x="327400" y="3851567"/>
              <a:chExt cx="3573976" cy="578904"/>
            </a:xfrm>
          </p:grpSpPr>
          <p:sp>
            <p:nvSpPr>
              <p:cNvPr id="327" name="R.Devolucion_5.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C469CFF-F80D-5A97-56FB-B041A605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0" y="3851567"/>
                <a:ext cx="3573976" cy="578904"/>
              </a:xfrm>
              <a:custGeom>
                <a:avLst/>
                <a:gdLst>
                  <a:gd name="T0" fmla="*/ 3868 w 4034"/>
                  <a:gd name="T1" fmla="*/ 173 h 700"/>
                  <a:gd name="T2" fmla="*/ 3705 w 4034"/>
                  <a:gd name="T3" fmla="*/ 0 h 700"/>
                  <a:gd name="T4" fmla="*/ 3705 w 4034"/>
                  <a:gd name="T5" fmla="*/ 0 h 700"/>
                  <a:gd name="T6" fmla="*/ 0 w 4034"/>
                  <a:gd name="T7" fmla="*/ 0 h 700"/>
                  <a:gd name="T8" fmla="*/ 0 w 4034"/>
                  <a:gd name="T9" fmla="*/ 700 h 700"/>
                  <a:gd name="T10" fmla="*/ 3705 w 4034"/>
                  <a:gd name="T11" fmla="*/ 700 h 700"/>
                  <a:gd name="T12" fmla="*/ 3705 w 4034"/>
                  <a:gd name="T13" fmla="*/ 700 h 700"/>
                  <a:gd name="T14" fmla="*/ 3868 w 4034"/>
                  <a:gd name="T15" fmla="*/ 523 h 700"/>
                  <a:gd name="T16" fmla="*/ 4034 w 4034"/>
                  <a:gd name="T17" fmla="*/ 350 h 700"/>
                  <a:gd name="T18" fmla="*/ 3868 w 4034"/>
                  <a:gd name="T19" fmla="*/ 173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700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34B2E3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8" name="Texto Devolucion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A1E2913-D7AD-B6FD-49D5-9153CD7F8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87" y="3991377"/>
                <a:ext cx="2937511" cy="299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Devolución de Ingresos 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30" name="Icono Devolucion" descr="Recibo con relleno sólido">
                <a:extLst>
                  <a:ext uri="{FF2B5EF4-FFF2-40B4-BE49-F238E27FC236}">
                    <a16:creationId xmlns:a16="http://schemas.microsoft.com/office/drawing/2014/main" id="{8A79F7E3-87EC-C3CD-EA18-B04F849D7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02098" y="3944919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48" name="Compensacion">
            <a:extLst>
              <a:ext uri="{FF2B5EF4-FFF2-40B4-BE49-F238E27FC236}">
                <a16:creationId xmlns:a16="http://schemas.microsoft.com/office/drawing/2014/main" id="{BE3FC7E9-79D5-72CF-3037-FDB68DA29477}"/>
              </a:ext>
            </a:extLst>
          </p:cNvPr>
          <p:cNvGrpSpPr/>
          <p:nvPr/>
        </p:nvGrpSpPr>
        <p:grpSpPr>
          <a:xfrm>
            <a:off x="1905" y="3114838"/>
            <a:ext cx="3895396" cy="739207"/>
            <a:chOff x="1905" y="3114838"/>
            <a:chExt cx="3895396" cy="739207"/>
          </a:xfrm>
        </p:grpSpPr>
        <p:sp>
          <p:nvSpPr>
            <p:cNvPr id="49" name="R.Compensacion_5.2">
              <a:hlinkClick r:id="rId9" action="ppaction://hlinksldjump"/>
              <a:extLst>
                <a:ext uri="{FF2B5EF4-FFF2-40B4-BE49-F238E27FC236}">
                  <a16:creationId xmlns:a16="http://schemas.microsoft.com/office/drawing/2014/main" id="{ED316E5A-65BB-640E-5B24-C901D9C7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3114838"/>
              <a:ext cx="322197" cy="739207"/>
            </a:xfrm>
            <a:custGeom>
              <a:avLst/>
              <a:gdLst>
                <a:gd name="T0" fmla="*/ 313 w 313"/>
                <a:gd name="T1" fmla="*/ 897 h 897"/>
                <a:gd name="T2" fmla="*/ 0 w 313"/>
                <a:gd name="T3" fmla="*/ 502 h 897"/>
                <a:gd name="T4" fmla="*/ 0 w 313"/>
                <a:gd name="T5" fmla="*/ 0 h 897"/>
                <a:gd name="T6" fmla="*/ 313 w 313"/>
                <a:gd name="T7" fmla="*/ 197 h 897"/>
                <a:gd name="T8" fmla="*/ 313 w 313"/>
                <a:gd name="T9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7">
                  <a:moveTo>
                    <a:pt x="313" y="897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197"/>
                  </a:lnTo>
                  <a:lnTo>
                    <a:pt x="313" y="897"/>
                  </a:lnTo>
                  <a:close/>
                </a:path>
              </a:pathLst>
            </a:custGeom>
            <a:solidFill>
              <a:srgbClr val="065280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0" name="Compensacion">
              <a:extLst>
                <a:ext uri="{FF2B5EF4-FFF2-40B4-BE49-F238E27FC236}">
                  <a16:creationId xmlns:a16="http://schemas.microsoft.com/office/drawing/2014/main" id="{3616FC8E-A1F3-0556-70C2-1E4882F6420A}"/>
                </a:ext>
              </a:extLst>
            </p:cNvPr>
            <p:cNvGrpSpPr/>
            <p:nvPr/>
          </p:nvGrpSpPr>
          <p:grpSpPr>
            <a:xfrm>
              <a:off x="323325" y="3276384"/>
              <a:ext cx="3573976" cy="576423"/>
              <a:chOff x="318819" y="3266527"/>
              <a:chExt cx="3573976" cy="576423"/>
            </a:xfrm>
          </p:grpSpPr>
          <p:sp>
            <p:nvSpPr>
              <p:cNvPr id="51" name="R.Compensacion_5.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49B1C65-6A44-9D9C-4013-80941442F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19" y="3266527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6528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Texto Compensacion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FF1A4579-F500-2C5F-FC97-82A3B8A6B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3385410"/>
                <a:ext cx="2545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Compensación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53" name="Icono Compensacion" descr="Ábaco con relleno sólido">
                <a:extLst>
                  <a:ext uri="{FF2B5EF4-FFF2-40B4-BE49-F238E27FC236}">
                    <a16:creationId xmlns:a16="http://schemas.microsoft.com/office/drawing/2014/main" id="{3ECCC66D-F9D4-6A1A-A8F8-16C1E898D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194462" y="3345715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42" name="Recaudo_Anterior">
            <a:extLst>
              <a:ext uri="{FF2B5EF4-FFF2-40B4-BE49-F238E27FC236}">
                <a16:creationId xmlns:a16="http://schemas.microsoft.com/office/drawing/2014/main" id="{4C2189E3-1FC0-9AF6-C874-529249E27BBA}"/>
              </a:ext>
            </a:extLst>
          </p:cNvPr>
          <p:cNvGrpSpPr/>
          <p:nvPr/>
        </p:nvGrpSpPr>
        <p:grpSpPr>
          <a:xfrm>
            <a:off x="-4774" y="2688830"/>
            <a:ext cx="3901645" cy="587553"/>
            <a:chOff x="-4774" y="2688830"/>
            <a:chExt cx="3901645" cy="587553"/>
          </a:xfrm>
        </p:grpSpPr>
        <p:sp>
          <p:nvSpPr>
            <p:cNvPr id="43" name="R.Anterior_4.2">
              <a:hlinkClick r:id="rId12" action="ppaction://hlinksldjump"/>
              <a:extLst>
                <a:ext uri="{FF2B5EF4-FFF2-40B4-BE49-F238E27FC236}">
                  <a16:creationId xmlns:a16="http://schemas.microsoft.com/office/drawing/2014/main" id="{ABC30D69-2FA1-AF3F-5D0F-58EEDDF34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4" y="2688830"/>
              <a:ext cx="326972" cy="587553"/>
            </a:xfrm>
            <a:custGeom>
              <a:avLst/>
              <a:gdLst>
                <a:gd name="T0" fmla="*/ 313 w 313"/>
                <a:gd name="T1" fmla="*/ 0 h 702"/>
                <a:gd name="T2" fmla="*/ 0 w 313"/>
                <a:gd name="T3" fmla="*/ 0 h 702"/>
                <a:gd name="T4" fmla="*/ 0 w 313"/>
                <a:gd name="T5" fmla="*/ 505 h 702"/>
                <a:gd name="T6" fmla="*/ 313 w 313"/>
                <a:gd name="T7" fmla="*/ 702 h 702"/>
                <a:gd name="T8" fmla="*/ 313 w 313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702">
                  <a:moveTo>
                    <a:pt x="313" y="0"/>
                  </a:moveTo>
                  <a:lnTo>
                    <a:pt x="0" y="0"/>
                  </a:lnTo>
                  <a:lnTo>
                    <a:pt x="0" y="505"/>
                  </a:lnTo>
                  <a:lnTo>
                    <a:pt x="313" y="7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C103D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4" name="Anterior">
              <a:extLst>
                <a:ext uri="{FF2B5EF4-FFF2-40B4-BE49-F238E27FC236}">
                  <a16:creationId xmlns:a16="http://schemas.microsoft.com/office/drawing/2014/main" id="{DAC6292D-C815-A97C-85BE-36C55BB99EA6}"/>
                </a:ext>
              </a:extLst>
            </p:cNvPr>
            <p:cNvGrpSpPr/>
            <p:nvPr/>
          </p:nvGrpSpPr>
          <p:grpSpPr>
            <a:xfrm>
              <a:off x="322896" y="2688832"/>
              <a:ext cx="3573975" cy="587551"/>
              <a:chOff x="322896" y="2688833"/>
              <a:chExt cx="3573975" cy="578904"/>
            </a:xfrm>
          </p:grpSpPr>
          <p:sp>
            <p:nvSpPr>
              <p:cNvPr id="45" name="R.Anterior_4.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4731AB1-E161-ECEF-CAB2-2B01D257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2688833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6 h 700"/>
                  <a:gd name="T4" fmla="*/ 3705 w 4034"/>
                  <a:gd name="T5" fmla="*/ 0 h 700"/>
                  <a:gd name="T6" fmla="*/ 3705 w 4034"/>
                  <a:gd name="T7" fmla="*/ 0 h 700"/>
                  <a:gd name="T8" fmla="*/ 0 w 4034"/>
                  <a:gd name="T9" fmla="*/ 0 h 700"/>
                  <a:gd name="T10" fmla="*/ 0 w 4034"/>
                  <a:gd name="T11" fmla="*/ 700 h 700"/>
                  <a:gd name="T12" fmla="*/ 3705 w 4034"/>
                  <a:gd name="T13" fmla="*/ 700 h 700"/>
                  <a:gd name="T14" fmla="*/ 3705 w 4034"/>
                  <a:gd name="T15" fmla="*/ 700 h 700"/>
                  <a:gd name="T16" fmla="*/ 3705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3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6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8C103D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Texto Anterior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0DBC0FB-29D8-98EC-BCEB-635027A10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2715676"/>
                <a:ext cx="2937512" cy="5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Clasificación de Recaudos de Vigencia Anterior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Icono Anterior">
                <a:extLst>
                  <a:ext uri="{FF2B5EF4-FFF2-40B4-BE49-F238E27FC236}">
                    <a16:creationId xmlns:a16="http://schemas.microsoft.com/office/drawing/2014/main" id="{71779F8A-9578-7C5A-889B-C0A00518B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980" y="2863320"/>
                <a:ext cx="360483" cy="241496"/>
              </a:xfrm>
              <a:custGeom>
                <a:avLst/>
                <a:gdLst>
                  <a:gd name="T0" fmla="*/ 2147483646 w 130"/>
                  <a:gd name="T1" fmla="*/ 2147483646 h 110"/>
                  <a:gd name="T2" fmla="*/ 2147483646 w 130"/>
                  <a:gd name="T3" fmla="*/ 2147483646 h 110"/>
                  <a:gd name="T4" fmla="*/ 2147483646 w 130"/>
                  <a:gd name="T5" fmla="*/ 2147483646 h 110"/>
                  <a:gd name="T6" fmla="*/ 2147483646 w 130"/>
                  <a:gd name="T7" fmla="*/ 2147483646 h 110"/>
                  <a:gd name="T8" fmla="*/ 2147483646 w 130"/>
                  <a:gd name="T9" fmla="*/ 2147483646 h 110"/>
                  <a:gd name="T10" fmla="*/ 2147483646 w 130"/>
                  <a:gd name="T11" fmla="*/ 2147483646 h 110"/>
                  <a:gd name="T12" fmla="*/ 2147483646 w 130"/>
                  <a:gd name="T13" fmla="*/ 2147483646 h 110"/>
                  <a:gd name="T14" fmla="*/ 2147483646 w 130"/>
                  <a:gd name="T15" fmla="*/ 2147483646 h 110"/>
                  <a:gd name="T16" fmla="*/ 2147483646 w 130"/>
                  <a:gd name="T17" fmla="*/ 2147483646 h 110"/>
                  <a:gd name="T18" fmla="*/ 2147483646 w 130"/>
                  <a:gd name="T19" fmla="*/ 2147483646 h 110"/>
                  <a:gd name="T20" fmla="*/ 2147483646 w 130"/>
                  <a:gd name="T21" fmla="*/ 2147483646 h 110"/>
                  <a:gd name="T22" fmla="*/ 2147483646 w 130"/>
                  <a:gd name="T23" fmla="*/ 2147483646 h 110"/>
                  <a:gd name="T24" fmla="*/ 2147483646 w 130"/>
                  <a:gd name="T25" fmla="*/ 2147483646 h 110"/>
                  <a:gd name="T26" fmla="*/ 2147483646 w 130"/>
                  <a:gd name="T27" fmla="*/ 2147483646 h 110"/>
                  <a:gd name="T28" fmla="*/ 2147483646 w 130"/>
                  <a:gd name="T29" fmla="*/ 2147483646 h 110"/>
                  <a:gd name="T30" fmla="*/ 2147483646 w 130"/>
                  <a:gd name="T31" fmla="*/ 2147483646 h 110"/>
                  <a:gd name="T32" fmla="*/ 2147483646 w 130"/>
                  <a:gd name="T33" fmla="*/ 2147483646 h 110"/>
                  <a:gd name="T34" fmla="*/ 2147483646 w 130"/>
                  <a:gd name="T35" fmla="*/ 2147483646 h 110"/>
                  <a:gd name="T36" fmla="*/ 2147483646 w 130"/>
                  <a:gd name="T37" fmla="*/ 2147483646 h 110"/>
                  <a:gd name="T38" fmla="*/ 2147483646 w 130"/>
                  <a:gd name="T39" fmla="*/ 2147483646 h 110"/>
                  <a:gd name="T40" fmla="*/ 2147483646 w 130"/>
                  <a:gd name="T41" fmla="*/ 2147483646 h 110"/>
                  <a:gd name="T42" fmla="*/ 2147483646 w 130"/>
                  <a:gd name="T43" fmla="*/ 2147483646 h 110"/>
                  <a:gd name="T44" fmla="*/ 2147483646 w 130"/>
                  <a:gd name="T45" fmla="*/ 2147483646 h 110"/>
                  <a:gd name="T46" fmla="*/ 2147483646 w 130"/>
                  <a:gd name="T47" fmla="*/ 2147483646 h 110"/>
                  <a:gd name="T48" fmla="*/ 2147483646 w 130"/>
                  <a:gd name="T49" fmla="*/ 2147483646 h 110"/>
                  <a:gd name="T50" fmla="*/ 2147483646 w 130"/>
                  <a:gd name="T51" fmla="*/ 2147483646 h 110"/>
                  <a:gd name="T52" fmla="*/ 2147483646 w 130"/>
                  <a:gd name="T53" fmla="*/ 2147483646 h 110"/>
                  <a:gd name="T54" fmla="*/ 2147483646 w 130"/>
                  <a:gd name="T55" fmla="*/ 2147483646 h 110"/>
                  <a:gd name="T56" fmla="*/ 2147483646 w 130"/>
                  <a:gd name="T57" fmla="*/ 2147483646 h 110"/>
                  <a:gd name="T58" fmla="*/ 2147483646 w 130"/>
                  <a:gd name="T59" fmla="*/ 2147483646 h 110"/>
                  <a:gd name="T60" fmla="*/ 2147483646 w 130"/>
                  <a:gd name="T61" fmla="*/ 2147483646 h 110"/>
                  <a:gd name="T62" fmla="*/ 2147483646 w 130"/>
                  <a:gd name="T63" fmla="*/ 2147483646 h 110"/>
                  <a:gd name="T64" fmla="*/ 2147483646 w 130"/>
                  <a:gd name="T65" fmla="*/ 2147483646 h 110"/>
                  <a:gd name="T66" fmla="*/ 2147483646 w 130"/>
                  <a:gd name="T67" fmla="*/ 2147483646 h 110"/>
                  <a:gd name="T68" fmla="*/ 2147483646 w 130"/>
                  <a:gd name="T69" fmla="*/ 2147483646 h 110"/>
                  <a:gd name="T70" fmla="*/ 2147483646 w 130"/>
                  <a:gd name="T71" fmla="*/ 2147483646 h 110"/>
                  <a:gd name="T72" fmla="*/ 2147483646 w 130"/>
                  <a:gd name="T73" fmla="*/ 2147483646 h 110"/>
                  <a:gd name="T74" fmla="*/ 2147483646 w 130"/>
                  <a:gd name="T75" fmla="*/ 2147483646 h 110"/>
                  <a:gd name="T76" fmla="*/ 2147483646 w 130"/>
                  <a:gd name="T77" fmla="*/ 2147483646 h 110"/>
                  <a:gd name="T78" fmla="*/ 2147483646 w 130"/>
                  <a:gd name="T79" fmla="*/ 2147483646 h 110"/>
                  <a:gd name="T80" fmla="*/ 2147483646 w 130"/>
                  <a:gd name="T81" fmla="*/ 2147483646 h 110"/>
                  <a:gd name="T82" fmla="*/ 2147483646 w 130"/>
                  <a:gd name="T83" fmla="*/ 2147483646 h 110"/>
                  <a:gd name="T84" fmla="*/ 2147483646 w 130"/>
                  <a:gd name="T85" fmla="*/ 2147483646 h 110"/>
                  <a:gd name="T86" fmla="*/ 2147483646 w 130"/>
                  <a:gd name="T87" fmla="*/ 2147483646 h 110"/>
                  <a:gd name="T88" fmla="*/ 2147483646 w 130"/>
                  <a:gd name="T89" fmla="*/ 2147483646 h 110"/>
                  <a:gd name="T90" fmla="*/ 2147483646 w 130"/>
                  <a:gd name="T91" fmla="*/ 2147483646 h 110"/>
                  <a:gd name="T92" fmla="*/ 2147483646 w 130"/>
                  <a:gd name="T93" fmla="*/ 2147483646 h 110"/>
                  <a:gd name="T94" fmla="*/ 2147483646 w 130"/>
                  <a:gd name="T95" fmla="*/ 2147483646 h 110"/>
                  <a:gd name="T96" fmla="*/ 2147483646 w 130"/>
                  <a:gd name="T97" fmla="*/ 2147483646 h 110"/>
                  <a:gd name="T98" fmla="*/ 2147483646 w 130"/>
                  <a:gd name="T99" fmla="*/ 2147483646 h 110"/>
                  <a:gd name="T100" fmla="*/ 2147483646 w 130"/>
                  <a:gd name="T101" fmla="*/ 0 h 110"/>
                  <a:gd name="T102" fmla="*/ 0 w 130"/>
                  <a:gd name="T103" fmla="*/ 2147483646 h 110"/>
                  <a:gd name="T104" fmla="*/ 2147483646 w 130"/>
                  <a:gd name="T105" fmla="*/ 2147483646 h 110"/>
                  <a:gd name="T106" fmla="*/ 2147483646 w 130"/>
                  <a:gd name="T107" fmla="*/ 2147483646 h 110"/>
                  <a:gd name="T108" fmla="*/ 2147483646 w 130"/>
                  <a:gd name="T109" fmla="*/ 2147483646 h 110"/>
                  <a:gd name="T110" fmla="*/ 2147483646 w 130"/>
                  <a:gd name="T111" fmla="*/ 2147483646 h 110"/>
                  <a:gd name="T112" fmla="*/ 2147483646 w 130"/>
                  <a:gd name="T113" fmla="*/ 2147483646 h 110"/>
                  <a:gd name="T114" fmla="*/ 2147483646 w 130"/>
                  <a:gd name="T115" fmla="*/ 2147483646 h 110"/>
                  <a:gd name="T116" fmla="*/ 2147483646 w 130"/>
                  <a:gd name="T117" fmla="*/ 2147483646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" h="110">
                    <a:moveTo>
                      <a:pt x="17" y="89"/>
                    </a:move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58"/>
                      <a:pt x="19" y="56"/>
                      <a:pt x="22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1" y="56"/>
                      <a:pt x="33" y="58"/>
                      <a:pt x="33" y="60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2"/>
                      <a:pt x="31" y="94"/>
                      <a:pt x="29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19" y="94"/>
                      <a:pt x="17" y="92"/>
                      <a:pt x="17" y="89"/>
                    </a:cubicBezTo>
                    <a:close/>
                    <a:moveTo>
                      <a:pt x="48" y="45"/>
                    </a:moveTo>
                    <a:cubicBezTo>
                      <a:pt x="45" y="45"/>
                      <a:pt x="43" y="47"/>
                      <a:pt x="43" y="4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92"/>
                      <a:pt x="45" y="94"/>
                      <a:pt x="48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4"/>
                      <a:pt x="59" y="92"/>
                      <a:pt x="59" y="8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lnTo>
                      <a:pt x="48" y="45"/>
                    </a:lnTo>
                    <a:close/>
                    <a:moveTo>
                      <a:pt x="74" y="36"/>
                    </a:moveTo>
                    <a:cubicBezTo>
                      <a:pt x="71" y="36"/>
                      <a:pt x="69" y="38"/>
                      <a:pt x="69" y="41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92"/>
                      <a:pt x="71" y="94"/>
                      <a:pt x="74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3" y="94"/>
                      <a:pt x="85" y="92"/>
                      <a:pt x="85" y="89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38"/>
                      <a:pt x="83" y="36"/>
                      <a:pt x="81" y="36"/>
                    </a:cubicBezTo>
                    <a:lnTo>
                      <a:pt x="74" y="36"/>
                    </a:lnTo>
                    <a:close/>
                    <a:moveTo>
                      <a:pt x="100" y="27"/>
                    </a:moveTo>
                    <a:cubicBezTo>
                      <a:pt x="98" y="27"/>
                      <a:pt x="96" y="29"/>
                      <a:pt x="96" y="31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8" y="94"/>
                      <a:pt x="100" y="94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9" y="94"/>
                      <a:pt x="111" y="92"/>
                      <a:pt x="111" y="8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29"/>
                      <a:pt x="109" y="27"/>
                      <a:pt x="107" y="27"/>
                    </a:cubicBezTo>
                    <a:lnTo>
                      <a:pt x="100" y="27"/>
                    </a:lnTo>
                    <a:close/>
                    <a:moveTo>
                      <a:pt x="19" y="44"/>
                    </a:moveTo>
                    <a:cubicBezTo>
                      <a:pt x="47" y="39"/>
                      <a:pt x="73" y="29"/>
                      <a:pt x="97" y="15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71" y="24"/>
                      <a:pt x="46" y="33"/>
                      <a:pt x="18" y="38"/>
                    </a:cubicBezTo>
                    <a:lnTo>
                      <a:pt x="19" y="44"/>
                    </a:lnTo>
                    <a:close/>
                    <a:moveTo>
                      <a:pt x="130" y="102"/>
                    </a:move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7" y="110"/>
                      <a:pt x="117" y="110"/>
                      <a:pt x="117" y="110"/>
                    </a:cubicBezTo>
                    <a:lnTo>
                      <a:pt x="130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6" name="Ingresos_Contingentes">
            <a:extLst>
              <a:ext uri="{FF2B5EF4-FFF2-40B4-BE49-F238E27FC236}">
                <a16:creationId xmlns:a16="http://schemas.microsoft.com/office/drawing/2014/main" id="{692A61EC-3F72-4560-192A-8AD4CF45F7A9}"/>
              </a:ext>
            </a:extLst>
          </p:cNvPr>
          <p:cNvGrpSpPr/>
          <p:nvPr/>
        </p:nvGrpSpPr>
        <p:grpSpPr>
          <a:xfrm>
            <a:off x="4937" y="2114380"/>
            <a:ext cx="3896443" cy="574452"/>
            <a:chOff x="4937" y="2114380"/>
            <a:chExt cx="3896443" cy="574452"/>
          </a:xfrm>
        </p:grpSpPr>
        <p:sp>
          <p:nvSpPr>
            <p:cNvPr id="37" name="R.Contingentes_3.2">
              <a:hlinkClick r:id="rId13" action="ppaction://hlinksldjump"/>
              <a:extLst>
                <a:ext uri="{FF2B5EF4-FFF2-40B4-BE49-F238E27FC236}">
                  <a16:creationId xmlns:a16="http://schemas.microsoft.com/office/drawing/2014/main" id="{2946C906-9E7F-E717-3A6C-601B90BF8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114380"/>
              <a:ext cx="322467" cy="574452"/>
            </a:xfrm>
            <a:custGeom>
              <a:avLst/>
              <a:gdLst>
                <a:gd name="T0" fmla="*/ 313 w 313"/>
                <a:gd name="T1" fmla="*/ 698 h 698"/>
                <a:gd name="T2" fmla="*/ 0 w 313"/>
                <a:gd name="T3" fmla="*/ 698 h 698"/>
                <a:gd name="T4" fmla="*/ 0 w 313"/>
                <a:gd name="T5" fmla="*/ 195 h 698"/>
                <a:gd name="T6" fmla="*/ 313 w 313"/>
                <a:gd name="T7" fmla="*/ 0 h 698"/>
                <a:gd name="T8" fmla="*/ 313 w 313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698">
                  <a:moveTo>
                    <a:pt x="313" y="698"/>
                  </a:moveTo>
                  <a:lnTo>
                    <a:pt x="0" y="698"/>
                  </a:lnTo>
                  <a:lnTo>
                    <a:pt x="0" y="195"/>
                  </a:lnTo>
                  <a:lnTo>
                    <a:pt x="313" y="0"/>
                  </a:lnTo>
                  <a:lnTo>
                    <a:pt x="313" y="698"/>
                  </a:lnTo>
                  <a:close/>
                </a:path>
              </a:pathLst>
            </a:custGeom>
            <a:solidFill>
              <a:srgbClr val="E24956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" name="Contingente">
              <a:extLst>
                <a:ext uri="{FF2B5EF4-FFF2-40B4-BE49-F238E27FC236}">
                  <a16:creationId xmlns:a16="http://schemas.microsoft.com/office/drawing/2014/main" id="{B5BCDDA9-94D0-06F1-1D7D-DC26D89517A0}"/>
                </a:ext>
              </a:extLst>
            </p:cNvPr>
            <p:cNvGrpSpPr/>
            <p:nvPr/>
          </p:nvGrpSpPr>
          <p:grpSpPr>
            <a:xfrm>
              <a:off x="327405" y="2117396"/>
              <a:ext cx="3573975" cy="571435"/>
              <a:chOff x="327405" y="2117396"/>
              <a:chExt cx="3573975" cy="571435"/>
            </a:xfrm>
          </p:grpSpPr>
          <p:sp>
            <p:nvSpPr>
              <p:cNvPr id="39" name="R.Contingentes_3.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2435170D-B43B-94C3-C6AD-0600F97A8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5" y="2117396"/>
                <a:ext cx="3573975" cy="571435"/>
              </a:xfrm>
              <a:custGeom>
                <a:avLst/>
                <a:gdLst>
                  <a:gd name="T0" fmla="*/ 4034 w 4034"/>
                  <a:gd name="T1" fmla="*/ 348 h 698"/>
                  <a:gd name="T2" fmla="*/ 3868 w 4034"/>
                  <a:gd name="T3" fmla="*/ 174 h 698"/>
                  <a:gd name="T4" fmla="*/ 3705 w 4034"/>
                  <a:gd name="T5" fmla="*/ 0 h 698"/>
                  <a:gd name="T6" fmla="*/ 3705 w 4034"/>
                  <a:gd name="T7" fmla="*/ 0 h 698"/>
                  <a:gd name="T8" fmla="*/ 3705 w 4034"/>
                  <a:gd name="T9" fmla="*/ 0 h 698"/>
                  <a:gd name="T10" fmla="*/ 3705 w 4034"/>
                  <a:gd name="T11" fmla="*/ 0 h 698"/>
                  <a:gd name="T12" fmla="*/ 3705 w 4034"/>
                  <a:gd name="T13" fmla="*/ 0 h 698"/>
                  <a:gd name="T14" fmla="*/ 0 w 4034"/>
                  <a:gd name="T15" fmla="*/ 0 h 698"/>
                  <a:gd name="T16" fmla="*/ 0 w 4034"/>
                  <a:gd name="T17" fmla="*/ 698 h 698"/>
                  <a:gd name="T18" fmla="*/ 3705 w 4034"/>
                  <a:gd name="T19" fmla="*/ 698 h 698"/>
                  <a:gd name="T20" fmla="*/ 3705 w 4034"/>
                  <a:gd name="T21" fmla="*/ 698 h 698"/>
                  <a:gd name="T22" fmla="*/ 3868 w 4034"/>
                  <a:gd name="T23" fmla="*/ 524 h 698"/>
                  <a:gd name="T24" fmla="*/ 4034 w 4034"/>
                  <a:gd name="T25" fmla="*/ 34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698">
                    <a:moveTo>
                      <a:pt x="4034" y="348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8"/>
                    </a:lnTo>
                    <a:lnTo>
                      <a:pt x="3705" y="698"/>
                    </a:lnTo>
                    <a:lnTo>
                      <a:pt x="3705" y="698"/>
                    </a:lnTo>
                    <a:lnTo>
                      <a:pt x="3868" y="524"/>
                    </a:lnTo>
                    <a:lnTo>
                      <a:pt x="4034" y="348"/>
                    </a:lnTo>
                    <a:close/>
                  </a:path>
                </a:pathLst>
              </a:custGeom>
              <a:solidFill>
                <a:srgbClr val="E2495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Texto Contingent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2527B04-5CE6-113B-5329-A55D2C8F20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2277418"/>
                <a:ext cx="2545745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Ingresos Contingentes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41" name="Icono Contingente" descr="Dinero volando con relleno sólido">
                <a:extLst>
                  <a:ext uri="{FF2B5EF4-FFF2-40B4-BE49-F238E27FC236}">
                    <a16:creationId xmlns:a16="http://schemas.microsoft.com/office/drawing/2014/main" id="{E2FE6F49-6EBA-A6F7-6FC6-A732E9104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218296" y="2252725"/>
                <a:ext cx="392870" cy="348371"/>
              </a:xfrm>
              <a:prstGeom prst="rect">
                <a:avLst/>
              </a:prstGeom>
            </p:spPr>
          </p:pic>
        </p:grpSp>
      </p:grpSp>
      <p:grpSp>
        <p:nvGrpSpPr>
          <p:cNvPr id="361" name="Recaudo_Ingresos">
            <a:extLst>
              <a:ext uri="{FF2B5EF4-FFF2-40B4-BE49-F238E27FC236}">
                <a16:creationId xmlns:a16="http://schemas.microsoft.com/office/drawing/2014/main" id="{2989EFA5-286F-6231-6A7C-C1C6E3336514}"/>
              </a:ext>
            </a:extLst>
          </p:cNvPr>
          <p:cNvGrpSpPr/>
          <p:nvPr/>
        </p:nvGrpSpPr>
        <p:grpSpPr>
          <a:xfrm>
            <a:off x="4937" y="1535475"/>
            <a:ext cx="3896443" cy="740170"/>
            <a:chOff x="4937" y="1535475"/>
            <a:chExt cx="3896443" cy="740170"/>
          </a:xfrm>
        </p:grpSpPr>
        <p:sp>
          <p:nvSpPr>
            <p:cNvPr id="363" name="R.Recaudo_2.2">
              <a:hlinkClick r:id="rId16" action="ppaction://hlinksldjump"/>
              <a:extLst>
                <a:ext uri="{FF2B5EF4-FFF2-40B4-BE49-F238E27FC236}">
                  <a16:creationId xmlns:a16="http://schemas.microsoft.com/office/drawing/2014/main" id="{92E31D1F-9CFC-F011-0089-B71993269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535475"/>
              <a:ext cx="322467" cy="740170"/>
            </a:xfrm>
            <a:custGeom>
              <a:avLst/>
              <a:gdLst>
                <a:gd name="T0" fmla="*/ 313 w 313"/>
                <a:gd name="T1" fmla="*/ 0 h 895"/>
                <a:gd name="T2" fmla="*/ 0 w 313"/>
                <a:gd name="T3" fmla="*/ 393 h 895"/>
                <a:gd name="T4" fmla="*/ 0 w 313"/>
                <a:gd name="T5" fmla="*/ 895 h 895"/>
                <a:gd name="T6" fmla="*/ 313 w 313"/>
                <a:gd name="T7" fmla="*/ 700 h 895"/>
                <a:gd name="T8" fmla="*/ 313 w 313"/>
                <a:gd name="T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5">
                  <a:moveTo>
                    <a:pt x="313" y="0"/>
                  </a:moveTo>
                  <a:lnTo>
                    <a:pt x="0" y="393"/>
                  </a:lnTo>
                  <a:lnTo>
                    <a:pt x="0" y="895"/>
                  </a:lnTo>
                  <a:lnTo>
                    <a:pt x="313" y="70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912B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65" name="Recaudo">
              <a:extLst>
                <a:ext uri="{FF2B5EF4-FFF2-40B4-BE49-F238E27FC236}">
                  <a16:creationId xmlns:a16="http://schemas.microsoft.com/office/drawing/2014/main" id="{D74CE880-BAB5-57B2-9069-B41021FBFAFD}"/>
                </a:ext>
              </a:extLst>
            </p:cNvPr>
            <p:cNvGrpSpPr/>
            <p:nvPr/>
          </p:nvGrpSpPr>
          <p:grpSpPr>
            <a:xfrm>
              <a:off x="327405" y="1535475"/>
              <a:ext cx="3573975" cy="581922"/>
              <a:chOff x="322896" y="1532679"/>
              <a:chExt cx="3573975" cy="578904"/>
            </a:xfrm>
          </p:grpSpPr>
          <p:sp>
            <p:nvSpPr>
              <p:cNvPr id="366" name="R.Recaudo_2.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FC27CAB1-B8A8-F0DF-5317-184F9D08D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1532679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4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4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4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912B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7" name="Texto Recaudo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7A9FAEF9-7167-4F10-0706-9CA96E164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1672488"/>
                <a:ext cx="2393497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Recaudo de Ingresos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8" name="Icono Recaudo">
                <a:extLst>
                  <a:ext uri="{FF2B5EF4-FFF2-40B4-BE49-F238E27FC236}">
                    <a16:creationId xmlns:a16="http://schemas.microsoft.com/office/drawing/2014/main" id="{95B0E3C1-8F44-DF15-079B-648521F53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356" y="1662558"/>
                <a:ext cx="261086" cy="350068"/>
              </a:xfrm>
              <a:custGeom>
                <a:avLst/>
                <a:gdLst>
                  <a:gd name="T0" fmla="*/ 2147483646 w 94"/>
                  <a:gd name="T1" fmla="*/ 2147483646 h 138"/>
                  <a:gd name="T2" fmla="*/ 2147483646 w 94"/>
                  <a:gd name="T3" fmla="*/ 2147483646 h 138"/>
                  <a:gd name="T4" fmla="*/ 2147483646 w 94"/>
                  <a:gd name="T5" fmla="*/ 2147483646 h 138"/>
                  <a:gd name="T6" fmla="*/ 2147483646 w 94"/>
                  <a:gd name="T7" fmla="*/ 2147483646 h 138"/>
                  <a:gd name="T8" fmla="*/ 2147483646 w 94"/>
                  <a:gd name="T9" fmla="*/ 2147483646 h 138"/>
                  <a:gd name="T10" fmla="*/ 2147483646 w 94"/>
                  <a:gd name="T11" fmla="*/ 2147483646 h 138"/>
                  <a:gd name="T12" fmla="*/ 2147483646 w 94"/>
                  <a:gd name="T13" fmla="*/ 2147483646 h 138"/>
                  <a:gd name="T14" fmla="*/ 2147483646 w 94"/>
                  <a:gd name="T15" fmla="*/ 2147483646 h 138"/>
                  <a:gd name="T16" fmla="*/ 2147483646 w 94"/>
                  <a:gd name="T17" fmla="*/ 2147483646 h 138"/>
                  <a:gd name="T18" fmla="*/ 2147483646 w 94"/>
                  <a:gd name="T19" fmla="*/ 2147483646 h 138"/>
                  <a:gd name="T20" fmla="*/ 2147483646 w 94"/>
                  <a:gd name="T21" fmla="*/ 2147483646 h 138"/>
                  <a:gd name="T22" fmla="*/ 2147483646 w 94"/>
                  <a:gd name="T23" fmla="*/ 2147483646 h 138"/>
                  <a:gd name="T24" fmla="*/ 2147483646 w 94"/>
                  <a:gd name="T25" fmla="*/ 2147483646 h 138"/>
                  <a:gd name="T26" fmla="*/ 0 w 94"/>
                  <a:gd name="T27" fmla="*/ 2147483646 h 138"/>
                  <a:gd name="T28" fmla="*/ 2147483646 w 94"/>
                  <a:gd name="T29" fmla="*/ 2147483646 h 138"/>
                  <a:gd name="T30" fmla="*/ 2147483646 w 94"/>
                  <a:gd name="T31" fmla="*/ 2147483646 h 138"/>
                  <a:gd name="T32" fmla="*/ 2147483646 w 94"/>
                  <a:gd name="T33" fmla="*/ 0 h 138"/>
                  <a:gd name="T34" fmla="*/ 2147483646 w 94"/>
                  <a:gd name="T35" fmla="*/ 0 h 138"/>
                  <a:gd name="T36" fmla="*/ 2147483646 w 94"/>
                  <a:gd name="T37" fmla="*/ 2147483646 h 138"/>
                  <a:gd name="T38" fmla="*/ 2147483646 w 94"/>
                  <a:gd name="T39" fmla="*/ 2147483646 h 138"/>
                  <a:gd name="T40" fmla="*/ 2147483646 w 94"/>
                  <a:gd name="T41" fmla="*/ 2147483646 h 138"/>
                  <a:gd name="T42" fmla="*/ 2147483646 w 94"/>
                  <a:gd name="T43" fmla="*/ 2147483646 h 138"/>
                  <a:gd name="T44" fmla="*/ 2147483646 w 94"/>
                  <a:gd name="T45" fmla="*/ 2147483646 h 138"/>
                  <a:gd name="T46" fmla="*/ 2147483646 w 94"/>
                  <a:gd name="T47" fmla="*/ 2147483646 h 138"/>
                  <a:gd name="T48" fmla="*/ 2147483646 w 94"/>
                  <a:gd name="T49" fmla="*/ 2147483646 h 138"/>
                  <a:gd name="T50" fmla="*/ 2147483646 w 94"/>
                  <a:gd name="T51" fmla="*/ 2147483646 h 138"/>
                  <a:gd name="T52" fmla="*/ 2147483646 w 94"/>
                  <a:gd name="T53" fmla="*/ 2147483646 h 138"/>
                  <a:gd name="T54" fmla="*/ 2147483646 w 94"/>
                  <a:gd name="T55" fmla="*/ 2147483646 h 138"/>
                  <a:gd name="T56" fmla="*/ 2147483646 w 94"/>
                  <a:gd name="T57" fmla="*/ 2147483646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138">
                    <a:moveTo>
                      <a:pt x="57" y="122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5"/>
                      <a:pt x="54" y="138"/>
                      <a:pt x="51" y="138"/>
                    </a:cubicBezTo>
                    <a:cubicBezTo>
                      <a:pt x="44" y="138"/>
                      <a:pt x="44" y="138"/>
                      <a:pt x="44" y="138"/>
                    </a:cubicBezTo>
                    <a:cubicBezTo>
                      <a:pt x="40" y="138"/>
                      <a:pt x="38" y="135"/>
                      <a:pt x="38" y="133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21" y="119"/>
                      <a:pt x="4" y="110"/>
                      <a:pt x="4" y="103"/>
                    </a:cubicBezTo>
                    <a:cubicBezTo>
                      <a:pt x="4" y="99"/>
                      <a:pt x="7" y="95"/>
                      <a:pt x="7" y="95"/>
                    </a:cubicBezTo>
                    <a:cubicBezTo>
                      <a:pt x="11" y="91"/>
                      <a:pt x="15" y="90"/>
                      <a:pt x="20" y="93"/>
                    </a:cubicBezTo>
                    <a:cubicBezTo>
                      <a:pt x="20" y="93"/>
                      <a:pt x="36" y="103"/>
                      <a:pt x="48" y="103"/>
                    </a:cubicBezTo>
                    <a:cubicBezTo>
                      <a:pt x="66" y="103"/>
                      <a:pt x="72" y="98"/>
                      <a:pt x="72" y="92"/>
                    </a:cubicBezTo>
                    <a:cubicBezTo>
                      <a:pt x="72" y="89"/>
                      <a:pt x="69" y="83"/>
                      <a:pt x="55" y="80"/>
                    </a:cubicBezTo>
                    <a:cubicBezTo>
                      <a:pt x="53" y="80"/>
                      <a:pt x="38" y="76"/>
                      <a:pt x="36" y="75"/>
                    </a:cubicBezTo>
                    <a:cubicBezTo>
                      <a:pt x="17" y="70"/>
                      <a:pt x="0" y="63"/>
                      <a:pt x="0" y="46"/>
                    </a:cubicBezTo>
                    <a:cubicBezTo>
                      <a:pt x="0" y="31"/>
                      <a:pt x="13" y="18"/>
                      <a:pt x="38" y="1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3"/>
                      <a:pt x="40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7" y="3"/>
                      <a:pt x="57" y="5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73" y="19"/>
                      <a:pt x="87" y="28"/>
                      <a:pt x="87" y="35"/>
                    </a:cubicBezTo>
                    <a:cubicBezTo>
                      <a:pt x="87" y="39"/>
                      <a:pt x="82" y="43"/>
                      <a:pt x="82" y="43"/>
                    </a:cubicBezTo>
                    <a:cubicBezTo>
                      <a:pt x="78" y="47"/>
                      <a:pt x="75" y="47"/>
                      <a:pt x="70" y="44"/>
                    </a:cubicBezTo>
                    <a:cubicBezTo>
                      <a:pt x="70" y="44"/>
                      <a:pt x="58" y="35"/>
                      <a:pt x="46" y="35"/>
                    </a:cubicBezTo>
                    <a:cubicBezTo>
                      <a:pt x="29" y="35"/>
                      <a:pt x="23" y="40"/>
                      <a:pt x="23" y="45"/>
                    </a:cubicBezTo>
                    <a:cubicBezTo>
                      <a:pt x="23" y="50"/>
                      <a:pt x="27" y="52"/>
                      <a:pt x="44" y="57"/>
                    </a:cubicBezTo>
                    <a:cubicBezTo>
                      <a:pt x="47" y="57"/>
                      <a:pt x="59" y="60"/>
                      <a:pt x="62" y="61"/>
                    </a:cubicBezTo>
                    <a:cubicBezTo>
                      <a:pt x="83" y="66"/>
                      <a:pt x="94" y="78"/>
                      <a:pt x="94" y="92"/>
                    </a:cubicBezTo>
                    <a:cubicBezTo>
                      <a:pt x="94" y="106"/>
                      <a:pt x="83" y="120"/>
                      <a:pt x="57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7" name="Causacion_Ingresos">
            <a:extLst>
              <a:ext uri="{FF2B5EF4-FFF2-40B4-BE49-F238E27FC236}">
                <a16:creationId xmlns:a16="http://schemas.microsoft.com/office/drawing/2014/main" id="{3BFF3F14-98B1-C5CA-A193-2161C2AA5C52}"/>
              </a:ext>
            </a:extLst>
          </p:cNvPr>
          <p:cNvGrpSpPr/>
          <p:nvPr/>
        </p:nvGrpSpPr>
        <p:grpSpPr>
          <a:xfrm>
            <a:off x="4937" y="956571"/>
            <a:ext cx="3896443" cy="903917"/>
            <a:chOff x="4937" y="956571"/>
            <a:chExt cx="3896443" cy="903917"/>
          </a:xfrm>
        </p:grpSpPr>
        <p:sp>
          <p:nvSpPr>
            <p:cNvPr id="18" name="R.Causacion_1.2">
              <a:hlinkClick r:id="rId17" action="ppaction://hlinksldjump"/>
              <a:extLst>
                <a:ext uri="{FF2B5EF4-FFF2-40B4-BE49-F238E27FC236}">
                  <a16:creationId xmlns:a16="http://schemas.microsoft.com/office/drawing/2014/main" id="{99BDAC22-129D-0710-6408-721B8AC33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956571"/>
              <a:ext cx="322467" cy="903917"/>
            </a:xfrm>
            <a:custGeom>
              <a:avLst/>
              <a:gdLst>
                <a:gd name="T0" fmla="*/ 313 w 313"/>
                <a:gd name="T1" fmla="*/ 0 h 1093"/>
                <a:gd name="T2" fmla="*/ 313 w 313"/>
                <a:gd name="T3" fmla="*/ 700 h 1093"/>
                <a:gd name="T4" fmla="*/ 0 w 313"/>
                <a:gd name="T5" fmla="*/ 1093 h 1093"/>
                <a:gd name="T6" fmla="*/ 0 w 313"/>
                <a:gd name="T7" fmla="*/ 593 h 1093"/>
                <a:gd name="T8" fmla="*/ 313 w 313"/>
                <a:gd name="T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0"/>
                  </a:moveTo>
                  <a:lnTo>
                    <a:pt x="313" y="700"/>
                  </a:lnTo>
                  <a:lnTo>
                    <a:pt x="0" y="1093"/>
                  </a:lnTo>
                  <a:lnTo>
                    <a:pt x="0" y="59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CA59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9" name="Causacion">
              <a:extLst>
                <a:ext uri="{FF2B5EF4-FFF2-40B4-BE49-F238E27FC236}">
                  <a16:creationId xmlns:a16="http://schemas.microsoft.com/office/drawing/2014/main" id="{A515735E-4E8C-10DD-CBE1-DF3ACCE0C0C7}"/>
                </a:ext>
              </a:extLst>
            </p:cNvPr>
            <p:cNvGrpSpPr/>
            <p:nvPr/>
          </p:nvGrpSpPr>
          <p:grpSpPr>
            <a:xfrm>
              <a:off x="327404" y="956571"/>
              <a:ext cx="3573976" cy="578904"/>
              <a:chOff x="327404" y="956571"/>
              <a:chExt cx="3573976" cy="578904"/>
            </a:xfrm>
          </p:grpSpPr>
          <p:sp>
            <p:nvSpPr>
              <p:cNvPr id="20" name="R.Causacion_1.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53733B64-2A98-CF42-BC69-4BE4FA9FD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956571"/>
                <a:ext cx="3573976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7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7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7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7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CA59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Texto Causacion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F134AC7C-B28C-A4C1-B15E-745394B3E9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1079221"/>
                <a:ext cx="2800969" cy="326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Causación de Ingresos</a:t>
                </a:r>
                <a:endParaRPr lang="es-CO" altLang="ru-RU" sz="18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22" name="Icono Causacion" descr="Caja registradora contorno">
                <a:extLst>
                  <a:ext uri="{FF2B5EF4-FFF2-40B4-BE49-F238E27FC236}">
                    <a16:creationId xmlns:a16="http://schemas.microsoft.com/office/drawing/2014/main" id="{B30F078C-414B-5416-B36F-6AA6D31552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253369" y="1067433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323" name="!!Consulta_Documentos">
            <a:extLst>
              <a:ext uri="{FF2B5EF4-FFF2-40B4-BE49-F238E27FC236}">
                <a16:creationId xmlns:a16="http://schemas.microsoft.com/office/drawing/2014/main" id="{900C7E39-F658-BA80-7D14-0FB4C536814C}"/>
              </a:ext>
            </a:extLst>
          </p:cNvPr>
          <p:cNvGrpSpPr/>
          <p:nvPr/>
        </p:nvGrpSpPr>
        <p:grpSpPr>
          <a:xfrm>
            <a:off x="8211435" y="4210230"/>
            <a:ext cx="518477" cy="523943"/>
            <a:chOff x="7279004" y="3027841"/>
            <a:chExt cx="1183128" cy="1447462"/>
          </a:xfrm>
        </p:grpSpPr>
        <p:sp>
          <p:nvSpPr>
            <p:cNvPr id="324" name="Freeform 34">
              <a:hlinkClick r:id="rId20" action="ppaction://hlinksldjump"/>
              <a:extLst>
                <a:ext uri="{FF2B5EF4-FFF2-40B4-BE49-F238E27FC236}">
                  <a16:creationId xmlns:a16="http://schemas.microsoft.com/office/drawing/2014/main" id="{EA3FA3E8-E6E6-CF05-FD52-3F99BAD89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365" y="3027841"/>
              <a:ext cx="1179767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2147483646 w 419"/>
                <a:gd name="T11" fmla="*/ 2147483646 h 132"/>
                <a:gd name="T12" fmla="*/ 2147483646 w 419"/>
                <a:gd name="T13" fmla="*/ 2147483646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5" y="0"/>
                    <a:pt x="198" y="5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8" y="124"/>
                    <a:pt x="414" y="116"/>
                    <a:pt x="407" y="112"/>
                  </a:cubicBez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" name="Freeform 35">
              <a:hlinkClick r:id="rId20" action="ppaction://hlinksldjump"/>
              <a:extLst>
                <a:ext uri="{FF2B5EF4-FFF2-40B4-BE49-F238E27FC236}">
                  <a16:creationId xmlns:a16="http://schemas.microsoft.com/office/drawing/2014/main" id="{F4C3EBA1-68FD-9248-8B33-78079BE29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004" y="4079775"/>
              <a:ext cx="1183128" cy="395528"/>
            </a:xfrm>
            <a:custGeom>
              <a:avLst/>
              <a:gdLst>
                <a:gd name="T0" fmla="*/ 2147483646 w 420"/>
                <a:gd name="T1" fmla="*/ 2147483646 h 131"/>
                <a:gd name="T2" fmla="*/ 2147483646 w 420"/>
                <a:gd name="T3" fmla="*/ 2147483646 h 131"/>
                <a:gd name="T4" fmla="*/ 2147483646 w 420"/>
                <a:gd name="T5" fmla="*/ 2147483646 h 131"/>
                <a:gd name="T6" fmla="*/ 2147483646 w 420"/>
                <a:gd name="T7" fmla="*/ 2147483646 h 131"/>
                <a:gd name="T8" fmla="*/ 2147483646 w 420"/>
                <a:gd name="T9" fmla="*/ 0 h 131"/>
                <a:gd name="T10" fmla="*/ 0 w 420"/>
                <a:gd name="T11" fmla="*/ 0 h 131"/>
                <a:gd name="T12" fmla="*/ 2147483646 w 420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31">
                  <a:moveTo>
                    <a:pt x="12" y="20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2" y="127"/>
                  </a:cubicBezTo>
                  <a:cubicBezTo>
                    <a:pt x="408" y="20"/>
                    <a:pt x="408" y="20"/>
                    <a:pt x="408" y="20"/>
                  </a:cubicBezTo>
                  <a:cubicBezTo>
                    <a:pt x="415" y="16"/>
                    <a:pt x="419" y="8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20"/>
                  </a:cubicBez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" name="Freeform 36">
              <a:hlinkClick r:id="rId20" action="ppaction://hlinksldjump"/>
              <a:extLst>
                <a:ext uri="{FF2B5EF4-FFF2-40B4-BE49-F238E27FC236}">
                  <a16:creationId xmlns:a16="http://schemas.microsoft.com/office/drawing/2014/main" id="{52EDEE9A-882F-976E-767D-33D96790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004" y="3426975"/>
              <a:ext cx="1183128" cy="652800"/>
            </a:xfrm>
            <a:custGeom>
              <a:avLst/>
              <a:gdLst>
                <a:gd name="T0" fmla="*/ 2147483646 w 420"/>
                <a:gd name="T1" fmla="*/ 0 h 216"/>
                <a:gd name="T2" fmla="*/ 2147483646 w 420"/>
                <a:gd name="T3" fmla="*/ 0 h 216"/>
                <a:gd name="T4" fmla="*/ 2147483646 w 420"/>
                <a:gd name="T5" fmla="*/ 0 h 216"/>
                <a:gd name="T6" fmla="*/ 0 w 420"/>
                <a:gd name="T7" fmla="*/ 0 h 216"/>
                <a:gd name="T8" fmla="*/ 0 w 420"/>
                <a:gd name="T9" fmla="*/ 2147483646 h 216"/>
                <a:gd name="T10" fmla="*/ 0 w 420"/>
                <a:gd name="T11" fmla="*/ 2147483646 h 216"/>
                <a:gd name="T12" fmla="*/ 2147483646 w 420"/>
                <a:gd name="T13" fmla="*/ 2147483646 h 216"/>
                <a:gd name="T14" fmla="*/ 2147483646 w 420"/>
                <a:gd name="T15" fmla="*/ 2147483646 h 216"/>
                <a:gd name="T16" fmla="*/ 2147483646 w 420"/>
                <a:gd name="T17" fmla="*/ 0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16">
                  <a:moveTo>
                    <a:pt x="420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420" y="216"/>
                    <a:pt x="420" y="216"/>
                    <a:pt x="420" y="216"/>
                  </a:cubicBezTo>
                  <a:cubicBezTo>
                    <a:pt x="420" y="216"/>
                    <a:pt x="420" y="216"/>
                    <a:pt x="420" y="216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2" name="!!Sin Efecto_Presupuestal">
            <a:extLst>
              <a:ext uri="{FF2B5EF4-FFF2-40B4-BE49-F238E27FC236}">
                <a16:creationId xmlns:a16="http://schemas.microsoft.com/office/drawing/2014/main" id="{A5D23097-F65F-E668-48AC-5E3A62520405}"/>
              </a:ext>
            </a:extLst>
          </p:cNvPr>
          <p:cNvGrpSpPr/>
          <p:nvPr/>
        </p:nvGrpSpPr>
        <p:grpSpPr>
          <a:xfrm>
            <a:off x="7435193" y="4209760"/>
            <a:ext cx="517004" cy="523943"/>
            <a:chOff x="5961430" y="3027841"/>
            <a:chExt cx="1179766" cy="1447462"/>
          </a:xfrm>
        </p:grpSpPr>
        <p:sp>
          <p:nvSpPr>
            <p:cNvPr id="320" name="Freeform 22">
              <a:hlinkClick r:id="rId21" action="ppaction://hlinksldjump"/>
              <a:extLst>
                <a:ext uri="{FF2B5EF4-FFF2-40B4-BE49-F238E27FC236}">
                  <a16:creationId xmlns:a16="http://schemas.microsoft.com/office/drawing/2014/main" id="{FD54AA23-7952-BCBE-4DBE-14BFA448E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4079775"/>
              <a:ext cx="1179766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0A9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Freeform 23">
              <a:hlinkClick r:id="rId21" action="ppaction://hlinksldjump"/>
              <a:extLst>
                <a:ext uri="{FF2B5EF4-FFF2-40B4-BE49-F238E27FC236}">
                  <a16:creationId xmlns:a16="http://schemas.microsoft.com/office/drawing/2014/main" id="{5119A8CA-579B-F8BE-376F-A18BC6614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3426975"/>
              <a:ext cx="1179766" cy="652800"/>
            </a:xfrm>
            <a:custGeom>
              <a:avLst/>
              <a:gdLst>
                <a:gd name="T0" fmla="*/ 2147483646 w 419"/>
                <a:gd name="T1" fmla="*/ 0 h 216"/>
                <a:gd name="T2" fmla="*/ 2147483646 w 419"/>
                <a:gd name="T3" fmla="*/ 0 h 216"/>
                <a:gd name="T4" fmla="*/ 0 w 419"/>
                <a:gd name="T5" fmla="*/ 0 h 216"/>
                <a:gd name="T6" fmla="*/ 0 w 419"/>
                <a:gd name="T7" fmla="*/ 2147483646 h 216"/>
                <a:gd name="T8" fmla="*/ 0 w 419"/>
                <a:gd name="T9" fmla="*/ 2147483646 h 216"/>
                <a:gd name="T10" fmla="*/ 2147483646 w 419"/>
                <a:gd name="T11" fmla="*/ 2147483646 h 216"/>
                <a:gd name="T12" fmla="*/ 2147483646 w 419"/>
                <a:gd name="T13" fmla="*/ 2147483646 h 216"/>
                <a:gd name="T14" fmla="*/ 2147483646 w 419"/>
                <a:gd name="T15" fmla="*/ 0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6">
                  <a:moveTo>
                    <a:pt x="419" y="0"/>
                  </a:moveTo>
                  <a:cubicBezTo>
                    <a:pt x="419" y="0"/>
                    <a:pt x="419" y="0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6"/>
                    <a:pt x="0" y="216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6"/>
                    <a:pt x="419" y="215"/>
                    <a:pt x="419" y="215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" name="Freeform 24">
              <a:hlinkClick r:id="rId21" action="ppaction://hlinksldjump"/>
              <a:extLst>
                <a:ext uri="{FF2B5EF4-FFF2-40B4-BE49-F238E27FC236}">
                  <a16:creationId xmlns:a16="http://schemas.microsoft.com/office/drawing/2014/main" id="{6B7CD706-2C6F-9CA0-6135-0D9848253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3027841"/>
              <a:ext cx="1179766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0 w 419"/>
                <a:gd name="T11" fmla="*/ 2147483646 h 132"/>
                <a:gd name="T12" fmla="*/ 2147483646 w 419"/>
                <a:gd name="T13" fmla="*/ 2147483646 h 132"/>
                <a:gd name="T14" fmla="*/ 2147483646 w 419"/>
                <a:gd name="T15" fmla="*/ 2147483646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132">
                  <a:moveTo>
                    <a:pt x="408" y="112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5" y="116"/>
                    <a:pt x="0" y="12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68C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7" name="!!Documentos_Ingresos">
            <a:extLst>
              <a:ext uri="{FF2B5EF4-FFF2-40B4-BE49-F238E27FC236}">
                <a16:creationId xmlns:a16="http://schemas.microsoft.com/office/drawing/2014/main" id="{715EB47B-8A69-AFEF-3075-7C0B5BA43978}"/>
              </a:ext>
            </a:extLst>
          </p:cNvPr>
          <p:cNvGrpSpPr/>
          <p:nvPr/>
        </p:nvGrpSpPr>
        <p:grpSpPr>
          <a:xfrm>
            <a:off x="6656312" y="4210230"/>
            <a:ext cx="518477" cy="523943"/>
            <a:chOff x="4642736" y="3027841"/>
            <a:chExt cx="1183128" cy="1447462"/>
          </a:xfrm>
        </p:grpSpPr>
        <p:sp>
          <p:nvSpPr>
            <p:cNvPr id="58" name="Freeform 31">
              <a:hlinkClick r:id="rId22" action="ppaction://hlinksldjump"/>
              <a:extLst>
                <a:ext uri="{FF2B5EF4-FFF2-40B4-BE49-F238E27FC236}">
                  <a16:creationId xmlns:a16="http://schemas.microsoft.com/office/drawing/2014/main" id="{98904807-4FCE-FF69-C2D8-FF2368979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4079775"/>
              <a:ext cx="1180887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32">
              <a:hlinkClick r:id="rId22" action="ppaction://hlinksldjump"/>
              <a:extLst>
                <a:ext uri="{FF2B5EF4-FFF2-40B4-BE49-F238E27FC236}">
                  <a16:creationId xmlns:a16="http://schemas.microsoft.com/office/drawing/2014/main" id="{9F406D01-F749-7B01-74D0-C2ED3D36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3423368"/>
              <a:ext cx="1183128" cy="656407"/>
            </a:xfrm>
            <a:custGeom>
              <a:avLst/>
              <a:gdLst>
                <a:gd name="T0" fmla="*/ 2147483646 w 420"/>
                <a:gd name="T1" fmla="*/ 2147483646 h 217"/>
                <a:gd name="T2" fmla="*/ 2147483646 w 420"/>
                <a:gd name="T3" fmla="*/ 0 h 217"/>
                <a:gd name="T4" fmla="*/ 0 w 420"/>
                <a:gd name="T5" fmla="*/ 0 h 217"/>
                <a:gd name="T6" fmla="*/ 0 w 420"/>
                <a:gd name="T7" fmla="*/ 2147483646 h 217"/>
                <a:gd name="T8" fmla="*/ 0 w 420"/>
                <a:gd name="T9" fmla="*/ 2147483646 h 217"/>
                <a:gd name="T10" fmla="*/ 2147483646 w 420"/>
                <a:gd name="T11" fmla="*/ 2147483646 h 217"/>
                <a:gd name="T12" fmla="*/ 2147483646 w 420"/>
                <a:gd name="T13" fmla="*/ 2147483646 h 217"/>
                <a:gd name="T14" fmla="*/ 2147483646 w 420"/>
                <a:gd name="T15" fmla="*/ 2147483646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" h="217">
                  <a:moveTo>
                    <a:pt x="420" y="1"/>
                  </a:moveTo>
                  <a:cubicBezTo>
                    <a:pt x="420" y="1"/>
                    <a:pt x="420" y="1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7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9" y="216"/>
                    <a:pt x="420" y="216"/>
                    <a:pt x="420" y="216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33">
              <a:hlinkClick r:id="rId22" action="ppaction://hlinksldjump"/>
              <a:extLst>
                <a:ext uri="{FF2B5EF4-FFF2-40B4-BE49-F238E27FC236}">
                  <a16:creationId xmlns:a16="http://schemas.microsoft.com/office/drawing/2014/main" id="{6C587CAA-CF14-62E3-4410-F5F7B4B5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3027841"/>
              <a:ext cx="1183128" cy="395527"/>
            </a:xfrm>
            <a:custGeom>
              <a:avLst/>
              <a:gdLst>
                <a:gd name="T0" fmla="*/ 2147483646 w 420"/>
                <a:gd name="T1" fmla="*/ 2147483646 h 131"/>
                <a:gd name="T2" fmla="*/ 2147483646 w 420"/>
                <a:gd name="T3" fmla="*/ 2147483646 h 131"/>
                <a:gd name="T4" fmla="*/ 2147483646 w 420"/>
                <a:gd name="T5" fmla="*/ 2147483646 h 131"/>
                <a:gd name="T6" fmla="*/ 2147483646 w 420"/>
                <a:gd name="T7" fmla="*/ 2147483646 h 131"/>
                <a:gd name="T8" fmla="*/ 0 w 420"/>
                <a:gd name="T9" fmla="*/ 2147483646 h 131"/>
                <a:gd name="T10" fmla="*/ 2147483646 w 420"/>
                <a:gd name="T11" fmla="*/ 2147483646 h 131"/>
                <a:gd name="T12" fmla="*/ 2147483646 w 420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31">
                  <a:moveTo>
                    <a:pt x="408" y="112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15" y="0"/>
                    <a:pt x="206" y="0"/>
                    <a:pt x="198" y="4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5" y="115"/>
                    <a:pt x="0" y="123"/>
                    <a:pt x="0" y="131"/>
                  </a:cubicBezTo>
                  <a:cubicBezTo>
                    <a:pt x="420" y="131"/>
                    <a:pt x="420" y="131"/>
                    <a:pt x="420" y="131"/>
                  </a:cubicBezTo>
                  <a:cubicBezTo>
                    <a:pt x="420" y="123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91E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39" name="!!Gestión_Ingresos8">
                <a:extLst>
                  <a:ext uri="{FF2B5EF4-FFF2-40B4-BE49-F238E27FC236}">
                    <a16:creationId xmlns:a16="http://schemas.microsoft.com/office/drawing/2014/main" id="{C5B52EE8-93E1-4AED-3CF9-4373EC82C54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6108963"/>
                  </p:ext>
                </p:extLst>
              </p:nvPr>
            </p:nvGraphicFramePr>
            <p:xfrm>
              <a:off x="4217532" y="1060174"/>
              <a:ext cx="1197476" cy="1472673"/>
            </p:xfrm>
            <a:graphic>
              <a:graphicData uri="http://schemas.microsoft.com/office/powerpoint/2016/slidezoom">
                <pslz:sldZm>
                  <pslz:sldZmObj sldId="321" cId="374508775">
                    <pslz:zmPr id="{23A492F1-E9AF-4F89-96C6-7A94C9E714B2}" returnToParent="0" imageType="cover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97476" cy="147267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39" name="!!Gestión_Ingresos8">
                <a:hlinkClick r:id="rId26" action="ppaction://hlinksldjump"/>
                <a:extLst>
                  <a:ext uri="{FF2B5EF4-FFF2-40B4-BE49-F238E27FC236}">
                    <a16:creationId xmlns:a16="http://schemas.microsoft.com/office/drawing/2014/main" id="{C5B52EE8-93E1-4AED-3CF9-4373EC82C5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17532" y="1060174"/>
                <a:ext cx="1197476" cy="1472673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grpSp>
        <p:nvGrpSpPr>
          <p:cNvPr id="27" name="!!Ejecución_Subunidad">
            <a:extLst>
              <a:ext uri="{FF2B5EF4-FFF2-40B4-BE49-F238E27FC236}">
                <a16:creationId xmlns:a16="http://schemas.microsoft.com/office/drawing/2014/main" id="{54F673E8-F1BD-A975-BF33-6DC338B742E9}"/>
              </a:ext>
            </a:extLst>
          </p:cNvPr>
          <p:cNvGrpSpPr/>
          <p:nvPr/>
        </p:nvGrpSpPr>
        <p:grpSpPr>
          <a:xfrm>
            <a:off x="5099684" y="4210230"/>
            <a:ext cx="517004" cy="524378"/>
            <a:chOff x="5966637" y="1353131"/>
            <a:chExt cx="1179767" cy="1448665"/>
          </a:xfrm>
        </p:grpSpPr>
        <p:sp>
          <p:nvSpPr>
            <p:cNvPr id="28" name="Freeform 25">
              <a:hlinkClick r:id="rId27" action="ppaction://hlinksldjump"/>
              <a:extLst>
                <a:ext uri="{FF2B5EF4-FFF2-40B4-BE49-F238E27FC236}">
                  <a16:creationId xmlns:a16="http://schemas.microsoft.com/office/drawing/2014/main" id="{739D2E8E-28CA-ACF3-5794-85924B618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2405066"/>
              <a:ext cx="1179767" cy="396730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1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4" y="16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4" y="15"/>
                    <a:pt x="11" y="19"/>
                  </a:cubicBezTo>
                  <a:close/>
                </a:path>
              </a:pathLst>
            </a:custGeom>
            <a:solidFill>
              <a:srgbClr val="CC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>
              <a:hlinkClick r:id="rId27" action="ppaction://hlinksldjump"/>
              <a:extLst>
                <a:ext uri="{FF2B5EF4-FFF2-40B4-BE49-F238E27FC236}">
                  <a16:creationId xmlns:a16="http://schemas.microsoft.com/office/drawing/2014/main" id="{212C1FAF-3669-36AE-B863-B3835ED56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1353131"/>
              <a:ext cx="1179767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0 w 419"/>
                <a:gd name="T11" fmla="*/ 2147483646 h 132"/>
                <a:gd name="T12" fmla="*/ 2147483646 w 419"/>
                <a:gd name="T13" fmla="*/ 2147483646 h 132"/>
                <a:gd name="T14" fmla="*/ 2147483646 w 419"/>
                <a:gd name="T15" fmla="*/ 2147483646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5" y="116"/>
                    <a:pt x="407" y="112"/>
                  </a:cubicBezTo>
                  <a:close/>
                </a:path>
              </a:pathLst>
            </a:custGeom>
            <a:solidFill>
              <a:srgbClr val="F0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>
              <a:hlinkClick r:id="rId27" action="ppaction://hlinksldjump"/>
              <a:extLst>
                <a:ext uri="{FF2B5EF4-FFF2-40B4-BE49-F238E27FC236}">
                  <a16:creationId xmlns:a16="http://schemas.microsoft.com/office/drawing/2014/main" id="{30EE6A94-8AD1-63AF-85D5-E28675CD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1752265"/>
              <a:ext cx="1179767" cy="652801"/>
            </a:xfrm>
            <a:custGeom>
              <a:avLst/>
              <a:gdLst>
                <a:gd name="T0" fmla="*/ 2147483646 w 419"/>
                <a:gd name="T1" fmla="*/ 0 h 216"/>
                <a:gd name="T2" fmla="*/ 2147483646 w 419"/>
                <a:gd name="T3" fmla="*/ 0 h 216"/>
                <a:gd name="T4" fmla="*/ 0 w 419"/>
                <a:gd name="T5" fmla="*/ 0 h 216"/>
                <a:gd name="T6" fmla="*/ 0 w 419"/>
                <a:gd name="T7" fmla="*/ 2147483646 h 216"/>
                <a:gd name="T8" fmla="*/ 0 w 419"/>
                <a:gd name="T9" fmla="*/ 2147483646 h 216"/>
                <a:gd name="T10" fmla="*/ 2147483646 w 419"/>
                <a:gd name="T11" fmla="*/ 2147483646 h 216"/>
                <a:gd name="T12" fmla="*/ 2147483646 w 419"/>
                <a:gd name="T13" fmla="*/ 2147483646 h 216"/>
                <a:gd name="T14" fmla="*/ 2147483646 w 419"/>
                <a:gd name="T15" fmla="*/ 0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6">
                  <a:moveTo>
                    <a:pt x="419" y="0"/>
                  </a:moveTo>
                  <a:cubicBezTo>
                    <a:pt x="419" y="0"/>
                    <a:pt x="419" y="0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6"/>
                    <a:pt x="419" y="216"/>
                    <a:pt x="419" y="21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" name="Ejecución_Agregada">
            <a:extLst>
              <a:ext uri="{FF2B5EF4-FFF2-40B4-BE49-F238E27FC236}">
                <a16:creationId xmlns:a16="http://schemas.microsoft.com/office/drawing/2014/main" id="{0E70AFB1-1963-AFB7-5FEC-526F3BB77999}"/>
              </a:ext>
            </a:extLst>
          </p:cNvPr>
          <p:cNvGrpSpPr/>
          <p:nvPr/>
        </p:nvGrpSpPr>
        <p:grpSpPr>
          <a:xfrm>
            <a:off x="4320372" y="4225392"/>
            <a:ext cx="517004" cy="516140"/>
            <a:chOff x="4614673" y="1405714"/>
            <a:chExt cx="1182008" cy="1447462"/>
          </a:xfrm>
        </p:grpSpPr>
        <p:sp>
          <p:nvSpPr>
            <p:cNvPr id="35" name="Freeform 28">
              <a:hlinkClick r:id="rId28" action="ppaction://hlinksldjump"/>
              <a:extLst>
                <a:ext uri="{FF2B5EF4-FFF2-40B4-BE49-F238E27FC236}">
                  <a16:creationId xmlns:a16="http://schemas.microsoft.com/office/drawing/2014/main" id="{B7FD7E8A-03DE-7D7F-BBD5-74D037990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673" y="1804849"/>
              <a:ext cx="1182008" cy="652800"/>
            </a:xfrm>
            <a:custGeom>
              <a:avLst/>
              <a:gdLst>
                <a:gd name="T0" fmla="*/ 2147483646 w 420"/>
                <a:gd name="T1" fmla="*/ 2147483646 h 216"/>
                <a:gd name="T2" fmla="*/ 2147483646 w 420"/>
                <a:gd name="T3" fmla="*/ 0 h 216"/>
                <a:gd name="T4" fmla="*/ 2147483646 w 420"/>
                <a:gd name="T5" fmla="*/ 0 h 216"/>
                <a:gd name="T6" fmla="*/ 2147483646 w 420"/>
                <a:gd name="T7" fmla="*/ 0 h 216"/>
                <a:gd name="T8" fmla="*/ 0 w 420"/>
                <a:gd name="T9" fmla="*/ 2147483646 h 216"/>
                <a:gd name="T10" fmla="*/ 2147483646 w 420"/>
                <a:gd name="T11" fmla="*/ 2147483646 h 216"/>
                <a:gd name="T12" fmla="*/ 2147483646 w 420"/>
                <a:gd name="T13" fmla="*/ 2147483646 h 216"/>
                <a:gd name="T14" fmla="*/ 2147483646 w 420"/>
                <a:gd name="T15" fmla="*/ 2147483646 h 216"/>
                <a:gd name="T16" fmla="*/ 2147483646 w 420"/>
                <a:gd name="T17" fmla="*/ 2147483646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16">
                  <a:moveTo>
                    <a:pt x="420" y="1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1" y="216"/>
                    <a:pt x="1" y="216"/>
                  </a:cubicBezTo>
                  <a:cubicBezTo>
                    <a:pt x="420" y="216"/>
                    <a:pt x="420" y="216"/>
                    <a:pt x="420" y="216"/>
                  </a:cubicBezTo>
                  <a:cubicBezTo>
                    <a:pt x="420" y="216"/>
                    <a:pt x="420" y="216"/>
                    <a:pt x="420" y="216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29">
              <a:hlinkClick r:id="rId28" action="ppaction://hlinksldjump"/>
              <a:extLst>
                <a:ext uri="{FF2B5EF4-FFF2-40B4-BE49-F238E27FC236}">
                  <a16:creationId xmlns:a16="http://schemas.microsoft.com/office/drawing/2014/main" id="{5837B122-F8C6-1CF1-B44B-609A384DA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913" y="1405714"/>
              <a:ext cx="1179766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2147483646 w 419"/>
                <a:gd name="T11" fmla="*/ 2147483646 h 132"/>
                <a:gd name="T12" fmla="*/ 2147483646 w 419"/>
                <a:gd name="T13" fmla="*/ 2147483646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5" y="0"/>
                    <a:pt x="198" y="5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4" y="116"/>
                    <a:pt x="407" y="112"/>
                  </a:cubicBez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30">
              <a:hlinkClick r:id="rId28" action="ppaction://hlinksldjump"/>
              <a:extLst>
                <a:ext uri="{FF2B5EF4-FFF2-40B4-BE49-F238E27FC236}">
                  <a16:creationId xmlns:a16="http://schemas.microsoft.com/office/drawing/2014/main" id="{8E7D1E93-7CC3-32A6-E98D-B0852758D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913" y="2457648"/>
              <a:ext cx="1179766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1" y="20"/>
                  </a:moveTo>
                  <a:cubicBezTo>
                    <a:pt x="197" y="127"/>
                    <a:pt x="197" y="127"/>
                    <a:pt x="197" y="127"/>
                  </a:cubicBezTo>
                  <a:cubicBezTo>
                    <a:pt x="205" y="131"/>
                    <a:pt x="213" y="131"/>
                    <a:pt x="221" y="127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4" y="16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4" y="16"/>
                    <a:pt x="11" y="20"/>
                  </a:cubicBez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0" name="Inf.Gestion_Ingresos">
            <a:extLst>
              <a:ext uri="{FF2B5EF4-FFF2-40B4-BE49-F238E27FC236}">
                <a16:creationId xmlns:a16="http://schemas.microsoft.com/office/drawing/2014/main" id="{DDFF00DB-CDC8-9052-C3DA-A39E66F8912D}"/>
              </a:ext>
            </a:extLst>
          </p:cNvPr>
          <p:cNvGrpSpPr/>
          <p:nvPr/>
        </p:nvGrpSpPr>
        <p:grpSpPr>
          <a:xfrm>
            <a:off x="5299942" y="1573791"/>
            <a:ext cx="3617820" cy="2062523"/>
            <a:chOff x="5299942" y="1573791"/>
            <a:chExt cx="3617820" cy="2062523"/>
          </a:xfrm>
        </p:grpSpPr>
        <p:sp>
          <p:nvSpPr>
            <p:cNvPr id="31" name="Inf.3">
              <a:extLst>
                <a:ext uri="{FF2B5EF4-FFF2-40B4-BE49-F238E27FC236}">
                  <a16:creationId xmlns:a16="http://schemas.microsoft.com/office/drawing/2014/main" id="{0A9866ED-72E8-035C-7CAF-2D973588816E}"/>
                </a:ext>
              </a:extLst>
            </p:cNvPr>
            <p:cNvSpPr txBox="1"/>
            <p:nvPr/>
          </p:nvSpPr>
          <p:spPr>
            <a:xfrm>
              <a:off x="5396480" y="3082316"/>
              <a:ext cx="35212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MX" sz="1500" dirty="0">
                  <a:solidFill>
                    <a:srgbClr val="065280"/>
                  </a:solidFill>
                </a:rPr>
                <a:t>Este reporte se debe generar una vez efectuado el cierre presupuestal mensual</a:t>
              </a:r>
            </a:p>
          </p:txBody>
        </p:sp>
        <p:sp>
          <p:nvSpPr>
            <p:cNvPr id="30" name="Inf.2">
              <a:extLst>
                <a:ext uri="{FF2B5EF4-FFF2-40B4-BE49-F238E27FC236}">
                  <a16:creationId xmlns:a16="http://schemas.microsoft.com/office/drawing/2014/main" id="{63715577-2203-CAFA-71DC-24E282F51F3E}"/>
                </a:ext>
              </a:extLst>
            </p:cNvPr>
            <p:cNvSpPr txBox="1"/>
            <p:nvPr/>
          </p:nvSpPr>
          <p:spPr>
            <a:xfrm>
              <a:off x="5299942" y="2827870"/>
              <a:ext cx="135637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500" b="1" dirty="0">
                  <a:solidFill>
                    <a:srgbClr val="FF0000"/>
                  </a:solidFill>
                </a:rPr>
                <a:t>Importante</a:t>
              </a:r>
              <a:endParaRPr lang="es-CO" sz="1500" i="1" dirty="0">
                <a:solidFill>
                  <a:srgbClr val="FF0000"/>
                </a:solidFill>
              </a:endParaRPr>
            </a:p>
          </p:txBody>
        </p:sp>
        <p:sp>
          <p:nvSpPr>
            <p:cNvPr id="29" name="Inf.1">
              <a:extLst>
                <a:ext uri="{FF2B5EF4-FFF2-40B4-BE49-F238E27FC236}">
                  <a16:creationId xmlns:a16="http://schemas.microsoft.com/office/drawing/2014/main" id="{DBB69DA7-11E7-8BC1-E9F8-63E956C12361}"/>
                </a:ext>
              </a:extLst>
            </p:cNvPr>
            <p:cNvSpPr txBox="1"/>
            <p:nvPr/>
          </p:nvSpPr>
          <p:spPr>
            <a:xfrm>
              <a:off x="5396480" y="1573791"/>
              <a:ext cx="3521282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MX" sz="1500" dirty="0">
                  <a:solidFill>
                    <a:srgbClr val="065280"/>
                  </a:solidFill>
                </a:rPr>
                <a:t>Presenta la información agregada de causaciones, recaudos (efectivo, papeles y compensaciones) así como las devoluciones por unidad y rubro presupuestal de ingresos.</a:t>
              </a:r>
            </a:p>
          </p:txBody>
        </p:sp>
      </p:grpSp>
      <p:sp>
        <p:nvSpPr>
          <p:cNvPr id="9" name="Rectangulo Reporte">
            <a:extLst>
              <a:ext uri="{FF2B5EF4-FFF2-40B4-BE49-F238E27FC236}">
                <a16:creationId xmlns:a16="http://schemas.microsoft.com/office/drawing/2014/main" id="{12B2B390-59C6-3B48-46F3-1C048BE6A54A}"/>
              </a:ext>
            </a:extLst>
          </p:cNvPr>
          <p:cNvSpPr/>
          <p:nvPr/>
        </p:nvSpPr>
        <p:spPr>
          <a:xfrm>
            <a:off x="4099560" y="956571"/>
            <a:ext cx="4876800" cy="395961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T.Gestion_ingresos">
            <a:extLst>
              <a:ext uri="{FF2B5EF4-FFF2-40B4-BE49-F238E27FC236}">
                <a16:creationId xmlns:a16="http://schemas.microsoft.com/office/drawing/2014/main" id="{BA91E275-EBEA-29B1-810E-F10D81C04109}"/>
              </a:ext>
            </a:extLst>
          </p:cNvPr>
          <p:cNvSpPr txBox="1"/>
          <p:nvPr/>
        </p:nvSpPr>
        <p:spPr>
          <a:xfrm>
            <a:off x="4494727" y="507499"/>
            <a:ext cx="4084685" cy="4462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Regresar Inicio">
                <a:extLst>
                  <a:ext uri="{FF2B5EF4-FFF2-40B4-BE49-F238E27FC236}">
                    <a16:creationId xmlns:a16="http://schemas.microsoft.com/office/drawing/2014/main" id="{9CDDEC21-50BB-22B7-635E-466ADFF8DB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Regresar Inicio">
                <a:extLst>
                  <a:ext uri="{FF2B5EF4-FFF2-40B4-BE49-F238E27FC236}">
                    <a16:creationId xmlns:a16="http://schemas.microsoft.com/office/drawing/2014/main" id="{9CDDEC21-50BB-22B7-635E-466ADFF8DB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824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6585B6-E965-3389-EF37-7CAE0E388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16212" cy="51435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Vista general de diapositiva 6">
                <a:extLst>
                  <a:ext uri="{FF2B5EF4-FFF2-40B4-BE49-F238E27FC236}">
                    <a16:creationId xmlns:a16="http://schemas.microsoft.com/office/drawing/2014/main" id="{31903A06-C94D-C0F4-5EC9-14B7B08245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5304083"/>
                  </p:ext>
                </p:extLst>
              </p:nvPr>
            </p:nvGraphicFramePr>
            <p:xfrm>
              <a:off x="3016212" y="0"/>
              <a:ext cx="6127788" cy="5144598"/>
            </p:xfrm>
            <a:graphic>
              <a:graphicData uri="http://schemas.microsoft.com/office/powerpoint/2016/slidezoom">
                <pslz:sldZm>
                  <pslz:sldZmObj sldId="322" cId="4139790771">
                    <pslz:zmPr id="{53BD114C-EB91-4EFC-8A5B-60F551669F21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127788" cy="514459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Vista general de diapositiva 6">
                <a:extLst>
                  <a:ext uri="{FF2B5EF4-FFF2-40B4-BE49-F238E27FC236}">
                    <a16:creationId xmlns:a16="http://schemas.microsoft.com/office/drawing/2014/main" id="{31903A06-C94D-C0F4-5EC9-14B7B08245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6212" y="0"/>
                <a:ext cx="6127788" cy="514459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08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.Consulta_DRXC">
            <a:extLst>
              <a:ext uri="{FF2B5EF4-FFF2-40B4-BE49-F238E27FC236}">
                <a16:creationId xmlns:a16="http://schemas.microsoft.com/office/drawing/2014/main" id="{93BBEE31-D9B9-DD14-7654-34646F344F1A}"/>
              </a:ext>
            </a:extLst>
          </p:cNvPr>
          <p:cNvSpPr txBox="1"/>
          <p:nvPr/>
        </p:nvSpPr>
        <p:spPr>
          <a:xfrm>
            <a:off x="0" y="735411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</a:t>
            </a:r>
          </a:p>
        </p:txBody>
      </p:sp>
      <p:cxnSp>
        <p:nvCxnSpPr>
          <p:cNvPr id="4" name="Linea_Consulta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7729CEB-5D26-E9DB-887F-7DBC4DF14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88" y="1218768"/>
            <a:ext cx="8609370" cy="3924731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Boton_Reportes">
                <a:extLst>
                  <a:ext uri="{FF2B5EF4-FFF2-40B4-BE49-F238E27FC236}">
                    <a16:creationId xmlns:a16="http://schemas.microsoft.com/office/drawing/2014/main" id="{AD6B693A-9C69-B1E1-5017-7FE1877DCF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04011173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299" cId="512638463">
                    <pslz:zmPr id="{7D78F3EF-DDF2-40C3-8663-DB247FB727D4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Boton_Reportes">
                <a:extLst>
                  <a:ext uri="{FF2B5EF4-FFF2-40B4-BE49-F238E27FC236}">
                    <a16:creationId xmlns:a16="http://schemas.microsoft.com/office/drawing/2014/main" id="{AD6B693A-9C69-B1E1-5017-7FE1877DCF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7" name="Boton_Siguiente">
            <a:extLst>
              <a:ext uri="{FF2B5EF4-FFF2-40B4-BE49-F238E27FC236}">
                <a16:creationId xmlns:a16="http://schemas.microsoft.com/office/drawing/2014/main" id="{57B1369C-4D34-BF9C-DD07-34D442D734D3}"/>
              </a:ext>
            </a:extLst>
          </p:cNvPr>
          <p:cNvSpPr/>
          <p:nvPr/>
        </p:nvSpPr>
        <p:spPr>
          <a:xfrm rot="16200000" flipV="1">
            <a:off x="8737925" y="3081889"/>
            <a:ext cx="520867" cy="232285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97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.Consulta_DRXC">
            <a:extLst>
              <a:ext uri="{FF2B5EF4-FFF2-40B4-BE49-F238E27FC236}">
                <a16:creationId xmlns:a16="http://schemas.microsoft.com/office/drawing/2014/main" id="{93BBEE31-D9B9-DD14-7654-34646F344F1A}"/>
              </a:ext>
            </a:extLst>
          </p:cNvPr>
          <p:cNvSpPr txBox="1"/>
          <p:nvPr/>
        </p:nvSpPr>
        <p:spPr>
          <a:xfrm>
            <a:off x="0" y="735411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</a:t>
            </a:r>
          </a:p>
        </p:txBody>
      </p:sp>
      <p:cxnSp>
        <p:nvCxnSpPr>
          <p:cNvPr id="4" name="Linea_Consulta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Boton_Reportes">
                <a:extLst>
                  <a:ext uri="{FF2B5EF4-FFF2-40B4-BE49-F238E27FC236}">
                    <a16:creationId xmlns:a16="http://schemas.microsoft.com/office/drawing/2014/main" id="{AD6B693A-9C69-B1E1-5017-7FE1877DCF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64343791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299" cId="512638463">
                    <pslz:zmPr id="{7D78F3EF-DDF2-40C3-8663-DB247FB727D4}" returnToParent="0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Boton_Reportes">
                <a:extLst>
                  <a:ext uri="{FF2B5EF4-FFF2-40B4-BE49-F238E27FC236}">
                    <a16:creationId xmlns:a16="http://schemas.microsoft.com/office/drawing/2014/main" id="{AD6B693A-9C69-B1E1-5017-7FE1877DCF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143CA24D-2DFF-D76A-92CA-205257086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82" y="1253613"/>
            <a:ext cx="8649934" cy="3889887"/>
          </a:xfrm>
          <a:prstGeom prst="rect">
            <a:avLst/>
          </a:prstGeom>
        </p:spPr>
      </p:pic>
      <p:sp>
        <p:nvSpPr>
          <p:cNvPr id="7" name="Boton_anterior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65BD748-2627-27F8-95B9-B10359FE52E0}"/>
              </a:ext>
            </a:extLst>
          </p:cNvPr>
          <p:cNvSpPr/>
          <p:nvPr/>
        </p:nvSpPr>
        <p:spPr>
          <a:xfrm rot="16200000">
            <a:off x="-144293" y="3081891"/>
            <a:ext cx="520868" cy="232282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Boton_Siguiente">
            <a:extLst>
              <a:ext uri="{FF2B5EF4-FFF2-40B4-BE49-F238E27FC236}">
                <a16:creationId xmlns:a16="http://schemas.microsoft.com/office/drawing/2014/main" id="{814D9211-75C5-8298-C1DC-D3A2069CDC11}"/>
              </a:ext>
            </a:extLst>
          </p:cNvPr>
          <p:cNvSpPr/>
          <p:nvPr/>
        </p:nvSpPr>
        <p:spPr>
          <a:xfrm rot="16200000" flipV="1">
            <a:off x="8737925" y="3081889"/>
            <a:ext cx="520867" cy="232285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36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.Consulta_DRXC">
            <a:extLst>
              <a:ext uri="{FF2B5EF4-FFF2-40B4-BE49-F238E27FC236}">
                <a16:creationId xmlns:a16="http://schemas.microsoft.com/office/drawing/2014/main" id="{93BBEE31-D9B9-DD14-7654-34646F344F1A}"/>
              </a:ext>
            </a:extLst>
          </p:cNvPr>
          <p:cNvSpPr txBox="1"/>
          <p:nvPr/>
        </p:nvSpPr>
        <p:spPr>
          <a:xfrm>
            <a:off x="0" y="735411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</a:t>
            </a:r>
          </a:p>
        </p:txBody>
      </p:sp>
      <p:cxnSp>
        <p:nvCxnSpPr>
          <p:cNvPr id="4" name="Linea_Consulta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Boton_Reportes">
                <a:extLst>
                  <a:ext uri="{FF2B5EF4-FFF2-40B4-BE49-F238E27FC236}">
                    <a16:creationId xmlns:a16="http://schemas.microsoft.com/office/drawing/2014/main" id="{AD6B693A-9C69-B1E1-5017-7FE1877DCF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0539910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299" cId="512638463">
                    <pslz:zmPr id="{7D78F3EF-DDF2-40C3-8663-DB247FB727D4}" returnToParent="0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Boton_Reportes">
                <a:extLst>
                  <a:ext uri="{FF2B5EF4-FFF2-40B4-BE49-F238E27FC236}">
                    <a16:creationId xmlns:a16="http://schemas.microsoft.com/office/drawing/2014/main" id="{AD6B693A-9C69-B1E1-5017-7FE1877DCF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7" name="Boton_anterior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65BD748-2627-27F8-95B9-B10359FE52E0}"/>
              </a:ext>
            </a:extLst>
          </p:cNvPr>
          <p:cNvSpPr/>
          <p:nvPr/>
        </p:nvSpPr>
        <p:spPr>
          <a:xfrm rot="16200000">
            <a:off x="-144293" y="3081891"/>
            <a:ext cx="520868" cy="232282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15A06E8-1679-339F-08EA-95A659D54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82" y="1253613"/>
            <a:ext cx="8649934" cy="3889887"/>
          </a:xfrm>
          <a:prstGeom prst="rect">
            <a:avLst/>
          </a:prstGeom>
        </p:spPr>
      </p:pic>
      <p:sp>
        <p:nvSpPr>
          <p:cNvPr id="12" name="Boton_Siguiente">
            <a:extLst>
              <a:ext uri="{FF2B5EF4-FFF2-40B4-BE49-F238E27FC236}">
                <a16:creationId xmlns:a16="http://schemas.microsoft.com/office/drawing/2014/main" id="{E08DCFB2-189D-3C20-CC1C-A322942CC63F}"/>
              </a:ext>
            </a:extLst>
          </p:cNvPr>
          <p:cNvSpPr/>
          <p:nvPr/>
        </p:nvSpPr>
        <p:spPr>
          <a:xfrm rot="16200000" flipV="1">
            <a:off x="8737925" y="3081889"/>
            <a:ext cx="520867" cy="232285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55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.Consulta_DRXC">
            <a:extLst>
              <a:ext uri="{FF2B5EF4-FFF2-40B4-BE49-F238E27FC236}">
                <a16:creationId xmlns:a16="http://schemas.microsoft.com/office/drawing/2014/main" id="{93BBEE31-D9B9-DD14-7654-34646F344F1A}"/>
              </a:ext>
            </a:extLst>
          </p:cNvPr>
          <p:cNvSpPr txBox="1"/>
          <p:nvPr/>
        </p:nvSpPr>
        <p:spPr>
          <a:xfrm>
            <a:off x="0" y="735411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</a:t>
            </a:r>
          </a:p>
        </p:txBody>
      </p:sp>
      <p:cxnSp>
        <p:nvCxnSpPr>
          <p:cNvPr id="4" name="Linea_Consulta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Boton_Reportes">
                <a:extLst>
                  <a:ext uri="{FF2B5EF4-FFF2-40B4-BE49-F238E27FC236}">
                    <a16:creationId xmlns:a16="http://schemas.microsoft.com/office/drawing/2014/main" id="{AD6B693A-9C69-B1E1-5017-7FE1877DCFB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299" cId="512638463">
                    <pslz:zmPr id="{7D78F3EF-DDF2-40C3-8663-DB247FB727D4}" returnToParent="0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Boton_Reportes">
                <a:extLst>
                  <a:ext uri="{FF2B5EF4-FFF2-40B4-BE49-F238E27FC236}">
                    <a16:creationId xmlns:a16="http://schemas.microsoft.com/office/drawing/2014/main" id="{AD6B693A-9C69-B1E1-5017-7FE1877DCF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7" name="Boton_anterior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65BD748-2627-27F8-95B9-B10359FE52E0}"/>
              </a:ext>
            </a:extLst>
          </p:cNvPr>
          <p:cNvSpPr/>
          <p:nvPr/>
        </p:nvSpPr>
        <p:spPr>
          <a:xfrm rot="16200000">
            <a:off x="-144293" y="3081891"/>
            <a:ext cx="520868" cy="232282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D1DF06C-85A1-325A-0EF6-4947CEC1E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82" y="1253612"/>
            <a:ext cx="8649934" cy="38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eportes_Ingresos">
            <a:extLst>
              <a:ext uri="{FF2B5EF4-FFF2-40B4-BE49-F238E27FC236}">
                <a16:creationId xmlns:a16="http://schemas.microsoft.com/office/drawing/2014/main" id="{353C9E00-ED05-BBF0-F6C3-6A7B21334843}"/>
              </a:ext>
            </a:extLst>
          </p:cNvPr>
          <p:cNvGrpSpPr/>
          <p:nvPr/>
        </p:nvGrpSpPr>
        <p:grpSpPr>
          <a:xfrm>
            <a:off x="431" y="3935062"/>
            <a:ext cx="3900949" cy="1074281"/>
            <a:chOff x="431" y="3935062"/>
            <a:chExt cx="3900949" cy="1074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R.Reportes_7.2">
              <a:hlinkClick r:id="rId3" action="ppaction://hlinksldjump"/>
              <a:extLst>
                <a:ext uri="{FF2B5EF4-FFF2-40B4-BE49-F238E27FC236}">
                  <a16:creationId xmlns:a16="http://schemas.microsoft.com/office/drawing/2014/main" id="{EC7F4114-CFB9-20DA-1075-1F5DF65546CC}"/>
                </a:ext>
              </a:extLst>
            </p:cNvPr>
            <p:cNvSpPr/>
            <p:nvPr/>
          </p:nvSpPr>
          <p:spPr>
            <a:xfrm rot="16200000">
              <a:off x="-373223" y="4308716"/>
              <a:ext cx="1074281" cy="326973"/>
            </a:xfrm>
            <a:prstGeom prst="parallelogram">
              <a:avLst>
                <a:gd name="adj" fmla="val 151796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15" name="Reportes">
              <a:extLst>
                <a:ext uri="{FF2B5EF4-FFF2-40B4-BE49-F238E27FC236}">
                  <a16:creationId xmlns:a16="http://schemas.microsoft.com/office/drawing/2014/main" id="{C3FFB251-9C44-FEB7-D1B1-B0F3E5593894}"/>
                </a:ext>
              </a:extLst>
            </p:cNvPr>
            <p:cNvGrpSpPr/>
            <p:nvPr/>
          </p:nvGrpSpPr>
          <p:grpSpPr>
            <a:xfrm>
              <a:off x="327404" y="4427778"/>
              <a:ext cx="3573976" cy="576423"/>
              <a:chOff x="326971" y="3840544"/>
              <a:chExt cx="3573976" cy="576423"/>
            </a:xfrm>
            <a:solidFill>
              <a:srgbClr val="00B050"/>
            </a:solidFill>
          </p:grpSpPr>
          <p:sp>
            <p:nvSpPr>
              <p:cNvPr id="23" name="R.Reportes_7.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274108A-26E8-6043-4A1D-7E911969A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71" y="3840544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Texto Reportes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2FDF597-8985-06A1-68E3-0665B44E03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898" y="3980566"/>
                <a:ext cx="2394824" cy="29928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Reportes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0" name="Icono Reportes" descr="Contrato con relleno sólido">
                <a:extLst>
                  <a:ext uri="{FF2B5EF4-FFF2-40B4-BE49-F238E27FC236}">
                    <a16:creationId xmlns:a16="http://schemas.microsoft.com/office/drawing/2014/main" id="{103B5507-2896-78FE-BC83-8A764DC8B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201669" y="3979264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54" name="Devolucion_Ingresos">
            <a:extLst>
              <a:ext uri="{FF2B5EF4-FFF2-40B4-BE49-F238E27FC236}">
                <a16:creationId xmlns:a16="http://schemas.microsoft.com/office/drawing/2014/main" id="{010E84AF-FF6C-B7C2-AAA1-EAE1B9BD6E2A}"/>
              </a:ext>
            </a:extLst>
          </p:cNvPr>
          <p:cNvGrpSpPr/>
          <p:nvPr/>
        </p:nvGrpSpPr>
        <p:grpSpPr>
          <a:xfrm>
            <a:off x="813" y="3525621"/>
            <a:ext cx="3900563" cy="913014"/>
            <a:chOff x="813" y="3525621"/>
            <a:chExt cx="3900563" cy="913014"/>
          </a:xfrm>
        </p:grpSpPr>
        <p:sp>
          <p:nvSpPr>
            <p:cNvPr id="59" name="R.Devolucion_6.2">
              <a:hlinkClick r:id="rId6" action="ppaction://hlinksldjump"/>
              <a:extLst>
                <a:ext uri="{FF2B5EF4-FFF2-40B4-BE49-F238E27FC236}">
                  <a16:creationId xmlns:a16="http://schemas.microsoft.com/office/drawing/2014/main" id="{0A3B426C-61C1-0E77-AAC7-F5594004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3525621"/>
              <a:ext cx="326588" cy="913014"/>
            </a:xfrm>
            <a:custGeom>
              <a:avLst/>
              <a:gdLst>
                <a:gd name="T0" fmla="*/ 313 w 313"/>
                <a:gd name="T1" fmla="*/ 1093 h 1093"/>
                <a:gd name="T2" fmla="*/ 0 w 313"/>
                <a:gd name="T3" fmla="*/ 502 h 1093"/>
                <a:gd name="T4" fmla="*/ 0 w 313"/>
                <a:gd name="T5" fmla="*/ 0 h 1093"/>
                <a:gd name="T6" fmla="*/ 313 w 313"/>
                <a:gd name="T7" fmla="*/ 395 h 1093"/>
                <a:gd name="T8" fmla="*/ 313 w 313"/>
                <a:gd name="T9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1093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395"/>
                  </a:lnTo>
                  <a:lnTo>
                    <a:pt x="313" y="1093"/>
                  </a:lnTo>
                  <a:close/>
                </a:path>
              </a:pathLst>
            </a:custGeom>
            <a:solidFill>
              <a:srgbClr val="34B2E3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3" name="Devolucion">
              <a:extLst>
                <a:ext uri="{FF2B5EF4-FFF2-40B4-BE49-F238E27FC236}">
                  <a16:creationId xmlns:a16="http://schemas.microsoft.com/office/drawing/2014/main" id="{CC6A5D6B-2955-95E3-7D74-879FB5225D6E}"/>
                </a:ext>
              </a:extLst>
            </p:cNvPr>
            <p:cNvGrpSpPr/>
            <p:nvPr/>
          </p:nvGrpSpPr>
          <p:grpSpPr>
            <a:xfrm>
              <a:off x="327400" y="3851567"/>
              <a:ext cx="3573976" cy="578904"/>
              <a:chOff x="327400" y="3851567"/>
              <a:chExt cx="3573976" cy="578904"/>
            </a:xfrm>
          </p:grpSpPr>
          <p:sp>
            <p:nvSpPr>
              <p:cNvPr id="327" name="R.Devolucion_5.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C469CFF-F80D-5A97-56FB-B041A605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0" y="3851567"/>
                <a:ext cx="3573976" cy="578904"/>
              </a:xfrm>
              <a:custGeom>
                <a:avLst/>
                <a:gdLst>
                  <a:gd name="T0" fmla="*/ 3868 w 4034"/>
                  <a:gd name="T1" fmla="*/ 173 h 700"/>
                  <a:gd name="T2" fmla="*/ 3705 w 4034"/>
                  <a:gd name="T3" fmla="*/ 0 h 700"/>
                  <a:gd name="T4" fmla="*/ 3705 w 4034"/>
                  <a:gd name="T5" fmla="*/ 0 h 700"/>
                  <a:gd name="T6" fmla="*/ 0 w 4034"/>
                  <a:gd name="T7" fmla="*/ 0 h 700"/>
                  <a:gd name="T8" fmla="*/ 0 w 4034"/>
                  <a:gd name="T9" fmla="*/ 700 h 700"/>
                  <a:gd name="T10" fmla="*/ 3705 w 4034"/>
                  <a:gd name="T11" fmla="*/ 700 h 700"/>
                  <a:gd name="T12" fmla="*/ 3705 w 4034"/>
                  <a:gd name="T13" fmla="*/ 700 h 700"/>
                  <a:gd name="T14" fmla="*/ 3868 w 4034"/>
                  <a:gd name="T15" fmla="*/ 523 h 700"/>
                  <a:gd name="T16" fmla="*/ 4034 w 4034"/>
                  <a:gd name="T17" fmla="*/ 350 h 700"/>
                  <a:gd name="T18" fmla="*/ 3868 w 4034"/>
                  <a:gd name="T19" fmla="*/ 173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700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34B2E3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8" name="Texto Devolucion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A1E2913-D7AD-B6FD-49D5-9153CD7F8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87" y="3991377"/>
                <a:ext cx="2937511" cy="299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Devolución de Ingresos 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30" name="Icono Devolucion" descr="Recibo con relleno sólido">
                <a:extLst>
                  <a:ext uri="{FF2B5EF4-FFF2-40B4-BE49-F238E27FC236}">
                    <a16:creationId xmlns:a16="http://schemas.microsoft.com/office/drawing/2014/main" id="{8A79F7E3-87EC-C3CD-EA18-B04F849D7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02098" y="3944919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48" name="Compensacion">
            <a:extLst>
              <a:ext uri="{FF2B5EF4-FFF2-40B4-BE49-F238E27FC236}">
                <a16:creationId xmlns:a16="http://schemas.microsoft.com/office/drawing/2014/main" id="{BE3FC7E9-79D5-72CF-3037-FDB68DA29477}"/>
              </a:ext>
            </a:extLst>
          </p:cNvPr>
          <p:cNvGrpSpPr/>
          <p:nvPr/>
        </p:nvGrpSpPr>
        <p:grpSpPr>
          <a:xfrm>
            <a:off x="1905" y="3114838"/>
            <a:ext cx="3895396" cy="739207"/>
            <a:chOff x="1905" y="3114838"/>
            <a:chExt cx="3895396" cy="739207"/>
          </a:xfrm>
        </p:grpSpPr>
        <p:sp>
          <p:nvSpPr>
            <p:cNvPr id="49" name="R.Compensacion_5.2">
              <a:hlinkClick r:id="rId9" action="ppaction://hlinksldjump"/>
              <a:extLst>
                <a:ext uri="{FF2B5EF4-FFF2-40B4-BE49-F238E27FC236}">
                  <a16:creationId xmlns:a16="http://schemas.microsoft.com/office/drawing/2014/main" id="{ED316E5A-65BB-640E-5B24-C901D9C7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3114838"/>
              <a:ext cx="322197" cy="739207"/>
            </a:xfrm>
            <a:custGeom>
              <a:avLst/>
              <a:gdLst>
                <a:gd name="T0" fmla="*/ 313 w 313"/>
                <a:gd name="T1" fmla="*/ 897 h 897"/>
                <a:gd name="T2" fmla="*/ 0 w 313"/>
                <a:gd name="T3" fmla="*/ 502 h 897"/>
                <a:gd name="T4" fmla="*/ 0 w 313"/>
                <a:gd name="T5" fmla="*/ 0 h 897"/>
                <a:gd name="T6" fmla="*/ 313 w 313"/>
                <a:gd name="T7" fmla="*/ 197 h 897"/>
                <a:gd name="T8" fmla="*/ 313 w 313"/>
                <a:gd name="T9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7">
                  <a:moveTo>
                    <a:pt x="313" y="897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197"/>
                  </a:lnTo>
                  <a:lnTo>
                    <a:pt x="313" y="897"/>
                  </a:lnTo>
                  <a:close/>
                </a:path>
              </a:pathLst>
            </a:custGeom>
            <a:solidFill>
              <a:srgbClr val="065280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0" name="Compensacion">
              <a:extLst>
                <a:ext uri="{FF2B5EF4-FFF2-40B4-BE49-F238E27FC236}">
                  <a16:creationId xmlns:a16="http://schemas.microsoft.com/office/drawing/2014/main" id="{3616FC8E-A1F3-0556-70C2-1E4882F6420A}"/>
                </a:ext>
              </a:extLst>
            </p:cNvPr>
            <p:cNvGrpSpPr/>
            <p:nvPr/>
          </p:nvGrpSpPr>
          <p:grpSpPr>
            <a:xfrm>
              <a:off x="323325" y="3276384"/>
              <a:ext cx="3573976" cy="576423"/>
              <a:chOff x="318819" y="3266527"/>
              <a:chExt cx="3573976" cy="576423"/>
            </a:xfrm>
          </p:grpSpPr>
          <p:sp>
            <p:nvSpPr>
              <p:cNvPr id="51" name="R.Compensacion_5.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49B1C65-6A44-9D9C-4013-80941442F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19" y="3266527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6528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Texto Compensacion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FF1A4579-F500-2C5F-FC97-82A3B8A6B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3385410"/>
                <a:ext cx="2545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Compensación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53" name="Icono Compensacion" descr="Ábaco con relleno sólido">
                <a:extLst>
                  <a:ext uri="{FF2B5EF4-FFF2-40B4-BE49-F238E27FC236}">
                    <a16:creationId xmlns:a16="http://schemas.microsoft.com/office/drawing/2014/main" id="{3ECCC66D-F9D4-6A1A-A8F8-16C1E898D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194462" y="3345715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42" name="Recaudo_Anterior">
            <a:extLst>
              <a:ext uri="{FF2B5EF4-FFF2-40B4-BE49-F238E27FC236}">
                <a16:creationId xmlns:a16="http://schemas.microsoft.com/office/drawing/2014/main" id="{4C2189E3-1FC0-9AF6-C874-529249E27BBA}"/>
              </a:ext>
            </a:extLst>
          </p:cNvPr>
          <p:cNvGrpSpPr/>
          <p:nvPr/>
        </p:nvGrpSpPr>
        <p:grpSpPr>
          <a:xfrm>
            <a:off x="-4774" y="2688830"/>
            <a:ext cx="3901645" cy="587553"/>
            <a:chOff x="-4774" y="2688830"/>
            <a:chExt cx="3901645" cy="587553"/>
          </a:xfrm>
        </p:grpSpPr>
        <p:sp>
          <p:nvSpPr>
            <p:cNvPr id="43" name="R.Anterior_4.2">
              <a:hlinkClick r:id="rId12" action="ppaction://hlinksldjump"/>
              <a:extLst>
                <a:ext uri="{FF2B5EF4-FFF2-40B4-BE49-F238E27FC236}">
                  <a16:creationId xmlns:a16="http://schemas.microsoft.com/office/drawing/2014/main" id="{ABC30D69-2FA1-AF3F-5D0F-58EEDDF34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4" y="2688830"/>
              <a:ext cx="326972" cy="587553"/>
            </a:xfrm>
            <a:custGeom>
              <a:avLst/>
              <a:gdLst>
                <a:gd name="T0" fmla="*/ 313 w 313"/>
                <a:gd name="T1" fmla="*/ 0 h 702"/>
                <a:gd name="T2" fmla="*/ 0 w 313"/>
                <a:gd name="T3" fmla="*/ 0 h 702"/>
                <a:gd name="T4" fmla="*/ 0 w 313"/>
                <a:gd name="T5" fmla="*/ 505 h 702"/>
                <a:gd name="T6" fmla="*/ 313 w 313"/>
                <a:gd name="T7" fmla="*/ 702 h 702"/>
                <a:gd name="T8" fmla="*/ 313 w 313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702">
                  <a:moveTo>
                    <a:pt x="313" y="0"/>
                  </a:moveTo>
                  <a:lnTo>
                    <a:pt x="0" y="0"/>
                  </a:lnTo>
                  <a:lnTo>
                    <a:pt x="0" y="505"/>
                  </a:lnTo>
                  <a:lnTo>
                    <a:pt x="313" y="7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C103D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4" name="Anterior">
              <a:extLst>
                <a:ext uri="{FF2B5EF4-FFF2-40B4-BE49-F238E27FC236}">
                  <a16:creationId xmlns:a16="http://schemas.microsoft.com/office/drawing/2014/main" id="{DAC6292D-C815-A97C-85BE-36C55BB99EA6}"/>
                </a:ext>
              </a:extLst>
            </p:cNvPr>
            <p:cNvGrpSpPr/>
            <p:nvPr/>
          </p:nvGrpSpPr>
          <p:grpSpPr>
            <a:xfrm>
              <a:off x="322896" y="2688832"/>
              <a:ext cx="3573975" cy="587551"/>
              <a:chOff x="322896" y="2688833"/>
              <a:chExt cx="3573975" cy="578904"/>
            </a:xfrm>
          </p:grpSpPr>
          <p:sp>
            <p:nvSpPr>
              <p:cNvPr id="45" name="R.Anterior_4.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4731AB1-E161-ECEF-CAB2-2B01D257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2688833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6 h 700"/>
                  <a:gd name="T4" fmla="*/ 3705 w 4034"/>
                  <a:gd name="T5" fmla="*/ 0 h 700"/>
                  <a:gd name="T6" fmla="*/ 3705 w 4034"/>
                  <a:gd name="T7" fmla="*/ 0 h 700"/>
                  <a:gd name="T8" fmla="*/ 0 w 4034"/>
                  <a:gd name="T9" fmla="*/ 0 h 700"/>
                  <a:gd name="T10" fmla="*/ 0 w 4034"/>
                  <a:gd name="T11" fmla="*/ 700 h 700"/>
                  <a:gd name="T12" fmla="*/ 3705 w 4034"/>
                  <a:gd name="T13" fmla="*/ 700 h 700"/>
                  <a:gd name="T14" fmla="*/ 3705 w 4034"/>
                  <a:gd name="T15" fmla="*/ 700 h 700"/>
                  <a:gd name="T16" fmla="*/ 3705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3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6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8C103D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Texto Anterior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0DBC0FB-29D8-98EC-BCEB-635027A10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2715676"/>
                <a:ext cx="2937512" cy="5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Clasificación de Recaudos de Vigencia Anterior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Icono Anterior">
                <a:extLst>
                  <a:ext uri="{FF2B5EF4-FFF2-40B4-BE49-F238E27FC236}">
                    <a16:creationId xmlns:a16="http://schemas.microsoft.com/office/drawing/2014/main" id="{71779F8A-9578-7C5A-889B-C0A00518B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980" y="2863320"/>
                <a:ext cx="360483" cy="241496"/>
              </a:xfrm>
              <a:custGeom>
                <a:avLst/>
                <a:gdLst>
                  <a:gd name="T0" fmla="*/ 2147483646 w 130"/>
                  <a:gd name="T1" fmla="*/ 2147483646 h 110"/>
                  <a:gd name="T2" fmla="*/ 2147483646 w 130"/>
                  <a:gd name="T3" fmla="*/ 2147483646 h 110"/>
                  <a:gd name="T4" fmla="*/ 2147483646 w 130"/>
                  <a:gd name="T5" fmla="*/ 2147483646 h 110"/>
                  <a:gd name="T6" fmla="*/ 2147483646 w 130"/>
                  <a:gd name="T7" fmla="*/ 2147483646 h 110"/>
                  <a:gd name="T8" fmla="*/ 2147483646 w 130"/>
                  <a:gd name="T9" fmla="*/ 2147483646 h 110"/>
                  <a:gd name="T10" fmla="*/ 2147483646 w 130"/>
                  <a:gd name="T11" fmla="*/ 2147483646 h 110"/>
                  <a:gd name="T12" fmla="*/ 2147483646 w 130"/>
                  <a:gd name="T13" fmla="*/ 2147483646 h 110"/>
                  <a:gd name="T14" fmla="*/ 2147483646 w 130"/>
                  <a:gd name="T15" fmla="*/ 2147483646 h 110"/>
                  <a:gd name="T16" fmla="*/ 2147483646 w 130"/>
                  <a:gd name="T17" fmla="*/ 2147483646 h 110"/>
                  <a:gd name="T18" fmla="*/ 2147483646 w 130"/>
                  <a:gd name="T19" fmla="*/ 2147483646 h 110"/>
                  <a:gd name="T20" fmla="*/ 2147483646 w 130"/>
                  <a:gd name="T21" fmla="*/ 2147483646 h 110"/>
                  <a:gd name="T22" fmla="*/ 2147483646 w 130"/>
                  <a:gd name="T23" fmla="*/ 2147483646 h 110"/>
                  <a:gd name="T24" fmla="*/ 2147483646 w 130"/>
                  <a:gd name="T25" fmla="*/ 2147483646 h 110"/>
                  <a:gd name="T26" fmla="*/ 2147483646 w 130"/>
                  <a:gd name="T27" fmla="*/ 2147483646 h 110"/>
                  <a:gd name="T28" fmla="*/ 2147483646 w 130"/>
                  <a:gd name="T29" fmla="*/ 2147483646 h 110"/>
                  <a:gd name="T30" fmla="*/ 2147483646 w 130"/>
                  <a:gd name="T31" fmla="*/ 2147483646 h 110"/>
                  <a:gd name="T32" fmla="*/ 2147483646 w 130"/>
                  <a:gd name="T33" fmla="*/ 2147483646 h 110"/>
                  <a:gd name="T34" fmla="*/ 2147483646 w 130"/>
                  <a:gd name="T35" fmla="*/ 2147483646 h 110"/>
                  <a:gd name="T36" fmla="*/ 2147483646 w 130"/>
                  <a:gd name="T37" fmla="*/ 2147483646 h 110"/>
                  <a:gd name="T38" fmla="*/ 2147483646 w 130"/>
                  <a:gd name="T39" fmla="*/ 2147483646 h 110"/>
                  <a:gd name="T40" fmla="*/ 2147483646 w 130"/>
                  <a:gd name="T41" fmla="*/ 2147483646 h 110"/>
                  <a:gd name="T42" fmla="*/ 2147483646 w 130"/>
                  <a:gd name="T43" fmla="*/ 2147483646 h 110"/>
                  <a:gd name="T44" fmla="*/ 2147483646 w 130"/>
                  <a:gd name="T45" fmla="*/ 2147483646 h 110"/>
                  <a:gd name="T46" fmla="*/ 2147483646 w 130"/>
                  <a:gd name="T47" fmla="*/ 2147483646 h 110"/>
                  <a:gd name="T48" fmla="*/ 2147483646 w 130"/>
                  <a:gd name="T49" fmla="*/ 2147483646 h 110"/>
                  <a:gd name="T50" fmla="*/ 2147483646 w 130"/>
                  <a:gd name="T51" fmla="*/ 2147483646 h 110"/>
                  <a:gd name="T52" fmla="*/ 2147483646 w 130"/>
                  <a:gd name="T53" fmla="*/ 2147483646 h 110"/>
                  <a:gd name="T54" fmla="*/ 2147483646 w 130"/>
                  <a:gd name="T55" fmla="*/ 2147483646 h 110"/>
                  <a:gd name="T56" fmla="*/ 2147483646 w 130"/>
                  <a:gd name="T57" fmla="*/ 2147483646 h 110"/>
                  <a:gd name="T58" fmla="*/ 2147483646 w 130"/>
                  <a:gd name="T59" fmla="*/ 2147483646 h 110"/>
                  <a:gd name="T60" fmla="*/ 2147483646 w 130"/>
                  <a:gd name="T61" fmla="*/ 2147483646 h 110"/>
                  <a:gd name="T62" fmla="*/ 2147483646 w 130"/>
                  <a:gd name="T63" fmla="*/ 2147483646 h 110"/>
                  <a:gd name="T64" fmla="*/ 2147483646 w 130"/>
                  <a:gd name="T65" fmla="*/ 2147483646 h 110"/>
                  <a:gd name="T66" fmla="*/ 2147483646 w 130"/>
                  <a:gd name="T67" fmla="*/ 2147483646 h 110"/>
                  <a:gd name="T68" fmla="*/ 2147483646 w 130"/>
                  <a:gd name="T69" fmla="*/ 2147483646 h 110"/>
                  <a:gd name="T70" fmla="*/ 2147483646 w 130"/>
                  <a:gd name="T71" fmla="*/ 2147483646 h 110"/>
                  <a:gd name="T72" fmla="*/ 2147483646 w 130"/>
                  <a:gd name="T73" fmla="*/ 2147483646 h 110"/>
                  <a:gd name="T74" fmla="*/ 2147483646 w 130"/>
                  <a:gd name="T75" fmla="*/ 2147483646 h 110"/>
                  <a:gd name="T76" fmla="*/ 2147483646 w 130"/>
                  <a:gd name="T77" fmla="*/ 2147483646 h 110"/>
                  <a:gd name="T78" fmla="*/ 2147483646 w 130"/>
                  <a:gd name="T79" fmla="*/ 2147483646 h 110"/>
                  <a:gd name="T80" fmla="*/ 2147483646 w 130"/>
                  <a:gd name="T81" fmla="*/ 2147483646 h 110"/>
                  <a:gd name="T82" fmla="*/ 2147483646 w 130"/>
                  <a:gd name="T83" fmla="*/ 2147483646 h 110"/>
                  <a:gd name="T84" fmla="*/ 2147483646 w 130"/>
                  <a:gd name="T85" fmla="*/ 2147483646 h 110"/>
                  <a:gd name="T86" fmla="*/ 2147483646 w 130"/>
                  <a:gd name="T87" fmla="*/ 2147483646 h 110"/>
                  <a:gd name="T88" fmla="*/ 2147483646 w 130"/>
                  <a:gd name="T89" fmla="*/ 2147483646 h 110"/>
                  <a:gd name="T90" fmla="*/ 2147483646 w 130"/>
                  <a:gd name="T91" fmla="*/ 2147483646 h 110"/>
                  <a:gd name="T92" fmla="*/ 2147483646 w 130"/>
                  <a:gd name="T93" fmla="*/ 2147483646 h 110"/>
                  <a:gd name="T94" fmla="*/ 2147483646 w 130"/>
                  <a:gd name="T95" fmla="*/ 2147483646 h 110"/>
                  <a:gd name="T96" fmla="*/ 2147483646 w 130"/>
                  <a:gd name="T97" fmla="*/ 2147483646 h 110"/>
                  <a:gd name="T98" fmla="*/ 2147483646 w 130"/>
                  <a:gd name="T99" fmla="*/ 2147483646 h 110"/>
                  <a:gd name="T100" fmla="*/ 2147483646 w 130"/>
                  <a:gd name="T101" fmla="*/ 0 h 110"/>
                  <a:gd name="T102" fmla="*/ 0 w 130"/>
                  <a:gd name="T103" fmla="*/ 2147483646 h 110"/>
                  <a:gd name="T104" fmla="*/ 2147483646 w 130"/>
                  <a:gd name="T105" fmla="*/ 2147483646 h 110"/>
                  <a:gd name="T106" fmla="*/ 2147483646 w 130"/>
                  <a:gd name="T107" fmla="*/ 2147483646 h 110"/>
                  <a:gd name="T108" fmla="*/ 2147483646 w 130"/>
                  <a:gd name="T109" fmla="*/ 2147483646 h 110"/>
                  <a:gd name="T110" fmla="*/ 2147483646 w 130"/>
                  <a:gd name="T111" fmla="*/ 2147483646 h 110"/>
                  <a:gd name="T112" fmla="*/ 2147483646 w 130"/>
                  <a:gd name="T113" fmla="*/ 2147483646 h 110"/>
                  <a:gd name="T114" fmla="*/ 2147483646 w 130"/>
                  <a:gd name="T115" fmla="*/ 2147483646 h 110"/>
                  <a:gd name="T116" fmla="*/ 2147483646 w 130"/>
                  <a:gd name="T117" fmla="*/ 2147483646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" h="110">
                    <a:moveTo>
                      <a:pt x="17" y="89"/>
                    </a:move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58"/>
                      <a:pt x="19" y="56"/>
                      <a:pt x="22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1" y="56"/>
                      <a:pt x="33" y="58"/>
                      <a:pt x="33" y="60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2"/>
                      <a:pt x="31" y="94"/>
                      <a:pt x="29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19" y="94"/>
                      <a:pt x="17" y="92"/>
                      <a:pt x="17" y="89"/>
                    </a:cubicBezTo>
                    <a:close/>
                    <a:moveTo>
                      <a:pt x="48" y="45"/>
                    </a:moveTo>
                    <a:cubicBezTo>
                      <a:pt x="45" y="45"/>
                      <a:pt x="43" y="47"/>
                      <a:pt x="43" y="4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92"/>
                      <a:pt x="45" y="94"/>
                      <a:pt x="48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4"/>
                      <a:pt x="59" y="92"/>
                      <a:pt x="59" y="8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lnTo>
                      <a:pt x="48" y="45"/>
                    </a:lnTo>
                    <a:close/>
                    <a:moveTo>
                      <a:pt x="74" y="36"/>
                    </a:moveTo>
                    <a:cubicBezTo>
                      <a:pt x="71" y="36"/>
                      <a:pt x="69" y="38"/>
                      <a:pt x="69" y="41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92"/>
                      <a:pt x="71" y="94"/>
                      <a:pt x="74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3" y="94"/>
                      <a:pt x="85" y="92"/>
                      <a:pt x="85" y="89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38"/>
                      <a:pt x="83" y="36"/>
                      <a:pt x="81" y="36"/>
                    </a:cubicBezTo>
                    <a:lnTo>
                      <a:pt x="74" y="36"/>
                    </a:lnTo>
                    <a:close/>
                    <a:moveTo>
                      <a:pt x="100" y="27"/>
                    </a:moveTo>
                    <a:cubicBezTo>
                      <a:pt x="98" y="27"/>
                      <a:pt x="96" y="29"/>
                      <a:pt x="96" y="31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8" y="94"/>
                      <a:pt x="100" y="94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9" y="94"/>
                      <a:pt x="111" y="92"/>
                      <a:pt x="111" y="8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29"/>
                      <a:pt x="109" y="27"/>
                      <a:pt x="107" y="27"/>
                    </a:cubicBezTo>
                    <a:lnTo>
                      <a:pt x="100" y="27"/>
                    </a:lnTo>
                    <a:close/>
                    <a:moveTo>
                      <a:pt x="19" y="44"/>
                    </a:moveTo>
                    <a:cubicBezTo>
                      <a:pt x="47" y="39"/>
                      <a:pt x="73" y="29"/>
                      <a:pt x="97" y="15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71" y="24"/>
                      <a:pt x="46" y="33"/>
                      <a:pt x="18" y="38"/>
                    </a:cubicBezTo>
                    <a:lnTo>
                      <a:pt x="19" y="44"/>
                    </a:lnTo>
                    <a:close/>
                    <a:moveTo>
                      <a:pt x="130" y="102"/>
                    </a:move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7" y="110"/>
                      <a:pt x="117" y="110"/>
                      <a:pt x="117" y="110"/>
                    </a:cubicBezTo>
                    <a:lnTo>
                      <a:pt x="130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6" name="Ingresos_Contingentes">
            <a:extLst>
              <a:ext uri="{FF2B5EF4-FFF2-40B4-BE49-F238E27FC236}">
                <a16:creationId xmlns:a16="http://schemas.microsoft.com/office/drawing/2014/main" id="{692A61EC-3F72-4560-192A-8AD4CF45F7A9}"/>
              </a:ext>
            </a:extLst>
          </p:cNvPr>
          <p:cNvGrpSpPr/>
          <p:nvPr/>
        </p:nvGrpSpPr>
        <p:grpSpPr>
          <a:xfrm>
            <a:off x="4937" y="2114380"/>
            <a:ext cx="3896443" cy="574452"/>
            <a:chOff x="4937" y="2114380"/>
            <a:chExt cx="3896443" cy="574452"/>
          </a:xfrm>
        </p:grpSpPr>
        <p:sp>
          <p:nvSpPr>
            <p:cNvPr id="37" name="R.Contingentes_3.2">
              <a:hlinkClick r:id="rId13" action="ppaction://hlinksldjump"/>
              <a:extLst>
                <a:ext uri="{FF2B5EF4-FFF2-40B4-BE49-F238E27FC236}">
                  <a16:creationId xmlns:a16="http://schemas.microsoft.com/office/drawing/2014/main" id="{2946C906-9E7F-E717-3A6C-601B90BF8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114380"/>
              <a:ext cx="322467" cy="574452"/>
            </a:xfrm>
            <a:custGeom>
              <a:avLst/>
              <a:gdLst>
                <a:gd name="T0" fmla="*/ 313 w 313"/>
                <a:gd name="T1" fmla="*/ 698 h 698"/>
                <a:gd name="T2" fmla="*/ 0 w 313"/>
                <a:gd name="T3" fmla="*/ 698 h 698"/>
                <a:gd name="T4" fmla="*/ 0 w 313"/>
                <a:gd name="T5" fmla="*/ 195 h 698"/>
                <a:gd name="T6" fmla="*/ 313 w 313"/>
                <a:gd name="T7" fmla="*/ 0 h 698"/>
                <a:gd name="T8" fmla="*/ 313 w 313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698">
                  <a:moveTo>
                    <a:pt x="313" y="698"/>
                  </a:moveTo>
                  <a:lnTo>
                    <a:pt x="0" y="698"/>
                  </a:lnTo>
                  <a:lnTo>
                    <a:pt x="0" y="195"/>
                  </a:lnTo>
                  <a:lnTo>
                    <a:pt x="313" y="0"/>
                  </a:lnTo>
                  <a:lnTo>
                    <a:pt x="313" y="698"/>
                  </a:lnTo>
                  <a:close/>
                </a:path>
              </a:pathLst>
            </a:custGeom>
            <a:solidFill>
              <a:srgbClr val="E24956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" name="Contingente">
              <a:extLst>
                <a:ext uri="{FF2B5EF4-FFF2-40B4-BE49-F238E27FC236}">
                  <a16:creationId xmlns:a16="http://schemas.microsoft.com/office/drawing/2014/main" id="{B5BCDDA9-94D0-06F1-1D7D-DC26D89517A0}"/>
                </a:ext>
              </a:extLst>
            </p:cNvPr>
            <p:cNvGrpSpPr/>
            <p:nvPr/>
          </p:nvGrpSpPr>
          <p:grpSpPr>
            <a:xfrm>
              <a:off x="327405" y="2117396"/>
              <a:ext cx="3573975" cy="571435"/>
              <a:chOff x="327405" y="2117396"/>
              <a:chExt cx="3573975" cy="571435"/>
            </a:xfrm>
          </p:grpSpPr>
          <p:sp>
            <p:nvSpPr>
              <p:cNvPr id="39" name="R.Contingentes_3.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2435170D-B43B-94C3-C6AD-0600F97A8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5" y="2117396"/>
                <a:ext cx="3573975" cy="571435"/>
              </a:xfrm>
              <a:custGeom>
                <a:avLst/>
                <a:gdLst>
                  <a:gd name="T0" fmla="*/ 4034 w 4034"/>
                  <a:gd name="T1" fmla="*/ 348 h 698"/>
                  <a:gd name="T2" fmla="*/ 3868 w 4034"/>
                  <a:gd name="T3" fmla="*/ 174 h 698"/>
                  <a:gd name="T4" fmla="*/ 3705 w 4034"/>
                  <a:gd name="T5" fmla="*/ 0 h 698"/>
                  <a:gd name="T6" fmla="*/ 3705 w 4034"/>
                  <a:gd name="T7" fmla="*/ 0 h 698"/>
                  <a:gd name="T8" fmla="*/ 3705 w 4034"/>
                  <a:gd name="T9" fmla="*/ 0 h 698"/>
                  <a:gd name="T10" fmla="*/ 3705 w 4034"/>
                  <a:gd name="T11" fmla="*/ 0 h 698"/>
                  <a:gd name="T12" fmla="*/ 3705 w 4034"/>
                  <a:gd name="T13" fmla="*/ 0 h 698"/>
                  <a:gd name="T14" fmla="*/ 0 w 4034"/>
                  <a:gd name="T15" fmla="*/ 0 h 698"/>
                  <a:gd name="T16" fmla="*/ 0 w 4034"/>
                  <a:gd name="T17" fmla="*/ 698 h 698"/>
                  <a:gd name="T18" fmla="*/ 3705 w 4034"/>
                  <a:gd name="T19" fmla="*/ 698 h 698"/>
                  <a:gd name="T20" fmla="*/ 3705 w 4034"/>
                  <a:gd name="T21" fmla="*/ 698 h 698"/>
                  <a:gd name="T22" fmla="*/ 3868 w 4034"/>
                  <a:gd name="T23" fmla="*/ 524 h 698"/>
                  <a:gd name="T24" fmla="*/ 4034 w 4034"/>
                  <a:gd name="T25" fmla="*/ 34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698">
                    <a:moveTo>
                      <a:pt x="4034" y="348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8"/>
                    </a:lnTo>
                    <a:lnTo>
                      <a:pt x="3705" y="698"/>
                    </a:lnTo>
                    <a:lnTo>
                      <a:pt x="3705" y="698"/>
                    </a:lnTo>
                    <a:lnTo>
                      <a:pt x="3868" y="524"/>
                    </a:lnTo>
                    <a:lnTo>
                      <a:pt x="4034" y="348"/>
                    </a:lnTo>
                    <a:close/>
                  </a:path>
                </a:pathLst>
              </a:custGeom>
              <a:solidFill>
                <a:srgbClr val="E2495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Texto Contingent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2527B04-5CE6-113B-5329-A55D2C8F20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2277418"/>
                <a:ext cx="2545745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Ingresos Contingentes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41" name="Icono Contingente" descr="Dinero volando con relleno sólido">
                <a:extLst>
                  <a:ext uri="{FF2B5EF4-FFF2-40B4-BE49-F238E27FC236}">
                    <a16:creationId xmlns:a16="http://schemas.microsoft.com/office/drawing/2014/main" id="{E2FE6F49-6EBA-A6F7-6FC6-A732E9104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218296" y="2252725"/>
                <a:ext cx="392870" cy="348371"/>
              </a:xfrm>
              <a:prstGeom prst="rect">
                <a:avLst/>
              </a:prstGeom>
            </p:spPr>
          </p:pic>
        </p:grpSp>
      </p:grpSp>
      <p:grpSp>
        <p:nvGrpSpPr>
          <p:cNvPr id="361" name="Recaudo_Ingresos">
            <a:extLst>
              <a:ext uri="{FF2B5EF4-FFF2-40B4-BE49-F238E27FC236}">
                <a16:creationId xmlns:a16="http://schemas.microsoft.com/office/drawing/2014/main" id="{2989EFA5-286F-6231-6A7C-C1C6E3336514}"/>
              </a:ext>
            </a:extLst>
          </p:cNvPr>
          <p:cNvGrpSpPr/>
          <p:nvPr/>
        </p:nvGrpSpPr>
        <p:grpSpPr>
          <a:xfrm>
            <a:off x="4937" y="1535475"/>
            <a:ext cx="3896443" cy="740170"/>
            <a:chOff x="4937" y="1535475"/>
            <a:chExt cx="3896443" cy="740170"/>
          </a:xfrm>
        </p:grpSpPr>
        <p:sp>
          <p:nvSpPr>
            <p:cNvPr id="363" name="R.Recaudo_2.2">
              <a:hlinkClick r:id="rId16" action="ppaction://hlinksldjump"/>
              <a:extLst>
                <a:ext uri="{FF2B5EF4-FFF2-40B4-BE49-F238E27FC236}">
                  <a16:creationId xmlns:a16="http://schemas.microsoft.com/office/drawing/2014/main" id="{92E31D1F-9CFC-F011-0089-B71993269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535475"/>
              <a:ext cx="322467" cy="740170"/>
            </a:xfrm>
            <a:custGeom>
              <a:avLst/>
              <a:gdLst>
                <a:gd name="T0" fmla="*/ 313 w 313"/>
                <a:gd name="T1" fmla="*/ 0 h 895"/>
                <a:gd name="T2" fmla="*/ 0 w 313"/>
                <a:gd name="T3" fmla="*/ 393 h 895"/>
                <a:gd name="T4" fmla="*/ 0 w 313"/>
                <a:gd name="T5" fmla="*/ 895 h 895"/>
                <a:gd name="T6" fmla="*/ 313 w 313"/>
                <a:gd name="T7" fmla="*/ 700 h 895"/>
                <a:gd name="T8" fmla="*/ 313 w 313"/>
                <a:gd name="T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5">
                  <a:moveTo>
                    <a:pt x="313" y="0"/>
                  </a:moveTo>
                  <a:lnTo>
                    <a:pt x="0" y="393"/>
                  </a:lnTo>
                  <a:lnTo>
                    <a:pt x="0" y="895"/>
                  </a:lnTo>
                  <a:lnTo>
                    <a:pt x="313" y="70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912B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65" name="Recaudo">
              <a:extLst>
                <a:ext uri="{FF2B5EF4-FFF2-40B4-BE49-F238E27FC236}">
                  <a16:creationId xmlns:a16="http://schemas.microsoft.com/office/drawing/2014/main" id="{D74CE880-BAB5-57B2-9069-B41021FBFAFD}"/>
                </a:ext>
              </a:extLst>
            </p:cNvPr>
            <p:cNvGrpSpPr/>
            <p:nvPr/>
          </p:nvGrpSpPr>
          <p:grpSpPr>
            <a:xfrm>
              <a:off x="327405" y="1535475"/>
              <a:ext cx="3573975" cy="581922"/>
              <a:chOff x="322896" y="1532679"/>
              <a:chExt cx="3573975" cy="578904"/>
            </a:xfrm>
          </p:grpSpPr>
          <p:sp>
            <p:nvSpPr>
              <p:cNvPr id="366" name="R.Recaudo_2.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FC27CAB1-B8A8-F0DF-5317-184F9D08D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1532679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4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4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4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912B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7" name="Texto Recaudo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7A9FAEF9-7167-4F10-0706-9CA96E164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1672488"/>
                <a:ext cx="2393497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Recaudo de Ingresos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8" name="Icono Recaudo">
                <a:extLst>
                  <a:ext uri="{FF2B5EF4-FFF2-40B4-BE49-F238E27FC236}">
                    <a16:creationId xmlns:a16="http://schemas.microsoft.com/office/drawing/2014/main" id="{95B0E3C1-8F44-DF15-079B-648521F53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356" y="1662558"/>
                <a:ext cx="261086" cy="350068"/>
              </a:xfrm>
              <a:custGeom>
                <a:avLst/>
                <a:gdLst>
                  <a:gd name="T0" fmla="*/ 2147483646 w 94"/>
                  <a:gd name="T1" fmla="*/ 2147483646 h 138"/>
                  <a:gd name="T2" fmla="*/ 2147483646 w 94"/>
                  <a:gd name="T3" fmla="*/ 2147483646 h 138"/>
                  <a:gd name="T4" fmla="*/ 2147483646 w 94"/>
                  <a:gd name="T5" fmla="*/ 2147483646 h 138"/>
                  <a:gd name="T6" fmla="*/ 2147483646 w 94"/>
                  <a:gd name="T7" fmla="*/ 2147483646 h 138"/>
                  <a:gd name="T8" fmla="*/ 2147483646 w 94"/>
                  <a:gd name="T9" fmla="*/ 2147483646 h 138"/>
                  <a:gd name="T10" fmla="*/ 2147483646 w 94"/>
                  <a:gd name="T11" fmla="*/ 2147483646 h 138"/>
                  <a:gd name="T12" fmla="*/ 2147483646 w 94"/>
                  <a:gd name="T13" fmla="*/ 2147483646 h 138"/>
                  <a:gd name="T14" fmla="*/ 2147483646 w 94"/>
                  <a:gd name="T15" fmla="*/ 2147483646 h 138"/>
                  <a:gd name="T16" fmla="*/ 2147483646 w 94"/>
                  <a:gd name="T17" fmla="*/ 2147483646 h 138"/>
                  <a:gd name="T18" fmla="*/ 2147483646 w 94"/>
                  <a:gd name="T19" fmla="*/ 2147483646 h 138"/>
                  <a:gd name="T20" fmla="*/ 2147483646 w 94"/>
                  <a:gd name="T21" fmla="*/ 2147483646 h 138"/>
                  <a:gd name="T22" fmla="*/ 2147483646 w 94"/>
                  <a:gd name="T23" fmla="*/ 2147483646 h 138"/>
                  <a:gd name="T24" fmla="*/ 2147483646 w 94"/>
                  <a:gd name="T25" fmla="*/ 2147483646 h 138"/>
                  <a:gd name="T26" fmla="*/ 0 w 94"/>
                  <a:gd name="T27" fmla="*/ 2147483646 h 138"/>
                  <a:gd name="T28" fmla="*/ 2147483646 w 94"/>
                  <a:gd name="T29" fmla="*/ 2147483646 h 138"/>
                  <a:gd name="T30" fmla="*/ 2147483646 w 94"/>
                  <a:gd name="T31" fmla="*/ 2147483646 h 138"/>
                  <a:gd name="T32" fmla="*/ 2147483646 w 94"/>
                  <a:gd name="T33" fmla="*/ 0 h 138"/>
                  <a:gd name="T34" fmla="*/ 2147483646 w 94"/>
                  <a:gd name="T35" fmla="*/ 0 h 138"/>
                  <a:gd name="T36" fmla="*/ 2147483646 w 94"/>
                  <a:gd name="T37" fmla="*/ 2147483646 h 138"/>
                  <a:gd name="T38" fmla="*/ 2147483646 w 94"/>
                  <a:gd name="T39" fmla="*/ 2147483646 h 138"/>
                  <a:gd name="T40" fmla="*/ 2147483646 w 94"/>
                  <a:gd name="T41" fmla="*/ 2147483646 h 138"/>
                  <a:gd name="T42" fmla="*/ 2147483646 w 94"/>
                  <a:gd name="T43" fmla="*/ 2147483646 h 138"/>
                  <a:gd name="T44" fmla="*/ 2147483646 w 94"/>
                  <a:gd name="T45" fmla="*/ 2147483646 h 138"/>
                  <a:gd name="T46" fmla="*/ 2147483646 w 94"/>
                  <a:gd name="T47" fmla="*/ 2147483646 h 138"/>
                  <a:gd name="T48" fmla="*/ 2147483646 w 94"/>
                  <a:gd name="T49" fmla="*/ 2147483646 h 138"/>
                  <a:gd name="T50" fmla="*/ 2147483646 w 94"/>
                  <a:gd name="T51" fmla="*/ 2147483646 h 138"/>
                  <a:gd name="T52" fmla="*/ 2147483646 w 94"/>
                  <a:gd name="T53" fmla="*/ 2147483646 h 138"/>
                  <a:gd name="T54" fmla="*/ 2147483646 w 94"/>
                  <a:gd name="T55" fmla="*/ 2147483646 h 138"/>
                  <a:gd name="T56" fmla="*/ 2147483646 w 94"/>
                  <a:gd name="T57" fmla="*/ 2147483646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138">
                    <a:moveTo>
                      <a:pt x="57" y="122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5"/>
                      <a:pt x="54" y="138"/>
                      <a:pt x="51" y="138"/>
                    </a:cubicBezTo>
                    <a:cubicBezTo>
                      <a:pt x="44" y="138"/>
                      <a:pt x="44" y="138"/>
                      <a:pt x="44" y="138"/>
                    </a:cubicBezTo>
                    <a:cubicBezTo>
                      <a:pt x="40" y="138"/>
                      <a:pt x="38" y="135"/>
                      <a:pt x="38" y="133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21" y="119"/>
                      <a:pt x="4" y="110"/>
                      <a:pt x="4" y="103"/>
                    </a:cubicBezTo>
                    <a:cubicBezTo>
                      <a:pt x="4" y="99"/>
                      <a:pt x="7" y="95"/>
                      <a:pt x="7" y="95"/>
                    </a:cubicBezTo>
                    <a:cubicBezTo>
                      <a:pt x="11" y="91"/>
                      <a:pt x="15" y="90"/>
                      <a:pt x="20" y="93"/>
                    </a:cubicBezTo>
                    <a:cubicBezTo>
                      <a:pt x="20" y="93"/>
                      <a:pt x="36" y="103"/>
                      <a:pt x="48" y="103"/>
                    </a:cubicBezTo>
                    <a:cubicBezTo>
                      <a:pt x="66" y="103"/>
                      <a:pt x="72" y="98"/>
                      <a:pt x="72" y="92"/>
                    </a:cubicBezTo>
                    <a:cubicBezTo>
                      <a:pt x="72" y="89"/>
                      <a:pt x="69" y="83"/>
                      <a:pt x="55" y="80"/>
                    </a:cubicBezTo>
                    <a:cubicBezTo>
                      <a:pt x="53" y="80"/>
                      <a:pt x="38" y="76"/>
                      <a:pt x="36" y="75"/>
                    </a:cubicBezTo>
                    <a:cubicBezTo>
                      <a:pt x="17" y="70"/>
                      <a:pt x="0" y="63"/>
                      <a:pt x="0" y="46"/>
                    </a:cubicBezTo>
                    <a:cubicBezTo>
                      <a:pt x="0" y="31"/>
                      <a:pt x="13" y="18"/>
                      <a:pt x="38" y="1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3"/>
                      <a:pt x="40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7" y="3"/>
                      <a:pt x="57" y="5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73" y="19"/>
                      <a:pt x="87" y="28"/>
                      <a:pt x="87" y="35"/>
                    </a:cubicBezTo>
                    <a:cubicBezTo>
                      <a:pt x="87" y="39"/>
                      <a:pt x="82" y="43"/>
                      <a:pt x="82" y="43"/>
                    </a:cubicBezTo>
                    <a:cubicBezTo>
                      <a:pt x="78" y="47"/>
                      <a:pt x="75" y="47"/>
                      <a:pt x="70" y="44"/>
                    </a:cubicBezTo>
                    <a:cubicBezTo>
                      <a:pt x="70" y="44"/>
                      <a:pt x="58" y="35"/>
                      <a:pt x="46" y="35"/>
                    </a:cubicBezTo>
                    <a:cubicBezTo>
                      <a:pt x="29" y="35"/>
                      <a:pt x="23" y="40"/>
                      <a:pt x="23" y="45"/>
                    </a:cubicBezTo>
                    <a:cubicBezTo>
                      <a:pt x="23" y="50"/>
                      <a:pt x="27" y="52"/>
                      <a:pt x="44" y="57"/>
                    </a:cubicBezTo>
                    <a:cubicBezTo>
                      <a:pt x="47" y="57"/>
                      <a:pt x="59" y="60"/>
                      <a:pt x="62" y="61"/>
                    </a:cubicBezTo>
                    <a:cubicBezTo>
                      <a:pt x="83" y="66"/>
                      <a:pt x="94" y="78"/>
                      <a:pt x="94" y="92"/>
                    </a:cubicBezTo>
                    <a:cubicBezTo>
                      <a:pt x="94" y="106"/>
                      <a:pt x="83" y="120"/>
                      <a:pt x="57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7" name="Causacion_Ingresos">
            <a:extLst>
              <a:ext uri="{FF2B5EF4-FFF2-40B4-BE49-F238E27FC236}">
                <a16:creationId xmlns:a16="http://schemas.microsoft.com/office/drawing/2014/main" id="{3BFF3F14-98B1-C5CA-A193-2161C2AA5C52}"/>
              </a:ext>
            </a:extLst>
          </p:cNvPr>
          <p:cNvGrpSpPr/>
          <p:nvPr/>
        </p:nvGrpSpPr>
        <p:grpSpPr>
          <a:xfrm>
            <a:off x="4937" y="956571"/>
            <a:ext cx="3896443" cy="903917"/>
            <a:chOff x="4937" y="956571"/>
            <a:chExt cx="3896443" cy="903917"/>
          </a:xfrm>
        </p:grpSpPr>
        <p:sp>
          <p:nvSpPr>
            <p:cNvPr id="18" name="R.Causacion_1.2">
              <a:hlinkClick r:id="rId17" action="ppaction://hlinksldjump"/>
              <a:extLst>
                <a:ext uri="{FF2B5EF4-FFF2-40B4-BE49-F238E27FC236}">
                  <a16:creationId xmlns:a16="http://schemas.microsoft.com/office/drawing/2014/main" id="{99BDAC22-129D-0710-6408-721B8AC33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956571"/>
              <a:ext cx="322467" cy="903917"/>
            </a:xfrm>
            <a:custGeom>
              <a:avLst/>
              <a:gdLst>
                <a:gd name="T0" fmla="*/ 313 w 313"/>
                <a:gd name="T1" fmla="*/ 0 h 1093"/>
                <a:gd name="T2" fmla="*/ 313 w 313"/>
                <a:gd name="T3" fmla="*/ 700 h 1093"/>
                <a:gd name="T4" fmla="*/ 0 w 313"/>
                <a:gd name="T5" fmla="*/ 1093 h 1093"/>
                <a:gd name="T6" fmla="*/ 0 w 313"/>
                <a:gd name="T7" fmla="*/ 593 h 1093"/>
                <a:gd name="T8" fmla="*/ 313 w 313"/>
                <a:gd name="T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0"/>
                  </a:moveTo>
                  <a:lnTo>
                    <a:pt x="313" y="700"/>
                  </a:lnTo>
                  <a:lnTo>
                    <a:pt x="0" y="1093"/>
                  </a:lnTo>
                  <a:lnTo>
                    <a:pt x="0" y="59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CA59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9" name="Causacion">
              <a:extLst>
                <a:ext uri="{FF2B5EF4-FFF2-40B4-BE49-F238E27FC236}">
                  <a16:creationId xmlns:a16="http://schemas.microsoft.com/office/drawing/2014/main" id="{A515735E-4E8C-10DD-CBE1-DF3ACCE0C0C7}"/>
                </a:ext>
              </a:extLst>
            </p:cNvPr>
            <p:cNvGrpSpPr/>
            <p:nvPr/>
          </p:nvGrpSpPr>
          <p:grpSpPr>
            <a:xfrm>
              <a:off x="327404" y="956571"/>
              <a:ext cx="3573976" cy="578904"/>
              <a:chOff x="327404" y="956571"/>
              <a:chExt cx="3573976" cy="578904"/>
            </a:xfrm>
          </p:grpSpPr>
          <p:sp>
            <p:nvSpPr>
              <p:cNvPr id="20" name="R.Causacion_1.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53733B64-2A98-CF42-BC69-4BE4FA9FD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956571"/>
                <a:ext cx="3573976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7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7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7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7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CA59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Texto Causacion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F134AC7C-B28C-A4C1-B15E-745394B3E9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1079221"/>
                <a:ext cx="2800969" cy="326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Causación de Ingresos</a:t>
                </a:r>
                <a:endParaRPr lang="es-CO" altLang="ru-RU" sz="18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22" name="Icono Causacion" descr="Caja registradora contorno">
                <a:extLst>
                  <a:ext uri="{FF2B5EF4-FFF2-40B4-BE49-F238E27FC236}">
                    <a16:creationId xmlns:a16="http://schemas.microsoft.com/office/drawing/2014/main" id="{B30F078C-414B-5416-B36F-6AA6D31552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253369" y="1067433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32" name="!!Ejecución_Subunidad">
            <a:extLst>
              <a:ext uri="{FF2B5EF4-FFF2-40B4-BE49-F238E27FC236}">
                <a16:creationId xmlns:a16="http://schemas.microsoft.com/office/drawing/2014/main" id="{44687665-3028-51AC-C1E6-E2043ECAC91B}"/>
              </a:ext>
            </a:extLst>
          </p:cNvPr>
          <p:cNvGrpSpPr/>
          <p:nvPr/>
        </p:nvGrpSpPr>
        <p:grpSpPr>
          <a:xfrm>
            <a:off x="5099684" y="4210230"/>
            <a:ext cx="517004" cy="524378"/>
            <a:chOff x="5966637" y="1353131"/>
            <a:chExt cx="1179767" cy="1448665"/>
          </a:xfrm>
        </p:grpSpPr>
        <p:sp>
          <p:nvSpPr>
            <p:cNvPr id="33" name="Freeform 25">
              <a:hlinkClick r:id="rId20" action="ppaction://hlinksldjump"/>
              <a:extLst>
                <a:ext uri="{FF2B5EF4-FFF2-40B4-BE49-F238E27FC236}">
                  <a16:creationId xmlns:a16="http://schemas.microsoft.com/office/drawing/2014/main" id="{21A005B4-5C08-7953-9B97-136A9EB1B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2405066"/>
              <a:ext cx="1179767" cy="396730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1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4" y="16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4" y="15"/>
                    <a:pt x="11" y="19"/>
                  </a:cubicBezTo>
                  <a:close/>
                </a:path>
              </a:pathLst>
            </a:custGeom>
            <a:solidFill>
              <a:srgbClr val="CC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6">
              <a:hlinkClick r:id="rId20" action="ppaction://hlinksldjump"/>
              <a:extLst>
                <a:ext uri="{FF2B5EF4-FFF2-40B4-BE49-F238E27FC236}">
                  <a16:creationId xmlns:a16="http://schemas.microsoft.com/office/drawing/2014/main" id="{7EA59CBB-CC89-BBC5-D29C-7C36FC65A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1353131"/>
              <a:ext cx="1179767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0 w 419"/>
                <a:gd name="T11" fmla="*/ 2147483646 h 132"/>
                <a:gd name="T12" fmla="*/ 2147483646 w 419"/>
                <a:gd name="T13" fmla="*/ 2147483646 h 132"/>
                <a:gd name="T14" fmla="*/ 2147483646 w 419"/>
                <a:gd name="T15" fmla="*/ 2147483646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5" y="116"/>
                    <a:pt x="407" y="112"/>
                  </a:cubicBezTo>
                  <a:close/>
                </a:path>
              </a:pathLst>
            </a:custGeom>
            <a:solidFill>
              <a:srgbClr val="F0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7">
              <a:hlinkClick r:id="rId20" action="ppaction://hlinksldjump"/>
              <a:extLst>
                <a:ext uri="{FF2B5EF4-FFF2-40B4-BE49-F238E27FC236}">
                  <a16:creationId xmlns:a16="http://schemas.microsoft.com/office/drawing/2014/main" id="{7FFA0ED6-9508-23CD-A38F-FE4C14B13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1752265"/>
              <a:ext cx="1179767" cy="652801"/>
            </a:xfrm>
            <a:custGeom>
              <a:avLst/>
              <a:gdLst>
                <a:gd name="T0" fmla="*/ 2147483646 w 419"/>
                <a:gd name="T1" fmla="*/ 0 h 216"/>
                <a:gd name="T2" fmla="*/ 2147483646 w 419"/>
                <a:gd name="T3" fmla="*/ 0 h 216"/>
                <a:gd name="T4" fmla="*/ 0 w 419"/>
                <a:gd name="T5" fmla="*/ 0 h 216"/>
                <a:gd name="T6" fmla="*/ 0 w 419"/>
                <a:gd name="T7" fmla="*/ 2147483646 h 216"/>
                <a:gd name="T8" fmla="*/ 0 w 419"/>
                <a:gd name="T9" fmla="*/ 2147483646 h 216"/>
                <a:gd name="T10" fmla="*/ 2147483646 w 419"/>
                <a:gd name="T11" fmla="*/ 2147483646 h 216"/>
                <a:gd name="T12" fmla="*/ 2147483646 w 419"/>
                <a:gd name="T13" fmla="*/ 2147483646 h 216"/>
                <a:gd name="T14" fmla="*/ 2147483646 w 419"/>
                <a:gd name="T15" fmla="*/ 0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6">
                  <a:moveTo>
                    <a:pt x="419" y="0"/>
                  </a:moveTo>
                  <a:cubicBezTo>
                    <a:pt x="419" y="0"/>
                    <a:pt x="419" y="0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6"/>
                    <a:pt x="419" y="216"/>
                    <a:pt x="419" y="21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5" name="Ejecución_Agregada">
            <a:extLst>
              <a:ext uri="{FF2B5EF4-FFF2-40B4-BE49-F238E27FC236}">
                <a16:creationId xmlns:a16="http://schemas.microsoft.com/office/drawing/2014/main" id="{2186D5A2-69F9-38FF-6E9F-F823B9BF74F4}"/>
              </a:ext>
            </a:extLst>
          </p:cNvPr>
          <p:cNvGrpSpPr/>
          <p:nvPr/>
        </p:nvGrpSpPr>
        <p:grpSpPr>
          <a:xfrm>
            <a:off x="4320372" y="4225392"/>
            <a:ext cx="517004" cy="516140"/>
            <a:chOff x="4614673" y="1405714"/>
            <a:chExt cx="1182008" cy="1447462"/>
          </a:xfrm>
        </p:grpSpPr>
        <p:sp>
          <p:nvSpPr>
            <p:cNvPr id="56" name="Freeform 28">
              <a:hlinkClick r:id="rId21" action="ppaction://hlinksldjump"/>
              <a:extLst>
                <a:ext uri="{FF2B5EF4-FFF2-40B4-BE49-F238E27FC236}">
                  <a16:creationId xmlns:a16="http://schemas.microsoft.com/office/drawing/2014/main" id="{576BFAAF-BAAD-CF07-E57B-FACC406BF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673" y="1804849"/>
              <a:ext cx="1182008" cy="652800"/>
            </a:xfrm>
            <a:custGeom>
              <a:avLst/>
              <a:gdLst>
                <a:gd name="T0" fmla="*/ 2147483646 w 420"/>
                <a:gd name="T1" fmla="*/ 2147483646 h 216"/>
                <a:gd name="T2" fmla="*/ 2147483646 w 420"/>
                <a:gd name="T3" fmla="*/ 0 h 216"/>
                <a:gd name="T4" fmla="*/ 2147483646 w 420"/>
                <a:gd name="T5" fmla="*/ 0 h 216"/>
                <a:gd name="T6" fmla="*/ 2147483646 w 420"/>
                <a:gd name="T7" fmla="*/ 0 h 216"/>
                <a:gd name="T8" fmla="*/ 0 w 420"/>
                <a:gd name="T9" fmla="*/ 2147483646 h 216"/>
                <a:gd name="T10" fmla="*/ 2147483646 w 420"/>
                <a:gd name="T11" fmla="*/ 2147483646 h 216"/>
                <a:gd name="T12" fmla="*/ 2147483646 w 420"/>
                <a:gd name="T13" fmla="*/ 2147483646 h 216"/>
                <a:gd name="T14" fmla="*/ 2147483646 w 420"/>
                <a:gd name="T15" fmla="*/ 2147483646 h 216"/>
                <a:gd name="T16" fmla="*/ 2147483646 w 420"/>
                <a:gd name="T17" fmla="*/ 2147483646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16">
                  <a:moveTo>
                    <a:pt x="420" y="1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1" y="216"/>
                    <a:pt x="1" y="216"/>
                  </a:cubicBezTo>
                  <a:cubicBezTo>
                    <a:pt x="420" y="216"/>
                    <a:pt x="420" y="216"/>
                    <a:pt x="420" y="216"/>
                  </a:cubicBezTo>
                  <a:cubicBezTo>
                    <a:pt x="420" y="216"/>
                    <a:pt x="420" y="216"/>
                    <a:pt x="420" y="216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29">
              <a:hlinkClick r:id="rId21" action="ppaction://hlinksldjump"/>
              <a:extLst>
                <a:ext uri="{FF2B5EF4-FFF2-40B4-BE49-F238E27FC236}">
                  <a16:creationId xmlns:a16="http://schemas.microsoft.com/office/drawing/2014/main" id="{015B7D4B-CCCA-DB23-B0DA-B7F02969C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913" y="1405714"/>
              <a:ext cx="1179766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2147483646 w 419"/>
                <a:gd name="T11" fmla="*/ 2147483646 h 132"/>
                <a:gd name="T12" fmla="*/ 2147483646 w 419"/>
                <a:gd name="T13" fmla="*/ 2147483646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5" y="0"/>
                    <a:pt x="198" y="5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4" y="116"/>
                    <a:pt x="407" y="112"/>
                  </a:cubicBez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30">
              <a:hlinkClick r:id="rId21" action="ppaction://hlinksldjump"/>
              <a:extLst>
                <a:ext uri="{FF2B5EF4-FFF2-40B4-BE49-F238E27FC236}">
                  <a16:creationId xmlns:a16="http://schemas.microsoft.com/office/drawing/2014/main" id="{02C5A9BA-CD64-3336-6579-F6C8BF3ED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913" y="2457648"/>
              <a:ext cx="1179766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1" y="20"/>
                  </a:moveTo>
                  <a:cubicBezTo>
                    <a:pt x="197" y="127"/>
                    <a:pt x="197" y="127"/>
                    <a:pt x="197" y="127"/>
                  </a:cubicBezTo>
                  <a:cubicBezTo>
                    <a:pt x="205" y="131"/>
                    <a:pt x="213" y="131"/>
                    <a:pt x="221" y="127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4" y="16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4" y="16"/>
                    <a:pt x="11" y="20"/>
                  </a:cubicBez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39" name="!!Documentos_Ingresos">
                <a:extLst>
                  <a:ext uri="{FF2B5EF4-FFF2-40B4-BE49-F238E27FC236}">
                    <a16:creationId xmlns:a16="http://schemas.microsoft.com/office/drawing/2014/main" id="{A6DFC8A0-CA51-D667-55D8-56B7726FFC9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1609559"/>
                  </p:ext>
                </p:extLst>
              </p:nvPr>
            </p:nvGraphicFramePr>
            <p:xfrm>
              <a:off x="4201852" y="1071036"/>
              <a:ext cx="1215176" cy="1447709"/>
            </p:xfrm>
            <a:graphic>
              <a:graphicData uri="http://schemas.microsoft.com/office/powerpoint/2016/slidezoom">
                <pslz:sldZm>
                  <pslz:sldZmObj sldId="331" cId="1620038238">
                    <pslz:zmPr id="{3AFF7275-F3FC-4E14-8D1C-CF87FCC54EF9}" returnToParent="0" imageType="cover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15176" cy="144770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39" name="!!Documentos_Ingresos">
                <a:hlinkClick r:id="rId25" action="ppaction://hlinksldjump"/>
                <a:extLst>
                  <a:ext uri="{FF2B5EF4-FFF2-40B4-BE49-F238E27FC236}">
                    <a16:creationId xmlns:a16="http://schemas.microsoft.com/office/drawing/2014/main" id="{A6DFC8A0-CA51-D667-55D8-56B7726FFC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01852" y="1071036"/>
                <a:ext cx="1215176" cy="144770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grpSp>
        <p:nvGrpSpPr>
          <p:cNvPr id="60" name="!!Gestión_Ingresos">
            <a:extLst>
              <a:ext uri="{FF2B5EF4-FFF2-40B4-BE49-F238E27FC236}">
                <a16:creationId xmlns:a16="http://schemas.microsoft.com/office/drawing/2014/main" id="{AD42E604-5F80-7BFA-EF92-6F923E275014}"/>
              </a:ext>
            </a:extLst>
          </p:cNvPr>
          <p:cNvGrpSpPr/>
          <p:nvPr/>
        </p:nvGrpSpPr>
        <p:grpSpPr>
          <a:xfrm>
            <a:off x="5878996" y="4209760"/>
            <a:ext cx="517004" cy="523943"/>
            <a:chOff x="7284211" y="1356738"/>
            <a:chExt cx="1179767" cy="1447462"/>
          </a:xfrm>
        </p:grpSpPr>
        <p:sp>
          <p:nvSpPr>
            <p:cNvPr id="61" name="Freeform 19">
              <a:hlinkClick r:id="rId26" action="ppaction://hlinksldjump"/>
              <a:extLst>
                <a:ext uri="{FF2B5EF4-FFF2-40B4-BE49-F238E27FC236}">
                  <a16:creationId xmlns:a16="http://schemas.microsoft.com/office/drawing/2014/main" id="{D36F129F-2916-C954-406C-E5653B41A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1356738"/>
              <a:ext cx="1179767" cy="395527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0 w 419"/>
                <a:gd name="T9" fmla="*/ 2147483646 h 131"/>
                <a:gd name="T10" fmla="*/ 2147483646 w 419"/>
                <a:gd name="T11" fmla="*/ 2147483646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408" y="11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5" y="115"/>
                    <a:pt x="0" y="123"/>
                    <a:pt x="0" y="131"/>
                  </a:cubicBezTo>
                  <a:cubicBezTo>
                    <a:pt x="419" y="131"/>
                    <a:pt x="419" y="131"/>
                    <a:pt x="419" y="131"/>
                  </a:cubicBezTo>
                  <a:cubicBezTo>
                    <a:pt x="419" y="123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FFC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20">
              <a:hlinkClick r:id="rId26" action="ppaction://hlinksldjump"/>
              <a:extLst>
                <a:ext uri="{FF2B5EF4-FFF2-40B4-BE49-F238E27FC236}">
                  <a16:creationId xmlns:a16="http://schemas.microsoft.com/office/drawing/2014/main" id="{D0FEB309-F53F-C920-12B9-15FCF8B60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1752265"/>
              <a:ext cx="1179767" cy="656407"/>
            </a:xfrm>
            <a:custGeom>
              <a:avLst/>
              <a:gdLst>
                <a:gd name="T0" fmla="*/ 2147483646 w 419"/>
                <a:gd name="T1" fmla="*/ 2147483646 h 217"/>
                <a:gd name="T2" fmla="*/ 2147483646 w 419"/>
                <a:gd name="T3" fmla="*/ 0 h 217"/>
                <a:gd name="T4" fmla="*/ 0 w 419"/>
                <a:gd name="T5" fmla="*/ 0 h 217"/>
                <a:gd name="T6" fmla="*/ 0 w 419"/>
                <a:gd name="T7" fmla="*/ 2147483646 h 217"/>
                <a:gd name="T8" fmla="*/ 0 w 419"/>
                <a:gd name="T9" fmla="*/ 2147483646 h 217"/>
                <a:gd name="T10" fmla="*/ 2147483646 w 419"/>
                <a:gd name="T11" fmla="*/ 2147483646 h 217"/>
                <a:gd name="T12" fmla="*/ 2147483646 w 419"/>
                <a:gd name="T13" fmla="*/ 2147483646 h 217"/>
                <a:gd name="T14" fmla="*/ 2147483646 w 419"/>
                <a:gd name="T15" fmla="*/ 2147483646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7">
                  <a:moveTo>
                    <a:pt x="419" y="1"/>
                  </a:moveTo>
                  <a:cubicBezTo>
                    <a:pt x="419" y="1"/>
                    <a:pt x="419" y="1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7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9" y="216"/>
                    <a:pt x="419" y="216"/>
                    <a:pt x="419" y="21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rgbClr val="FFA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" name="Freeform 21">
              <a:hlinkClick r:id="rId26" action="ppaction://hlinksldjump"/>
              <a:extLst>
                <a:ext uri="{FF2B5EF4-FFF2-40B4-BE49-F238E27FC236}">
                  <a16:creationId xmlns:a16="http://schemas.microsoft.com/office/drawing/2014/main" id="{3FFF6FAE-A3B3-B8A5-1D22-D0C2B02A3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2408672"/>
              <a:ext cx="1179767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FA9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25" name="!!Consulta_Documentos">
            <a:extLst>
              <a:ext uri="{FF2B5EF4-FFF2-40B4-BE49-F238E27FC236}">
                <a16:creationId xmlns:a16="http://schemas.microsoft.com/office/drawing/2014/main" id="{6DE9DB5B-C8C7-EC61-4ADB-BFF8395E889D}"/>
              </a:ext>
            </a:extLst>
          </p:cNvPr>
          <p:cNvGrpSpPr/>
          <p:nvPr/>
        </p:nvGrpSpPr>
        <p:grpSpPr>
          <a:xfrm>
            <a:off x="8211435" y="4210230"/>
            <a:ext cx="518477" cy="523943"/>
            <a:chOff x="7279004" y="3027841"/>
            <a:chExt cx="1183128" cy="1447462"/>
          </a:xfrm>
        </p:grpSpPr>
        <p:sp>
          <p:nvSpPr>
            <p:cNvPr id="326" name="Freeform 34">
              <a:hlinkClick r:id="rId27" action="ppaction://hlinksldjump"/>
              <a:extLst>
                <a:ext uri="{FF2B5EF4-FFF2-40B4-BE49-F238E27FC236}">
                  <a16:creationId xmlns:a16="http://schemas.microsoft.com/office/drawing/2014/main" id="{BE7CDBFA-D7EE-D9A1-F8ED-EAB816206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365" y="3027841"/>
              <a:ext cx="1179767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2147483646 w 419"/>
                <a:gd name="T11" fmla="*/ 2147483646 h 132"/>
                <a:gd name="T12" fmla="*/ 2147483646 w 419"/>
                <a:gd name="T13" fmla="*/ 2147483646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5" y="0"/>
                    <a:pt x="198" y="5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8" y="124"/>
                    <a:pt x="414" y="116"/>
                    <a:pt x="407" y="112"/>
                  </a:cubicBez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Freeform 35">
              <a:hlinkClick r:id="rId27" action="ppaction://hlinksldjump"/>
              <a:extLst>
                <a:ext uri="{FF2B5EF4-FFF2-40B4-BE49-F238E27FC236}">
                  <a16:creationId xmlns:a16="http://schemas.microsoft.com/office/drawing/2014/main" id="{0D04A321-7119-0F2E-9115-9D11F7F2D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004" y="4079775"/>
              <a:ext cx="1183128" cy="395528"/>
            </a:xfrm>
            <a:custGeom>
              <a:avLst/>
              <a:gdLst>
                <a:gd name="T0" fmla="*/ 2147483646 w 420"/>
                <a:gd name="T1" fmla="*/ 2147483646 h 131"/>
                <a:gd name="T2" fmla="*/ 2147483646 w 420"/>
                <a:gd name="T3" fmla="*/ 2147483646 h 131"/>
                <a:gd name="T4" fmla="*/ 2147483646 w 420"/>
                <a:gd name="T5" fmla="*/ 2147483646 h 131"/>
                <a:gd name="T6" fmla="*/ 2147483646 w 420"/>
                <a:gd name="T7" fmla="*/ 2147483646 h 131"/>
                <a:gd name="T8" fmla="*/ 2147483646 w 420"/>
                <a:gd name="T9" fmla="*/ 0 h 131"/>
                <a:gd name="T10" fmla="*/ 0 w 420"/>
                <a:gd name="T11" fmla="*/ 0 h 131"/>
                <a:gd name="T12" fmla="*/ 2147483646 w 420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31">
                  <a:moveTo>
                    <a:pt x="12" y="20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2" y="127"/>
                  </a:cubicBezTo>
                  <a:cubicBezTo>
                    <a:pt x="408" y="20"/>
                    <a:pt x="408" y="20"/>
                    <a:pt x="408" y="20"/>
                  </a:cubicBezTo>
                  <a:cubicBezTo>
                    <a:pt x="415" y="16"/>
                    <a:pt x="419" y="8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20"/>
                  </a:cubicBez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36">
              <a:hlinkClick r:id="rId27" action="ppaction://hlinksldjump"/>
              <a:extLst>
                <a:ext uri="{FF2B5EF4-FFF2-40B4-BE49-F238E27FC236}">
                  <a16:creationId xmlns:a16="http://schemas.microsoft.com/office/drawing/2014/main" id="{CEDC9C69-4EB4-E386-1CA4-09220561F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004" y="3426975"/>
              <a:ext cx="1183128" cy="652800"/>
            </a:xfrm>
            <a:custGeom>
              <a:avLst/>
              <a:gdLst>
                <a:gd name="T0" fmla="*/ 2147483646 w 420"/>
                <a:gd name="T1" fmla="*/ 0 h 216"/>
                <a:gd name="T2" fmla="*/ 2147483646 w 420"/>
                <a:gd name="T3" fmla="*/ 0 h 216"/>
                <a:gd name="T4" fmla="*/ 2147483646 w 420"/>
                <a:gd name="T5" fmla="*/ 0 h 216"/>
                <a:gd name="T6" fmla="*/ 0 w 420"/>
                <a:gd name="T7" fmla="*/ 0 h 216"/>
                <a:gd name="T8" fmla="*/ 0 w 420"/>
                <a:gd name="T9" fmla="*/ 2147483646 h 216"/>
                <a:gd name="T10" fmla="*/ 0 w 420"/>
                <a:gd name="T11" fmla="*/ 2147483646 h 216"/>
                <a:gd name="T12" fmla="*/ 2147483646 w 420"/>
                <a:gd name="T13" fmla="*/ 2147483646 h 216"/>
                <a:gd name="T14" fmla="*/ 2147483646 w 420"/>
                <a:gd name="T15" fmla="*/ 2147483646 h 216"/>
                <a:gd name="T16" fmla="*/ 2147483646 w 420"/>
                <a:gd name="T17" fmla="*/ 0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16">
                  <a:moveTo>
                    <a:pt x="420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420" y="216"/>
                    <a:pt x="420" y="216"/>
                    <a:pt x="420" y="216"/>
                  </a:cubicBezTo>
                  <a:cubicBezTo>
                    <a:pt x="420" y="216"/>
                    <a:pt x="420" y="216"/>
                    <a:pt x="420" y="216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9" name="Inf.Documentos_Ingresos">
            <a:extLst>
              <a:ext uri="{FF2B5EF4-FFF2-40B4-BE49-F238E27FC236}">
                <a16:creationId xmlns:a16="http://schemas.microsoft.com/office/drawing/2014/main" id="{7C6F0988-600A-ECE3-C6C1-15E965BB05F0}"/>
              </a:ext>
            </a:extLst>
          </p:cNvPr>
          <p:cNvSpPr txBox="1"/>
          <p:nvPr/>
        </p:nvSpPr>
        <p:spPr>
          <a:xfrm>
            <a:off x="5420789" y="1981901"/>
            <a:ext cx="352128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s-MX" sz="1500" dirty="0">
                <a:solidFill>
                  <a:srgbClr val="065280"/>
                </a:solidFill>
              </a:rPr>
              <a:t>Presenta la información  detallada de cada uno de los documentos que se generan en la gestión de ingresos.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lang="es-MX" sz="1500" dirty="0">
              <a:solidFill>
                <a:srgbClr val="065280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s-MX" sz="1500" dirty="0">
                <a:solidFill>
                  <a:srgbClr val="065280"/>
                </a:solidFill>
              </a:rPr>
              <a:t>Presenta el historial de afectación del respectivo documento.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lang="es-MX" sz="1500" dirty="0">
              <a:solidFill>
                <a:srgbClr val="065280"/>
              </a:solidFill>
            </a:endParaRPr>
          </a:p>
        </p:txBody>
      </p:sp>
      <p:sp>
        <p:nvSpPr>
          <p:cNvPr id="9" name="Rectangulo Reporte">
            <a:extLst>
              <a:ext uri="{FF2B5EF4-FFF2-40B4-BE49-F238E27FC236}">
                <a16:creationId xmlns:a16="http://schemas.microsoft.com/office/drawing/2014/main" id="{12B2B390-59C6-3B48-46F3-1C048BE6A54A}"/>
              </a:ext>
            </a:extLst>
          </p:cNvPr>
          <p:cNvSpPr/>
          <p:nvPr/>
        </p:nvSpPr>
        <p:spPr>
          <a:xfrm>
            <a:off x="4099560" y="956571"/>
            <a:ext cx="4876800" cy="395961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340" name="!!Sin Efecto_Presupuestal">
            <a:extLst>
              <a:ext uri="{FF2B5EF4-FFF2-40B4-BE49-F238E27FC236}">
                <a16:creationId xmlns:a16="http://schemas.microsoft.com/office/drawing/2014/main" id="{67D60DCA-F809-2FB0-BE3A-46292A9EF6F2}"/>
              </a:ext>
            </a:extLst>
          </p:cNvPr>
          <p:cNvGrpSpPr/>
          <p:nvPr/>
        </p:nvGrpSpPr>
        <p:grpSpPr>
          <a:xfrm>
            <a:off x="7435193" y="4209760"/>
            <a:ext cx="517004" cy="523943"/>
            <a:chOff x="5961430" y="3027841"/>
            <a:chExt cx="1179766" cy="1447462"/>
          </a:xfrm>
        </p:grpSpPr>
        <p:sp>
          <p:nvSpPr>
            <p:cNvPr id="341" name="Freeform 22">
              <a:hlinkClick r:id="rId28" action="ppaction://hlinksldjump"/>
              <a:extLst>
                <a:ext uri="{FF2B5EF4-FFF2-40B4-BE49-F238E27FC236}">
                  <a16:creationId xmlns:a16="http://schemas.microsoft.com/office/drawing/2014/main" id="{05A7C558-E31A-E349-6696-5372AB76F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4079775"/>
              <a:ext cx="1179766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0A9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" name="Freeform 23">
              <a:hlinkClick r:id="rId28" action="ppaction://hlinksldjump"/>
              <a:extLst>
                <a:ext uri="{FF2B5EF4-FFF2-40B4-BE49-F238E27FC236}">
                  <a16:creationId xmlns:a16="http://schemas.microsoft.com/office/drawing/2014/main" id="{3194BDD9-E7A2-60B9-FE2E-689A88C1A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3426975"/>
              <a:ext cx="1179766" cy="652800"/>
            </a:xfrm>
            <a:custGeom>
              <a:avLst/>
              <a:gdLst>
                <a:gd name="T0" fmla="*/ 2147483646 w 419"/>
                <a:gd name="T1" fmla="*/ 0 h 216"/>
                <a:gd name="T2" fmla="*/ 2147483646 w 419"/>
                <a:gd name="T3" fmla="*/ 0 h 216"/>
                <a:gd name="T4" fmla="*/ 0 w 419"/>
                <a:gd name="T5" fmla="*/ 0 h 216"/>
                <a:gd name="T6" fmla="*/ 0 w 419"/>
                <a:gd name="T7" fmla="*/ 2147483646 h 216"/>
                <a:gd name="T8" fmla="*/ 0 w 419"/>
                <a:gd name="T9" fmla="*/ 2147483646 h 216"/>
                <a:gd name="T10" fmla="*/ 2147483646 w 419"/>
                <a:gd name="T11" fmla="*/ 2147483646 h 216"/>
                <a:gd name="T12" fmla="*/ 2147483646 w 419"/>
                <a:gd name="T13" fmla="*/ 2147483646 h 216"/>
                <a:gd name="T14" fmla="*/ 2147483646 w 419"/>
                <a:gd name="T15" fmla="*/ 0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6">
                  <a:moveTo>
                    <a:pt x="419" y="0"/>
                  </a:moveTo>
                  <a:cubicBezTo>
                    <a:pt x="419" y="0"/>
                    <a:pt x="419" y="0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6"/>
                    <a:pt x="0" y="216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6"/>
                    <a:pt x="419" y="215"/>
                    <a:pt x="419" y="215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" name="Freeform 24">
              <a:hlinkClick r:id="rId28" action="ppaction://hlinksldjump"/>
              <a:extLst>
                <a:ext uri="{FF2B5EF4-FFF2-40B4-BE49-F238E27FC236}">
                  <a16:creationId xmlns:a16="http://schemas.microsoft.com/office/drawing/2014/main" id="{1A5016DE-6044-F61F-B4ED-C10C9557D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3027841"/>
              <a:ext cx="1179766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0 w 419"/>
                <a:gd name="T11" fmla="*/ 2147483646 h 132"/>
                <a:gd name="T12" fmla="*/ 2147483646 w 419"/>
                <a:gd name="T13" fmla="*/ 2147483646 h 132"/>
                <a:gd name="T14" fmla="*/ 2147483646 w 419"/>
                <a:gd name="T15" fmla="*/ 2147483646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132">
                  <a:moveTo>
                    <a:pt x="408" y="112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5" y="116"/>
                    <a:pt x="0" y="12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68C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T.Gestion_ingresos">
            <a:extLst>
              <a:ext uri="{FF2B5EF4-FFF2-40B4-BE49-F238E27FC236}">
                <a16:creationId xmlns:a16="http://schemas.microsoft.com/office/drawing/2014/main" id="{0FBD7941-89D6-94A9-BC52-7471851E4C84}"/>
              </a:ext>
            </a:extLst>
          </p:cNvPr>
          <p:cNvSpPr txBox="1"/>
          <p:nvPr/>
        </p:nvSpPr>
        <p:spPr>
          <a:xfrm>
            <a:off x="4494727" y="507499"/>
            <a:ext cx="4084685" cy="4462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Regresar Inicio">
                <a:extLst>
                  <a:ext uri="{FF2B5EF4-FFF2-40B4-BE49-F238E27FC236}">
                    <a16:creationId xmlns:a16="http://schemas.microsoft.com/office/drawing/2014/main" id="{4B82C5DE-5243-3135-E91D-8705F20441F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Regresar Inicio">
                <a:extLst>
                  <a:ext uri="{FF2B5EF4-FFF2-40B4-BE49-F238E27FC236}">
                    <a16:creationId xmlns:a16="http://schemas.microsoft.com/office/drawing/2014/main" id="{4B82C5DE-5243-3135-E91D-8705F20441F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0443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F6B95D-2AA4-BDCF-8B6F-1EBCD6558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4370" cy="51435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Vista general de diapositiva 3">
                <a:extLst>
                  <a:ext uri="{FF2B5EF4-FFF2-40B4-BE49-F238E27FC236}">
                    <a16:creationId xmlns:a16="http://schemas.microsoft.com/office/drawing/2014/main" id="{A5F43F82-8C15-EBC9-F8B5-C072A45FE2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7648859"/>
                  </p:ext>
                </p:extLst>
              </p:nvPr>
            </p:nvGraphicFramePr>
            <p:xfrm>
              <a:off x="2374370" y="0"/>
              <a:ext cx="6769630" cy="5143500"/>
            </p:xfrm>
            <a:graphic>
              <a:graphicData uri="http://schemas.microsoft.com/office/powerpoint/2016/slidezoom">
                <pslz:sldZm>
                  <pslz:sldZmObj sldId="332" cId="1913897675">
                    <pslz:zmPr id="{6FAF9EF6-2BD9-4BFB-80C4-B8D531FD6317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769630" cy="5143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Vista general de diapositiva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5F43F82-8C15-EBC9-F8B5-C072A45FE2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4370" y="0"/>
                <a:ext cx="6769630" cy="5143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0038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.Consulta_DRXC">
            <a:extLst>
              <a:ext uri="{FF2B5EF4-FFF2-40B4-BE49-F238E27FC236}">
                <a16:creationId xmlns:a16="http://schemas.microsoft.com/office/drawing/2014/main" id="{93BBEE31-D9B9-DD14-7654-34646F344F1A}"/>
              </a:ext>
            </a:extLst>
          </p:cNvPr>
          <p:cNvSpPr txBox="1"/>
          <p:nvPr/>
        </p:nvSpPr>
        <p:spPr>
          <a:xfrm>
            <a:off x="0" y="74737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REPORTES DOCUMENTOS DE INGRESOS - CAUSACIÓN</a:t>
            </a:r>
          </a:p>
        </p:txBody>
      </p:sp>
      <p:cxnSp>
        <p:nvCxnSpPr>
          <p:cNvPr id="4" name="Linea_Consulta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B2650C22-6439-C02D-6877-09760F35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88" y="1231788"/>
            <a:ext cx="6914952" cy="3829253"/>
          </a:xfrm>
          <a:prstGeom prst="rect">
            <a:avLst/>
          </a:prstGeom>
        </p:spPr>
      </p:pic>
      <p:sp>
        <p:nvSpPr>
          <p:cNvPr id="5" name="Boton_Siguiente">
            <a:extLst>
              <a:ext uri="{FF2B5EF4-FFF2-40B4-BE49-F238E27FC236}">
                <a16:creationId xmlns:a16="http://schemas.microsoft.com/office/drawing/2014/main" id="{034FD722-F0DE-8551-798D-8B09E46F1B5A}"/>
              </a:ext>
            </a:extLst>
          </p:cNvPr>
          <p:cNvSpPr/>
          <p:nvPr/>
        </p:nvSpPr>
        <p:spPr>
          <a:xfrm rot="16200000" flipV="1">
            <a:off x="8649437" y="3030271"/>
            <a:ext cx="520867" cy="232285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Boton_Reportes">
                <a:extLst>
                  <a:ext uri="{FF2B5EF4-FFF2-40B4-BE49-F238E27FC236}">
                    <a16:creationId xmlns:a16="http://schemas.microsoft.com/office/drawing/2014/main" id="{A6C3F5E8-9712-701F-7F43-66DE4F63F00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4819131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299" cId="512638463">
                    <pslz:zmPr id="{7D78F3EF-DDF2-40C3-8663-DB247FB727D4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Boton_Reportes">
                <a:extLst>
                  <a:ext uri="{FF2B5EF4-FFF2-40B4-BE49-F238E27FC236}">
                    <a16:creationId xmlns:a16="http://schemas.microsoft.com/office/drawing/2014/main" id="{A6C3F5E8-9712-701F-7F43-66DE4F63F0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38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ndo Bombillo">
            <a:extLst>
              <a:ext uri="{FF2B5EF4-FFF2-40B4-BE49-F238E27FC236}">
                <a16:creationId xmlns:a16="http://schemas.microsoft.com/office/drawing/2014/main" id="{61719910-0517-C5F3-7E86-A63D32D2CC16}"/>
              </a:ext>
            </a:extLst>
          </p:cNvPr>
          <p:cNvSpPr>
            <a:spLocks/>
          </p:cNvSpPr>
          <p:nvPr/>
        </p:nvSpPr>
        <p:spPr bwMode="auto">
          <a:xfrm>
            <a:off x="-834614" y="1193527"/>
            <a:ext cx="5350194" cy="3693071"/>
          </a:xfrm>
          <a:custGeom>
            <a:avLst/>
            <a:gdLst>
              <a:gd name="T0" fmla="*/ 2147483646 w 219"/>
              <a:gd name="T1" fmla="*/ 2147483646 h 256"/>
              <a:gd name="T2" fmla="*/ 2147483646 w 219"/>
              <a:gd name="T3" fmla="*/ 2147483646 h 256"/>
              <a:gd name="T4" fmla="*/ 2147483646 w 219"/>
              <a:gd name="T5" fmla="*/ 2147483646 h 256"/>
              <a:gd name="T6" fmla="*/ 2147483646 w 219"/>
              <a:gd name="T7" fmla="*/ 2147483646 h 256"/>
              <a:gd name="T8" fmla="*/ 2147483646 w 219"/>
              <a:gd name="T9" fmla="*/ 2147483646 h 256"/>
              <a:gd name="T10" fmla="*/ 2147483646 w 219"/>
              <a:gd name="T11" fmla="*/ 2147483646 h 256"/>
              <a:gd name="T12" fmla="*/ 2147483646 w 219"/>
              <a:gd name="T13" fmla="*/ 2147483646 h 256"/>
              <a:gd name="T14" fmla="*/ 2147483646 w 219"/>
              <a:gd name="T15" fmla="*/ 2147483646 h 256"/>
              <a:gd name="T16" fmla="*/ 2147483646 w 219"/>
              <a:gd name="T17" fmla="*/ 2147483646 h 256"/>
              <a:gd name="T18" fmla="*/ 2147483646 w 219"/>
              <a:gd name="T19" fmla="*/ 2147483646 h 256"/>
              <a:gd name="T20" fmla="*/ 2147483646 w 219"/>
              <a:gd name="T21" fmla="*/ 2147483646 h 256"/>
              <a:gd name="T22" fmla="*/ 2147483646 w 219"/>
              <a:gd name="T23" fmla="*/ 2147483646 h 256"/>
              <a:gd name="T24" fmla="*/ 2147483646 w 219"/>
              <a:gd name="T25" fmla="*/ 2147483646 h 256"/>
              <a:gd name="T26" fmla="*/ 2147483646 w 219"/>
              <a:gd name="T27" fmla="*/ 2147483646 h 256"/>
              <a:gd name="T28" fmla="*/ 2147483646 w 219"/>
              <a:gd name="T29" fmla="*/ 2147483646 h 256"/>
              <a:gd name="T30" fmla="*/ 2147483646 w 219"/>
              <a:gd name="T31" fmla="*/ 2147483646 h 256"/>
              <a:gd name="T32" fmla="*/ 2147483646 w 219"/>
              <a:gd name="T33" fmla="*/ 2147483646 h 256"/>
              <a:gd name="T34" fmla="*/ 2147483646 w 219"/>
              <a:gd name="T35" fmla="*/ 2147483646 h 256"/>
              <a:gd name="T36" fmla="*/ 2147483646 w 219"/>
              <a:gd name="T37" fmla="*/ 2147483646 h 256"/>
              <a:gd name="T38" fmla="*/ 2147483646 w 219"/>
              <a:gd name="T39" fmla="*/ 2147483646 h 256"/>
              <a:gd name="T40" fmla="*/ 2147483646 w 219"/>
              <a:gd name="T41" fmla="*/ 2147483646 h 256"/>
              <a:gd name="T42" fmla="*/ 2147483646 w 219"/>
              <a:gd name="T43" fmla="*/ 2147483646 h 256"/>
              <a:gd name="T44" fmla="*/ 2147483646 w 219"/>
              <a:gd name="T45" fmla="*/ 2147483646 h 256"/>
              <a:gd name="T46" fmla="*/ 0 w 219"/>
              <a:gd name="T47" fmla="*/ 2147483646 h 256"/>
              <a:gd name="T48" fmla="*/ 2147483646 w 219"/>
              <a:gd name="T49" fmla="*/ 2147483646 h 256"/>
              <a:gd name="T50" fmla="*/ 2147483646 w 219"/>
              <a:gd name="T51" fmla="*/ 2147483646 h 256"/>
              <a:gd name="T52" fmla="*/ 2147483646 w 219"/>
              <a:gd name="T53" fmla="*/ 2147483646 h 256"/>
              <a:gd name="T54" fmla="*/ 2147483646 w 219"/>
              <a:gd name="T55" fmla="*/ 2147483646 h 256"/>
              <a:gd name="T56" fmla="*/ 2147483646 w 219"/>
              <a:gd name="T57" fmla="*/ 2147483646 h 256"/>
              <a:gd name="T58" fmla="*/ 2147483646 w 219"/>
              <a:gd name="T59" fmla="*/ 2147483646 h 256"/>
              <a:gd name="T60" fmla="*/ 2147483646 w 219"/>
              <a:gd name="T61" fmla="*/ 2147483646 h 256"/>
              <a:gd name="T62" fmla="*/ 2147483646 w 219"/>
              <a:gd name="T63" fmla="*/ 2147483646 h 256"/>
              <a:gd name="T64" fmla="*/ 2147483646 w 219"/>
              <a:gd name="T65" fmla="*/ 2147483646 h 256"/>
              <a:gd name="T66" fmla="*/ 2147483646 w 219"/>
              <a:gd name="T67" fmla="*/ 2147483646 h 256"/>
              <a:gd name="T68" fmla="*/ 2147483646 w 219"/>
              <a:gd name="T69" fmla="*/ 2147483646 h 256"/>
              <a:gd name="T70" fmla="*/ 2147483646 w 219"/>
              <a:gd name="T71" fmla="*/ 2147483646 h 256"/>
              <a:gd name="T72" fmla="*/ 2147483646 w 219"/>
              <a:gd name="T73" fmla="*/ 2147483646 h 256"/>
              <a:gd name="T74" fmla="*/ 2147483646 w 219"/>
              <a:gd name="T75" fmla="*/ 2147483646 h 256"/>
              <a:gd name="T76" fmla="*/ 2147483646 w 219"/>
              <a:gd name="T77" fmla="*/ 2147483646 h 256"/>
              <a:gd name="T78" fmla="*/ 2147483646 w 219"/>
              <a:gd name="T79" fmla="*/ 2147483646 h 256"/>
              <a:gd name="T80" fmla="*/ 2147483646 w 219"/>
              <a:gd name="T81" fmla="*/ 2147483646 h 256"/>
              <a:gd name="T82" fmla="*/ 2147483646 w 219"/>
              <a:gd name="T83" fmla="*/ 2147483646 h 256"/>
              <a:gd name="T84" fmla="*/ 2147483646 w 219"/>
              <a:gd name="T85" fmla="*/ 2147483646 h 256"/>
              <a:gd name="T86" fmla="*/ 2147483646 w 219"/>
              <a:gd name="T87" fmla="*/ 0 h 256"/>
              <a:gd name="T88" fmla="*/ 2147483646 w 219"/>
              <a:gd name="T89" fmla="*/ 2147483646 h 25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19" h="256" extrusionOk="0">
                <a:moveTo>
                  <a:pt x="126" y="256"/>
                </a:moveTo>
                <a:cubicBezTo>
                  <a:pt x="90" y="256"/>
                  <a:pt x="90" y="256"/>
                  <a:pt x="90" y="256"/>
                </a:cubicBezTo>
                <a:cubicBezTo>
                  <a:pt x="87" y="256"/>
                  <a:pt x="85" y="254"/>
                  <a:pt x="85" y="251"/>
                </a:cubicBezTo>
                <a:cubicBezTo>
                  <a:pt x="85" y="249"/>
                  <a:pt x="87" y="246"/>
                  <a:pt x="90" y="246"/>
                </a:cubicBezTo>
                <a:cubicBezTo>
                  <a:pt x="126" y="246"/>
                  <a:pt x="126" y="246"/>
                  <a:pt x="126" y="246"/>
                </a:cubicBezTo>
                <a:cubicBezTo>
                  <a:pt x="128" y="246"/>
                  <a:pt x="130" y="249"/>
                  <a:pt x="130" y="251"/>
                </a:cubicBezTo>
                <a:cubicBezTo>
                  <a:pt x="130" y="254"/>
                  <a:pt x="128" y="256"/>
                  <a:pt x="126" y="256"/>
                </a:cubicBezTo>
                <a:close/>
                <a:moveTo>
                  <a:pt x="136" y="240"/>
                </a:moveTo>
                <a:cubicBezTo>
                  <a:pt x="80" y="240"/>
                  <a:pt x="80" y="240"/>
                  <a:pt x="80" y="240"/>
                </a:cubicBezTo>
                <a:cubicBezTo>
                  <a:pt x="78" y="240"/>
                  <a:pt x="75" y="237"/>
                  <a:pt x="75" y="235"/>
                </a:cubicBezTo>
                <a:cubicBezTo>
                  <a:pt x="75" y="232"/>
                  <a:pt x="78" y="230"/>
                  <a:pt x="80" y="230"/>
                </a:cubicBezTo>
                <a:cubicBezTo>
                  <a:pt x="136" y="230"/>
                  <a:pt x="136" y="230"/>
                  <a:pt x="136" y="230"/>
                </a:cubicBezTo>
                <a:cubicBezTo>
                  <a:pt x="138" y="230"/>
                  <a:pt x="140" y="232"/>
                  <a:pt x="140" y="235"/>
                </a:cubicBezTo>
                <a:cubicBezTo>
                  <a:pt x="140" y="237"/>
                  <a:pt x="138" y="240"/>
                  <a:pt x="136" y="240"/>
                </a:cubicBezTo>
                <a:close/>
                <a:moveTo>
                  <a:pt x="107" y="222"/>
                </a:moveTo>
                <a:cubicBezTo>
                  <a:pt x="97" y="222"/>
                  <a:pt x="87" y="222"/>
                  <a:pt x="86" y="222"/>
                </a:cubicBezTo>
                <a:cubicBezTo>
                  <a:pt x="86" y="222"/>
                  <a:pt x="86" y="222"/>
                  <a:pt x="86" y="222"/>
                </a:cubicBezTo>
                <a:cubicBezTo>
                  <a:pt x="76" y="222"/>
                  <a:pt x="72" y="218"/>
                  <a:pt x="70" y="209"/>
                </a:cubicBezTo>
                <a:cubicBezTo>
                  <a:pt x="69" y="206"/>
                  <a:pt x="69" y="202"/>
                  <a:pt x="69" y="198"/>
                </a:cubicBezTo>
                <a:cubicBezTo>
                  <a:pt x="69" y="193"/>
                  <a:pt x="68" y="189"/>
                  <a:pt x="66" y="185"/>
                </a:cubicBezTo>
                <a:cubicBezTo>
                  <a:pt x="59" y="172"/>
                  <a:pt x="54" y="162"/>
                  <a:pt x="47" y="148"/>
                </a:cubicBezTo>
                <a:cubicBezTo>
                  <a:pt x="40" y="135"/>
                  <a:pt x="32" y="114"/>
                  <a:pt x="37" y="95"/>
                </a:cubicBezTo>
                <a:cubicBezTo>
                  <a:pt x="43" y="70"/>
                  <a:pt x="69" y="46"/>
                  <a:pt x="107" y="46"/>
                </a:cubicBezTo>
                <a:cubicBezTo>
                  <a:pt x="145" y="46"/>
                  <a:pt x="171" y="70"/>
                  <a:pt x="177" y="95"/>
                </a:cubicBezTo>
                <a:cubicBezTo>
                  <a:pt x="182" y="114"/>
                  <a:pt x="175" y="135"/>
                  <a:pt x="168" y="148"/>
                </a:cubicBezTo>
                <a:cubicBezTo>
                  <a:pt x="160" y="162"/>
                  <a:pt x="155" y="172"/>
                  <a:pt x="148" y="185"/>
                </a:cubicBezTo>
                <a:cubicBezTo>
                  <a:pt x="146" y="189"/>
                  <a:pt x="146" y="193"/>
                  <a:pt x="146" y="198"/>
                </a:cubicBezTo>
                <a:cubicBezTo>
                  <a:pt x="145" y="202"/>
                  <a:pt x="145" y="206"/>
                  <a:pt x="145" y="209"/>
                </a:cubicBezTo>
                <a:cubicBezTo>
                  <a:pt x="143" y="218"/>
                  <a:pt x="138" y="222"/>
                  <a:pt x="128" y="222"/>
                </a:cubicBezTo>
                <a:cubicBezTo>
                  <a:pt x="128" y="222"/>
                  <a:pt x="118" y="222"/>
                  <a:pt x="107" y="222"/>
                </a:cubicBezTo>
                <a:close/>
                <a:moveTo>
                  <a:pt x="86" y="212"/>
                </a:moveTo>
                <a:cubicBezTo>
                  <a:pt x="87" y="212"/>
                  <a:pt x="127" y="212"/>
                  <a:pt x="128" y="212"/>
                </a:cubicBezTo>
                <a:cubicBezTo>
                  <a:pt x="134" y="212"/>
                  <a:pt x="134" y="211"/>
                  <a:pt x="135" y="207"/>
                </a:cubicBezTo>
                <a:cubicBezTo>
                  <a:pt x="136" y="205"/>
                  <a:pt x="136" y="201"/>
                  <a:pt x="136" y="198"/>
                </a:cubicBezTo>
                <a:cubicBezTo>
                  <a:pt x="136" y="192"/>
                  <a:pt x="136" y="186"/>
                  <a:pt x="140" y="180"/>
                </a:cubicBezTo>
                <a:cubicBezTo>
                  <a:pt x="147" y="167"/>
                  <a:pt x="152" y="158"/>
                  <a:pt x="159" y="144"/>
                </a:cubicBezTo>
                <a:cubicBezTo>
                  <a:pt x="164" y="134"/>
                  <a:pt x="172" y="114"/>
                  <a:pt x="168" y="97"/>
                </a:cubicBezTo>
                <a:cubicBezTo>
                  <a:pt x="163" y="77"/>
                  <a:pt x="140" y="55"/>
                  <a:pt x="107" y="55"/>
                </a:cubicBezTo>
                <a:cubicBezTo>
                  <a:pt x="75" y="55"/>
                  <a:pt x="52" y="77"/>
                  <a:pt x="46" y="97"/>
                </a:cubicBezTo>
                <a:cubicBezTo>
                  <a:pt x="42" y="114"/>
                  <a:pt x="50" y="134"/>
                  <a:pt x="55" y="144"/>
                </a:cubicBezTo>
                <a:cubicBezTo>
                  <a:pt x="62" y="158"/>
                  <a:pt x="67" y="167"/>
                  <a:pt x="75" y="180"/>
                </a:cubicBezTo>
                <a:cubicBezTo>
                  <a:pt x="78" y="186"/>
                  <a:pt x="78" y="192"/>
                  <a:pt x="78" y="198"/>
                </a:cubicBezTo>
                <a:cubicBezTo>
                  <a:pt x="79" y="201"/>
                  <a:pt x="79" y="205"/>
                  <a:pt x="79" y="207"/>
                </a:cubicBezTo>
                <a:cubicBezTo>
                  <a:pt x="80" y="211"/>
                  <a:pt x="80" y="212"/>
                  <a:pt x="86" y="212"/>
                </a:cubicBezTo>
                <a:cubicBezTo>
                  <a:pt x="86" y="212"/>
                  <a:pt x="86" y="212"/>
                  <a:pt x="86" y="212"/>
                </a:cubicBezTo>
                <a:close/>
                <a:moveTo>
                  <a:pt x="23" y="118"/>
                </a:moveTo>
                <a:cubicBezTo>
                  <a:pt x="5" y="118"/>
                  <a:pt x="5" y="118"/>
                  <a:pt x="5" y="118"/>
                </a:cubicBezTo>
                <a:cubicBezTo>
                  <a:pt x="2" y="118"/>
                  <a:pt x="0" y="115"/>
                  <a:pt x="0" y="113"/>
                </a:cubicBezTo>
                <a:cubicBezTo>
                  <a:pt x="0" y="110"/>
                  <a:pt x="2" y="108"/>
                  <a:pt x="5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6" y="108"/>
                  <a:pt x="28" y="110"/>
                  <a:pt x="28" y="113"/>
                </a:cubicBezTo>
                <a:cubicBezTo>
                  <a:pt x="28" y="115"/>
                  <a:pt x="26" y="118"/>
                  <a:pt x="23" y="118"/>
                </a:cubicBezTo>
                <a:close/>
                <a:moveTo>
                  <a:pt x="214" y="114"/>
                </a:moveTo>
                <a:cubicBezTo>
                  <a:pt x="191" y="114"/>
                  <a:pt x="191" y="114"/>
                  <a:pt x="191" y="114"/>
                </a:cubicBezTo>
                <a:cubicBezTo>
                  <a:pt x="188" y="114"/>
                  <a:pt x="186" y="112"/>
                  <a:pt x="186" y="109"/>
                </a:cubicBezTo>
                <a:cubicBezTo>
                  <a:pt x="186" y="107"/>
                  <a:pt x="188" y="105"/>
                  <a:pt x="191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7" y="105"/>
                  <a:pt x="219" y="107"/>
                  <a:pt x="219" y="109"/>
                </a:cubicBezTo>
                <a:cubicBezTo>
                  <a:pt x="219" y="112"/>
                  <a:pt x="217" y="114"/>
                  <a:pt x="214" y="114"/>
                </a:cubicBezTo>
                <a:close/>
                <a:moveTo>
                  <a:pt x="64" y="110"/>
                </a:moveTo>
                <a:cubicBezTo>
                  <a:pt x="64" y="110"/>
                  <a:pt x="63" y="110"/>
                  <a:pt x="63" y="110"/>
                </a:cubicBezTo>
                <a:cubicBezTo>
                  <a:pt x="60" y="109"/>
                  <a:pt x="59" y="107"/>
                  <a:pt x="60" y="104"/>
                </a:cubicBezTo>
                <a:cubicBezTo>
                  <a:pt x="64" y="87"/>
                  <a:pt x="83" y="69"/>
                  <a:pt x="110" y="69"/>
                </a:cubicBezTo>
                <a:cubicBezTo>
                  <a:pt x="110" y="69"/>
                  <a:pt x="110" y="69"/>
                  <a:pt x="110" y="69"/>
                </a:cubicBezTo>
                <a:cubicBezTo>
                  <a:pt x="112" y="69"/>
                  <a:pt x="115" y="71"/>
                  <a:pt x="115" y="74"/>
                </a:cubicBezTo>
                <a:cubicBezTo>
                  <a:pt x="115" y="76"/>
                  <a:pt x="112" y="78"/>
                  <a:pt x="110" y="78"/>
                </a:cubicBezTo>
                <a:cubicBezTo>
                  <a:pt x="88" y="78"/>
                  <a:pt x="72" y="93"/>
                  <a:pt x="69" y="107"/>
                </a:cubicBezTo>
                <a:cubicBezTo>
                  <a:pt x="68" y="109"/>
                  <a:pt x="66" y="110"/>
                  <a:pt x="64" y="110"/>
                </a:cubicBezTo>
                <a:close/>
                <a:moveTo>
                  <a:pt x="168" y="58"/>
                </a:moveTo>
                <a:cubicBezTo>
                  <a:pt x="167" y="58"/>
                  <a:pt x="166" y="57"/>
                  <a:pt x="165" y="56"/>
                </a:cubicBezTo>
                <a:cubicBezTo>
                  <a:pt x="163" y="55"/>
                  <a:pt x="163" y="52"/>
                  <a:pt x="165" y="50"/>
                </a:cubicBezTo>
                <a:cubicBezTo>
                  <a:pt x="181" y="34"/>
                  <a:pt x="181" y="34"/>
                  <a:pt x="181" y="34"/>
                </a:cubicBezTo>
                <a:cubicBezTo>
                  <a:pt x="183" y="32"/>
                  <a:pt x="186" y="32"/>
                  <a:pt x="188" y="34"/>
                </a:cubicBezTo>
                <a:cubicBezTo>
                  <a:pt x="190" y="35"/>
                  <a:pt x="190" y="38"/>
                  <a:pt x="188" y="40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1" y="57"/>
                  <a:pt x="170" y="58"/>
                  <a:pt x="168" y="58"/>
                </a:cubicBezTo>
                <a:close/>
                <a:moveTo>
                  <a:pt x="47" y="58"/>
                </a:moveTo>
                <a:cubicBezTo>
                  <a:pt x="46" y="58"/>
                  <a:pt x="45" y="57"/>
                  <a:pt x="44" y="56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38"/>
                  <a:pt x="26" y="35"/>
                  <a:pt x="28" y="34"/>
                </a:cubicBezTo>
                <a:cubicBezTo>
                  <a:pt x="30" y="32"/>
                  <a:pt x="33" y="32"/>
                  <a:pt x="35" y="34"/>
                </a:cubicBezTo>
                <a:cubicBezTo>
                  <a:pt x="51" y="50"/>
                  <a:pt x="51" y="50"/>
                  <a:pt x="51" y="50"/>
                </a:cubicBezTo>
                <a:cubicBezTo>
                  <a:pt x="53" y="52"/>
                  <a:pt x="53" y="55"/>
                  <a:pt x="51" y="56"/>
                </a:cubicBezTo>
                <a:cubicBezTo>
                  <a:pt x="50" y="57"/>
                  <a:pt x="49" y="58"/>
                  <a:pt x="47" y="58"/>
                </a:cubicBezTo>
                <a:close/>
                <a:moveTo>
                  <a:pt x="107" y="36"/>
                </a:moveTo>
                <a:cubicBezTo>
                  <a:pt x="105" y="36"/>
                  <a:pt x="102" y="34"/>
                  <a:pt x="102" y="32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2"/>
                  <a:pt x="105" y="0"/>
                  <a:pt x="107" y="0"/>
                </a:cubicBezTo>
                <a:cubicBezTo>
                  <a:pt x="110" y="0"/>
                  <a:pt x="112" y="2"/>
                  <a:pt x="112" y="5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34"/>
                  <a:pt x="110" y="36"/>
                  <a:pt x="107" y="36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lIns="91425" tIns="45700" rIns="91425" bIns="45700"/>
          <a:lstStyle/>
          <a:p>
            <a:endParaRPr lang="en-US" dirty="0"/>
          </a:p>
        </p:txBody>
      </p:sp>
      <p:grpSp>
        <p:nvGrpSpPr>
          <p:cNvPr id="12" name="Flecha_Objetivo2">
            <a:extLst>
              <a:ext uri="{FF2B5EF4-FFF2-40B4-BE49-F238E27FC236}">
                <a16:creationId xmlns:a16="http://schemas.microsoft.com/office/drawing/2014/main" id="{06CA437A-8FEC-8CC9-50A5-F73819A92C52}"/>
              </a:ext>
            </a:extLst>
          </p:cNvPr>
          <p:cNvGrpSpPr/>
          <p:nvPr/>
        </p:nvGrpSpPr>
        <p:grpSpPr>
          <a:xfrm>
            <a:off x="3453686" y="2998789"/>
            <a:ext cx="2175668" cy="622299"/>
            <a:chOff x="1928337" y="1966914"/>
            <a:chExt cx="2175668" cy="622299"/>
          </a:xfrm>
        </p:grpSpPr>
        <p:sp>
          <p:nvSpPr>
            <p:cNvPr id="6" name="Punto2.2">
              <a:extLst>
                <a:ext uri="{FF2B5EF4-FFF2-40B4-BE49-F238E27FC236}">
                  <a16:creationId xmlns:a16="http://schemas.microsoft.com/office/drawing/2014/main" id="{2EB70DD3-39E9-32A9-B9A0-308405FE2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643" y="2004220"/>
              <a:ext cx="2103437" cy="547687"/>
            </a:xfrm>
            <a:custGeom>
              <a:avLst/>
              <a:gdLst>
                <a:gd name="T0" fmla="*/ 0 w 1325"/>
                <a:gd name="T1" fmla="*/ 0 h 345"/>
                <a:gd name="T2" fmla="*/ 608012 w 1325"/>
                <a:gd name="T3" fmla="*/ 547687 h 345"/>
                <a:gd name="T4" fmla="*/ 2103437 w 1325"/>
                <a:gd name="T5" fmla="*/ 547687 h 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25" h="345" extrusionOk="0">
                  <a:moveTo>
                    <a:pt x="0" y="0"/>
                  </a:moveTo>
                  <a:lnTo>
                    <a:pt x="383" y="345"/>
                  </a:lnTo>
                  <a:lnTo>
                    <a:pt x="1325" y="345"/>
                  </a:lnTo>
                </a:path>
              </a:pathLst>
            </a:custGeom>
            <a:noFill/>
            <a:ln w="20625" cap="flat" cmpd="sng">
              <a:solidFill>
                <a:srgbClr val="1E0F00"/>
              </a:solidFill>
              <a:prstDash val="solid"/>
              <a:miter lim="524287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endParaRPr lang="en-US" dirty="0"/>
            </a:p>
          </p:txBody>
        </p:sp>
        <p:sp>
          <p:nvSpPr>
            <p:cNvPr id="7" name="Union2">
              <a:extLst>
                <a:ext uri="{FF2B5EF4-FFF2-40B4-BE49-F238E27FC236}">
                  <a16:creationId xmlns:a16="http://schemas.microsoft.com/office/drawing/2014/main" id="{60077286-39E5-4229-8B7D-BFB0D5E73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393" y="2514600"/>
              <a:ext cx="74612" cy="74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es-EC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Punto2.1">
              <a:extLst>
                <a:ext uri="{FF2B5EF4-FFF2-40B4-BE49-F238E27FC236}">
                  <a16:creationId xmlns:a16="http://schemas.microsoft.com/office/drawing/2014/main" id="{66204E9B-34DE-F731-54F6-C40B4B4B2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337" y="1966914"/>
              <a:ext cx="74612" cy="793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es-EC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8" name="Flecha_Objetivo1">
            <a:extLst>
              <a:ext uri="{FF2B5EF4-FFF2-40B4-BE49-F238E27FC236}">
                <a16:creationId xmlns:a16="http://schemas.microsoft.com/office/drawing/2014/main" id="{B3A8EB14-D2BD-F06E-490F-168A0BA03401}"/>
              </a:ext>
            </a:extLst>
          </p:cNvPr>
          <p:cNvGrpSpPr/>
          <p:nvPr/>
        </p:nvGrpSpPr>
        <p:grpSpPr>
          <a:xfrm>
            <a:off x="3468767" y="1878622"/>
            <a:ext cx="2160587" cy="611187"/>
            <a:chOff x="4084638" y="1471613"/>
            <a:chExt cx="2160587" cy="611187"/>
          </a:xfrm>
        </p:grpSpPr>
        <p:sp>
          <p:nvSpPr>
            <p:cNvPr id="49" name="Google Shape;810;p33">
              <a:extLst>
                <a:ext uri="{FF2B5EF4-FFF2-40B4-BE49-F238E27FC236}">
                  <a16:creationId xmlns:a16="http://schemas.microsoft.com/office/drawing/2014/main" id="{5EA5CCA0-CAD8-F122-4922-ECF50562A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1509713"/>
              <a:ext cx="2082800" cy="533400"/>
            </a:xfrm>
            <a:custGeom>
              <a:avLst/>
              <a:gdLst>
                <a:gd name="T0" fmla="*/ 0 w 1312"/>
                <a:gd name="T1" fmla="*/ 533400 h 336"/>
                <a:gd name="T2" fmla="*/ 587375 w 1312"/>
                <a:gd name="T3" fmla="*/ 0 h 336"/>
                <a:gd name="T4" fmla="*/ 2082800 w 1312"/>
                <a:gd name="T5" fmla="*/ 0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12" h="336" extrusionOk="0">
                  <a:moveTo>
                    <a:pt x="0" y="336"/>
                  </a:moveTo>
                  <a:lnTo>
                    <a:pt x="370" y="0"/>
                  </a:lnTo>
                  <a:lnTo>
                    <a:pt x="1312" y="0"/>
                  </a:lnTo>
                </a:path>
              </a:pathLst>
            </a:custGeom>
            <a:noFill/>
            <a:ln w="20625" cap="flat" cmpd="sng">
              <a:solidFill>
                <a:srgbClr val="1E0F00"/>
              </a:solidFill>
              <a:prstDash val="solid"/>
              <a:miter lim="524287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endParaRPr lang="en-US" dirty="0"/>
            </a:p>
          </p:txBody>
        </p:sp>
        <p:sp>
          <p:nvSpPr>
            <p:cNvPr id="50" name="Google Shape;812;p33">
              <a:extLst>
                <a:ext uri="{FF2B5EF4-FFF2-40B4-BE49-F238E27FC236}">
                  <a16:creationId xmlns:a16="http://schemas.microsoft.com/office/drawing/2014/main" id="{9D63517C-D29A-962D-8212-D6E49C2B9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613" y="1471613"/>
              <a:ext cx="74612" cy="777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es-EC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" name="Google Shape;813;p33">
              <a:extLst>
                <a:ext uri="{FF2B5EF4-FFF2-40B4-BE49-F238E27FC236}">
                  <a16:creationId xmlns:a16="http://schemas.microsoft.com/office/drawing/2014/main" id="{A1363457-99C2-D16E-F6BB-63AE02E1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638" y="2008188"/>
              <a:ext cx="74612" cy="7461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es-EC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" name="Objetivo2">
            <a:extLst>
              <a:ext uri="{FF2B5EF4-FFF2-40B4-BE49-F238E27FC236}">
                <a16:creationId xmlns:a16="http://schemas.microsoft.com/office/drawing/2014/main" id="{0E223253-AD89-93F2-DA6B-05A37801B425}"/>
              </a:ext>
            </a:extLst>
          </p:cNvPr>
          <p:cNvGrpSpPr/>
          <p:nvPr/>
        </p:nvGrpSpPr>
        <p:grpSpPr>
          <a:xfrm>
            <a:off x="5526529" y="2657131"/>
            <a:ext cx="3478564" cy="1512270"/>
            <a:chOff x="5526529" y="2657131"/>
            <a:chExt cx="3478564" cy="1512270"/>
          </a:xfrm>
        </p:grpSpPr>
        <p:sp>
          <p:nvSpPr>
            <p:cNvPr id="20" name="Google Shape;800;p33">
              <a:extLst>
                <a:ext uri="{FF2B5EF4-FFF2-40B4-BE49-F238E27FC236}">
                  <a16:creationId xmlns:a16="http://schemas.microsoft.com/office/drawing/2014/main" id="{95DAAA82-79CE-9AF8-B7AF-BB1006C89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723" y="3054984"/>
              <a:ext cx="2680408" cy="1112218"/>
            </a:xfrm>
            <a:custGeom>
              <a:avLst/>
              <a:gdLst>
                <a:gd name="T0" fmla="*/ 594860 w 1021"/>
                <a:gd name="T1" fmla="*/ 0 h 304"/>
                <a:gd name="T2" fmla="*/ 3995737 w 1021"/>
                <a:gd name="T3" fmla="*/ 0 h 304"/>
                <a:gd name="T4" fmla="*/ 3400877 w 1021"/>
                <a:gd name="T5" fmla="*/ 595313 h 304"/>
                <a:gd name="T6" fmla="*/ 2809931 w 1021"/>
                <a:gd name="T7" fmla="*/ 1190625 h 304"/>
                <a:gd name="T8" fmla="*/ 594860 w 1021"/>
                <a:gd name="T9" fmla="*/ 1190625 h 304"/>
                <a:gd name="T10" fmla="*/ 0 w 1021"/>
                <a:gd name="T11" fmla="*/ 595313 h 304"/>
                <a:gd name="T12" fmla="*/ 0 w 1021"/>
                <a:gd name="T13" fmla="*/ 595313 h 304"/>
                <a:gd name="T14" fmla="*/ 594860 w 1021"/>
                <a:gd name="T15" fmla="*/ 0 h 3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1" h="304" extrusionOk="0">
                  <a:moveTo>
                    <a:pt x="152" y="0"/>
                  </a:moveTo>
                  <a:cubicBezTo>
                    <a:pt x="1021" y="0"/>
                    <a:pt x="1021" y="0"/>
                    <a:pt x="1021" y="0"/>
                  </a:cubicBezTo>
                  <a:cubicBezTo>
                    <a:pt x="937" y="0"/>
                    <a:pt x="869" y="68"/>
                    <a:pt x="869" y="152"/>
                  </a:cubicBezTo>
                  <a:cubicBezTo>
                    <a:pt x="869" y="236"/>
                    <a:pt x="801" y="304"/>
                    <a:pt x="718" y="304"/>
                  </a:cubicBezTo>
                  <a:cubicBezTo>
                    <a:pt x="152" y="304"/>
                    <a:pt x="152" y="304"/>
                    <a:pt x="152" y="304"/>
                  </a:cubicBezTo>
                  <a:cubicBezTo>
                    <a:pt x="68" y="304"/>
                    <a:pt x="0" y="23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68"/>
                    <a:pt x="68" y="0"/>
                    <a:pt x="152" y="0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 dirty="0"/>
            </a:p>
          </p:txBody>
        </p: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C13ED3B6-3418-9B71-D379-7DBA50A3D086}"/>
                </a:ext>
              </a:extLst>
            </p:cNvPr>
            <p:cNvGrpSpPr/>
            <p:nvPr/>
          </p:nvGrpSpPr>
          <p:grpSpPr>
            <a:xfrm>
              <a:off x="5526529" y="2657131"/>
              <a:ext cx="658258" cy="720622"/>
              <a:chOff x="1971397" y="804898"/>
              <a:chExt cx="1111250" cy="1271280"/>
            </a:xfrm>
          </p:grpSpPr>
          <p:sp>
            <p:nvSpPr>
              <p:cNvPr id="31" name="Google Shape;1417;p54">
                <a:extLst>
                  <a:ext uri="{FF2B5EF4-FFF2-40B4-BE49-F238E27FC236}">
                    <a16:creationId xmlns:a16="http://schemas.microsoft.com/office/drawing/2014/main" id="{051418C2-0833-B0CC-033C-8198BFE7C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397" y="961753"/>
                <a:ext cx="1111250" cy="1114425"/>
              </a:xfrm>
              <a:prstGeom prst="ellipse">
                <a:avLst/>
              </a:prstGeom>
              <a:solidFill>
                <a:srgbClr val="429DD4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C" altLang="es-EC" sz="1800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2" name="Google Shape;1424;p54">
                <a:extLst>
                  <a:ext uri="{FF2B5EF4-FFF2-40B4-BE49-F238E27FC236}">
                    <a16:creationId xmlns:a16="http://schemas.microsoft.com/office/drawing/2014/main" id="{36614319-4B30-8026-70AC-9ED831A45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1437" y="804898"/>
                <a:ext cx="917574" cy="784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rgbClr val="073552"/>
                  </a:buClr>
                  <a:buSzPts val="5100"/>
                  <a:buFont typeface="Montserrat" panose="00000500000000000000" pitchFamily="50" charset="0"/>
                  <a:buNone/>
                </a:pPr>
                <a:r>
                  <a:rPr lang="en-US" altLang="es-EC" sz="5100" b="1" dirty="0">
                    <a:solidFill>
                      <a:srgbClr val="073552"/>
                    </a:solidFill>
                    <a:latin typeface="Montserrat" panose="00000500000000000000" pitchFamily="50" charset="0"/>
                    <a:sym typeface="Montserrat" panose="00000500000000000000" pitchFamily="50" charset="0"/>
                  </a:rPr>
                  <a:t>2</a:t>
                </a:r>
                <a:endParaRPr lang="es-EC" altLang="es-EC" dirty="0"/>
              </a:p>
            </p:txBody>
          </p:sp>
        </p:grpSp>
        <p:sp>
          <p:nvSpPr>
            <p:cNvPr id="54" name="Google Shape;801;p33">
              <a:extLst>
                <a:ext uri="{FF2B5EF4-FFF2-40B4-BE49-F238E27FC236}">
                  <a16:creationId xmlns:a16="http://schemas.microsoft.com/office/drawing/2014/main" id="{FA9E8153-64EB-EB30-1EB2-FF4FF5F96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250" y="3057183"/>
              <a:ext cx="1194843" cy="1112218"/>
            </a:xfrm>
            <a:custGeom>
              <a:avLst/>
              <a:gdLst>
                <a:gd name="T0" fmla="*/ 591115 w 455"/>
                <a:gd name="T1" fmla="*/ 595313 h 304"/>
                <a:gd name="T2" fmla="*/ 1186145 w 455"/>
                <a:gd name="T3" fmla="*/ 0 h 304"/>
                <a:gd name="T4" fmla="*/ 1186145 w 455"/>
                <a:gd name="T5" fmla="*/ 0 h 304"/>
                <a:gd name="T6" fmla="*/ 1781175 w 455"/>
                <a:gd name="T7" fmla="*/ 595313 h 304"/>
                <a:gd name="T8" fmla="*/ 1781175 w 455"/>
                <a:gd name="T9" fmla="*/ 595313 h 304"/>
                <a:gd name="T10" fmla="*/ 1186145 w 455"/>
                <a:gd name="T11" fmla="*/ 1190625 h 304"/>
                <a:gd name="T12" fmla="*/ 0 w 455"/>
                <a:gd name="T13" fmla="*/ 1190625 h 304"/>
                <a:gd name="T14" fmla="*/ 591115 w 455"/>
                <a:gd name="T15" fmla="*/ 595313 h 3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5" h="304" extrusionOk="0">
                  <a:moveTo>
                    <a:pt x="151" y="152"/>
                  </a:moveTo>
                  <a:cubicBezTo>
                    <a:pt x="151" y="68"/>
                    <a:pt x="219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87" y="0"/>
                    <a:pt x="455" y="68"/>
                    <a:pt x="455" y="152"/>
                  </a:cubicBezTo>
                  <a:cubicBezTo>
                    <a:pt x="455" y="152"/>
                    <a:pt x="455" y="152"/>
                    <a:pt x="455" y="152"/>
                  </a:cubicBezTo>
                  <a:cubicBezTo>
                    <a:pt x="455" y="236"/>
                    <a:pt x="387" y="304"/>
                    <a:pt x="303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83" y="304"/>
                    <a:pt x="151" y="236"/>
                    <a:pt x="151" y="152"/>
                  </a:cubicBez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 dirty="0"/>
            </a:p>
          </p:txBody>
        </p:sp>
        <p:sp>
          <p:nvSpPr>
            <p:cNvPr id="59" name="Google Shape;1434;p54">
              <a:extLst>
                <a:ext uri="{FF2B5EF4-FFF2-40B4-BE49-F238E27FC236}">
                  <a16:creationId xmlns:a16="http://schemas.microsoft.com/office/drawing/2014/main" id="{36D3050B-3EAF-FEAC-4E91-B0B0B29BF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844" y="3159130"/>
              <a:ext cx="2110790" cy="91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s-ES" altLang="es-CO" dirty="0">
                  <a:solidFill>
                    <a:schemeClr val="bg1"/>
                  </a:solidFill>
                </a:rPr>
                <a:t>Indicar los principales reportes de ejecución presupuestal de ingresos</a:t>
              </a:r>
              <a:endParaRPr lang="es-EC" altLang="es-EC" dirty="0">
                <a:solidFill>
                  <a:schemeClr val="bg1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60" name="Freeform 1">
              <a:extLst>
                <a:ext uri="{FF2B5EF4-FFF2-40B4-BE49-F238E27FC236}">
                  <a16:creationId xmlns:a16="http://schemas.microsoft.com/office/drawing/2014/main" id="{43222ED0-9FC4-55C4-74A8-0DEC178B2F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4753" y="3362878"/>
              <a:ext cx="482301" cy="500827"/>
            </a:xfrm>
            <a:custGeom>
              <a:avLst/>
              <a:gdLst>
                <a:gd name="T0" fmla="*/ 201 w 215"/>
                <a:gd name="T1" fmla="*/ 202 h 215"/>
                <a:gd name="T2" fmla="*/ 188 w 215"/>
                <a:gd name="T3" fmla="*/ 94 h 215"/>
                <a:gd name="T4" fmla="*/ 155 w 215"/>
                <a:gd name="T5" fmla="*/ 108 h 215"/>
                <a:gd name="T6" fmla="*/ 148 w 215"/>
                <a:gd name="T7" fmla="*/ 202 h 215"/>
                <a:gd name="T8" fmla="*/ 134 w 215"/>
                <a:gd name="T9" fmla="*/ 27 h 215"/>
                <a:gd name="T10" fmla="*/ 101 w 215"/>
                <a:gd name="T11" fmla="*/ 41 h 215"/>
                <a:gd name="T12" fmla="*/ 94 w 215"/>
                <a:gd name="T13" fmla="*/ 202 h 215"/>
                <a:gd name="T14" fmla="*/ 81 w 215"/>
                <a:gd name="T15" fmla="*/ 128 h 215"/>
                <a:gd name="T16" fmla="*/ 47 w 215"/>
                <a:gd name="T17" fmla="*/ 141 h 215"/>
                <a:gd name="T18" fmla="*/ 14 w 215"/>
                <a:gd name="T19" fmla="*/ 202 h 215"/>
                <a:gd name="T20" fmla="*/ 27 w 215"/>
                <a:gd name="T21" fmla="*/ 175 h 215"/>
                <a:gd name="T22" fmla="*/ 27 w 215"/>
                <a:gd name="T23" fmla="*/ 161 h 215"/>
                <a:gd name="T24" fmla="*/ 14 w 215"/>
                <a:gd name="T25" fmla="*/ 141 h 215"/>
                <a:gd name="T26" fmla="*/ 14 w 215"/>
                <a:gd name="T27" fmla="*/ 128 h 215"/>
                <a:gd name="T28" fmla="*/ 27 w 215"/>
                <a:gd name="T29" fmla="*/ 108 h 215"/>
                <a:gd name="T30" fmla="*/ 27 w 215"/>
                <a:gd name="T31" fmla="*/ 94 h 215"/>
                <a:gd name="T32" fmla="*/ 14 w 215"/>
                <a:gd name="T33" fmla="*/ 74 h 215"/>
                <a:gd name="T34" fmla="*/ 14 w 215"/>
                <a:gd name="T35" fmla="*/ 61 h 215"/>
                <a:gd name="T36" fmla="*/ 27 w 215"/>
                <a:gd name="T37" fmla="*/ 41 h 215"/>
                <a:gd name="T38" fmla="*/ 27 w 215"/>
                <a:gd name="T39" fmla="*/ 27 h 215"/>
                <a:gd name="T40" fmla="*/ 14 w 215"/>
                <a:gd name="T41" fmla="*/ 7 h 215"/>
                <a:gd name="T42" fmla="*/ 0 w 215"/>
                <a:gd name="T43" fmla="*/ 7 h 215"/>
                <a:gd name="T44" fmla="*/ 14 w 215"/>
                <a:gd name="T45" fmla="*/ 215 h 215"/>
                <a:gd name="T46" fmla="*/ 215 w 215"/>
                <a:gd name="T47" fmla="*/ 208 h 215"/>
                <a:gd name="T48" fmla="*/ 168 w 215"/>
                <a:gd name="T49" fmla="*/ 108 h 215"/>
                <a:gd name="T50" fmla="*/ 188 w 215"/>
                <a:gd name="T51" fmla="*/ 202 h 215"/>
                <a:gd name="T52" fmla="*/ 168 w 215"/>
                <a:gd name="T53" fmla="*/ 108 h 215"/>
                <a:gd name="T54" fmla="*/ 134 w 215"/>
                <a:gd name="T55" fmla="*/ 41 h 215"/>
                <a:gd name="T56" fmla="*/ 114 w 215"/>
                <a:gd name="T57" fmla="*/ 202 h 215"/>
                <a:gd name="T58" fmla="*/ 61 w 215"/>
                <a:gd name="T59" fmla="*/ 141 h 215"/>
                <a:gd name="T60" fmla="*/ 81 w 215"/>
                <a:gd name="T61" fmla="*/ 202 h 215"/>
                <a:gd name="T62" fmla="*/ 61 w 215"/>
                <a:gd name="T63" fmla="*/ 14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5" h="215">
                  <a:moveTo>
                    <a:pt x="208" y="202"/>
                  </a:moveTo>
                  <a:cubicBezTo>
                    <a:pt x="201" y="202"/>
                    <a:pt x="201" y="202"/>
                    <a:pt x="201" y="202"/>
                  </a:cubicBezTo>
                  <a:cubicBezTo>
                    <a:pt x="201" y="108"/>
                    <a:pt x="201" y="108"/>
                    <a:pt x="201" y="108"/>
                  </a:cubicBezTo>
                  <a:cubicBezTo>
                    <a:pt x="201" y="100"/>
                    <a:pt x="195" y="94"/>
                    <a:pt x="18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1" y="94"/>
                    <a:pt x="155" y="100"/>
                    <a:pt x="155" y="108"/>
                  </a:cubicBezTo>
                  <a:cubicBezTo>
                    <a:pt x="155" y="202"/>
                    <a:pt x="155" y="202"/>
                    <a:pt x="155" y="202"/>
                  </a:cubicBezTo>
                  <a:cubicBezTo>
                    <a:pt x="148" y="202"/>
                    <a:pt x="148" y="202"/>
                    <a:pt x="148" y="202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8" y="33"/>
                    <a:pt x="142" y="27"/>
                    <a:pt x="134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07" y="27"/>
                    <a:pt x="101" y="33"/>
                    <a:pt x="101" y="41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34"/>
                    <a:pt x="88" y="128"/>
                    <a:pt x="8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53" y="128"/>
                    <a:pt x="47" y="134"/>
                    <a:pt x="47" y="141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31" y="175"/>
                    <a:pt x="34" y="172"/>
                    <a:pt x="34" y="168"/>
                  </a:cubicBezTo>
                  <a:cubicBezTo>
                    <a:pt x="34" y="164"/>
                    <a:pt x="31" y="161"/>
                    <a:pt x="27" y="161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7" y="141"/>
                    <a:pt x="20" y="138"/>
                    <a:pt x="20" y="134"/>
                  </a:cubicBezTo>
                  <a:cubicBezTo>
                    <a:pt x="20" y="131"/>
                    <a:pt x="17" y="128"/>
                    <a:pt x="14" y="12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31" y="108"/>
                    <a:pt x="34" y="105"/>
                    <a:pt x="34" y="101"/>
                  </a:cubicBezTo>
                  <a:cubicBezTo>
                    <a:pt x="34" y="97"/>
                    <a:pt x="31" y="94"/>
                    <a:pt x="27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7" y="74"/>
                    <a:pt x="20" y="71"/>
                    <a:pt x="20" y="67"/>
                  </a:cubicBezTo>
                  <a:cubicBezTo>
                    <a:pt x="20" y="64"/>
                    <a:pt x="17" y="61"/>
                    <a:pt x="14" y="6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1" y="41"/>
                    <a:pt x="34" y="37"/>
                    <a:pt x="34" y="34"/>
                  </a:cubicBezTo>
                  <a:cubicBezTo>
                    <a:pt x="34" y="30"/>
                    <a:pt x="31" y="27"/>
                    <a:pt x="27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9"/>
                    <a:pt x="6" y="215"/>
                    <a:pt x="14" y="215"/>
                  </a:cubicBezTo>
                  <a:cubicBezTo>
                    <a:pt x="208" y="215"/>
                    <a:pt x="208" y="215"/>
                    <a:pt x="208" y="215"/>
                  </a:cubicBezTo>
                  <a:cubicBezTo>
                    <a:pt x="212" y="215"/>
                    <a:pt x="215" y="212"/>
                    <a:pt x="215" y="208"/>
                  </a:cubicBezTo>
                  <a:cubicBezTo>
                    <a:pt x="215" y="205"/>
                    <a:pt x="212" y="202"/>
                    <a:pt x="208" y="202"/>
                  </a:cubicBezTo>
                  <a:close/>
                  <a:moveTo>
                    <a:pt x="168" y="108"/>
                  </a:moveTo>
                  <a:cubicBezTo>
                    <a:pt x="188" y="108"/>
                    <a:pt x="188" y="108"/>
                    <a:pt x="188" y="108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68" y="202"/>
                    <a:pt x="168" y="202"/>
                    <a:pt x="168" y="202"/>
                  </a:cubicBezTo>
                  <a:lnTo>
                    <a:pt x="168" y="108"/>
                  </a:lnTo>
                  <a:close/>
                  <a:moveTo>
                    <a:pt x="114" y="41"/>
                  </a:moveTo>
                  <a:cubicBezTo>
                    <a:pt x="134" y="41"/>
                    <a:pt x="134" y="41"/>
                    <a:pt x="134" y="41"/>
                  </a:cubicBezTo>
                  <a:cubicBezTo>
                    <a:pt x="134" y="202"/>
                    <a:pt x="134" y="202"/>
                    <a:pt x="134" y="202"/>
                  </a:cubicBezTo>
                  <a:cubicBezTo>
                    <a:pt x="114" y="202"/>
                    <a:pt x="114" y="202"/>
                    <a:pt x="114" y="202"/>
                  </a:cubicBezTo>
                  <a:lnTo>
                    <a:pt x="114" y="41"/>
                  </a:lnTo>
                  <a:close/>
                  <a:moveTo>
                    <a:pt x="61" y="141"/>
                  </a:moveTo>
                  <a:cubicBezTo>
                    <a:pt x="81" y="141"/>
                    <a:pt x="81" y="141"/>
                    <a:pt x="81" y="141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61" y="202"/>
                    <a:pt x="61" y="202"/>
                    <a:pt x="61" y="202"/>
                  </a:cubicBezTo>
                  <a:lnTo>
                    <a:pt x="61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9" name="Objetivo1">
            <a:extLst>
              <a:ext uri="{FF2B5EF4-FFF2-40B4-BE49-F238E27FC236}">
                <a16:creationId xmlns:a16="http://schemas.microsoft.com/office/drawing/2014/main" id="{B740A1BB-68A0-0D80-4960-E9464B867834}"/>
              </a:ext>
            </a:extLst>
          </p:cNvPr>
          <p:cNvGrpSpPr/>
          <p:nvPr/>
        </p:nvGrpSpPr>
        <p:grpSpPr>
          <a:xfrm>
            <a:off x="5554742" y="1066856"/>
            <a:ext cx="3479710" cy="1475357"/>
            <a:chOff x="5554742" y="1066856"/>
            <a:chExt cx="3479710" cy="1475357"/>
          </a:xfrm>
        </p:grpSpPr>
        <p:sp>
          <p:nvSpPr>
            <p:cNvPr id="17" name="Google Shape;796;p33">
              <a:extLst>
                <a:ext uri="{FF2B5EF4-FFF2-40B4-BE49-F238E27FC236}">
                  <a16:creationId xmlns:a16="http://schemas.microsoft.com/office/drawing/2014/main" id="{54157D7B-D3D7-F152-5A4C-786E182E9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723" y="1427795"/>
              <a:ext cx="2709766" cy="1112219"/>
            </a:xfrm>
            <a:custGeom>
              <a:avLst/>
              <a:gdLst>
                <a:gd name="T0" fmla="*/ 594860 w 1021"/>
                <a:gd name="T1" fmla="*/ 0 h 303"/>
                <a:gd name="T2" fmla="*/ 3995737 w 1021"/>
                <a:gd name="T3" fmla="*/ 0 h 303"/>
                <a:gd name="T4" fmla="*/ 3400877 w 1021"/>
                <a:gd name="T5" fmla="*/ 590974 h 303"/>
                <a:gd name="T6" fmla="*/ 2809931 w 1021"/>
                <a:gd name="T7" fmla="*/ 1185862 h 303"/>
                <a:gd name="T8" fmla="*/ 594860 w 1021"/>
                <a:gd name="T9" fmla="*/ 1185862 h 303"/>
                <a:gd name="T10" fmla="*/ 0 w 1021"/>
                <a:gd name="T11" fmla="*/ 590974 h 303"/>
                <a:gd name="T12" fmla="*/ 0 w 1021"/>
                <a:gd name="T13" fmla="*/ 590974 h 303"/>
                <a:gd name="T14" fmla="*/ 594860 w 1021"/>
                <a:gd name="T15" fmla="*/ 0 h 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1" h="303" extrusionOk="0">
                  <a:moveTo>
                    <a:pt x="152" y="0"/>
                  </a:moveTo>
                  <a:cubicBezTo>
                    <a:pt x="1021" y="0"/>
                    <a:pt x="1021" y="0"/>
                    <a:pt x="1021" y="0"/>
                  </a:cubicBezTo>
                  <a:cubicBezTo>
                    <a:pt x="937" y="0"/>
                    <a:pt x="869" y="68"/>
                    <a:pt x="869" y="151"/>
                  </a:cubicBezTo>
                  <a:cubicBezTo>
                    <a:pt x="869" y="235"/>
                    <a:pt x="801" y="303"/>
                    <a:pt x="718" y="303"/>
                  </a:cubicBezTo>
                  <a:cubicBezTo>
                    <a:pt x="152" y="303"/>
                    <a:pt x="152" y="303"/>
                    <a:pt x="152" y="303"/>
                  </a:cubicBezTo>
                  <a:cubicBezTo>
                    <a:pt x="68" y="303"/>
                    <a:pt x="0" y="235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68"/>
                    <a:pt x="68" y="0"/>
                    <a:pt x="152" y="0"/>
                  </a:cubicBez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 dirty="0"/>
            </a:p>
          </p:txBody>
        </p:sp>
        <p:sp>
          <p:nvSpPr>
            <p:cNvPr id="18" name="Google Shape;797;p33">
              <a:extLst>
                <a:ext uri="{FF2B5EF4-FFF2-40B4-BE49-F238E27FC236}">
                  <a16:creationId xmlns:a16="http://schemas.microsoft.com/office/drawing/2014/main" id="{5B963EAD-B520-727D-FF28-C0819E081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523" y="1427796"/>
              <a:ext cx="1207929" cy="1112218"/>
            </a:xfrm>
            <a:custGeom>
              <a:avLst/>
              <a:gdLst>
                <a:gd name="T0" fmla="*/ 591115 w 455"/>
                <a:gd name="T1" fmla="*/ 590974 h 303"/>
                <a:gd name="T2" fmla="*/ 1186145 w 455"/>
                <a:gd name="T3" fmla="*/ 0 h 303"/>
                <a:gd name="T4" fmla="*/ 1186145 w 455"/>
                <a:gd name="T5" fmla="*/ 0 h 303"/>
                <a:gd name="T6" fmla="*/ 1781175 w 455"/>
                <a:gd name="T7" fmla="*/ 590974 h 303"/>
                <a:gd name="T8" fmla="*/ 1781175 w 455"/>
                <a:gd name="T9" fmla="*/ 590974 h 303"/>
                <a:gd name="T10" fmla="*/ 1186145 w 455"/>
                <a:gd name="T11" fmla="*/ 1185862 h 303"/>
                <a:gd name="T12" fmla="*/ 0 w 455"/>
                <a:gd name="T13" fmla="*/ 1185862 h 303"/>
                <a:gd name="T14" fmla="*/ 591115 w 455"/>
                <a:gd name="T15" fmla="*/ 590974 h 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5" h="303" extrusionOk="0">
                  <a:moveTo>
                    <a:pt x="151" y="151"/>
                  </a:moveTo>
                  <a:cubicBezTo>
                    <a:pt x="151" y="68"/>
                    <a:pt x="219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87" y="0"/>
                    <a:pt x="455" y="68"/>
                    <a:pt x="455" y="151"/>
                  </a:cubicBezTo>
                  <a:cubicBezTo>
                    <a:pt x="455" y="151"/>
                    <a:pt x="455" y="151"/>
                    <a:pt x="455" y="151"/>
                  </a:cubicBezTo>
                  <a:cubicBezTo>
                    <a:pt x="455" y="235"/>
                    <a:pt x="387" y="303"/>
                    <a:pt x="303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83" y="303"/>
                    <a:pt x="151" y="235"/>
                    <a:pt x="151" y="151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 dirty="0"/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9DB71769-AFF5-6655-BA89-A509D15DF1CD}"/>
                </a:ext>
              </a:extLst>
            </p:cNvPr>
            <p:cNvGrpSpPr/>
            <p:nvPr/>
          </p:nvGrpSpPr>
          <p:grpSpPr>
            <a:xfrm>
              <a:off x="5554742" y="1066856"/>
              <a:ext cx="629587" cy="701210"/>
              <a:chOff x="5283533" y="466643"/>
              <a:chExt cx="1019565" cy="1051640"/>
            </a:xfrm>
          </p:grpSpPr>
          <p:sp>
            <p:nvSpPr>
              <p:cNvPr id="28" name="Google Shape;1415;p54">
                <a:extLst>
                  <a:ext uri="{FF2B5EF4-FFF2-40B4-BE49-F238E27FC236}">
                    <a16:creationId xmlns:a16="http://schemas.microsoft.com/office/drawing/2014/main" id="{6D684A67-3963-D8D5-21B0-65B84E40E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3533" y="563087"/>
                <a:ext cx="1019565" cy="955196"/>
              </a:xfrm>
              <a:prstGeom prst="ellipse">
                <a:avLst/>
              </a:prstGeom>
              <a:solidFill>
                <a:srgbClr val="DEFCFF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C" altLang="es-EC" sz="1800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" name="Google Shape;1422;p54">
                <a:extLst>
                  <a:ext uri="{FF2B5EF4-FFF2-40B4-BE49-F238E27FC236}">
                    <a16:creationId xmlns:a16="http://schemas.microsoft.com/office/drawing/2014/main" id="{6DF29404-0064-023A-10F6-1E761BD477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1119" y="466643"/>
                <a:ext cx="824391" cy="672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rgbClr val="3BA9B3"/>
                  </a:buClr>
                  <a:buSzPts val="5100"/>
                  <a:buFont typeface="Montserrat" panose="00000500000000000000" pitchFamily="50" charset="0"/>
                  <a:buNone/>
                </a:pPr>
                <a:r>
                  <a:rPr lang="en-US" altLang="es-EC" sz="5100" b="1" dirty="0">
                    <a:solidFill>
                      <a:srgbClr val="3BA9B3"/>
                    </a:solidFill>
                    <a:latin typeface="Montserrat" panose="00000500000000000000" pitchFamily="50" charset="0"/>
                    <a:sym typeface="Montserrat" panose="00000500000000000000" pitchFamily="50" charset="0"/>
                  </a:rPr>
                  <a:t>1</a:t>
                </a:r>
                <a:endParaRPr lang="es-EC" altLang="es-EC" dirty="0"/>
              </a:p>
            </p:txBody>
          </p:sp>
        </p:grpSp>
        <p:sp>
          <p:nvSpPr>
            <p:cNvPr id="34" name="Google Shape;1434;p54">
              <a:extLst>
                <a:ext uri="{FF2B5EF4-FFF2-40B4-BE49-F238E27FC236}">
                  <a16:creationId xmlns:a16="http://schemas.microsoft.com/office/drawing/2014/main" id="{500288E2-54D2-4541-B5DF-6417DD0D9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0089" y="1489784"/>
              <a:ext cx="1971675" cy="96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buClr>
                  <a:srgbClr val="FFFFFF"/>
                </a:buClr>
                <a:buSzPts val="1400"/>
              </a:pPr>
              <a:r>
                <a:rPr lang="es-ES" altLang="es-C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Presentar los principales conceptos del modulo de gestión de ingresos</a:t>
              </a:r>
              <a:r>
                <a:rPr lang="es-ES" altLang="es-CO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.</a:t>
              </a:r>
            </a:p>
            <a:p>
              <a:pPr algn="ctr" eaLnBrk="1" hangingPunct="1">
                <a:buClr>
                  <a:srgbClr val="FFFFFF"/>
                </a:buClr>
                <a:buSzPts val="1400"/>
                <a:buFont typeface="Open Sans" panose="020B0606030504020204" pitchFamily="34" charset="0"/>
                <a:buNone/>
              </a:pPr>
              <a:endParaRPr lang="es-EC" altLang="es-EC" dirty="0">
                <a:solidFill>
                  <a:schemeClr val="bg1"/>
                </a:solidFill>
                <a:cs typeface="Open Sans" panose="020B0606030504020204" pitchFamily="34" charset="0"/>
              </a:endParaRPr>
            </a:p>
          </p:txBody>
        </p:sp>
        <p:sp>
          <p:nvSpPr>
            <p:cNvPr id="52" name="Google Shape;796;p33">
              <a:extLst>
                <a:ext uri="{FF2B5EF4-FFF2-40B4-BE49-F238E27FC236}">
                  <a16:creationId xmlns:a16="http://schemas.microsoft.com/office/drawing/2014/main" id="{EADBDA89-F009-E128-3EF1-000F6BD13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723" y="1429994"/>
              <a:ext cx="2709766" cy="1112219"/>
            </a:xfrm>
            <a:custGeom>
              <a:avLst/>
              <a:gdLst>
                <a:gd name="T0" fmla="*/ 594860 w 1021"/>
                <a:gd name="T1" fmla="*/ 0 h 303"/>
                <a:gd name="T2" fmla="*/ 3995737 w 1021"/>
                <a:gd name="T3" fmla="*/ 0 h 303"/>
                <a:gd name="T4" fmla="*/ 3400877 w 1021"/>
                <a:gd name="T5" fmla="*/ 590974 h 303"/>
                <a:gd name="T6" fmla="*/ 2809931 w 1021"/>
                <a:gd name="T7" fmla="*/ 1185862 h 303"/>
                <a:gd name="T8" fmla="*/ 594860 w 1021"/>
                <a:gd name="T9" fmla="*/ 1185862 h 303"/>
                <a:gd name="T10" fmla="*/ 0 w 1021"/>
                <a:gd name="T11" fmla="*/ 590974 h 303"/>
                <a:gd name="T12" fmla="*/ 0 w 1021"/>
                <a:gd name="T13" fmla="*/ 590974 h 303"/>
                <a:gd name="T14" fmla="*/ 594860 w 1021"/>
                <a:gd name="T15" fmla="*/ 0 h 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1" h="303" extrusionOk="0">
                  <a:moveTo>
                    <a:pt x="152" y="0"/>
                  </a:moveTo>
                  <a:cubicBezTo>
                    <a:pt x="1021" y="0"/>
                    <a:pt x="1021" y="0"/>
                    <a:pt x="1021" y="0"/>
                  </a:cubicBezTo>
                  <a:cubicBezTo>
                    <a:pt x="937" y="0"/>
                    <a:pt x="869" y="68"/>
                    <a:pt x="869" y="151"/>
                  </a:cubicBezTo>
                  <a:cubicBezTo>
                    <a:pt x="869" y="235"/>
                    <a:pt x="801" y="303"/>
                    <a:pt x="718" y="303"/>
                  </a:cubicBezTo>
                  <a:cubicBezTo>
                    <a:pt x="152" y="303"/>
                    <a:pt x="152" y="303"/>
                    <a:pt x="152" y="303"/>
                  </a:cubicBezTo>
                  <a:cubicBezTo>
                    <a:pt x="68" y="303"/>
                    <a:pt x="0" y="235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68"/>
                    <a:pt x="68" y="0"/>
                    <a:pt x="152" y="0"/>
                  </a:cubicBez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 dirty="0"/>
            </a:p>
          </p:txBody>
        </p:sp>
        <p:sp>
          <p:nvSpPr>
            <p:cNvPr id="53" name="Google Shape;797;p33">
              <a:extLst>
                <a:ext uri="{FF2B5EF4-FFF2-40B4-BE49-F238E27FC236}">
                  <a16:creationId xmlns:a16="http://schemas.microsoft.com/office/drawing/2014/main" id="{BBD44B0D-94A6-64F7-C75E-5657C0886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523" y="1429995"/>
              <a:ext cx="1207929" cy="1112218"/>
            </a:xfrm>
            <a:custGeom>
              <a:avLst/>
              <a:gdLst>
                <a:gd name="T0" fmla="*/ 591115 w 455"/>
                <a:gd name="T1" fmla="*/ 590974 h 303"/>
                <a:gd name="T2" fmla="*/ 1186145 w 455"/>
                <a:gd name="T3" fmla="*/ 0 h 303"/>
                <a:gd name="T4" fmla="*/ 1186145 w 455"/>
                <a:gd name="T5" fmla="*/ 0 h 303"/>
                <a:gd name="T6" fmla="*/ 1781175 w 455"/>
                <a:gd name="T7" fmla="*/ 590974 h 303"/>
                <a:gd name="T8" fmla="*/ 1781175 w 455"/>
                <a:gd name="T9" fmla="*/ 590974 h 303"/>
                <a:gd name="T10" fmla="*/ 1186145 w 455"/>
                <a:gd name="T11" fmla="*/ 1185862 h 303"/>
                <a:gd name="T12" fmla="*/ 0 w 455"/>
                <a:gd name="T13" fmla="*/ 1185862 h 303"/>
                <a:gd name="T14" fmla="*/ 591115 w 455"/>
                <a:gd name="T15" fmla="*/ 590974 h 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5" h="303" extrusionOk="0">
                  <a:moveTo>
                    <a:pt x="151" y="151"/>
                  </a:moveTo>
                  <a:cubicBezTo>
                    <a:pt x="151" y="68"/>
                    <a:pt x="219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87" y="0"/>
                    <a:pt x="455" y="68"/>
                    <a:pt x="455" y="151"/>
                  </a:cubicBezTo>
                  <a:cubicBezTo>
                    <a:pt x="455" y="151"/>
                    <a:pt x="455" y="151"/>
                    <a:pt x="455" y="151"/>
                  </a:cubicBezTo>
                  <a:cubicBezTo>
                    <a:pt x="455" y="235"/>
                    <a:pt x="387" y="303"/>
                    <a:pt x="303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83" y="303"/>
                    <a:pt x="151" y="235"/>
                    <a:pt x="151" y="151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 dirty="0"/>
            </a:p>
          </p:txBody>
        </p: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7147C891-6839-85C0-67C3-9B9C7C7EB9FA}"/>
                </a:ext>
              </a:extLst>
            </p:cNvPr>
            <p:cNvGrpSpPr/>
            <p:nvPr/>
          </p:nvGrpSpPr>
          <p:grpSpPr>
            <a:xfrm>
              <a:off x="5554742" y="1069055"/>
              <a:ext cx="629587" cy="701210"/>
              <a:chOff x="5283533" y="466643"/>
              <a:chExt cx="1019565" cy="1051640"/>
            </a:xfrm>
          </p:grpSpPr>
          <p:sp>
            <p:nvSpPr>
              <p:cNvPr id="56" name="Google Shape;1415;p54">
                <a:extLst>
                  <a:ext uri="{FF2B5EF4-FFF2-40B4-BE49-F238E27FC236}">
                    <a16:creationId xmlns:a16="http://schemas.microsoft.com/office/drawing/2014/main" id="{66601CFA-63C3-D5CD-622C-18BA73DCC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3533" y="563087"/>
                <a:ext cx="1019565" cy="955196"/>
              </a:xfrm>
              <a:prstGeom prst="ellipse">
                <a:avLst/>
              </a:prstGeom>
              <a:solidFill>
                <a:srgbClr val="DEFCFF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C" altLang="es-EC" sz="1800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7" name="Google Shape;1422;p54">
                <a:extLst>
                  <a:ext uri="{FF2B5EF4-FFF2-40B4-BE49-F238E27FC236}">
                    <a16:creationId xmlns:a16="http://schemas.microsoft.com/office/drawing/2014/main" id="{E149AF5A-19FB-817E-971F-C75C3343C0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1119" y="466643"/>
                <a:ext cx="824391" cy="672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rgbClr val="3BA9B3"/>
                  </a:buClr>
                  <a:buSzPts val="5100"/>
                  <a:buFont typeface="Montserrat" panose="00000500000000000000" pitchFamily="50" charset="0"/>
                  <a:buNone/>
                </a:pPr>
                <a:r>
                  <a:rPr lang="en-US" altLang="es-EC" sz="5100" b="1" dirty="0">
                    <a:solidFill>
                      <a:srgbClr val="3BA9B3"/>
                    </a:solidFill>
                    <a:latin typeface="Montserrat" panose="00000500000000000000" pitchFamily="50" charset="0"/>
                    <a:sym typeface="Montserrat" panose="00000500000000000000" pitchFamily="50" charset="0"/>
                  </a:rPr>
                  <a:t>1</a:t>
                </a:r>
                <a:endParaRPr lang="es-EC" altLang="es-EC" dirty="0"/>
              </a:p>
            </p:txBody>
          </p:sp>
        </p:grpSp>
        <p:sp>
          <p:nvSpPr>
            <p:cNvPr id="58" name="Texto.1">
              <a:extLst>
                <a:ext uri="{FF2B5EF4-FFF2-40B4-BE49-F238E27FC236}">
                  <a16:creationId xmlns:a16="http://schemas.microsoft.com/office/drawing/2014/main" id="{348972AC-8F8E-4081-A5BD-FF539B4A5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0089" y="1491983"/>
              <a:ext cx="1971675" cy="96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buClr>
                  <a:srgbClr val="FFFFFF"/>
                </a:buClr>
                <a:buSzPts val="1400"/>
              </a:pPr>
              <a:r>
                <a:rPr lang="es-ES" altLang="es-C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Presentar los principales conceptos del módulo de gestión de ingresos</a:t>
              </a:r>
              <a:r>
                <a:rPr lang="es-ES" altLang="es-CO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.</a:t>
              </a:r>
            </a:p>
            <a:p>
              <a:pPr algn="ctr" eaLnBrk="1" hangingPunct="1">
                <a:buClr>
                  <a:srgbClr val="FFFFFF"/>
                </a:buClr>
                <a:buSzPts val="1400"/>
                <a:buFont typeface="Open Sans" panose="020B0606030504020204" pitchFamily="34" charset="0"/>
                <a:buNone/>
              </a:pPr>
              <a:endParaRPr lang="es-EC" altLang="es-EC" dirty="0">
                <a:solidFill>
                  <a:schemeClr val="bg1"/>
                </a:solidFill>
                <a:cs typeface="Open Sans" panose="020B0606030504020204" pitchFamily="34" charset="0"/>
              </a:endParaRPr>
            </a:p>
          </p:txBody>
        </p:sp>
        <p:grpSp>
          <p:nvGrpSpPr>
            <p:cNvPr id="61" name="Icono1">
              <a:extLst>
                <a:ext uri="{FF2B5EF4-FFF2-40B4-BE49-F238E27FC236}">
                  <a16:creationId xmlns:a16="http://schemas.microsoft.com/office/drawing/2014/main" id="{376F4CB1-3DC4-CF1F-24D5-0478A1E4B1E2}"/>
                </a:ext>
              </a:extLst>
            </p:cNvPr>
            <p:cNvGrpSpPr/>
            <p:nvPr/>
          </p:nvGrpSpPr>
          <p:grpSpPr>
            <a:xfrm>
              <a:off x="8384753" y="1716699"/>
              <a:ext cx="496588" cy="487681"/>
              <a:chOff x="4995863" y="1560513"/>
              <a:chExt cx="401638" cy="385763"/>
            </a:xfrm>
            <a:solidFill>
              <a:schemeClr val="bg1"/>
            </a:solidFill>
          </p:grpSpPr>
          <p:sp>
            <p:nvSpPr>
              <p:cNvPr id="62" name="Icono1.7">
                <a:extLst>
                  <a:ext uri="{FF2B5EF4-FFF2-40B4-BE49-F238E27FC236}">
                    <a16:creationId xmlns:a16="http://schemas.microsoft.com/office/drawing/2014/main" id="{687740C1-A618-68FE-C1D9-714971E26B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95863" y="1560513"/>
                <a:ext cx="276225" cy="379413"/>
              </a:xfrm>
              <a:custGeom>
                <a:avLst/>
                <a:gdLst>
                  <a:gd name="T0" fmla="*/ 0 w 147"/>
                  <a:gd name="T1" fmla="*/ 188 h 202"/>
                  <a:gd name="T2" fmla="*/ 13 w 147"/>
                  <a:gd name="T3" fmla="*/ 202 h 202"/>
                  <a:gd name="T4" fmla="*/ 134 w 147"/>
                  <a:gd name="T5" fmla="*/ 202 h 202"/>
                  <a:gd name="T6" fmla="*/ 147 w 147"/>
                  <a:gd name="T7" fmla="*/ 188 h 202"/>
                  <a:gd name="T8" fmla="*/ 147 w 147"/>
                  <a:gd name="T9" fmla="*/ 54 h 202"/>
                  <a:gd name="T10" fmla="*/ 141 w 147"/>
                  <a:gd name="T11" fmla="*/ 38 h 202"/>
                  <a:gd name="T12" fmla="*/ 110 w 147"/>
                  <a:gd name="T13" fmla="*/ 7 h 202"/>
                  <a:gd name="T14" fmla="*/ 94 w 147"/>
                  <a:gd name="T15" fmla="*/ 0 h 202"/>
                  <a:gd name="T16" fmla="*/ 13 w 147"/>
                  <a:gd name="T17" fmla="*/ 0 h 202"/>
                  <a:gd name="T18" fmla="*/ 0 w 147"/>
                  <a:gd name="T19" fmla="*/ 14 h 202"/>
                  <a:gd name="T20" fmla="*/ 0 w 147"/>
                  <a:gd name="T21" fmla="*/ 188 h 202"/>
                  <a:gd name="T22" fmla="*/ 124 w 147"/>
                  <a:gd name="T23" fmla="*/ 41 h 202"/>
                  <a:gd name="T24" fmla="*/ 107 w 147"/>
                  <a:gd name="T25" fmla="*/ 41 h 202"/>
                  <a:gd name="T26" fmla="*/ 107 w 147"/>
                  <a:gd name="T27" fmla="*/ 23 h 202"/>
                  <a:gd name="T28" fmla="*/ 124 w 147"/>
                  <a:gd name="T29" fmla="*/ 41 h 202"/>
                  <a:gd name="T30" fmla="*/ 13 w 147"/>
                  <a:gd name="T31" fmla="*/ 14 h 202"/>
                  <a:gd name="T32" fmla="*/ 94 w 147"/>
                  <a:gd name="T33" fmla="*/ 14 h 202"/>
                  <a:gd name="T34" fmla="*/ 94 w 147"/>
                  <a:gd name="T35" fmla="*/ 41 h 202"/>
                  <a:gd name="T36" fmla="*/ 107 w 147"/>
                  <a:gd name="T37" fmla="*/ 54 h 202"/>
                  <a:gd name="T38" fmla="*/ 134 w 147"/>
                  <a:gd name="T39" fmla="*/ 54 h 202"/>
                  <a:gd name="T40" fmla="*/ 134 w 147"/>
                  <a:gd name="T41" fmla="*/ 188 h 202"/>
                  <a:gd name="T42" fmla="*/ 13 w 147"/>
                  <a:gd name="T43" fmla="*/ 188 h 202"/>
                  <a:gd name="T44" fmla="*/ 13 w 147"/>
                  <a:gd name="T45" fmla="*/ 1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7" h="202">
                    <a:moveTo>
                      <a:pt x="0" y="188"/>
                    </a:moveTo>
                    <a:cubicBezTo>
                      <a:pt x="0" y="196"/>
                      <a:pt x="6" y="202"/>
                      <a:pt x="13" y="202"/>
                    </a:cubicBezTo>
                    <a:cubicBezTo>
                      <a:pt x="134" y="202"/>
                      <a:pt x="134" y="202"/>
                      <a:pt x="134" y="202"/>
                    </a:cubicBezTo>
                    <a:cubicBezTo>
                      <a:pt x="141" y="202"/>
                      <a:pt x="147" y="196"/>
                      <a:pt x="147" y="188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7" y="49"/>
                      <a:pt x="144" y="42"/>
                      <a:pt x="141" y="38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106" y="3"/>
                      <a:pt x="99" y="0"/>
                      <a:pt x="9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lnTo>
                      <a:pt x="0" y="188"/>
                    </a:lnTo>
                    <a:close/>
                    <a:moveTo>
                      <a:pt x="124" y="41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23"/>
                      <a:pt x="107" y="23"/>
                      <a:pt x="107" y="23"/>
                    </a:cubicBezTo>
                    <a:lnTo>
                      <a:pt x="124" y="41"/>
                    </a:lnTo>
                    <a:close/>
                    <a:moveTo>
                      <a:pt x="13" y="14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4" y="48"/>
                      <a:pt x="100" y="54"/>
                      <a:pt x="107" y="54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134" y="188"/>
                      <a:pt x="134" y="188"/>
                      <a:pt x="134" y="188"/>
                    </a:cubicBezTo>
                    <a:cubicBezTo>
                      <a:pt x="13" y="188"/>
                      <a:pt x="13" y="188"/>
                      <a:pt x="13" y="188"/>
                    </a:cubicBezTo>
                    <a:lnTo>
                      <a:pt x="1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3" name="Icono1.6">
                <a:extLst>
                  <a:ext uri="{FF2B5EF4-FFF2-40B4-BE49-F238E27FC236}">
                    <a16:creationId xmlns:a16="http://schemas.microsoft.com/office/drawing/2014/main" id="{E59B91FB-FCEF-882C-538D-4E2F20E5A2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2888" y="1560513"/>
                <a:ext cx="74613" cy="385763"/>
              </a:xfrm>
              <a:custGeom>
                <a:avLst/>
                <a:gdLst>
                  <a:gd name="T0" fmla="*/ 27 w 40"/>
                  <a:gd name="T1" fmla="*/ 0 h 205"/>
                  <a:gd name="T2" fmla="*/ 14 w 40"/>
                  <a:gd name="T3" fmla="*/ 0 h 205"/>
                  <a:gd name="T4" fmla="*/ 0 w 40"/>
                  <a:gd name="T5" fmla="*/ 14 h 205"/>
                  <a:gd name="T6" fmla="*/ 0 w 40"/>
                  <a:gd name="T7" fmla="*/ 168 h 205"/>
                  <a:gd name="T8" fmla="*/ 4 w 40"/>
                  <a:gd name="T9" fmla="*/ 184 h 205"/>
                  <a:gd name="T10" fmla="*/ 11 w 40"/>
                  <a:gd name="T11" fmla="*/ 199 h 205"/>
                  <a:gd name="T12" fmla="*/ 20 w 40"/>
                  <a:gd name="T13" fmla="*/ 205 h 205"/>
                  <a:gd name="T14" fmla="*/ 29 w 40"/>
                  <a:gd name="T15" fmla="*/ 199 h 205"/>
                  <a:gd name="T16" fmla="*/ 37 w 40"/>
                  <a:gd name="T17" fmla="*/ 184 h 205"/>
                  <a:gd name="T18" fmla="*/ 40 w 40"/>
                  <a:gd name="T19" fmla="*/ 168 h 205"/>
                  <a:gd name="T20" fmla="*/ 40 w 40"/>
                  <a:gd name="T21" fmla="*/ 14 h 205"/>
                  <a:gd name="T22" fmla="*/ 27 w 40"/>
                  <a:gd name="T23" fmla="*/ 0 h 205"/>
                  <a:gd name="T24" fmla="*/ 27 w 40"/>
                  <a:gd name="T25" fmla="*/ 14 h 205"/>
                  <a:gd name="T26" fmla="*/ 27 w 40"/>
                  <a:gd name="T27" fmla="*/ 34 h 205"/>
                  <a:gd name="T28" fmla="*/ 14 w 40"/>
                  <a:gd name="T29" fmla="*/ 34 h 205"/>
                  <a:gd name="T30" fmla="*/ 14 w 40"/>
                  <a:gd name="T31" fmla="*/ 14 h 205"/>
                  <a:gd name="T32" fmla="*/ 27 w 40"/>
                  <a:gd name="T33" fmla="*/ 14 h 205"/>
                  <a:gd name="T34" fmla="*/ 25 w 40"/>
                  <a:gd name="T35" fmla="*/ 178 h 205"/>
                  <a:gd name="T36" fmla="*/ 20 w 40"/>
                  <a:gd name="T37" fmla="*/ 187 h 205"/>
                  <a:gd name="T38" fmla="*/ 16 w 40"/>
                  <a:gd name="T39" fmla="*/ 178 h 205"/>
                  <a:gd name="T40" fmla="*/ 14 w 40"/>
                  <a:gd name="T41" fmla="*/ 168 h 205"/>
                  <a:gd name="T42" fmla="*/ 14 w 40"/>
                  <a:gd name="T43" fmla="*/ 47 h 205"/>
                  <a:gd name="T44" fmla="*/ 27 w 40"/>
                  <a:gd name="T45" fmla="*/ 47 h 205"/>
                  <a:gd name="T46" fmla="*/ 27 w 40"/>
                  <a:gd name="T47" fmla="*/ 168 h 205"/>
                  <a:gd name="T48" fmla="*/ 25 w 40"/>
                  <a:gd name="T49" fmla="*/ 178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205">
                    <a:moveTo>
                      <a:pt x="2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73"/>
                      <a:pt x="2" y="180"/>
                      <a:pt x="4" y="184"/>
                    </a:cubicBezTo>
                    <a:cubicBezTo>
                      <a:pt x="11" y="199"/>
                      <a:pt x="11" y="199"/>
                      <a:pt x="11" y="199"/>
                    </a:cubicBezTo>
                    <a:cubicBezTo>
                      <a:pt x="13" y="203"/>
                      <a:pt x="17" y="205"/>
                      <a:pt x="20" y="205"/>
                    </a:cubicBezTo>
                    <a:cubicBezTo>
                      <a:pt x="24" y="205"/>
                      <a:pt x="27" y="203"/>
                      <a:pt x="29" y="199"/>
                    </a:cubicBezTo>
                    <a:cubicBezTo>
                      <a:pt x="37" y="184"/>
                      <a:pt x="37" y="184"/>
                      <a:pt x="37" y="184"/>
                    </a:cubicBezTo>
                    <a:cubicBezTo>
                      <a:pt x="39" y="180"/>
                      <a:pt x="40" y="173"/>
                      <a:pt x="40" y="168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6"/>
                      <a:pt x="34" y="0"/>
                      <a:pt x="27" y="0"/>
                    </a:cubicBezTo>
                    <a:close/>
                    <a:moveTo>
                      <a:pt x="27" y="14"/>
                    </a:moveTo>
                    <a:cubicBezTo>
                      <a:pt x="27" y="34"/>
                      <a:pt x="27" y="34"/>
                      <a:pt x="27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14"/>
                      <a:pt x="14" y="14"/>
                      <a:pt x="14" y="14"/>
                    </a:cubicBezTo>
                    <a:lnTo>
                      <a:pt x="27" y="14"/>
                    </a:lnTo>
                    <a:close/>
                    <a:moveTo>
                      <a:pt x="25" y="178"/>
                    </a:moveTo>
                    <a:cubicBezTo>
                      <a:pt x="20" y="187"/>
                      <a:pt x="20" y="187"/>
                      <a:pt x="20" y="187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15" y="175"/>
                      <a:pt x="14" y="171"/>
                      <a:pt x="14" y="168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168"/>
                      <a:pt x="27" y="168"/>
                      <a:pt x="27" y="168"/>
                    </a:cubicBezTo>
                    <a:cubicBezTo>
                      <a:pt x="27" y="171"/>
                      <a:pt x="26" y="175"/>
                      <a:pt x="25" y="1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4" name="Icono1.5">
                <a:extLst>
                  <a:ext uri="{FF2B5EF4-FFF2-40B4-BE49-F238E27FC236}">
                    <a16:creationId xmlns:a16="http://schemas.microsoft.com/office/drawing/2014/main" id="{2DD519F3-0F63-D586-71EC-19E49AFDD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663" y="1624013"/>
                <a:ext cx="93663" cy="25400"/>
              </a:xfrm>
              <a:custGeom>
                <a:avLst/>
                <a:gdLst>
                  <a:gd name="T0" fmla="*/ 6 w 50"/>
                  <a:gd name="T1" fmla="*/ 13 h 13"/>
                  <a:gd name="T2" fmla="*/ 43 w 50"/>
                  <a:gd name="T3" fmla="*/ 13 h 13"/>
                  <a:gd name="T4" fmla="*/ 50 w 50"/>
                  <a:gd name="T5" fmla="*/ 7 h 13"/>
                  <a:gd name="T6" fmla="*/ 43 w 50"/>
                  <a:gd name="T7" fmla="*/ 0 h 13"/>
                  <a:gd name="T8" fmla="*/ 6 w 50"/>
                  <a:gd name="T9" fmla="*/ 0 h 13"/>
                  <a:gd name="T10" fmla="*/ 0 w 50"/>
                  <a:gd name="T11" fmla="*/ 7 h 13"/>
                  <a:gd name="T12" fmla="*/ 6 w 50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3">
                    <a:moveTo>
                      <a:pt x="6" y="13"/>
                    </a:moveTo>
                    <a:cubicBezTo>
                      <a:pt x="43" y="13"/>
                      <a:pt x="43" y="13"/>
                      <a:pt x="43" y="13"/>
                    </a:cubicBezTo>
                    <a:cubicBezTo>
                      <a:pt x="47" y="13"/>
                      <a:pt x="50" y="10"/>
                      <a:pt x="50" y="7"/>
                    </a:cubicBezTo>
                    <a:cubicBezTo>
                      <a:pt x="50" y="3"/>
                      <a:pt x="47" y="0"/>
                      <a:pt x="4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5" name="Icono14">
                <a:extLst>
                  <a:ext uri="{FF2B5EF4-FFF2-40B4-BE49-F238E27FC236}">
                    <a16:creationId xmlns:a16="http://schemas.microsoft.com/office/drawing/2014/main" id="{9174451F-DF17-7EBA-345F-09781E448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663" y="1685925"/>
                <a:ext cx="174625" cy="26988"/>
              </a:xfrm>
              <a:custGeom>
                <a:avLst/>
                <a:gdLst>
                  <a:gd name="T0" fmla="*/ 87 w 93"/>
                  <a:gd name="T1" fmla="*/ 0 h 14"/>
                  <a:gd name="T2" fmla="*/ 6 w 93"/>
                  <a:gd name="T3" fmla="*/ 0 h 14"/>
                  <a:gd name="T4" fmla="*/ 0 w 93"/>
                  <a:gd name="T5" fmla="*/ 7 h 14"/>
                  <a:gd name="T6" fmla="*/ 6 w 93"/>
                  <a:gd name="T7" fmla="*/ 14 h 14"/>
                  <a:gd name="T8" fmla="*/ 87 w 93"/>
                  <a:gd name="T9" fmla="*/ 14 h 14"/>
                  <a:gd name="T10" fmla="*/ 93 w 93"/>
                  <a:gd name="T11" fmla="*/ 7 h 14"/>
                  <a:gd name="T12" fmla="*/ 87 w 9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14">
                    <a:moveTo>
                      <a:pt x="8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6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90" y="14"/>
                      <a:pt x="93" y="11"/>
                      <a:pt x="93" y="7"/>
                    </a:cubicBezTo>
                    <a:cubicBezTo>
                      <a:pt x="93" y="3"/>
                      <a:pt x="90" y="0"/>
                      <a:pt x="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6" name="Icono1.3">
                <a:extLst>
                  <a:ext uri="{FF2B5EF4-FFF2-40B4-BE49-F238E27FC236}">
                    <a16:creationId xmlns:a16="http://schemas.microsoft.com/office/drawing/2014/main" id="{8B2F70EB-6002-607F-AE29-518870588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663" y="1736725"/>
                <a:ext cx="174625" cy="26988"/>
              </a:xfrm>
              <a:custGeom>
                <a:avLst/>
                <a:gdLst>
                  <a:gd name="T0" fmla="*/ 87 w 93"/>
                  <a:gd name="T1" fmla="*/ 0 h 14"/>
                  <a:gd name="T2" fmla="*/ 6 w 93"/>
                  <a:gd name="T3" fmla="*/ 0 h 14"/>
                  <a:gd name="T4" fmla="*/ 0 w 93"/>
                  <a:gd name="T5" fmla="*/ 7 h 14"/>
                  <a:gd name="T6" fmla="*/ 6 w 93"/>
                  <a:gd name="T7" fmla="*/ 14 h 14"/>
                  <a:gd name="T8" fmla="*/ 87 w 93"/>
                  <a:gd name="T9" fmla="*/ 14 h 14"/>
                  <a:gd name="T10" fmla="*/ 93 w 93"/>
                  <a:gd name="T11" fmla="*/ 7 h 14"/>
                  <a:gd name="T12" fmla="*/ 87 w 9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14">
                    <a:moveTo>
                      <a:pt x="8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6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90" y="14"/>
                      <a:pt x="93" y="11"/>
                      <a:pt x="93" y="7"/>
                    </a:cubicBezTo>
                    <a:cubicBezTo>
                      <a:pt x="93" y="3"/>
                      <a:pt x="90" y="0"/>
                      <a:pt x="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7" name="Icono1.2">
                <a:extLst>
                  <a:ext uri="{FF2B5EF4-FFF2-40B4-BE49-F238E27FC236}">
                    <a16:creationId xmlns:a16="http://schemas.microsoft.com/office/drawing/2014/main" id="{E38D8A59-FE24-C4CB-6A78-4EE95CFF0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663" y="1787525"/>
                <a:ext cx="174625" cy="26988"/>
              </a:xfrm>
              <a:custGeom>
                <a:avLst/>
                <a:gdLst>
                  <a:gd name="T0" fmla="*/ 87 w 93"/>
                  <a:gd name="T1" fmla="*/ 0 h 14"/>
                  <a:gd name="T2" fmla="*/ 6 w 93"/>
                  <a:gd name="T3" fmla="*/ 0 h 14"/>
                  <a:gd name="T4" fmla="*/ 0 w 93"/>
                  <a:gd name="T5" fmla="*/ 7 h 14"/>
                  <a:gd name="T6" fmla="*/ 6 w 93"/>
                  <a:gd name="T7" fmla="*/ 14 h 14"/>
                  <a:gd name="T8" fmla="*/ 87 w 93"/>
                  <a:gd name="T9" fmla="*/ 14 h 14"/>
                  <a:gd name="T10" fmla="*/ 93 w 93"/>
                  <a:gd name="T11" fmla="*/ 7 h 14"/>
                  <a:gd name="T12" fmla="*/ 87 w 9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14">
                    <a:moveTo>
                      <a:pt x="8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6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90" y="14"/>
                      <a:pt x="93" y="11"/>
                      <a:pt x="93" y="7"/>
                    </a:cubicBezTo>
                    <a:cubicBezTo>
                      <a:pt x="93" y="3"/>
                      <a:pt x="90" y="0"/>
                      <a:pt x="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8" name="Icono1.1">
                <a:extLst>
                  <a:ext uri="{FF2B5EF4-FFF2-40B4-BE49-F238E27FC236}">
                    <a16:creationId xmlns:a16="http://schemas.microsoft.com/office/drawing/2014/main" id="{DA808B42-10AB-2388-A412-CF2A16E3B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663" y="1838325"/>
                <a:ext cx="174625" cy="25400"/>
              </a:xfrm>
              <a:custGeom>
                <a:avLst/>
                <a:gdLst>
                  <a:gd name="T0" fmla="*/ 87 w 93"/>
                  <a:gd name="T1" fmla="*/ 0 h 13"/>
                  <a:gd name="T2" fmla="*/ 6 w 93"/>
                  <a:gd name="T3" fmla="*/ 0 h 13"/>
                  <a:gd name="T4" fmla="*/ 0 w 93"/>
                  <a:gd name="T5" fmla="*/ 7 h 13"/>
                  <a:gd name="T6" fmla="*/ 6 w 93"/>
                  <a:gd name="T7" fmla="*/ 13 h 13"/>
                  <a:gd name="T8" fmla="*/ 87 w 93"/>
                  <a:gd name="T9" fmla="*/ 13 h 13"/>
                  <a:gd name="T10" fmla="*/ 93 w 93"/>
                  <a:gd name="T11" fmla="*/ 7 h 13"/>
                  <a:gd name="T12" fmla="*/ 87 w 9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13">
                    <a:moveTo>
                      <a:pt x="8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90" y="13"/>
                      <a:pt x="93" y="10"/>
                      <a:pt x="93" y="7"/>
                    </a:cubicBezTo>
                    <a:cubicBezTo>
                      <a:pt x="93" y="3"/>
                      <a:pt x="90" y="0"/>
                      <a:pt x="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</p:grpSp>
      <p:sp>
        <p:nvSpPr>
          <p:cNvPr id="2" name="T.Objetivos"/>
          <p:cNvSpPr txBox="1"/>
          <p:nvPr/>
        </p:nvSpPr>
        <p:spPr>
          <a:xfrm>
            <a:off x="109549" y="2414955"/>
            <a:ext cx="414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OBJETIVOS</a:t>
            </a:r>
          </a:p>
          <a:p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370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.Consulta_DRXC">
            <a:extLst>
              <a:ext uri="{FF2B5EF4-FFF2-40B4-BE49-F238E27FC236}">
                <a16:creationId xmlns:a16="http://schemas.microsoft.com/office/drawing/2014/main" id="{93BBEE31-D9B9-DD14-7654-34646F344F1A}"/>
              </a:ext>
            </a:extLst>
          </p:cNvPr>
          <p:cNvSpPr txBox="1"/>
          <p:nvPr/>
        </p:nvSpPr>
        <p:spPr>
          <a:xfrm>
            <a:off x="0" y="74737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REPORTES DOCUMENTOS DE INGRESOS - RECAUDO</a:t>
            </a:r>
          </a:p>
        </p:txBody>
      </p:sp>
      <p:cxnSp>
        <p:nvCxnSpPr>
          <p:cNvPr id="4" name="Linea_Consulta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83694252-DD58-88AA-C78C-82BFC7255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96" y="1258302"/>
            <a:ext cx="6849718" cy="3813443"/>
          </a:xfrm>
          <a:prstGeom prst="rect">
            <a:avLst/>
          </a:prstGeom>
        </p:spPr>
      </p:pic>
      <p:sp>
        <p:nvSpPr>
          <p:cNvPr id="6" name="Boton_anterior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E03B5E-4160-3639-A937-4642B0563858}"/>
              </a:ext>
            </a:extLst>
          </p:cNvPr>
          <p:cNvSpPr/>
          <p:nvPr/>
        </p:nvSpPr>
        <p:spPr>
          <a:xfrm rot="16200000">
            <a:off x="-26306" y="3048882"/>
            <a:ext cx="520868" cy="232282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Boton_Reportes">
                <a:extLst>
                  <a:ext uri="{FF2B5EF4-FFF2-40B4-BE49-F238E27FC236}">
                    <a16:creationId xmlns:a16="http://schemas.microsoft.com/office/drawing/2014/main" id="{FC216894-83E1-7B32-D6F7-9388F6DFDBD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5487986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299" cId="512638463">
                    <pslz:zmPr id="{7D78F3EF-DDF2-40C3-8663-DB247FB727D4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Boton_Reportes">
                <a:extLst>
                  <a:ext uri="{FF2B5EF4-FFF2-40B4-BE49-F238E27FC236}">
                    <a16:creationId xmlns:a16="http://schemas.microsoft.com/office/drawing/2014/main" id="{FC216894-83E1-7B32-D6F7-9388F6DFDB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73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portes_Ingresos">
            <a:extLst>
              <a:ext uri="{FF2B5EF4-FFF2-40B4-BE49-F238E27FC236}">
                <a16:creationId xmlns:a16="http://schemas.microsoft.com/office/drawing/2014/main" id="{F191548B-F6C1-E0C9-7386-8144D3C9DF08}"/>
              </a:ext>
            </a:extLst>
          </p:cNvPr>
          <p:cNvGrpSpPr/>
          <p:nvPr/>
        </p:nvGrpSpPr>
        <p:grpSpPr>
          <a:xfrm>
            <a:off x="431" y="3935062"/>
            <a:ext cx="3900949" cy="1074281"/>
            <a:chOff x="431" y="3935062"/>
            <a:chExt cx="3900949" cy="1074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R.Reportes_7.2">
              <a:hlinkClick r:id="rId3" action="ppaction://hlinksldjump"/>
              <a:extLst>
                <a:ext uri="{FF2B5EF4-FFF2-40B4-BE49-F238E27FC236}">
                  <a16:creationId xmlns:a16="http://schemas.microsoft.com/office/drawing/2014/main" id="{A1A31395-81B1-28D2-1F4A-C39E9B87A019}"/>
                </a:ext>
              </a:extLst>
            </p:cNvPr>
            <p:cNvSpPr/>
            <p:nvPr/>
          </p:nvSpPr>
          <p:spPr>
            <a:xfrm rot="16200000">
              <a:off x="-373223" y="4308716"/>
              <a:ext cx="1074281" cy="326973"/>
            </a:xfrm>
            <a:prstGeom prst="parallelogram">
              <a:avLst>
                <a:gd name="adj" fmla="val 151796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10" name="Reportes">
              <a:extLst>
                <a:ext uri="{FF2B5EF4-FFF2-40B4-BE49-F238E27FC236}">
                  <a16:creationId xmlns:a16="http://schemas.microsoft.com/office/drawing/2014/main" id="{FD744FF2-3BC6-E049-6531-CB71165BA8A8}"/>
                </a:ext>
              </a:extLst>
            </p:cNvPr>
            <p:cNvGrpSpPr/>
            <p:nvPr/>
          </p:nvGrpSpPr>
          <p:grpSpPr>
            <a:xfrm>
              <a:off x="327404" y="4427778"/>
              <a:ext cx="3573976" cy="576423"/>
              <a:chOff x="326971" y="3840544"/>
              <a:chExt cx="3573976" cy="576423"/>
            </a:xfrm>
            <a:solidFill>
              <a:srgbClr val="00B050"/>
            </a:solidFill>
          </p:grpSpPr>
          <p:sp>
            <p:nvSpPr>
              <p:cNvPr id="11" name="R.Reportes_7.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595453E-5F56-F1A9-F601-1A002C404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71" y="3840544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Texto Reportes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99A2E70-0DB4-148C-312F-9B8BC51AAD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898" y="3980566"/>
                <a:ext cx="2394824" cy="29928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Reportes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2" name="Icono Reportes" descr="Contrato con relleno sólido">
                <a:extLst>
                  <a:ext uri="{FF2B5EF4-FFF2-40B4-BE49-F238E27FC236}">
                    <a16:creationId xmlns:a16="http://schemas.microsoft.com/office/drawing/2014/main" id="{9ECE1DCD-7557-DA53-25AE-5CEC94B80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201669" y="3979264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54" name="Devolucion_Ingresos">
            <a:extLst>
              <a:ext uri="{FF2B5EF4-FFF2-40B4-BE49-F238E27FC236}">
                <a16:creationId xmlns:a16="http://schemas.microsoft.com/office/drawing/2014/main" id="{010E84AF-FF6C-B7C2-AAA1-EAE1B9BD6E2A}"/>
              </a:ext>
            </a:extLst>
          </p:cNvPr>
          <p:cNvGrpSpPr/>
          <p:nvPr/>
        </p:nvGrpSpPr>
        <p:grpSpPr>
          <a:xfrm>
            <a:off x="813" y="3525621"/>
            <a:ext cx="3900563" cy="913014"/>
            <a:chOff x="813" y="3525621"/>
            <a:chExt cx="3900563" cy="913014"/>
          </a:xfrm>
        </p:grpSpPr>
        <p:sp>
          <p:nvSpPr>
            <p:cNvPr id="59" name="R.Devolucion_6.2">
              <a:hlinkClick r:id="rId6" action="ppaction://hlinksldjump"/>
              <a:extLst>
                <a:ext uri="{FF2B5EF4-FFF2-40B4-BE49-F238E27FC236}">
                  <a16:creationId xmlns:a16="http://schemas.microsoft.com/office/drawing/2014/main" id="{0A3B426C-61C1-0E77-AAC7-F5594004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3525621"/>
              <a:ext cx="326588" cy="913014"/>
            </a:xfrm>
            <a:custGeom>
              <a:avLst/>
              <a:gdLst>
                <a:gd name="T0" fmla="*/ 313 w 313"/>
                <a:gd name="T1" fmla="*/ 1093 h 1093"/>
                <a:gd name="T2" fmla="*/ 0 w 313"/>
                <a:gd name="T3" fmla="*/ 502 h 1093"/>
                <a:gd name="T4" fmla="*/ 0 w 313"/>
                <a:gd name="T5" fmla="*/ 0 h 1093"/>
                <a:gd name="T6" fmla="*/ 313 w 313"/>
                <a:gd name="T7" fmla="*/ 395 h 1093"/>
                <a:gd name="T8" fmla="*/ 313 w 313"/>
                <a:gd name="T9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1093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395"/>
                  </a:lnTo>
                  <a:lnTo>
                    <a:pt x="313" y="1093"/>
                  </a:lnTo>
                  <a:close/>
                </a:path>
              </a:pathLst>
            </a:custGeom>
            <a:solidFill>
              <a:srgbClr val="34B2E3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3" name="Devolucion">
              <a:extLst>
                <a:ext uri="{FF2B5EF4-FFF2-40B4-BE49-F238E27FC236}">
                  <a16:creationId xmlns:a16="http://schemas.microsoft.com/office/drawing/2014/main" id="{CC6A5D6B-2955-95E3-7D74-879FB5225D6E}"/>
                </a:ext>
              </a:extLst>
            </p:cNvPr>
            <p:cNvGrpSpPr/>
            <p:nvPr/>
          </p:nvGrpSpPr>
          <p:grpSpPr>
            <a:xfrm>
              <a:off x="327400" y="3851567"/>
              <a:ext cx="3573976" cy="578904"/>
              <a:chOff x="327400" y="3851567"/>
              <a:chExt cx="3573976" cy="578904"/>
            </a:xfrm>
          </p:grpSpPr>
          <p:sp>
            <p:nvSpPr>
              <p:cNvPr id="327" name="R.Devolucion_5.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C469CFF-F80D-5A97-56FB-B041A605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0" y="3851567"/>
                <a:ext cx="3573976" cy="578904"/>
              </a:xfrm>
              <a:custGeom>
                <a:avLst/>
                <a:gdLst>
                  <a:gd name="T0" fmla="*/ 3868 w 4034"/>
                  <a:gd name="T1" fmla="*/ 173 h 700"/>
                  <a:gd name="T2" fmla="*/ 3705 w 4034"/>
                  <a:gd name="T3" fmla="*/ 0 h 700"/>
                  <a:gd name="T4" fmla="*/ 3705 w 4034"/>
                  <a:gd name="T5" fmla="*/ 0 h 700"/>
                  <a:gd name="T6" fmla="*/ 0 w 4034"/>
                  <a:gd name="T7" fmla="*/ 0 h 700"/>
                  <a:gd name="T8" fmla="*/ 0 w 4034"/>
                  <a:gd name="T9" fmla="*/ 700 h 700"/>
                  <a:gd name="T10" fmla="*/ 3705 w 4034"/>
                  <a:gd name="T11" fmla="*/ 700 h 700"/>
                  <a:gd name="T12" fmla="*/ 3705 w 4034"/>
                  <a:gd name="T13" fmla="*/ 700 h 700"/>
                  <a:gd name="T14" fmla="*/ 3868 w 4034"/>
                  <a:gd name="T15" fmla="*/ 523 h 700"/>
                  <a:gd name="T16" fmla="*/ 4034 w 4034"/>
                  <a:gd name="T17" fmla="*/ 350 h 700"/>
                  <a:gd name="T18" fmla="*/ 3868 w 4034"/>
                  <a:gd name="T19" fmla="*/ 173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700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34B2E3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8" name="Texto Devolucion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A1E2913-D7AD-B6FD-49D5-9153CD7F8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87" y="3991377"/>
                <a:ext cx="2937511" cy="299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Devolución de Ingresos 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30" name="Icono Devolucion" descr="Recibo con relleno sólido">
                <a:extLst>
                  <a:ext uri="{FF2B5EF4-FFF2-40B4-BE49-F238E27FC236}">
                    <a16:creationId xmlns:a16="http://schemas.microsoft.com/office/drawing/2014/main" id="{8A79F7E3-87EC-C3CD-EA18-B04F849D7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02098" y="3944919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48" name="Compensacion">
            <a:extLst>
              <a:ext uri="{FF2B5EF4-FFF2-40B4-BE49-F238E27FC236}">
                <a16:creationId xmlns:a16="http://schemas.microsoft.com/office/drawing/2014/main" id="{BE3FC7E9-79D5-72CF-3037-FDB68DA29477}"/>
              </a:ext>
            </a:extLst>
          </p:cNvPr>
          <p:cNvGrpSpPr/>
          <p:nvPr/>
        </p:nvGrpSpPr>
        <p:grpSpPr>
          <a:xfrm>
            <a:off x="1905" y="3114838"/>
            <a:ext cx="3895396" cy="739207"/>
            <a:chOff x="1905" y="3114838"/>
            <a:chExt cx="3895396" cy="739207"/>
          </a:xfrm>
        </p:grpSpPr>
        <p:sp>
          <p:nvSpPr>
            <p:cNvPr id="49" name="R.Compensacion_5.2">
              <a:hlinkClick r:id="rId9" action="ppaction://hlinksldjump"/>
              <a:extLst>
                <a:ext uri="{FF2B5EF4-FFF2-40B4-BE49-F238E27FC236}">
                  <a16:creationId xmlns:a16="http://schemas.microsoft.com/office/drawing/2014/main" id="{ED316E5A-65BB-640E-5B24-C901D9C7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3114838"/>
              <a:ext cx="322197" cy="739207"/>
            </a:xfrm>
            <a:custGeom>
              <a:avLst/>
              <a:gdLst>
                <a:gd name="T0" fmla="*/ 313 w 313"/>
                <a:gd name="T1" fmla="*/ 897 h 897"/>
                <a:gd name="T2" fmla="*/ 0 w 313"/>
                <a:gd name="T3" fmla="*/ 502 h 897"/>
                <a:gd name="T4" fmla="*/ 0 w 313"/>
                <a:gd name="T5" fmla="*/ 0 h 897"/>
                <a:gd name="T6" fmla="*/ 313 w 313"/>
                <a:gd name="T7" fmla="*/ 197 h 897"/>
                <a:gd name="T8" fmla="*/ 313 w 313"/>
                <a:gd name="T9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7">
                  <a:moveTo>
                    <a:pt x="313" y="897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197"/>
                  </a:lnTo>
                  <a:lnTo>
                    <a:pt x="313" y="897"/>
                  </a:lnTo>
                  <a:close/>
                </a:path>
              </a:pathLst>
            </a:custGeom>
            <a:solidFill>
              <a:srgbClr val="065280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0" name="Compensacion">
              <a:extLst>
                <a:ext uri="{FF2B5EF4-FFF2-40B4-BE49-F238E27FC236}">
                  <a16:creationId xmlns:a16="http://schemas.microsoft.com/office/drawing/2014/main" id="{3616FC8E-A1F3-0556-70C2-1E4882F6420A}"/>
                </a:ext>
              </a:extLst>
            </p:cNvPr>
            <p:cNvGrpSpPr/>
            <p:nvPr/>
          </p:nvGrpSpPr>
          <p:grpSpPr>
            <a:xfrm>
              <a:off x="323325" y="3276384"/>
              <a:ext cx="3573976" cy="576423"/>
              <a:chOff x="318819" y="3266527"/>
              <a:chExt cx="3573976" cy="576423"/>
            </a:xfrm>
          </p:grpSpPr>
          <p:sp>
            <p:nvSpPr>
              <p:cNvPr id="51" name="R.Compensacion_5.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49B1C65-6A44-9D9C-4013-80941442F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19" y="3266527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6528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Texto Compensacion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FF1A4579-F500-2C5F-FC97-82A3B8A6B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3385410"/>
                <a:ext cx="2545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Compensación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53" name="Icono Compensacion" descr="Ábaco con relleno sólido">
                <a:extLst>
                  <a:ext uri="{FF2B5EF4-FFF2-40B4-BE49-F238E27FC236}">
                    <a16:creationId xmlns:a16="http://schemas.microsoft.com/office/drawing/2014/main" id="{3ECCC66D-F9D4-6A1A-A8F8-16C1E898D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194462" y="3345715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42" name="Recaudo_Anterior">
            <a:extLst>
              <a:ext uri="{FF2B5EF4-FFF2-40B4-BE49-F238E27FC236}">
                <a16:creationId xmlns:a16="http://schemas.microsoft.com/office/drawing/2014/main" id="{4C2189E3-1FC0-9AF6-C874-529249E27BBA}"/>
              </a:ext>
            </a:extLst>
          </p:cNvPr>
          <p:cNvGrpSpPr/>
          <p:nvPr/>
        </p:nvGrpSpPr>
        <p:grpSpPr>
          <a:xfrm>
            <a:off x="-4774" y="2688830"/>
            <a:ext cx="3901645" cy="587553"/>
            <a:chOff x="-4774" y="2688830"/>
            <a:chExt cx="3901645" cy="587553"/>
          </a:xfrm>
        </p:grpSpPr>
        <p:sp>
          <p:nvSpPr>
            <p:cNvPr id="43" name="R.Anterior_4.2">
              <a:hlinkClick r:id="rId12" action="ppaction://hlinksldjump"/>
              <a:extLst>
                <a:ext uri="{FF2B5EF4-FFF2-40B4-BE49-F238E27FC236}">
                  <a16:creationId xmlns:a16="http://schemas.microsoft.com/office/drawing/2014/main" id="{ABC30D69-2FA1-AF3F-5D0F-58EEDDF34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4" y="2688830"/>
              <a:ext cx="326972" cy="587553"/>
            </a:xfrm>
            <a:custGeom>
              <a:avLst/>
              <a:gdLst>
                <a:gd name="T0" fmla="*/ 313 w 313"/>
                <a:gd name="T1" fmla="*/ 0 h 702"/>
                <a:gd name="T2" fmla="*/ 0 w 313"/>
                <a:gd name="T3" fmla="*/ 0 h 702"/>
                <a:gd name="T4" fmla="*/ 0 w 313"/>
                <a:gd name="T5" fmla="*/ 505 h 702"/>
                <a:gd name="T6" fmla="*/ 313 w 313"/>
                <a:gd name="T7" fmla="*/ 702 h 702"/>
                <a:gd name="T8" fmla="*/ 313 w 313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702">
                  <a:moveTo>
                    <a:pt x="313" y="0"/>
                  </a:moveTo>
                  <a:lnTo>
                    <a:pt x="0" y="0"/>
                  </a:lnTo>
                  <a:lnTo>
                    <a:pt x="0" y="505"/>
                  </a:lnTo>
                  <a:lnTo>
                    <a:pt x="313" y="7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C103D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4" name="Anterior">
              <a:extLst>
                <a:ext uri="{FF2B5EF4-FFF2-40B4-BE49-F238E27FC236}">
                  <a16:creationId xmlns:a16="http://schemas.microsoft.com/office/drawing/2014/main" id="{DAC6292D-C815-A97C-85BE-36C55BB99EA6}"/>
                </a:ext>
              </a:extLst>
            </p:cNvPr>
            <p:cNvGrpSpPr/>
            <p:nvPr/>
          </p:nvGrpSpPr>
          <p:grpSpPr>
            <a:xfrm>
              <a:off x="322896" y="2688832"/>
              <a:ext cx="3573975" cy="587551"/>
              <a:chOff x="322896" y="2688833"/>
              <a:chExt cx="3573975" cy="578904"/>
            </a:xfrm>
          </p:grpSpPr>
          <p:sp>
            <p:nvSpPr>
              <p:cNvPr id="45" name="R.Anterior_4.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4731AB1-E161-ECEF-CAB2-2B01D257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2688833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6 h 700"/>
                  <a:gd name="T4" fmla="*/ 3705 w 4034"/>
                  <a:gd name="T5" fmla="*/ 0 h 700"/>
                  <a:gd name="T6" fmla="*/ 3705 w 4034"/>
                  <a:gd name="T7" fmla="*/ 0 h 700"/>
                  <a:gd name="T8" fmla="*/ 0 w 4034"/>
                  <a:gd name="T9" fmla="*/ 0 h 700"/>
                  <a:gd name="T10" fmla="*/ 0 w 4034"/>
                  <a:gd name="T11" fmla="*/ 700 h 700"/>
                  <a:gd name="T12" fmla="*/ 3705 w 4034"/>
                  <a:gd name="T13" fmla="*/ 700 h 700"/>
                  <a:gd name="T14" fmla="*/ 3705 w 4034"/>
                  <a:gd name="T15" fmla="*/ 700 h 700"/>
                  <a:gd name="T16" fmla="*/ 3705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3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6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8C103D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Texto Anterior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0DBC0FB-29D8-98EC-BCEB-635027A10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2715676"/>
                <a:ext cx="2937512" cy="5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Clasificación de Recaudos de Vigencia Anterior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Icono Anterior">
                <a:extLst>
                  <a:ext uri="{FF2B5EF4-FFF2-40B4-BE49-F238E27FC236}">
                    <a16:creationId xmlns:a16="http://schemas.microsoft.com/office/drawing/2014/main" id="{71779F8A-9578-7C5A-889B-C0A00518B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980" y="2863320"/>
                <a:ext cx="360483" cy="241496"/>
              </a:xfrm>
              <a:custGeom>
                <a:avLst/>
                <a:gdLst>
                  <a:gd name="T0" fmla="*/ 2147483646 w 130"/>
                  <a:gd name="T1" fmla="*/ 2147483646 h 110"/>
                  <a:gd name="T2" fmla="*/ 2147483646 w 130"/>
                  <a:gd name="T3" fmla="*/ 2147483646 h 110"/>
                  <a:gd name="T4" fmla="*/ 2147483646 w 130"/>
                  <a:gd name="T5" fmla="*/ 2147483646 h 110"/>
                  <a:gd name="T6" fmla="*/ 2147483646 w 130"/>
                  <a:gd name="T7" fmla="*/ 2147483646 h 110"/>
                  <a:gd name="T8" fmla="*/ 2147483646 w 130"/>
                  <a:gd name="T9" fmla="*/ 2147483646 h 110"/>
                  <a:gd name="T10" fmla="*/ 2147483646 w 130"/>
                  <a:gd name="T11" fmla="*/ 2147483646 h 110"/>
                  <a:gd name="T12" fmla="*/ 2147483646 w 130"/>
                  <a:gd name="T13" fmla="*/ 2147483646 h 110"/>
                  <a:gd name="T14" fmla="*/ 2147483646 w 130"/>
                  <a:gd name="T15" fmla="*/ 2147483646 h 110"/>
                  <a:gd name="T16" fmla="*/ 2147483646 w 130"/>
                  <a:gd name="T17" fmla="*/ 2147483646 h 110"/>
                  <a:gd name="T18" fmla="*/ 2147483646 w 130"/>
                  <a:gd name="T19" fmla="*/ 2147483646 h 110"/>
                  <a:gd name="T20" fmla="*/ 2147483646 w 130"/>
                  <a:gd name="T21" fmla="*/ 2147483646 h 110"/>
                  <a:gd name="T22" fmla="*/ 2147483646 w 130"/>
                  <a:gd name="T23" fmla="*/ 2147483646 h 110"/>
                  <a:gd name="T24" fmla="*/ 2147483646 w 130"/>
                  <a:gd name="T25" fmla="*/ 2147483646 h 110"/>
                  <a:gd name="T26" fmla="*/ 2147483646 w 130"/>
                  <a:gd name="T27" fmla="*/ 2147483646 h 110"/>
                  <a:gd name="T28" fmla="*/ 2147483646 w 130"/>
                  <a:gd name="T29" fmla="*/ 2147483646 h 110"/>
                  <a:gd name="T30" fmla="*/ 2147483646 w 130"/>
                  <a:gd name="T31" fmla="*/ 2147483646 h 110"/>
                  <a:gd name="T32" fmla="*/ 2147483646 w 130"/>
                  <a:gd name="T33" fmla="*/ 2147483646 h 110"/>
                  <a:gd name="T34" fmla="*/ 2147483646 w 130"/>
                  <a:gd name="T35" fmla="*/ 2147483646 h 110"/>
                  <a:gd name="T36" fmla="*/ 2147483646 w 130"/>
                  <a:gd name="T37" fmla="*/ 2147483646 h 110"/>
                  <a:gd name="T38" fmla="*/ 2147483646 w 130"/>
                  <a:gd name="T39" fmla="*/ 2147483646 h 110"/>
                  <a:gd name="T40" fmla="*/ 2147483646 w 130"/>
                  <a:gd name="T41" fmla="*/ 2147483646 h 110"/>
                  <a:gd name="T42" fmla="*/ 2147483646 w 130"/>
                  <a:gd name="T43" fmla="*/ 2147483646 h 110"/>
                  <a:gd name="T44" fmla="*/ 2147483646 w 130"/>
                  <a:gd name="T45" fmla="*/ 2147483646 h 110"/>
                  <a:gd name="T46" fmla="*/ 2147483646 w 130"/>
                  <a:gd name="T47" fmla="*/ 2147483646 h 110"/>
                  <a:gd name="T48" fmla="*/ 2147483646 w 130"/>
                  <a:gd name="T49" fmla="*/ 2147483646 h 110"/>
                  <a:gd name="T50" fmla="*/ 2147483646 w 130"/>
                  <a:gd name="T51" fmla="*/ 2147483646 h 110"/>
                  <a:gd name="T52" fmla="*/ 2147483646 w 130"/>
                  <a:gd name="T53" fmla="*/ 2147483646 h 110"/>
                  <a:gd name="T54" fmla="*/ 2147483646 w 130"/>
                  <a:gd name="T55" fmla="*/ 2147483646 h 110"/>
                  <a:gd name="T56" fmla="*/ 2147483646 w 130"/>
                  <a:gd name="T57" fmla="*/ 2147483646 h 110"/>
                  <a:gd name="T58" fmla="*/ 2147483646 w 130"/>
                  <a:gd name="T59" fmla="*/ 2147483646 h 110"/>
                  <a:gd name="T60" fmla="*/ 2147483646 w 130"/>
                  <a:gd name="T61" fmla="*/ 2147483646 h 110"/>
                  <a:gd name="T62" fmla="*/ 2147483646 w 130"/>
                  <a:gd name="T63" fmla="*/ 2147483646 h 110"/>
                  <a:gd name="T64" fmla="*/ 2147483646 w 130"/>
                  <a:gd name="T65" fmla="*/ 2147483646 h 110"/>
                  <a:gd name="T66" fmla="*/ 2147483646 w 130"/>
                  <a:gd name="T67" fmla="*/ 2147483646 h 110"/>
                  <a:gd name="T68" fmla="*/ 2147483646 w 130"/>
                  <a:gd name="T69" fmla="*/ 2147483646 h 110"/>
                  <a:gd name="T70" fmla="*/ 2147483646 w 130"/>
                  <a:gd name="T71" fmla="*/ 2147483646 h 110"/>
                  <a:gd name="T72" fmla="*/ 2147483646 w 130"/>
                  <a:gd name="T73" fmla="*/ 2147483646 h 110"/>
                  <a:gd name="T74" fmla="*/ 2147483646 w 130"/>
                  <a:gd name="T75" fmla="*/ 2147483646 h 110"/>
                  <a:gd name="T76" fmla="*/ 2147483646 w 130"/>
                  <a:gd name="T77" fmla="*/ 2147483646 h 110"/>
                  <a:gd name="T78" fmla="*/ 2147483646 w 130"/>
                  <a:gd name="T79" fmla="*/ 2147483646 h 110"/>
                  <a:gd name="T80" fmla="*/ 2147483646 w 130"/>
                  <a:gd name="T81" fmla="*/ 2147483646 h 110"/>
                  <a:gd name="T82" fmla="*/ 2147483646 w 130"/>
                  <a:gd name="T83" fmla="*/ 2147483646 h 110"/>
                  <a:gd name="T84" fmla="*/ 2147483646 w 130"/>
                  <a:gd name="T85" fmla="*/ 2147483646 h 110"/>
                  <a:gd name="T86" fmla="*/ 2147483646 w 130"/>
                  <a:gd name="T87" fmla="*/ 2147483646 h 110"/>
                  <a:gd name="T88" fmla="*/ 2147483646 w 130"/>
                  <a:gd name="T89" fmla="*/ 2147483646 h 110"/>
                  <a:gd name="T90" fmla="*/ 2147483646 w 130"/>
                  <a:gd name="T91" fmla="*/ 2147483646 h 110"/>
                  <a:gd name="T92" fmla="*/ 2147483646 w 130"/>
                  <a:gd name="T93" fmla="*/ 2147483646 h 110"/>
                  <a:gd name="T94" fmla="*/ 2147483646 w 130"/>
                  <a:gd name="T95" fmla="*/ 2147483646 h 110"/>
                  <a:gd name="T96" fmla="*/ 2147483646 w 130"/>
                  <a:gd name="T97" fmla="*/ 2147483646 h 110"/>
                  <a:gd name="T98" fmla="*/ 2147483646 w 130"/>
                  <a:gd name="T99" fmla="*/ 2147483646 h 110"/>
                  <a:gd name="T100" fmla="*/ 2147483646 w 130"/>
                  <a:gd name="T101" fmla="*/ 0 h 110"/>
                  <a:gd name="T102" fmla="*/ 0 w 130"/>
                  <a:gd name="T103" fmla="*/ 2147483646 h 110"/>
                  <a:gd name="T104" fmla="*/ 2147483646 w 130"/>
                  <a:gd name="T105" fmla="*/ 2147483646 h 110"/>
                  <a:gd name="T106" fmla="*/ 2147483646 w 130"/>
                  <a:gd name="T107" fmla="*/ 2147483646 h 110"/>
                  <a:gd name="T108" fmla="*/ 2147483646 w 130"/>
                  <a:gd name="T109" fmla="*/ 2147483646 h 110"/>
                  <a:gd name="T110" fmla="*/ 2147483646 w 130"/>
                  <a:gd name="T111" fmla="*/ 2147483646 h 110"/>
                  <a:gd name="T112" fmla="*/ 2147483646 w 130"/>
                  <a:gd name="T113" fmla="*/ 2147483646 h 110"/>
                  <a:gd name="T114" fmla="*/ 2147483646 w 130"/>
                  <a:gd name="T115" fmla="*/ 2147483646 h 110"/>
                  <a:gd name="T116" fmla="*/ 2147483646 w 130"/>
                  <a:gd name="T117" fmla="*/ 2147483646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" h="110">
                    <a:moveTo>
                      <a:pt x="17" y="89"/>
                    </a:move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58"/>
                      <a:pt x="19" y="56"/>
                      <a:pt x="22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1" y="56"/>
                      <a:pt x="33" y="58"/>
                      <a:pt x="33" y="60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2"/>
                      <a:pt x="31" y="94"/>
                      <a:pt x="29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19" y="94"/>
                      <a:pt x="17" y="92"/>
                      <a:pt x="17" y="89"/>
                    </a:cubicBezTo>
                    <a:close/>
                    <a:moveTo>
                      <a:pt x="48" y="45"/>
                    </a:moveTo>
                    <a:cubicBezTo>
                      <a:pt x="45" y="45"/>
                      <a:pt x="43" y="47"/>
                      <a:pt x="43" y="4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92"/>
                      <a:pt x="45" y="94"/>
                      <a:pt x="48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4"/>
                      <a:pt x="59" y="92"/>
                      <a:pt x="59" y="8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lnTo>
                      <a:pt x="48" y="45"/>
                    </a:lnTo>
                    <a:close/>
                    <a:moveTo>
                      <a:pt x="74" y="36"/>
                    </a:moveTo>
                    <a:cubicBezTo>
                      <a:pt x="71" y="36"/>
                      <a:pt x="69" y="38"/>
                      <a:pt x="69" y="41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92"/>
                      <a:pt x="71" y="94"/>
                      <a:pt x="74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3" y="94"/>
                      <a:pt x="85" y="92"/>
                      <a:pt x="85" y="89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38"/>
                      <a:pt x="83" y="36"/>
                      <a:pt x="81" y="36"/>
                    </a:cubicBezTo>
                    <a:lnTo>
                      <a:pt x="74" y="36"/>
                    </a:lnTo>
                    <a:close/>
                    <a:moveTo>
                      <a:pt x="100" y="27"/>
                    </a:moveTo>
                    <a:cubicBezTo>
                      <a:pt x="98" y="27"/>
                      <a:pt x="96" y="29"/>
                      <a:pt x="96" y="31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8" y="94"/>
                      <a:pt x="100" y="94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9" y="94"/>
                      <a:pt x="111" y="92"/>
                      <a:pt x="111" y="8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29"/>
                      <a:pt x="109" y="27"/>
                      <a:pt x="107" y="27"/>
                    </a:cubicBezTo>
                    <a:lnTo>
                      <a:pt x="100" y="27"/>
                    </a:lnTo>
                    <a:close/>
                    <a:moveTo>
                      <a:pt x="19" y="44"/>
                    </a:moveTo>
                    <a:cubicBezTo>
                      <a:pt x="47" y="39"/>
                      <a:pt x="73" y="29"/>
                      <a:pt x="97" y="15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71" y="24"/>
                      <a:pt x="46" y="33"/>
                      <a:pt x="18" y="38"/>
                    </a:cubicBezTo>
                    <a:lnTo>
                      <a:pt x="19" y="44"/>
                    </a:lnTo>
                    <a:close/>
                    <a:moveTo>
                      <a:pt x="130" y="102"/>
                    </a:move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7" y="110"/>
                      <a:pt x="117" y="110"/>
                      <a:pt x="117" y="110"/>
                    </a:cubicBezTo>
                    <a:lnTo>
                      <a:pt x="130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6" name="Ingresos_Contingentes">
            <a:extLst>
              <a:ext uri="{FF2B5EF4-FFF2-40B4-BE49-F238E27FC236}">
                <a16:creationId xmlns:a16="http://schemas.microsoft.com/office/drawing/2014/main" id="{692A61EC-3F72-4560-192A-8AD4CF45F7A9}"/>
              </a:ext>
            </a:extLst>
          </p:cNvPr>
          <p:cNvGrpSpPr/>
          <p:nvPr/>
        </p:nvGrpSpPr>
        <p:grpSpPr>
          <a:xfrm>
            <a:off x="4937" y="2114380"/>
            <a:ext cx="3896443" cy="574452"/>
            <a:chOff x="4937" y="2114380"/>
            <a:chExt cx="3896443" cy="574452"/>
          </a:xfrm>
        </p:grpSpPr>
        <p:sp>
          <p:nvSpPr>
            <p:cNvPr id="37" name="R.Contingentes_3.2">
              <a:hlinkClick r:id="rId13" action="ppaction://hlinksldjump"/>
              <a:extLst>
                <a:ext uri="{FF2B5EF4-FFF2-40B4-BE49-F238E27FC236}">
                  <a16:creationId xmlns:a16="http://schemas.microsoft.com/office/drawing/2014/main" id="{2946C906-9E7F-E717-3A6C-601B90BF8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114380"/>
              <a:ext cx="322467" cy="574452"/>
            </a:xfrm>
            <a:custGeom>
              <a:avLst/>
              <a:gdLst>
                <a:gd name="T0" fmla="*/ 313 w 313"/>
                <a:gd name="T1" fmla="*/ 698 h 698"/>
                <a:gd name="T2" fmla="*/ 0 w 313"/>
                <a:gd name="T3" fmla="*/ 698 h 698"/>
                <a:gd name="T4" fmla="*/ 0 w 313"/>
                <a:gd name="T5" fmla="*/ 195 h 698"/>
                <a:gd name="T6" fmla="*/ 313 w 313"/>
                <a:gd name="T7" fmla="*/ 0 h 698"/>
                <a:gd name="T8" fmla="*/ 313 w 313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698">
                  <a:moveTo>
                    <a:pt x="313" y="698"/>
                  </a:moveTo>
                  <a:lnTo>
                    <a:pt x="0" y="698"/>
                  </a:lnTo>
                  <a:lnTo>
                    <a:pt x="0" y="195"/>
                  </a:lnTo>
                  <a:lnTo>
                    <a:pt x="313" y="0"/>
                  </a:lnTo>
                  <a:lnTo>
                    <a:pt x="313" y="698"/>
                  </a:lnTo>
                  <a:close/>
                </a:path>
              </a:pathLst>
            </a:custGeom>
            <a:solidFill>
              <a:srgbClr val="E24956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" name="Contingente">
              <a:extLst>
                <a:ext uri="{FF2B5EF4-FFF2-40B4-BE49-F238E27FC236}">
                  <a16:creationId xmlns:a16="http://schemas.microsoft.com/office/drawing/2014/main" id="{B5BCDDA9-94D0-06F1-1D7D-DC26D89517A0}"/>
                </a:ext>
              </a:extLst>
            </p:cNvPr>
            <p:cNvGrpSpPr/>
            <p:nvPr/>
          </p:nvGrpSpPr>
          <p:grpSpPr>
            <a:xfrm>
              <a:off x="327405" y="2117396"/>
              <a:ext cx="3573975" cy="571435"/>
              <a:chOff x="327405" y="2117396"/>
              <a:chExt cx="3573975" cy="571435"/>
            </a:xfrm>
          </p:grpSpPr>
          <p:sp>
            <p:nvSpPr>
              <p:cNvPr id="39" name="R.Contingentes_3.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2435170D-B43B-94C3-C6AD-0600F97A8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5" y="2117396"/>
                <a:ext cx="3573975" cy="571435"/>
              </a:xfrm>
              <a:custGeom>
                <a:avLst/>
                <a:gdLst>
                  <a:gd name="T0" fmla="*/ 4034 w 4034"/>
                  <a:gd name="T1" fmla="*/ 348 h 698"/>
                  <a:gd name="T2" fmla="*/ 3868 w 4034"/>
                  <a:gd name="T3" fmla="*/ 174 h 698"/>
                  <a:gd name="T4" fmla="*/ 3705 w 4034"/>
                  <a:gd name="T5" fmla="*/ 0 h 698"/>
                  <a:gd name="T6" fmla="*/ 3705 w 4034"/>
                  <a:gd name="T7" fmla="*/ 0 h 698"/>
                  <a:gd name="T8" fmla="*/ 3705 w 4034"/>
                  <a:gd name="T9" fmla="*/ 0 h 698"/>
                  <a:gd name="T10" fmla="*/ 3705 w 4034"/>
                  <a:gd name="T11" fmla="*/ 0 h 698"/>
                  <a:gd name="T12" fmla="*/ 3705 w 4034"/>
                  <a:gd name="T13" fmla="*/ 0 h 698"/>
                  <a:gd name="T14" fmla="*/ 0 w 4034"/>
                  <a:gd name="T15" fmla="*/ 0 h 698"/>
                  <a:gd name="T16" fmla="*/ 0 w 4034"/>
                  <a:gd name="T17" fmla="*/ 698 h 698"/>
                  <a:gd name="T18" fmla="*/ 3705 w 4034"/>
                  <a:gd name="T19" fmla="*/ 698 h 698"/>
                  <a:gd name="T20" fmla="*/ 3705 w 4034"/>
                  <a:gd name="T21" fmla="*/ 698 h 698"/>
                  <a:gd name="T22" fmla="*/ 3868 w 4034"/>
                  <a:gd name="T23" fmla="*/ 524 h 698"/>
                  <a:gd name="T24" fmla="*/ 4034 w 4034"/>
                  <a:gd name="T25" fmla="*/ 34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698">
                    <a:moveTo>
                      <a:pt x="4034" y="348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8"/>
                    </a:lnTo>
                    <a:lnTo>
                      <a:pt x="3705" y="698"/>
                    </a:lnTo>
                    <a:lnTo>
                      <a:pt x="3705" y="698"/>
                    </a:lnTo>
                    <a:lnTo>
                      <a:pt x="3868" y="524"/>
                    </a:lnTo>
                    <a:lnTo>
                      <a:pt x="4034" y="348"/>
                    </a:lnTo>
                    <a:close/>
                  </a:path>
                </a:pathLst>
              </a:custGeom>
              <a:solidFill>
                <a:srgbClr val="E2495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Texto Contingent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2527B04-5CE6-113B-5329-A55D2C8F20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2277418"/>
                <a:ext cx="2545745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Ingresos Contingentes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41" name="Icono Contingente" descr="Dinero volando con relleno sólido">
                <a:extLst>
                  <a:ext uri="{FF2B5EF4-FFF2-40B4-BE49-F238E27FC236}">
                    <a16:creationId xmlns:a16="http://schemas.microsoft.com/office/drawing/2014/main" id="{E2FE6F49-6EBA-A6F7-6FC6-A732E9104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218296" y="2252725"/>
                <a:ext cx="392870" cy="348371"/>
              </a:xfrm>
              <a:prstGeom prst="rect">
                <a:avLst/>
              </a:prstGeom>
            </p:spPr>
          </p:pic>
        </p:grpSp>
      </p:grpSp>
      <p:grpSp>
        <p:nvGrpSpPr>
          <p:cNvPr id="361" name="Recaudo_Ingresos">
            <a:extLst>
              <a:ext uri="{FF2B5EF4-FFF2-40B4-BE49-F238E27FC236}">
                <a16:creationId xmlns:a16="http://schemas.microsoft.com/office/drawing/2014/main" id="{2989EFA5-286F-6231-6A7C-C1C6E3336514}"/>
              </a:ext>
            </a:extLst>
          </p:cNvPr>
          <p:cNvGrpSpPr/>
          <p:nvPr/>
        </p:nvGrpSpPr>
        <p:grpSpPr>
          <a:xfrm>
            <a:off x="4937" y="1535475"/>
            <a:ext cx="3896443" cy="740170"/>
            <a:chOff x="4937" y="1535475"/>
            <a:chExt cx="3896443" cy="740170"/>
          </a:xfrm>
        </p:grpSpPr>
        <p:sp>
          <p:nvSpPr>
            <p:cNvPr id="363" name="R.Recaudo_2.2">
              <a:hlinkClick r:id="rId16" action="ppaction://hlinksldjump"/>
              <a:extLst>
                <a:ext uri="{FF2B5EF4-FFF2-40B4-BE49-F238E27FC236}">
                  <a16:creationId xmlns:a16="http://schemas.microsoft.com/office/drawing/2014/main" id="{92E31D1F-9CFC-F011-0089-B71993269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535475"/>
              <a:ext cx="322467" cy="740170"/>
            </a:xfrm>
            <a:custGeom>
              <a:avLst/>
              <a:gdLst>
                <a:gd name="T0" fmla="*/ 313 w 313"/>
                <a:gd name="T1" fmla="*/ 0 h 895"/>
                <a:gd name="T2" fmla="*/ 0 w 313"/>
                <a:gd name="T3" fmla="*/ 393 h 895"/>
                <a:gd name="T4" fmla="*/ 0 w 313"/>
                <a:gd name="T5" fmla="*/ 895 h 895"/>
                <a:gd name="T6" fmla="*/ 313 w 313"/>
                <a:gd name="T7" fmla="*/ 700 h 895"/>
                <a:gd name="T8" fmla="*/ 313 w 313"/>
                <a:gd name="T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5">
                  <a:moveTo>
                    <a:pt x="313" y="0"/>
                  </a:moveTo>
                  <a:lnTo>
                    <a:pt x="0" y="393"/>
                  </a:lnTo>
                  <a:lnTo>
                    <a:pt x="0" y="895"/>
                  </a:lnTo>
                  <a:lnTo>
                    <a:pt x="313" y="70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912B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65" name="Recaudo">
              <a:extLst>
                <a:ext uri="{FF2B5EF4-FFF2-40B4-BE49-F238E27FC236}">
                  <a16:creationId xmlns:a16="http://schemas.microsoft.com/office/drawing/2014/main" id="{D74CE880-BAB5-57B2-9069-B41021FBFAFD}"/>
                </a:ext>
              </a:extLst>
            </p:cNvPr>
            <p:cNvGrpSpPr/>
            <p:nvPr/>
          </p:nvGrpSpPr>
          <p:grpSpPr>
            <a:xfrm>
              <a:off x="327405" y="1535475"/>
              <a:ext cx="3573975" cy="581922"/>
              <a:chOff x="322896" y="1532679"/>
              <a:chExt cx="3573975" cy="578904"/>
            </a:xfrm>
          </p:grpSpPr>
          <p:sp>
            <p:nvSpPr>
              <p:cNvPr id="366" name="R.Recaudo_2.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FC27CAB1-B8A8-F0DF-5317-184F9D08D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1532679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4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4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4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912B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7" name="Texto Recaudo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7A9FAEF9-7167-4F10-0706-9CA96E164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1672488"/>
                <a:ext cx="2393497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Recaudo de Ingresos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8" name="Icono Recaudo">
                <a:extLst>
                  <a:ext uri="{FF2B5EF4-FFF2-40B4-BE49-F238E27FC236}">
                    <a16:creationId xmlns:a16="http://schemas.microsoft.com/office/drawing/2014/main" id="{95B0E3C1-8F44-DF15-079B-648521F53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356" y="1662558"/>
                <a:ext cx="261086" cy="350068"/>
              </a:xfrm>
              <a:custGeom>
                <a:avLst/>
                <a:gdLst>
                  <a:gd name="T0" fmla="*/ 2147483646 w 94"/>
                  <a:gd name="T1" fmla="*/ 2147483646 h 138"/>
                  <a:gd name="T2" fmla="*/ 2147483646 w 94"/>
                  <a:gd name="T3" fmla="*/ 2147483646 h 138"/>
                  <a:gd name="T4" fmla="*/ 2147483646 w 94"/>
                  <a:gd name="T5" fmla="*/ 2147483646 h 138"/>
                  <a:gd name="T6" fmla="*/ 2147483646 w 94"/>
                  <a:gd name="T7" fmla="*/ 2147483646 h 138"/>
                  <a:gd name="T8" fmla="*/ 2147483646 w 94"/>
                  <a:gd name="T9" fmla="*/ 2147483646 h 138"/>
                  <a:gd name="T10" fmla="*/ 2147483646 w 94"/>
                  <a:gd name="T11" fmla="*/ 2147483646 h 138"/>
                  <a:gd name="T12" fmla="*/ 2147483646 w 94"/>
                  <a:gd name="T13" fmla="*/ 2147483646 h 138"/>
                  <a:gd name="T14" fmla="*/ 2147483646 w 94"/>
                  <a:gd name="T15" fmla="*/ 2147483646 h 138"/>
                  <a:gd name="T16" fmla="*/ 2147483646 w 94"/>
                  <a:gd name="T17" fmla="*/ 2147483646 h 138"/>
                  <a:gd name="T18" fmla="*/ 2147483646 w 94"/>
                  <a:gd name="T19" fmla="*/ 2147483646 h 138"/>
                  <a:gd name="T20" fmla="*/ 2147483646 w 94"/>
                  <a:gd name="T21" fmla="*/ 2147483646 h 138"/>
                  <a:gd name="T22" fmla="*/ 2147483646 w 94"/>
                  <a:gd name="T23" fmla="*/ 2147483646 h 138"/>
                  <a:gd name="T24" fmla="*/ 2147483646 w 94"/>
                  <a:gd name="T25" fmla="*/ 2147483646 h 138"/>
                  <a:gd name="T26" fmla="*/ 0 w 94"/>
                  <a:gd name="T27" fmla="*/ 2147483646 h 138"/>
                  <a:gd name="T28" fmla="*/ 2147483646 w 94"/>
                  <a:gd name="T29" fmla="*/ 2147483646 h 138"/>
                  <a:gd name="T30" fmla="*/ 2147483646 w 94"/>
                  <a:gd name="T31" fmla="*/ 2147483646 h 138"/>
                  <a:gd name="T32" fmla="*/ 2147483646 w 94"/>
                  <a:gd name="T33" fmla="*/ 0 h 138"/>
                  <a:gd name="T34" fmla="*/ 2147483646 w 94"/>
                  <a:gd name="T35" fmla="*/ 0 h 138"/>
                  <a:gd name="T36" fmla="*/ 2147483646 w 94"/>
                  <a:gd name="T37" fmla="*/ 2147483646 h 138"/>
                  <a:gd name="T38" fmla="*/ 2147483646 w 94"/>
                  <a:gd name="T39" fmla="*/ 2147483646 h 138"/>
                  <a:gd name="T40" fmla="*/ 2147483646 w 94"/>
                  <a:gd name="T41" fmla="*/ 2147483646 h 138"/>
                  <a:gd name="T42" fmla="*/ 2147483646 w 94"/>
                  <a:gd name="T43" fmla="*/ 2147483646 h 138"/>
                  <a:gd name="T44" fmla="*/ 2147483646 w 94"/>
                  <a:gd name="T45" fmla="*/ 2147483646 h 138"/>
                  <a:gd name="T46" fmla="*/ 2147483646 w 94"/>
                  <a:gd name="T47" fmla="*/ 2147483646 h 138"/>
                  <a:gd name="T48" fmla="*/ 2147483646 w 94"/>
                  <a:gd name="T49" fmla="*/ 2147483646 h 138"/>
                  <a:gd name="T50" fmla="*/ 2147483646 w 94"/>
                  <a:gd name="T51" fmla="*/ 2147483646 h 138"/>
                  <a:gd name="T52" fmla="*/ 2147483646 w 94"/>
                  <a:gd name="T53" fmla="*/ 2147483646 h 138"/>
                  <a:gd name="T54" fmla="*/ 2147483646 w 94"/>
                  <a:gd name="T55" fmla="*/ 2147483646 h 138"/>
                  <a:gd name="T56" fmla="*/ 2147483646 w 94"/>
                  <a:gd name="T57" fmla="*/ 2147483646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138">
                    <a:moveTo>
                      <a:pt x="57" y="122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5"/>
                      <a:pt x="54" y="138"/>
                      <a:pt x="51" y="138"/>
                    </a:cubicBezTo>
                    <a:cubicBezTo>
                      <a:pt x="44" y="138"/>
                      <a:pt x="44" y="138"/>
                      <a:pt x="44" y="138"/>
                    </a:cubicBezTo>
                    <a:cubicBezTo>
                      <a:pt x="40" y="138"/>
                      <a:pt x="38" y="135"/>
                      <a:pt x="38" y="133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21" y="119"/>
                      <a:pt x="4" y="110"/>
                      <a:pt x="4" y="103"/>
                    </a:cubicBezTo>
                    <a:cubicBezTo>
                      <a:pt x="4" y="99"/>
                      <a:pt x="7" y="95"/>
                      <a:pt x="7" y="95"/>
                    </a:cubicBezTo>
                    <a:cubicBezTo>
                      <a:pt x="11" y="91"/>
                      <a:pt x="15" y="90"/>
                      <a:pt x="20" y="93"/>
                    </a:cubicBezTo>
                    <a:cubicBezTo>
                      <a:pt x="20" y="93"/>
                      <a:pt x="36" y="103"/>
                      <a:pt x="48" y="103"/>
                    </a:cubicBezTo>
                    <a:cubicBezTo>
                      <a:pt x="66" y="103"/>
                      <a:pt x="72" y="98"/>
                      <a:pt x="72" y="92"/>
                    </a:cubicBezTo>
                    <a:cubicBezTo>
                      <a:pt x="72" y="89"/>
                      <a:pt x="69" y="83"/>
                      <a:pt x="55" y="80"/>
                    </a:cubicBezTo>
                    <a:cubicBezTo>
                      <a:pt x="53" y="80"/>
                      <a:pt x="38" y="76"/>
                      <a:pt x="36" y="75"/>
                    </a:cubicBezTo>
                    <a:cubicBezTo>
                      <a:pt x="17" y="70"/>
                      <a:pt x="0" y="63"/>
                      <a:pt x="0" y="46"/>
                    </a:cubicBezTo>
                    <a:cubicBezTo>
                      <a:pt x="0" y="31"/>
                      <a:pt x="13" y="18"/>
                      <a:pt x="38" y="1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3"/>
                      <a:pt x="40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7" y="3"/>
                      <a:pt x="57" y="5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73" y="19"/>
                      <a:pt x="87" y="28"/>
                      <a:pt x="87" y="35"/>
                    </a:cubicBezTo>
                    <a:cubicBezTo>
                      <a:pt x="87" y="39"/>
                      <a:pt x="82" y="43"/>
                      <a:pt x="82" y="43"/>
                    </a:cubicBezTo>
                    <a:cubicBezTo>
                      <a:pt x="78" y="47"/>
                      <a:pt x="75" y="47"/>
                      <a:pt x="70" y="44"/>
                    </a:cubicBezTo>
                    <a:cubicBezTo>
                      <a:pt x="70" y="44"/>
                      <a:pt x="58" y="35"/>
                      <a:pt x="46" y="35"/>
                    </a:cubicBezTo>
                    <a:cubicBezTo>
                      <a:pt x="29" y="35"/>
                      <a:pt x="23" y="40"/>
                      <a:pt x="23" y="45"/>
                    </a:cubicBezTo>
                    <a:cubicBezTo>
                      <a:pt x="23" y="50"/>
                      <a:pt x="27" y="52"/>
                      <a:pt x="44" y="57"/>
                    </a:cubicBezTo>
                    <a:cubicBezTo>
                      <a:pt x="47" y="57"/>
                      <a:pt x="59" y="60"/>
                      <a:pt x="62" y="61"/>
                    </a:cubicBezTo>
                    <a:cubicBezTo>
                      <a:pt x="83" y="66"/>
                      <a:pt x="94" y="78"/>
                      <a:pt x="94" y="92"/>
                    </a:cubicBezTo>
                    <a:cubicBezTo>
                      <a:pt x="94" y="106"/>
                      <a:pt x="83" y="120"/>
                      <a:pt x="57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7" name="Causacion_Ingresos">
            <a:extLst>
              <a:ext uri="{FF2B5EF4-FFF2-40B4-BE49-F238E27FC236}">
                <a16:creationId xmlns:a16="http://schemas.microsoft.com/office/drawing/2014/main" id="{3BFF3F14-98B1-C5CA-A193-2161C2AA5C52}"/>
              </a:ext>
            </a:extLst>
          </p:cNvPr>
          <p:cNvGrpSpPr/>
          <p:nvPr/>
        </p:nvGrpSpPr>
        <p:grpSpPr>
          <a:xfrm>
            <a:off x="4937" y="956571"/>
            <a:ext cx="3896443" cy="903917"/>
            <a:chOff x="4937" y="956571"/>
            <a:chExt cx="3896443" cy="903917"/>
          </a:xfrm>
        </p:grpSpPr>
        <p:sp>
          <p:nvSpPr>
            <p:cNvPr id="18" name="R.Causacion_1.2">
              <a:hlinkClick r:id="rId17" action="ppaction://hlinksldjump"/>
              <a:extLst>
                <a:ext uri="{FF2B5EF4-FFF2-40B4-BE49-F238E27FC236}">
                  <a16:creationId xmlns:a16="http://schemas.microsoft.com/office/drawing/2014/main" id="{99BDAC22-129D-0710-6408-721B8AC33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956571"/>
              <a:ext cx="322467" cy="903917"/>
            </a:xfrm>
            <a:custGeom>
              <a:avLst/>
              <a:gdLst>
                <a:gd name="T0" fmla="*/ 313 w 313"/>
                <a:gd name="T1" fmla="*/ 0 h 1093"/>
                <a:gd name="T2" fmla="*/ 313 w 313"/>
                <a:gd name="T3" fmla="*/ 700 h 1093"/>
                <a:gd name="T4" fmla="*/ 0 w 313"/>
                <a:gd name="T5" fmla="*/ 1093 h 1093"/>
                <a:gd name="T6" fmla="*/ 0 w 313"/>
                <a:gd name="T7" fmla="*/ 593 h 1093"/>
                <a:gd name="T8" fmla="*/ 313 w 313"/>
                <a:gd name="T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0"/>
                  </a:moveTo>
                  <a:lnTo>
                    <a:pt x="313" y="700"/>
                  </a:lnTo>
                  <a:lnTo>
                    <a:pt x="0" y="1093"/>
                  </a:lnTo>
                  <a:lnTo>
                    <a:pt x="0" y="59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CA59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9" name="Causacion">
              <a:extLst>
                <a:ext uri="{FF2B5EF4-FFF2-40B4-BE49-F238E27FC236}">
                  <a16:creationId xmlns:a16="http://schemas.microsoft.com/office/drawing/2014/main" id="{A515735E-4E8C-10DD-CBE1-DF3ACCE0C0C7}"/>
                </a:ext>
              </a:extLst>
            </p:cNvPr>
            <p:cNvGrpSpPr/>
            <p:nvPr/>
          </p:nvGrpSpPr>
          <p:grpSpPr>
            <a:xfrm>
              <a:off x="327404" y="956571"/>
              <a:ext cx="3573976" cy="578904"/>
              <a:chOff x="327404" y="956571"/>
              <a:chExt cx="3573976" cy="578904"/>
            </a:xfrm>
          </p:grpSpPr>
          <p:sp>
            <p:nvSpPr>
              <p:cNvPr id="20" name="R.Causacion_1.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53733B64-2A98-CF42-BC69-4BE4FA9FD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956571"/>
                <a:ext cx="3573976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7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7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7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7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CA59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Texto Causacion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F134AC7C-B28C-A4C1-B15E-745394B3E9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1079221"/>
                <a:ext cx="2800969" cy="326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Causación de Ingresos</a:t>
                </a:r>
                <a:endParaRPr lang="es-CO" altLang="ru-RU" sz="18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22" name="Icono Causacion" descr="Caja registradora contorno">
                <a:extLst>
                  <a:ext uri="{FF2B5EF4-FFF2-40B4-BE49-F238E27FC236}">
                    <a16:creationId xmlns:a16="http://schemas.microsoft.com/office/drawing/2014/main" id="{B30F078C-414B-5416-B36F-6AA6D31552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253369" y="1067433"/>
                <a:ext cx="392870" cy="350068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44" name="!!Sin Efecto_Presupuestal">
                <a:extLst>
                  <a:ext uri="{FF2B5EF4-FFF2-40B4-BE49-F238E27FC236}">
                    <a16:creationId xmlns:a16="http://schemas.microsoft.com/office/drawing/2014/main" id="{FC7A0CB0-8013-0245-B3A7-06607CA1B24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8378966"/>
                  </p:ext>
                </p:extLst>
              </p:nvPr>
            </p:nvGraphicFramePr>
            <p:xfrm>
              <a:off x="4230667" y="1067433"/>
              <a:ext cx="1158107" cy="1453166"/>
            </p:xfrm>
            <a:graphic>
              <a:graphicData uri="http://schemas.microsoft.com/office/powerpoint/2016/slidezoom">
                <pslz:sldZm>
                  <pslz:sldZmObj sldId="329" cId="588797555">
                    <pslz:zmPr id="{1EF0D5F2-D05A-4F09-9D3E-E8F41F2BD490}" returnToParent="0" imageType="cover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8107" cy="145316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44" name="!!Sin Efecto_Presupuestal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FC7A0CB0-8013-0245-B3A7-06607CA1B2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30667" y="1067433"/>
                <a:ext cx="1158107" cy="145316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grpSp>
        <p:nvGrpSpPr>
          <p:cNvPr id="329" name="!!Consulta_Documentos">
            <a:extLst>
              <a:ext uri="{FF2B5EF4-FFF2-40B4-BE49-F238E27FC236}">
                <a16:creationId xmlns:a16="http://schemas.microsoft.com/office/drawing/2014/main" id="{E0AAC1CB-6AB5-2B45-7C88-3B814D768A31}"/>
              </a:ext>
            </a:extLst>
          </p:cNvPr>
          <p:cNvGrpSpPr/>
          <p:nvPr/>
        </p:nvGrpSpPr>
        <p:grpSpPr>
          <a:xfrm>
            <a:off x="8211435" y="4210230"/>
            <a:ext cx="518477" cy="523943"/>
            <a:chOff x="7279004" y="3027841"/>
            <a:chExt cx="1183128" cy="1447462"/>
          </a:xfrm>
        </p:grpSpPr>
        <p:sp>
          <p:nvSpPr>
            <p:cNvPr id="337" name="Freeform 34">
              <a:hlinkClick r:id="rId26" action="ppaction://hlinksldjump"/>
              <a:extLst>
                <a:ext uri="{FF2B5EF4-FFF2-40B4-BE49-F238E27FC236}">
                  <a16:creationId xmlns:a16="http://schemas.microsoft.com/office/drawing/2014/main" id="{B20EFE82-80B6-946E-1BC5-8163BBCA6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365" y="3027841"/>
              <a:ext cx="1179767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2147483646 w 419"/>
                <a:gd name="T11" fmla="*/ 2147483646 h 132"/>
                <a:gd name="T12" fmla="*/ 2147483646 w 419"/>
                <a:gd name="T13" fmla="*/ 2147483646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5" y="0"/>
                    <a:pt x="198" y="5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8" y="124"/>
                    <a:pt x="414" y="116"/>
                    <a:pt x="407" y="112"/>
                  </a:cubicBezTo>
                  <a:close/>
                </a:path>
              </a:pathLst>
            </a:custGeom>
            <a:solidFill>
              <a:srgbClr val="207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35">
              <a:hlinkClick r:id="rId26" action="ppaction://hlinksldjump"/>
              <a:extLst>
                <a:ext uri="{FF2B5EF4-FFF2-40B4-BE49-F238E27FC236}">
                  <a16:creationId xmlns:a16="http://schemas.microsoft.com/office/drawing/2014/main" id="{64D85C94-AC73-0360-6E20-789987187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004" y="4079775"/>
              <a:ext cx="1183128" cy="395528"/>
            </a:xfrm>
            <a:custGeom>
              <a:avLst/>
              <a:gdLst>
                <a:gd name="T0" fmla="*/ 2147483646 w 420"/>
                <a:gd name="T1" fmla="*/ 2147483646 h 131"/>
                <a:gd name="T2" fmla="*/ 2147483646 w 420"/>
                <a:gd name="T3" fmla="*/ 2147483646 h 131"/>
                <a:gd name="T4" fmla="*/ 2147483646 w 420"/>
                <a:gd name="T5" fmla="*/ 2147483646 h 131"/>
                <a:gd name="T6" fmla="*/ 2147483646 w 420"/>
                <a:gd name="T7" fmla="*/ 2147483646 h 131"/>
                <a:gd name="T8" fmla="*/ 2147483646 w 420"/>
                <a:gd name="T9" fmla="*/ 0 h 131"/>
                <a:gd name="T10" fmla="*/ 0 w 420"/>
                <a:gd name="T11" fmla="*/ 0 h 131"/>
                <a:gd name="T12" fmla="*/ 2147483646 w 420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31">
                  <a:moveTo>
                    <a:pt x="12" y="20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2" y="127"/>
                  </a:cubicBezTo>
                  <a:cubicBezTo>
                    <a:pt x="408" y="20"/>
                    <a:pt x="408" y="20"/>
                    <a:pt x="408" y="20"/>
                  </a:cubicBezTo>
                  <a:cubicBezTo>
                    <a:pt x="415" y="16"/>
                    <a:pt x="419" y="8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20"/>
                  </a:cubicBezTo>
                  <a:close/>
                </a:path>
              </a:pathLst>
            </a:custGeom>
            <a:solidFill>
              <a:srgbClr val="0A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" name="Freeform 36">
              <a:hlinkClick r:id="rId26" action="ppaction://hlinksldjump"/>
              <a:extLst>
                <a:ext uri="{FF2B5EF4-FFF2-40B4-BE49-F238E27FC236}">
                  <a16:creationId xmlns:a16="http://schemas.microsoft.com/office/drawing/2014/main" id="{AFCC1417-0C47-31EE-B739-1D8704F14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004" y="3426975"/>
              <a:ext cx="1183128" cy="652800"/>
            </a:xfrm>
            <a:custGeom>
              <a:avLst/>
              <a:gdLst>
                <a:gd name="T0" fmla="*/ 2147483646 w 420"/>
                <a:gd name="T1" fmla="*/ 0 h 216"/>
                <a:gd name="T2" fmla="*/ 2147483646 w 420"/>
                <a:gd name="T3" fmla="*/ 0 h 216"/>
                <a:gd name="T4" fmla="*/ 2147483646 w 420"/>
                <a:gd name="T5" fmla="*/ 0 h 216"/>
                <a:gd name="T6" fmla="*/ 0 w 420"/>
                <a:gd name="T7" fmla="*/ 0 h 216"/>
                <a:gd name="T8" fmla="*/ 0 w 420"/>
                <a:gd name="T9" fmla="*/ 2147483646 h 216"/>
                <a:gd name="T10" fmla="*/ 0 w 420"/>
                <a:gd name="T11" fmla="*/ 2147483646 h 216"/>
                <a:gd name="T12" fmla="*/ 2147483646 w 420"/>
                <a:gd name="T13" fmla="*/ 2147483646 h 216"/>
                <a:gd name="T14" fmla="*/ 2147483646 w 420"/>
                <a:gd name="T15" fmla="*/ 2147483646 h 216"/>
                <a:gd name="T16" fmla="*/ 2147483646 w 420"/>
                <a:gd name="T17" fmla="*/ 0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16">
                  <a:moveTo>
                    <a:pt x="420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420" y="216"/>
                    <a:pt x="420" y="216"/>
                    <a:pt x="420" y="216"/>
                  </a:cubicBezTo>
                  <a:cubicBezTo>
                    <a:pt x="420" y="216"/>
                    <a:pt x="420" y="216"/>
                    <a:pt x="420" y="216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23" name="!!Documentos_Ingresos">
            <a:extLst>
              <a:ext uri="{FF2B5EF4-FFF2-40B4-BE49-F238E27FC236}">
                <a16:creationId xmlns:a16="http://schemas.microsoft.com/office/drawing/2014/main" id="{82A7BE8C-047C-BD86-15BD-679FA7C9B3EE}"/>
              </a:ext>
            </a:extLst>
          </p:cNvPr>
          <p:cNvGrpSpPr/>
          <p:nvPr/>
        </p:nvGrpSpPr>
        <p:grpSpPr>
          <a:xfrm>
            <a:off x="6656312" y="4210230"/>
            <a:ext cx="518477" cy="523943"/>
            <a:chOff x="4642736" y="3027841"/>
            <a:chExt cx="1183128" cy="1447462"/>
          </a:xfrm>
        </p:grpSpPr>
        <p:sp>
          <p:nvSpPr>
            <p:cNvPr id="324" name="Freeform 31">
              <a:hlinkClick r:id="rId27" action="ppaction://hlinksldjump"/>
              <a:extLst>
                <a:ext uri="{FF2B5EF4-FFF2-40B4-BE49-F238E27FC236}">
                  <a16:creationId xmlns:a16="http://schemas.microsoft.com/office/drawing/2014/main" id="{30EE29E6-0EE5-B7B8-1DF3-E509CE8C9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4079775"/>
              <a:ext cx="1180887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" name="Freeform 32">
              <a:hlinkClick r:id="rId27" action="ppaction://hlinksldjump"/>
              <a:extLst>
                <a:ext uri="{FF2B5EF4-FFF2-40B4-BE49-F238E27FC236}">
                  <a16:creationId xmlns:a16="http://schemas.microsoft.com/office/drawing/2014/main" id="{6C9F8D23-FCC5-D0A1-A37E-6E51C9EEB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3423368"/>
              <a:ext cx="1183128" cy="656407"/>
            </a:xfrm>
            <a:custGeom>
              <a:avLst/>
              <a:gdLst>
                <a:gd name="T0" fmla="*/ 2147483646 w 420"/>
                <a:gd name="T1" fmla="*/ 2147483646 h 217"/>
                <a:gd name="T2" fmla="*/ 2147483646 w 420"/>
                <a:gd name="T3" fmla="*/ 0 h 217"/>
                <a:gd name="T4" fmla="*/ 0 w 420"/>
                <a:gd name="T5" fmla="*/ 0 h 217"/>
                <a:gd name="T6" fmla="*/ 0 w 420"/>
                <a:gd name="T7" fmla="*/ 2147483646 h 217"/>
                <a:gd name="T8" fmla="*/ 0 w 420"/>
                <a:gd name="T9" fmla="*/ 2147483646 h 217"/>
                <a:gd name="T10" fmla="*/ 2147483646 w 420"/>
                <a:gd name="T11" fmla="*/ 2147483646 h 217"/>
                <a:gd name="T12" fmla="*/ 2147483646 w 420"/>
                <a:gd name="T13" fmla="*/ 2147483646 h 217"/>
                <a:gd name="T14" fmla="*/ 2147483646 w 420"/>
                <a:gd name="T15" fmla="*/ 2147483646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" h="217">
                  <a:moveTo>
                    <a:pt x="420" y="1"/>
                  </a:moveTo>
                  <a:cubicBezTo>
                    <a:pt x="420" y="1"/>
                    <a:pt x="420" y="1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7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9" y="216"/>
                    <a:pt x="420" y="216"/>
                    <a:pt x="420" y="216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" name="Freeform 33">
              <a:hlinkClick r:id="rId27" action="ppaction://hlinksldjump"/>
              <a:extLst>
                <a:ext uri="{FF2B5EF4-FFF2-40B4-BE49-F238E27FC236}">
                  <a16:creationId xmlns:a16="http://schemas.microsoft.com/office/drawing/2014/main" id="{876D61A2-AC48-B755-4BEC-07626E2B3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3027841"/>
              <a:ext cx="1183128" cy="395527"/>
            </a:xfrm>
            <a:custGeom>
              <a:avLst/>
              <a:gdLst>
                <a:gd name="T0" fmla="*/ 2147483646 w 420"/>
                <a:gd name="T1" fmla="*/ 2147483646 h 131"/>
                <a:gd name="T2" fmla="*/ 2147483646 w 420"/>
                <a:gd name="T3" fmla="*/ 2147483646 h 131"/>
                <a:gd name="T4" fmla="*/ 2147483646 w 420"/>
                <a:gd name="T5" fmla="*/ 2147483646 h 131"/>
                <a:gd name="T6" fmla="*/ 2147483646 w 420"/>
                <a:gd name="T7" fmla="*/ 2147483646 h 131"/>
                <a:gd name="T8" fmla="*/ 0 w 420"/>
                <a:gd name="T9" fmla="*/ 2147483646 h 131"/>
                <a:gd name="T10" fmla="*/ 2147483646 w 420"/>
                <a:gd name="T11" fmla="*/ 2147483646 h 131"/>
                <a:gd name="T12" fmla="*/ 2147483646 w 420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31">
                  <a:moveTo>
                    <a:pt x="408" y="112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15" y="0"/>
                    <a:pt x="206" y="0"/>
                    <a:pt x="198" y="4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5" y="115"/>
                    <a:pt x="0" y="123"/>
                    <a:pt x="0" y="131"/>
                  </a:cubicBezTo>
                  <a:cubicBezTo>
                    <a:pt x="420" y="131"/>
                    <a:pt x="420" y="131"/>
                    <a:pt x="420" y="131"/>
                  </a:cubicBezTo>
                  <a:cubicBezTo>
                    <a:pt x="420" y="123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91E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2" name="!!Gestión_Ingresos">
            <a:extLst>
              <a:ext uri="{FF2B5EF4-FFF2-40B4-BE49-F238E27FC236}">
                <a16:creationId xmlns:a16="http://schemas.microsoft.com/office/drawing/2014/main" id="{3EC59B9F-7FEC-92E3-5A33-C623DD5958CB}"/>
              </a:ext>
            </a:extLst>
          </p:cNvPr>
          <p:cNvGrpSpPr/>
          <p:nvPr/>
        </p:nvGrpSpPr>
        <p:grpSpPr>
          <a:xfrm>
            <a:off x="5878996" y="4209760"/>
            <a:ext cx="517004" cy="523943"/>
            <a:chOff x="7284211" y="1356738"/>
            <a:chExt cx="1179767" cy="1447462"/>
          </a:xfrm>
        </p:grpSpPr>
        <p:sp>
          <p:nvSpPr>
            <p:cNvPr id="320" name="Freeform 19">
              <a:hlinkClick r:id="rId28" action="ppaction://hlinksldjump"/>
              <a:extLst>
                <a:ext uri="{FF2B5EF4-FFF2-40B4-BE49-F238E27FC236}">
                  <a16:creationId xmlns:a16="http://schemas.microsoft.com/office/drawing/2014/main" id="{503A1BD6-F66F-4CD8-003F-8E4101312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1356738"/>
              <a:ext cx="1179767" cy="395527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0 w 419"/>
                <a:gd name="T9" fmla="*/ 2147483646 h 131"/>
                <a:gd name="T10" fmla="*/ 2147483646 w 419"/>
                <a:gd name="T11" fmla="*/ 2147483646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408" y="11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5" y="115"/>
                    <a:pt x="0" y="123"/>
                    <a:pt x="0" y="131"/>
                  </a:cubicBezTo>
                  <a:cubicBezTo>
                    <a:pt x="419" y="131"/>
                    <a:pt x="419" y="131"/>
                    <a:pt x="419" y="131"/>
                  </a:cubicBezTo>
                  <a:cubicBezTo>
                    <a:pt x="419" y="123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FFC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Freeform 20">
              <a:hlinkClick r:id="rId28" action="ppaction://hlinksldjump"/>
              <a:extLst>
                <a:ext uri="{FF2B5EF4-FFF2-40B4-BE49-F238E27FC236}">
                  <a16:creationId xmlns:a16="http://schemas.microsoft.com/office/drawing/2014/main" id="{4304040A-6E1F-6689-2398-541B76EFA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1752265"/>
              <a:ext cx="1179767" cy="656407"/>
            </a:xfrm>
            <a:custGeom>
              <a:avLst/>
              <a:gdLst>
                <a:gd name="T0" fmla="*/ 2147483646 w 419"/>
                <a:gd name="T1" fmla="*/ 2147483646 h 217"/>
                <a:gd name="T2" fmla="*/ 2147483646 w 419"/>
                <a:gd name="T3" fmla="*/ 0 h 217"/>
                <a:gd name="T4" fmla="*/ 0 w 419"/>
                <a:gd name="T5" fmla="*/ 0 h 217"/>
                <a:gd name="T6" fmla="*/ 0 w 419"/>
                <a:gd name="T7" fmla="*/ 2147483646 h 217"/>
                <a:gd name="T8" fmla="*/ 0 w 419"/>
                <a:gd name="T9" fmla="*/ 2147483646 h 217"/>
                <a:gd name="T10" fmla="*/ 2147483646 w 419"/>
                <a:gd name="T11" fmla="*/ 2147483646 h 217"/>
                <a:gd name="T12" fmla="*/ 2147483646 w 419"/>
                <a:gd name="T13" fmla="*/ 2147483646 h 217"/>
                <a:gd name="T14" fmla="*/ 2147483646 w 419"/>
                <a:gd name="T15" fmla="*/ 2147483646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7">
                  <a:moveTo>
                    <a:pt x="419" y="1"/>
                  </a:moveTo>
                  <a:cubicBezTo>
                    <a:pt x="419" y="1"/>
                    <a:pt x="419" y="1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7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9" y="216"/>
                    <a:pt x="419" y="216"/>
                    <a:pt x="419" y="21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rgbClr val="FFA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" name="Freeform 21">
              <a:hlinkClick r:id="rId28" action="ppaction://hlinksldjump"/>
              <a:extLst>
                <a:ext uri="{FF2B5EF4-FFF2-40B4-BE49-F238E27FC236}">
                  <a16:creationId xmlns:a16="http://schemas.microsoft.com/office/drawing/2014/main" id="{00BE2837-974E-0BF5-3FD9-00C663139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2408672"/>
              <a:ext cx="1179767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FA9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" name="!!Ejecución_Subunidad">
            <a:extLst>
              <a:ext uri="{FF2B5EF4-FFF2-40B4-BE49-F238E27FC236}">
                <a16:creationId xmlns:a16="http://schemas.microsoft.com/office/drawing/2014/main" id="{A14C6639-9193-1EE7-7496-3C409A55907B}"/>
              </a:ext>
            </a:extLst>
          </p:cNvPr>
          <p:cNvGrpSpPr/>
          <p:nvPr/>
        </p:nvGrpSpPr>
        <p:grpSpPr>
          <a:xfrm>
            <a:off x="5099684" y="4210230"/>
            <a:ext cx="517004" cy="524378"/>
            <a:chOff x="5966637" y="1353131"/>
            <a:chExt cx="1179767" cy="1448665"/>
          </a:xfrm>
        </p:grpSpPr>
        <p:sp>
          <p:nvSpPr>
            <p:cNvPr id="35" name="Freeform 25">
              <a:hlinkClick r:id="rId29" action="ppaction://hlinksldjump"/>
              <a:extLst>
                <a:ext uri="{FF2B5EF4-FFF2-40B4-BE49-F238E27FC236}">
                  <a16:creationId xmlns:a16="http://schemas.microsoft.com/office/drawing/2014/main" id="{4A51E969-CBC4-2C96-B7EA-4A9B5C0D6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2405066"/>
              <a:ext cx="1179767" cy="396730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1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4" y="16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4" y="15"/>
                    <a:pt x="11" y="19"/>
                  </a:cubicBezTo>
                  <a:close/>
                </a:path>
              </a:pathLst>
            </a:custGeom>
            <a:solidFill>
              <a:srgbClr val="CC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26">
              <a:hlinkClick r:id="rId29" action="ppaction://hlinksldjump"/>
              <a:extLst>
                <a:ext uri="{FF2B5EF4-FFF2-40B4-BE49-F238E27FC236}">
                  <a16:creationId xmlns:a16="http://schemas.microsoft.com/office/drawing/2014/main" id="{81A420CE-11E0-419A-BBCF-1315B371F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1353131"/>
              <a:ext cx="1179767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0 w 419"/>
                <a:gd name="T11" fmla="*/ 2147483646 h 132"/>
                <a:gd name="T12" fmla="*/ 2147483646 w 419"/>
                <a:gd name="T13" fmla="*/ 2147483646 h 132"/>
                <a:gd name="T14" fmla="*/ 2147483646 w 419"/>
                <a:gd name="T15" fmla="*/ 2147483646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5" y="116"/>
                    <a:pt x="407" y="112"/>
                  </a:cubicBezTo>
                  <a:close/>
                </a:path>
              </a:pathLst>
            </a:custGeom>
            <a:solidFill>
              <a:srgbClr val="F0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">
              <a:hlinkClick r:id="rId29" action="ppaction://hlinksldjump"/>
              <a:extLst>
                <a:ext uri="{FF2B5EF4-FFF2-40B4-BE49-F238E27FC236}">
                  <a16:creationId xmlns:a16="http://schemas.microsoft.com/office/drawing/2014/main" id="{CB37F773-581A-E20A-63AD-1783D80EA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1752265"/>
              <a:ext cx="1179767" cy="652801"/>
            </a:xfrm>
            <a:custGeom>
              <a:avLst/>
              <a:gdLst>
                <a:gd name="T0" fmla="*/ 2147483646 w 419"/>
                <a:gd name="T1" fmla="*/ 0 h 216"/>
                <a:gd name="T2" fmla="*/ 2147483646 w 419"/>
                <a:gd name="T3" fmla="*/ 0 h 216"/>
                <a:gd name="T4" fmla="*/ 0 w 419"/>
                <a:gd name="T5" fmla="*/ 0 h 216"/>
                <a:gd name="T6" fmla="*/ 0 w 419"/>
                <a:gd name="T7" fmla="*/ 2147483646 h 216"/>
                <a:gd name="T8" fmla="*/ 0 w 419"/>
                <a:gd name="T9" fmla="*/ 2147483646 h 216"/>
                <a:gd name="T10" fmla="*/ 2147483646 w 419"/>
                <a:gd name="T11" fmla="*/ 2147483646 h 216"/>
                <a:gd name="T12" fmla="*/ 2147483646 w 419"/>
                <a:gd name="T13" fmla="*/ 2147483646 h 216"/>
                <a:gd name="T14" fmla="*/ 2147483646 w 419"/>
                <a:gd name="T15" fmla="*/ 0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6">
                  <a:moveTo>
                    <a:pt x="419" y="0"/>
                  </a:moveTo>
                  <a:cubicBezTo>
                    <a:pt x="419" y="0"/>
                    <a:pt x="419" y="0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6"/>
                    <a:pt x="419" y="216"/>
                    <a:pt x="419" y="21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7" name="Ejecución_Agregada">
            <a:extLst>
              <a:ext uri="{FF2B5EF4-FFF2-40B4-BE49-F238E27FC236}">
                <a16:creationId xmlns:a16="http://schemas.microsoft.com/office/drawing/2014/main" id="{2F506419-D158-5673-D102-669AE7B46EEB}"/>
              </a:ext>
            </a:extLst>
          </p:cNvPr>
          <p:cNvGrpSpPr/>
          <p:nvPr/>
        </p:nvGrpSpPr>
        <p:grpSpPr>
          <a:xfrm>
            <a:off x="4320372" y="4225392"/>
            <a:ext cx="517004" cy="516140"/>
            <a:chOff x="4614673" y="1405714"/>
            <a:chExt cx="1182008" cy="1447462"/>
          </a:xfrm>
        </p:grpSpPr>
        <p:sp>
          <p:nvSpPr>
            <p:cNvPr id="58" name="Freeform 28">
              <a:hlinkClick r:id="rId30" action="ppaction://hlinksldjump"/>
              <a:extLst>
                <a:ext uri="{FF2B5EF4-FFF2-40B4-BE49-F238E27FC236}">
                  <a16:creationId xmlns:a16="http://schemas.microsoft.com/office/drawing/2014/main" id="{0B3A878D-87D0-7F57-132B-AB7F3DA5E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673" y="1804849"/>
              <a:ext cx="1182008" cy="652800"/>
            </a:xfrm>
            <a:custGeom>
              <a:avLst/>
              <a:gdLst>
                <a:gd name="T0" fmla="*/ 2147483646 w 420"/>
                <a:gd name="T1" fmla="*/ 2147483646 h 216"/>
                <a:gd name="T2" fmla="*/ 2147483646 w 420"/>
                <a:gd name="T3" fmla="*/ 0 h 216"/>
                <a:gd name="T4" fmla="*/ 2147483646 w 420"/>
                <a:gd name="T5" fmla="*/ 0 h 216"/>
                <a:gd name="T6" fmla="*/ 2147483646 w 420"/>
                <a:gd name="T7" fmla="*/ 0 h 216"/>
                <a:gd name="T8" fmla="*/ 0 w 420"/>
                <a:gd name="T9" fmla="*/ 2147483646 h 216"/>
                <a:gd name="T10" fmla="*/ 2147483646 w 420"/>
                <a:gd name="T11" fmla="*/ 2147483646 h 216"/>
                <a:gd name="T12" fmla="*/ 2147483646 w 420"/>
                <a:gd name="T13" fmla="*/ 2147483646 h 216"/>
                <a:gd name="T14" fmla="*/ 2147483646 w 420"/>
                <a:gd name="T15" fmla="*/ 2147483646 h 216"/>
                <a:gd name="T16" fmla="*/ 2147483646 w 420"/>
                <a:gd name="T17" fmla="*/ 2147483646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16">
                  <a:moveTo>
                    <a:pt x="420" y="1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1" y="216"/>
                    <a:pt x="1" y="216"/>
                  </a:cubicBezTo>
                  <a:cubicBezTo>
                    <a:pt x="420" y="216"/>
                    <a:pt x="420" y="216"/>
                    <a:pt x="420" y="216"/>
                  </a:cubicBezTo>
                  <a:cubicBezTo>
                    <a:pt x="420" y="216"/>
                    <a:pt x="420" y="216"/>
                    <a:pt x="420" y="216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29">
              <a:hlinkClick r:id="rId30" action="ppaction://hlinksldjump"/>
              <a:extLst>
                <a:ext uri="{FF2B5EF4-FFF2-40B4-BE49-F238E27FC236}">
                  <a16:creationId xmlns:a16="http://schemas.microsoft.com/office/drawing/2014/main" id="{1F4064CB-65DA-59EE-2F63-1E06032EF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913" y="1405714"/>
              <a:ext cx="1179766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2147483646 w 419"/>
                <a:gd name="T11" fmla="*/ 2147483646 h 132"/>
                <a:gd name="T12" fmla="*/ 2147483646 w 419"/>
                <a:gd name="T13" fmla="*/ 2147483646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5" y="0"/>
                    <a:pt x="198" y="5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4" y="116"/>
                    <a:pt x="407" y="112"/>
                  </a:cubicBez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30">
              <a:hlinkClick r:id="rId30" action="ppaction://hlinksldjump"/>
              <a:extLst>
                <a:ext uri="{FF2B5EF4-FFF2-40B4-BE49-F238E27FC236}">
                  <a16:creationId xmlns:a16="http://schemas.microsoft.com/office/drawing/2014/main" id="{14172238-8CD9-F9A2-A542-0CACE47E6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913" y="2457648"/>
              <a:ext cx="1179766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1" y="20"/>
                  </a:moveTo>
                  <a:cubicBezTo>
                    <a:pt x="197" y="127"/>
                    <a:pt x="197" y="127"/>
                    <a:pt x="197" y="127"/>
                  </a:cubicBezTo>
                  <a:cubicBezTo>
                    <a:pt x="205" y="131"/>
                    <a:pt x="213" y="131"/>
                    <a:pt x="221" y="127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4" y="16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4" y="16"/>
                    <a:pt x="11" y="20"/>
                  </a:cubicBez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2" name="Inf.Sin_Efecto_Presupuestal">
            <a:extLst>
              <a:ext uri="{FF2B5EF4-FFF2-40B4-BE49-F238E27FC236}">
                <a16:creationId xmlns:a16="http://schemas.microsoft.com/office/drawing/2014/main" id="{CE2EA143-F0BC-28C7-ECCF-4DDB69FFEB20}"/>
              </a:ext>
            </a:extLst>
          </p:cNvPr>
          <p:cNvGrpSpPr/>
          <p:nvPr/>
        </p:nvGrpSpPr>
        <p:grpSpPr>
          <a:xfrm>
            <a:off x="5299941" y="1573791"/>
            <a:ext cx="3617821" cy="2227004"/>
            <a:chOff x="5299941" y="1573791"/>
            <a:chExt cx="3617821" cy="2227004"/>
          </a:xfrm>
        </p:grpSpPr>
        <p:sp>
          <p:nvSpPr>
            <p:cNvPr id="29" name="Inf.1">
              <a:extLst>
                <a:ext uri="{FF2B5EF4-FFF2-40B4-BE49-F238E27FC236}">
                  <a16:creationId xmlns:a16="http://schemas.microsoft.com/office/drawing/2014/main" id="{71CD73B2-6DF3-91CC-5FCB-648C4A98506E}"/>
                </a:ext>
              </a:extLst>
            </p:cNvPr>
            <p:cNvSpPr txBox="1"/>
            <p:nvPr/>
          </p:nvSpPr>
          <p:spPr>
            <a:xfrm>
              <a:off x="5396480" y="1573791"/>
              <a:ext cx="3521282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MX" sz="1500" dirty="0">
                  <a:solidFill>
                    <a:srgbClr val="065280"/>
                  </a:solidFill>
                </a:rPr>
                <a:t>Presenta la información de gestión de ingresos sin efecto presupuestal </a:t>
              </a:r>
              <a:r>
                <a:rPr lang="es-MX" sz="1500" i="1" dirty="0">
                  <a:solidFill>
                    <a:srgbClr val="065280"/>
                  </a:solidFill>
                </a:rPr>
                <a:t>(Recaudos de Documentos de Recaudo por Clasificar de vigencias anteriores) </a:t>
              </a:r>
              <a:r>
                <a:rPr lang="es-MX" sz="1500" dirty="0">
                  <a:solidFill>
                    <a:srgbClr val="065280"/>
                  </a:solidFill>
                </a:rPr>
                <a:t>a nivel de subunidad o unidad ejecutora. </a:t>
              </a:r>
            </a:p>
          </p:txBody>
        </p:sp>
        <p:sp>
          <p:nvSpPr>
            <p:cNvPr id="30" name="Inf.2">
              <a:extLst>
                <a:ext uri="{FF2B5EF4-FFF2-40B4-BE49-F238E27FC236}">
                  <a16:creationId xmlns:a16="http://schemas.microsoft.com/office/drawing/2014/main" id="{F5D427D7-DA1F-27C9-EEAD-D0FD9F5BE69D}"/>
                </a:ext>
              </a:extLst>
            </p:cNvPr>
            <p:cNvSpPr txBox="1"/>
            <p:nvPr/>
          </p:nvSpPr>
          <p:spPr>
            <a:xfrm>
              <a:off x="5299941" y="3018717"/>
              <a:ext cx="131912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500" b="1" dirty="0">
                  <a:solidFill>
                    <a:srgbClr val="FF0000"/>
                  </a:solidFill>
                </a:rPr>
                <a:t>Importante</a:t>
              </a:r>
              <a:endParaRPr lang="es-CO" sz="1500" i="1" dirty="0">
                <a:solidFill>
                  <a:srgbClr val="FF0000"/>
                </a:solidFill>
              </a:endParaRPr>
            </a:p>
          </p:txBody>
        </p:sp>
        <p:sp>
          <p:nvSpPr>
            <p:cNvPr id="31" name="Inf.3">
              <a:extLst>
                <a:ext uri="{FF2B5EF4-FFF2-40B4-BE49-F238E27FC236}">
                  <a16:creationId xmlns:a16="http://schemas.microsoft.com/office/drawing/2014/main" id="{A2931EC6-EE1A-E81F-B797-0A3C0124930E}"/>
                </a:ext>
              </a:extLst>
            </p:cNvPr>
            <p:cNvSpPr txBox="1"/>
            <p:nvPr/>
          </p:nvSpPr>
          <p:spPr>
            <a:xfrm>
              <a:off x="5396480" y="3246797"/>
              <a:ext cx="35212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MX" sz="1500" dirty="0">
                  <a:solidFill>
                    <a:srgbClr val="065280"/>
                  </a:solidFill>
                </a:rPr>
                <a:t>La información se puede obtener con vista Agregada y Detalle. </a:t>
              </a:r>
            </a:p>
          </p:txBody>
        </p:sp>
      </p:grpSp>
      <p:sp>
        <p:nvSpPr>
          <p:cNvPr id="9" name="Rectangulo Reporte">
            <a:extLst>
              <a:ext uri="{FF2B5EF4-FFF2-40B4-BE49-F238E27FC236}">
                <a16:creationId xmlns:a16="http://schemas.microsoft.com/office/drawing/2014/main" id="{12B2B390-59C6-3B48-46F3-1C048BE6A54A}"/>
              </a:ext>
            </a:extLst>
          </p:cNvPr>
          <p:cNvSpPr/>
          <p:nvPr/>
        </p:nvSpPr>
        <p:spPr>
          <a:xfrm>
            <a:off x="4099560" y="956571"/>
            <a:ext cx="4876800" cy="395961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T.Gestion_ingresos">
            <a:extLst>
              <a:ext uri="{FF2B5EF4-FFF2-40B4-BE49-F238E27FC236}">
                <a16:creationId xmlns:a16="http://schemas.microsoft.com/office/drawing/2014/main" id="{4E3012CE-2EB0-59B0-6424-18D4EC7E0F6C}"/>
              </a:ext>
            </a:extLst>
          </p:cNvPr>
          <p:cNvSpPr txBox="1"/>
          <p:nvPr/>
        </p:nvSpPr>
        <p:spPr>
          <a:xfrm>
            <a:off x="4494727" y="507499"/>
            <a:ext cx="4084685" cy="4462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Regresar Inicio">
                <a:extLst>
                  <a:ext uri="{FF2B5EF4-FFF2-40B4-BE49-F238E27FC236}">
                    <a16:creationId xmlns:a16="http://schemas.microsoft.com/office/drawing/2014/main" id="{17BC42B2-71BA-4C70-CDC2-C1F95FD1186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Regresar Inicio">
                <a:extLst>
                  <a:ext uri="{FF2B5EF4-FFF2-40B4-BE49-F238E27FC236}">
                    <a16:creationId xmlns:a16="http://schemas.microsoft.com/office/drawing/2014/main" id="{17BC42B2-71BA-4C70-CDC2-C1F95FD118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1402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uta_Transaccion">
            <a:extLst>
              <a:ext uri="{FF2B5EF4-FFF2-40B4-BE49-F238E27FC236}">
                <a16:creationId xmlns:a16="http://schemas.microsoft.com/office/drawing/2014/main" id="{E1837E10-55AF-41CB-73A7-A8CBB7390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9022" cy="51435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Reporte">
                <a:extLst>
                  <a:ext uri="{FF2B5EF4-FFF2-40B4-BE49-F238E27FC236}">
                    <a16:creationId xmlns:a16="http://schemas.microsoft.com/office/drawing/2014/main" id="{465C7801-4102-BDD1-72E9-D07A90CBE4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92130517"/>
                  </p:ext>
                </p:extLst>
              </p:nvPr>
            </p:nvGraphicFramePr>
            <p:xfrm>
              <a:off x="2369023" y="0"/>
              <a:ext cx="6774978" cy="5144106"/>
            </p:xfrm>
            <a:graphic>
              <a:graphicData uri="http://schemas.microsoft.com/office/powerpoint/2016/slidezoom">
                <pslz:sldZm>
                  <pslz:sldZmObj sldId="330" cId="3538020540">
                    <pslz:zmPr id="{068ED0E3-D35B-446A-9AB1-CD553AC2058B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774978" cy="514410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Reporte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65C7801-4102-BDD1-72E9-D07A90CBE4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9023" y="0"/>
                <a:ext cx="6774978" cy="514410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7975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porte">
            <a:extLst>
              <a:ext uri="{FF2B5EF4-FFF2-40B4-BE49-F238E27FC236}">
                <a16:creationId xmlns:a16="http://schemas.microsoft.com/office/drawing/2014/main" id="{98273317-6F07-36BE-6CFD-03423965B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3"/>
          <a:stretch/>
        </p:blipFill>
        <p:spPr>
          <a:xfrm>
            <a:off x="0" y="1253614"/>
            <a:ext cx="9144000" cy="3818132"/>
          </a:xfrm>
          <a:prstGeom prst="rect">
            <a:avLst/>
          </a:prstGeom>
        </p:spPr>
      </p:pic>
      <p:cxnSp>
        <p:nvCxnSpPr>
          <p:cNvPr id="4" name="Linea_Sin_Efecto_Presupuestal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.Sin_Efecto_Presupuestal">
            <a:extLst>
              <a:ext uri="{FF2B5EF4-FFF2-40B4-BE49-F238E27FC236}">
                <a16:creationId xmlns:a16="http://schemas.microsoft.com/office/drawing/2014/main" id="{93BBEE31-D9B9-DD14-7654-34646F344F1A}"/>
              </a:ext>
            </a:extLst>
          </p:cNvPr>
          <p:cNvSpPr txBox="1"/>
          <p:nvPr/>
        </p:nvSpPr>
        <p:spPr>
          <a:xfrm>
            <a:off x="0" y="74737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EJECUCIÓN SIN EFECTO PRESUPUESTAL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Boton_Reportes">
                <a:extLst>
                  <a:ext uri="{FF2B5EF4-FFF2-40B4-BE49-F238E27FC236}">
                    <a16:creationId xmlns:a16="http://schemas.microsoft.com/office/drawing/2014/main" id="{F8A22E17-FCEB-8948-4F29-971A0F116B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1434959"/>
                  </p:ext>
                </p:extLst>
              </p:nvPr>
            </p:nvGraphicFramePr>
            <p:xfrm>
              <a:off x="8969850" y="1999406"/>
              <a:ext cx="174150" cy="162000"/>
            </p:xfrm>
            <a:graphic>
              <a:graphicData uri="http://schemas.microsoft.com/office/powerpoint/2016/slidezoom">
                <pslz:sldZm>
                  <pslz:sldZmObj sldId="299" cId="512638463">
                    <pslz:zmPr id="{7D78F3EF-DDF2-40C3-8663-DB247FB727D4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Boton_Reportes">
                <a:extLst>
                  <a:ext uri="{FF2B5EF4-FFF2-40B4-BE49-F238E27FC236}">
                    <a16:creationId xmlns:a16="http://schemas.microsoft.com/office/drawing/2014/main" id="{F8A22E17-FCEB-8948-4F29-971A0F116B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1999406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80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eportes_Ingresos">
            <a:extLst>
              <a:ext uri="{FF2B5EF4-FFF2-40B4-BE49-F238E27FC236}">
                <a16:creationId xmlns:a16="http://schemas.microsoft.com/office/drawing/2014/main" id="{3EC70F9A-5ED0-C473-1ECC-910BB7283821}"/>
              </a:ext>
            </a:extLst>
          </p:cNvPr>
          <p:cNvGrpSpPr/>
          <p:nvPr/>
        </p:nvGrpSpPr>
        <p:grpSpPr>
          <a:xfrm>
            <a:off x="431" y="3935062"/>
            <a:ext cx="3900949" cy="1074281"/>
            <a:chOff x="431" y="3935062"/>
            <a:chExt cx="3900949" cy="1074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R.Reportes_7.2">
              <a:hlinkClick r:id="rId3" action="ppaction://hlinksldjump"/>
              <a:extLst>
                <a:ext uri="{FF2B5EF4-FFF2-40B4-BE49-F238E27FC236}">
                  <a16:creationId xmlns:a16="http://schemas.microsoft.com/office/drawing/2014/main" id="{F14A93CE-FAB6-10EE-80CE-76CF33501368}"/>
                </a:ext>
              </a:extLst>
            </p:cNvPr>
            <p:cNvSpPr/>
            <p:nvPr/>
          </p:nvSpPr>
          <p:spPr>
            <a:xfrm rot="16200000">
              <a:off x="-373223" y="4308716"/>
              <a:ext cx="1074281" cy="326973"/>
            </a:xfrm>
            <a:prstGeom prst="parallelogram">
              <a:avLst>
                <a:gd name="adj" fmla="val 151796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15" name="Reportes">
              <a:extLst>
                <a:ext uri="{FF2B5EF4-FFF2-40B4-BE49-F238E27FC236}">
                  <a16:creationId xmlns:a16="http://schemas.microsoft.com/office/drawing/2014/main" id="{889F9D5C-22F5-C744-5EEB-D575647D84C7}"/>
                </a:ext>
              </a:extLst>
            </p:cNvPr>
            <p:cNvGrpSpPr/>
            <p:nvPr/>
          </p:nvGrpSpPr>
          <p:grpSpPr>
            <a:xfrm>
              <a:off x="327404" y="4427778"/>
              <a:ext cx="3573976" cy="576423"/>
              <a:chOff x="326971" y="3840544"/>
              <a:chExt cx="3573976" cy="576423"/>
            </a:xfrm>
            <a:solidFill>
              <a:srgbClr val="00B050"/>
            </a:solidFill>
          </p:grpSpPr>
          <p:sp>
            <p:nvSpPr>
              <p:cNvPr id="23" name="R.Reportes_7.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C461F5F-1B84-8E03-E904-D66D41F12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71" y="3840544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Texto Reportes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ED1E020-76BE-63D6-2B6F-47643F1AF7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898" y="3980566"/>
                <a:ext cx="2394824" cy="29928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Reportes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2" name="Icono Reportes" descr="Contrato con relleno sólido">
                <a:extLst>
                  <a:ext uri="{FF2B5EF4-FFF2-40B4-BE49-F238E27FC236}">
                    <a16:creationId xmlns:a16="http://schemas.microsoft.com/office/drawing/2014/main" id="{5EC649ED-001C-BAF0-3521-E1E72A414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201669" y="3979264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54" name="Devolucion_Ingresos">
            <a:extLst>
              <a:ext uri="{FF2B5EF4-FFF2-40B4-BE49-F238E27FC236}">
                <a16:creationId xmlns:a16="http://schemas.microsoft.com/office/drawing/2014/main" id="{010E84AF-FF6C-B7C2-AAA1-EAE1B9BD6E2A}"/>
              </a:ext>
            </a:extLst>
          </p:cNvPr>
          <p:cNvGrpSpPr/>
          <p:nvPr/>
        </p:nvGrpSpPr>
        <p:grpSpPr>
          <a:xfrm>
            <a:off x="813" y="3525621"/>
            <a:ext cx="3900563" cy="913014"/>
            <a:chOff x="813" y="3525621"/>
            <a:chExt cx="3900563" cy="913014"/>
          </a:xfrm>
        </p:grpSpPr>
        <p:sp>
          <p:nvSpPr>
            <p:cNvPr id="59" name="R.Devolucion_6.2">
              <a:hlinkClick r:id="rId6" action="ppaction://hlinksldjump"/>
              <a:extLst>
                <a:ext uri="{FF2B5EF4-FFF2-40B4-BE49-F238E27FC236}">
                  <a16:creationId xmlns:a16="http://schemas.microsoft.com/office/drawing/2014/main" id="{0A3B426C-61C1-0E77-AAC7-F5594004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3525621"/>
              <a:ext cx="326588" cy="913014"/>
            </a:xfrm>
            <a:custGeom>
              <a:avLst/>
              <a:gdLst>
                <a:gd name="T0" fmla="*/ 313 w 313"/>
                <a:gd name="T1" fmla="*/ 1093 h 1093"/>
                <a:gd name="T2" fmla="*/ 0 w 313"/>
                <a:gd name="T3" fmla="*/ 502 h 1093"/>
                <a:gd name="T4" fmla="*/ 0 w 313"/>
                <a:gd name="T5" fmla="*/ 0 h 1093"/>
                <a:gd name="T6" fmla="*/ 313 w 313"/>
                <a:gd name="T7" fmla="*/ 395 h 1093"/>
                <a:gd name="T8" fmla="*/ 313 w 313"/>
                <a:gd name="T9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1093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395"/>
                  </a:lnTo>
                  <a:lnTo>
                    <a:pt x="313" y="1093"/>
                  </a:lnTo>
                  <a:close/>
                </a:path>
              </a:pathLst>
            </a:custGeom>
            <a:solidFill>
              <a:srgbClr val="34B2E3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3" name="Devolucion">
              <a:extLst>
                <a:ext uri="{FF2B5EF4-FFF2-40B4-BE49-F238E27FC236}">
                  <a16:creationId xmlns:a16="http://schemas.microsoft.com/office/drawing/2014/main" id="{CC6A5D6B-2955-95E3-7D74-879FB5225D6E}"/>
                </a:ext>
              </a:extLst>
            </p:cNvPr>
            <p:cNvGrpSpPr/>
            <p:nvPr/>
          </p:nvGrpSpPr>
          <p:grpSpPr>
            <a:xfrm>
              <a:off x="327400" y="3851567"/>
              <a:ext cx="3573976" cy="578904"/>
              <a:chOff x="327400" y="3851567"/>
              <a:chExt cx="3573976" cy="578904"/>
            </a:xfrm>
          </p:grpSpPr>
          <p:sp>
            <p:nvSpPr>
              <p:cNvPr id="327" name="R.Devolucion_5.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C469CFF-F80D-5A97-56FB-B041A605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0" y="3851567"/>
                <a:ext cx="3573976" cy="578904"/>
              </a:xfrm>
              <a:custGeom>
                <a:avLst/>
                <a:gdLst>
                  <a:gd name="T0" fmla="*/ 3868 w 4034"/>
                  <a:gd name="T1" fmla="*/ 173 h 700"/>
                  <a:gd name="T2" fmla="*/ 3705 w 4034"/>
                  <a:gd name="T3" fmla="*/ 0 h 700"/>
                  <a:gd name="T4" fmla="*/ 3705 w 4034"/>
                  <a:gd name="T5" fmla="*/ 0 h 700"/>
                  <a:gd name="T6" fmla="*/ 0 w 4034"/>
                  <a:gd name="T7" fmla="*/ 0 h 700"/>
                  <a:gd name="T8" fmla="*/ 0 w 4034"/>
                  <a:gd name="T9" fmla="*/ 700 h 700"/>
                  <a:gd name="T10" fmla="*/ 3705 w 4034"/>
                  <a:gd name="T11" fmla="*/ 700 h 700"/>
                  <a:gd name="T12" fmla="*/ 3705 w 4034"/>
                  <a:gd name="T13" fmla="*/ 700 h 700"/>
                  <a:gd name="T14" fmla="*/ 3868 w 4034"/>
                  <a:gd name="T15" fmla="*/ 523 h 700"/>
                  <a:gd name="T16" fmla="*/ 4034 w 4034"/>
                  <a:gd name="T17" fmla="*/ 350 h 700"/>
                  <a:gd name="T18" fmla="*/ 3868 w 4034"/>
                  <a:gd name="T19" fmla="*/ 173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700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34B2E3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8" name="Texto Devolucion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A1E2913-D7AD-B6FD-49D5-9153CD7F8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87" y="3991377"/>
                <a:ext cx="2937511" cy="299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Devolución de Ingresos 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30" name="Icono Devolucion" descr="Recibo con relleno sólido">
                <a:extLst>
                  <a:ext uri="{FF2B5EF4-FFF2-40B4-BE49-F238E27FC236}">
                    <a16:creationId xmlns:a16="http://schemas.microsoft.com/office/drawing/2014/main" id="{8A79F7E3-87EC-C3CD-EA18-B04F849D7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02098" y="3944919"/>
                <a:ext cx="392870" cy="350068"/>
              </a:xfrm>
              <a:prstGeom prst="rect">
                <a:avLst/>
              </a:prstGeom>
            </p:spPr>
          </p:pic>
        </p:grpSp>
      </p:grpSp>
      <p:grpSp>
        <p:nvGrpSpPr>
          <p:cNvPr id="48" name="Compensacion">
            <a:extLst>
              <a:ext uri="{FF2B5EF4-FFF2-40B4-BE49-F238E27FC236}">
                <a16:creationId xmlns:a16="http://schemas.microsoft.com/office/drawing/2014/main" id="{BE3FC7E9-79D5-72CF-3037-FDB68DA29477}"/>
              </a:ext>
            </a:extLst>
          </p:cNvPr>
          <p:cNvGrpSpPr/>
          <p:nvPr/>
        </p:nvGrpSpPr>
        <p:grpSpPr>
          <a:xfrm>
            <a:off x="1905" y="3114838"/>
            <a:ext cx="3895396" cy="739207"/>
            <a:chOff x="1905" y="3114838"/>
            <a:chExt cx="3895396" cy="739207"/>
          </a:xfrm>
        </p:grpSpPr>
        <p:sp>
          <p:nvSpPr>
            <p:cNvPr id="49" name="R.Compensacion_5.2">
              <a:hlinkClick r:id="rId9" action="ppaction://hlinksldjump"/>
              <a:extLst>
                <a:ext uri="{FF2B5EF4-FFF2-40B4-BE49-F238E27FC236}">
                  <a16:creationId xmlns:a16="http://schemas.microsoft.com/office/drawing/2014/main" id="{ED316E5A-65BB-640E-5B24-C901D9C7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3114838"/>
              <a:ext cx="322197" cy="739207"/>
            </a:xfrm>
            <a:custGeom>
              <a:avLst/>
              <a:gdLst>
                <a:gd name="T0" fmla="*/ 313 w 313"/>
                <a:gd name="T1" fmla="*/ 897 h 897"/>
                <a:gd name="T2" fmla="*/ 0 w 313"/>
                <a:gd name="T3" fmla="*/ 502 h 897"/>
                <a:gd name="T4" fmla="*/ 0 w 313"/>
                <a:gd name="T5" fmla="*/ 0 h 897"/>
                <a:gd name="T6" fmla="*/ 313 w 313"/>
                <a:gd name="T7" fmla="*/ 197 h 897"/>
                <a:gd name="T8" fmla="*/ 313 w 313"/>
                <a:gd name="T9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7">
                  <a:moveTo>
                    <a:pt x="313" y="897"/>
                  </a:moveTo>
                  <a:lnTo>
                    <a:pt x="0" y="502"/>
                  </a:lnTo>
                  <a:lnTo>
                    <a:pt x="0" y="0"/>
                  </a:lnTo>
                  <a:lnTo>
                    <a:pt x="313" y="197"/>
                  </a:lnTo>
                  <a:lnTo>
                    <a:pt x="313" y="897"/>
                  </a:lnTo>
                  <a:close/>
                </a:path>
              </a:pathLst>
            </a:custGeom>
            <a:solidFill>
              <a:srgbClr val="065280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0" name="Compensacion">
              <a:extLst>
                <a:ext uri="{FF2B5EF4-FFF2-40B4-BE49-F238E27FC236}">
                  <a16:creationId xmlns:a16="http://schemas.microsoft.com/office/drawing/2014/main" id="{3616FC8E-A1F3-0556-70C2-1E4882F6420A}"/>
                </a:ext>
              </a:extLst>
            </p:cNvPr>
            <p:cNvGrpSpPr/>
            <p:nvPr/>
          </p:nvGrpSpPr>
          <p:grpSpPr>
            <a:xfrm>
              <a:off x="323325" y="3276384"/>
              <a:ext cx="3573976" cy="576423"/>
              <a:chOff x="318819" y="3266527"/>
              <a:chExt cx="3573976" cy="576423"/>
            </a:xfrm>
          </p:grpSpPr>
          <p:sp>
            <p:nvSpPr>
              <p:cNvPr id="51" name="R.Compensacion_5.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49B1C65-6A44-9D9C-4013-80941442F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19" y="3266527"/>
                <a:ext cx="3573976" cy="576423"/>
              </a:xfrm>
              <a:custGeom>
                <a:avLst/>
                <a:gdLst>
                  <a:gd name="T0" fmla="*/ 3868 w 4034"/>
                  <a:gd name="T1" fmla="*/ 173 h 697"/>
                  <a:gd name="T2" fmla="*/ 3705 w 4034"/>
                  <a:gd name="T3" fmla="*/ 0 h 697"/>
                  <a:gd name="T4" fmla="*/ 3705 w 4034"/>
                  <a:gd name="T5" fmla="*/ 0 h 697"/>
                  <a:gd name="T6" fmla="*/ 0 w 4034"/>
                  <a:gd name="T7" fmla="*/ 0 h 697"/>
                  <a:gd name="T8" fmla="*/ 0 w 4034"/>
                  <a:gd name="T9" fmla="*/ 697 h 697"/>
                  <a:gd name="T10" fmla="*/ 3705 w 4034"/>
                  <a:gd name="T11" fmla="*/ 697 h 697"/>
                  <a:gd name="T12" fmla="*/ 3705 w 4034"/>
                  <a:gd name="T13" fmla="*/ 697 h 697"/>
                  <a:gd name="T14" fmla="*/ 3868 w 4034"/>
                  <a:gd name="T15" fmla="*/ 523 h 697"/>
                  <a:gd name="T16" fmla="*/ 4034 w 4034"/>
                  <a:gd name="T17" fmla="*/ 347 h 697"/>
                  <a:gd name="T18" fmla="*/ 3868 w 4034"/>
                  <a:gd name="T19" fmla="*/ 173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4" h="697">
                    <a:moveTo>
                      <a:pt x="3868" y="173"/>
                    </a:move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3705" y="697"/>
                    </a:lnTo>
                    <a:lnTo>
                      <a:pt x="3705" y="697"/>
                    </a:lnTo>
                    <a:lnTo>
                      <a:pt x="3868" y="523"/>
                    </a:lnTo>
                    <a:lnTo>
                      <a:pt x="4034" y="347"/>
                    </a:lnTo>
                    <a:lnTo>
                      <a:pt x="3868" y="173"/>
                    </a:lnTo>
                    <a:close/>
                  </a:path>
                </a:pathLst>
              </a:custGeom>
              <a:solidFill>
                <a:srgbClr val="065280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Texto Compensacion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FF1A4579-F500-2C5F-FC97-82A3B8A6B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3385410"/>
                <a:ext cx="2545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Compensación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53" name="Icono Compensacion" descr="Ábaco con relleno sólido">
                <a:extLst>
                  <a:ext uri="{FF2B5EF4-FFF2-40B4-BE49-F238E27FC236}">
                    <a16:creationId xmlns:a16="http://schemas.microsoft.com/office/drawing/2014/main" id="{3ECCC66D-F9D4-6A1A-A8F8-16C1E898D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194462" y="3345715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42" name="Recaudo_Anterior">
            <a:extLst>
              <a:ext uri="{FF2B5EF4-FFF2-40B4-BE49-F238E27FC236}">
                <a16:creationId xmlns:a16="http://schemas.microsoft.com/office/drawing/2014/main" id="{4C2189E3-1FC0-9AF6-C874-529249E27BBA}"/>
              </a:ext>
            </a:extLst>
          </p:cNvPr>
          <p:cNvGrpSpPr/>
          <p:nvPr/>
        </p:nvGrpSpPr>
        <p:grpSpPr>
          <a:xfrm>
            <a:off x="-4774" y="2688830"/>
            <a:ext cx="3901645" cy="587553"/>
            <a:chOff x="-4774" y="2688830"/>
            <a:chExt cx="3901645" cy="587553"/>
          </a:xfrm>
        </p:grpSpPr>
        <p:sp>
          <p:nvSpPr>
            <p:cNvPr id="43" name="R.Anterior_4.2">
              <a:hlinkClick r:id="rId12" action="ppaction://hlinksldjump"/>
              <a:extLst>
                <a:ext uri="{FF2B5EF4-FFF2-40B4-BE49-F238E27FC236}">
                  <a16:creationId xmlns:a16="http://schemas.microsoft.com/office/drawing/2014/main" id="{ABC30D69-2FA1-AF3F-5D0F-58EEDDF34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74" y="2688830"/>
              <a:ext cx="326972" cy="587553"/>
            </a:xfrm>
            <a:custGeom>
              <a:avLst/>
              <a:gdLst>
                <a:gd name="T0" fmla="*/ 313 w 313"/>
                <a:gd name="T1" fmla="*/ 0 h 702"/>
                <a:gd name="T2" fmla="*/ 0 w 313"/>
                <a:gd name="T3" fmla="*/ 0 h 702"/>
                <a:gd name="T4" fmla="*/ 0 w 313"/>
                <a:gd name="T5" fmla="*/ 505 h 702"/>
                <a:gd name="T6" fmla="*/ 313 w 313"/>
                <a:gd name="T7" fmla="*/ 702 h 702"/>
                <a:gd name="T8" fmla="*/ 313 w 313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702">
                  <a:moveTo>
                    <a:pt x="313" y="0"/>
                  </a:moveTo>
                  <a:lnTo>
                    <a:pt x="0" y="0"/>
                  </a:lnTo>
                  <a:lnTo>
                    <a:pt x="0" y="505"/>
                  </a:lnTo>
                  <a:lnTo>
                    <a:pt x="313" y="7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C103D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4" name="Anterior">
              <a:extLst>
                <a:ext uri="{FF2B5EF4-FFF2-40B4-BE49-F238E27FC236}">
                  <a16:creationId xmlns:a16="http://schemas.microsoft.com/office/drawing/2014/main" id="{DAC6292D-C815-A97C-85BE-36C55BB99EA6}"/>
                </a:ext>
              </a:extLst>
            </p:cNvPr>
            <p:cNvGrpSpPr/>
            <p:nvPr/>
          </p:nvGrpSpPr>
          <p:grpSpPr>
            <a:xfrm>
              <a:off x="322896" y="2688832"/>
              <a:ext cx="3573975" cy="587551"/>
              <a:chOff x="322896" y="2688833"/>
              <a:chExt cx="3573975" cy="578904"/>
            </a:xfrm>
          </p:grpSpPr>
          <p:sp>
            <p:nvSpPr>
              <p:cNvPr id="45" name="R.Anterior_4.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4731AB1-E161-ECEF-CAB2-2B01D257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2688833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6 h 700"/>
                  <a:gd name="T4" fmla="*/ 3705 w 4034"/>
                  <a:gd name="T5" fmla="*/ 0 h 700"/>
                  <a:gd name="T6" fmla="*/ 3705 w 4034"/>
                  <a:gd name="T7" fmla="*/ 0 h 700"/>
                  <a:gd name="T8" fmla="*/ 0 w 4034"/>
                  <a:gd name="T9" fmla="*/ 0 h 700"/>
                  <a:gd name="T10" fmla="*/ 0 w 4034"/>
                  <a:gd name="T11" fmla="*/ 700 h 700"/>
                  <a:gd name="T12" fmla="*/ 3705 w 4034"/>
                  <a:gd name="T13" fmla="*/ 700 h 700"/>
                  <a:gd name="T14" fmla="*/ 3705 w 4034"/>
                  <a:gd name="T15" fmla="*/ 700 h 700"/>
                  <a:gd name="T16" fmla="*/ 3705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3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6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3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8C103D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Texto Anterior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0DBC0FB-29D8-98EC-BCEB-635027A10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2715676"/>
                <a:ext cx="2937512" cy="516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Clasificación de Recaudos de Vigencia Anterior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Icono Anterior">
                <a:extLst>
                  <a:ext uri="{FF2B5EF4-FFF2-40B4-BE49-F238E27FC236}">
                    <a16:creationId xmlns:a16="http://schemas.microsoft.com/office/drawing/2014/main" id="{71779F8A-9578-7C5A-889B-C0A00518B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980" y="2863320"/>
                <a:ext cx="360483" cy="241496"/>
              </a:xfrm>
              <a:custGeom>
                <a:avLst/>
                <a:gdLst>
                  <a:gd name="T0" fmla="*/ 2147483646 w 130"/>
                  <a:gd name="T1" fmla="*/ 2147483646 h 110"/>
                  <a:gd name="T2" fmla="*/ 2147483646 w 130"/>
                  <a:gd name="T3" fmla="*/ 2147483646 h 110"/>
                  <a:gd name="T4" fmla="*/ 2147483646 w 130"/>
                  <a:gd name="T5" fmla="*/ 2147483646 h 110"/>
                  <a:gd name="T6" fmla="*/ 2147483646 w 130"/>
                  <a:gd name="T7" fmla="*/ 2147483646 h 110"/>
                  <a:gd name="T8" fmla="*/ 2147483646 w 130"/>
                  <a:gd name="T9" fmla="*/ 2147483646 h 110"/>
                  <a:gd name="T10" fmla="*/ 2147483646 w 130"/>
                  <a:gd name="T11" fmla="*/ 2147483646 h 110"/>
                  <a:gd name="T12" fmla="*/ 2147483646 w 130"/>
                  <a:gd name="T13" fmla="*/ 2147483646 h 110"/>
                  <a:gd name="T14" fmla="*/ 2147483646 w 130"/>
                  <a:gd name="T15" fmla="*/ 2147483646 h 110"/>
                  <a:gd name="T16" fmla="*/ 2147483646 w 130"/>
                  <a:gd name="T17" fmla="*/ 2147483646 h 110"/>
                  <a:gd name="T18" fmla="*/ 2147483646 w 130"/>
                  <a:gd name="T19" fmla="*/ 2147483646 h 110"/>
                  <a:gd name="T20" fmla="*/ 2147483646 w 130"/>
                  <a:gd name="T21" fmla="*/ 2147483646 h 110"/>
                  <a:gd name="T22" fmla="*/ 2147483646 w 130"/>
                  <a:gd name="T23" fmla="*/ 2147483646 h 110"/>
                  <a:gd name="T24" fmla="*/ 2147483646 w 130"/>
                  <a:gd name="T25" fmla="*/ 2147483646 h 110"/>
                  <a:gd name="T26" fmla="*/ 2147483646 w 130"/>
                  <a:gd name="T27" fmla="*/ 2147483646 h 110"/>
                  <a:gd name="T28" fmla="*/ 2147483646 w 130"/>
                  <a:gd name="T29" fmla="*/ 2147483646 h 110"/>
                  <a:gd name="T30" fmla="*/ 2147483646 w 130"/>
                  <a:gd name="T31" fmla="*/ 2147483646 h 110"/>
                  <a:gd name="T32" fmla="*/ 2147483646 w 130"/>
                  <a:gd name="T33" fmla="*/ 2147483646 h 110"/>
                  <a:gd name="T34" fmla="*/ 2147483646 w 130"/>
                  <a:gd name="T35" fmla="*/ 2147483646 h 110"/>
                  <a:gd name="T36" fmla="*/ 2147483646 w 130"/>
                  <a:gd name="T37" fmla="*/ 2147483646 h 110"/>
                  <a:gd name="T38" fmla="*/ 2147483646 w 130"/>
                  <a:gd name="T39" fmla="*/ 2147483646 h 110"/>
                  <a:gd name="T40" fmla="*/ 2147483646 w 130"/>
                  <a:gd name="T41" fmla="*/ 2147483646 h 110"/>
                  <a:gd name="T42" fmla="*/ 2147483646 w 130"/>
                  <a:gd name="T43" fmla="*/ 2147483646 h 110"/>
                  <a:gd name="T44" fmla="*/ 2147483646 w 130"/>
                  <a:gd name="T45" fmla="*/ 2147483646 h 110"/>
                  <a:gd name="T46" fmla="*/ 2147483646 w 130"/>
                  <a:gd name="T47" fmla="*/ 2147483646 h 110"/>
                  <a:gd name="T48" fmla="*/ 2147483646 w 130"/>
                  <a:gd name="T49" fmla="*/ 2147483646 h 110"/>
                  <a:gd name="T50" fmla="*/ 2147483646 w 130"/>
                  <a:gd name="T51" fmla="*/ 2147483646 h 110"/>
                  <a:gd name="T52" fmla="*/ 2147483646 w 130"/>
                  <a:gd name="T53" fmla="*/ 2147483646 h 110"/>
                  <a:gd name="T54" fmla="*/ 2147483646 w 130"/>
                  <a:gd name="T55" fmla="*/ 2147483646 h 110"/>
                  <a:gd name="T56" fmla="*/ 2147483646 w 130"/>
                  <a:gd name="T57" fmla="*/ 2147483646 h 110"/>
                  <a:gd name="T58" fmla="*/ 2147483646 w 130"/>
                  <a:gd name="T59" fmla="*/ 2147483646 h 110"/>
                  <a:gd name="T60" fmla="*/ 2147483646 w 130"/>
                  <a:gd name="T61" fmla="*/ 2147483646 h 110"/>
                  <a:gd name="T62" fmla="*/ 2147483646 w 130"/>
                  <a:gd name="T63" fmla="*/ 2147483646 h 110"/>
                  <a:gd name="T64" fmla="*/ 2147483646 w 130"/>
                  <a:gd name="T65" fmla="*/ 2147483646 h 110"/>
                  <a:gd name="T66" fmla="*/ 2147483646 w 130"/>
                  <a:gd name="T67" fmla="*/ 2147483646 h 110"/>
                  <a:gd name="T68" fmla="*/ 2147483646 w 130"/>
                  <a:gd name="T69" fmla="*/ 2147483646 h 110"/>
                  <a:gd name="T70" fmla="*/ 2147483646 w 130"/>
                  <a:gd name="T71" fmla="*/ 2147483646 h 110"/>
                  <a:gd name="T72" fmla="*/ 2147483646 w 130"/>
                  <a:gd name="T73" fmla="*/ 2147483646 h 110"/>
                  <a:gd name="T74" fmla="*/ 2147483646 w 130"/>
                  <a:gd name="T75" fmla="*/ 2147483646 h 110"/>
                  <a:gd name="T76" fmla="*/ 2147483646 w 130"/>
                  <a:gd name="T77" fmla="*/ 2147483646 h 110"/>
                  <a:gd name="T78" fmla="*/ 2147483646 w 130"/>
                  <a:gd name="T79" fmla="*/ 2147483646 h 110"/>
                  <a:gd name="T80" fmla="*/ 2147483646 w 130"/>
                  <a:gd name="T81" fmla="*/ 2147483646 h 110"/>
                  <a:gd name="T82" fmla="*/ 2147483646 w 130"/>
                  <a:gd name="T83" fmla="*/ 2147483646 h 110"/>
                  <a:gd name="T84" fmla="*/ 2147483646 w 130"/>
                  <a:gd name="T85" fmla="*/ 2147483646 h 110"/>
                  <a:gd name="T86" fmla="*/ 2147483646 w 130"/>
                  <a:gd name="T87" fmla="*/ 2147483646 h 110"/>
                  <a:gd name="T88" fmla="*/ 2147483646 w 130"/>
                  <a:gd name="T89" fmla="*/ 2147483646 h 110"/>
                  <a:gd name="T90" fmla="*/ 2147483646 w 130"/>
                  <a:gd name="T91" fmla="*/ 2147483646 h 110"/>
                  <a:gd name="T92" fmla="*/ 2147483646 w 130"/>
                  <a:gd name="T93" fmla="*/ 2147483646 h 110"/>
                  <a:gd name="T94" fmla="*/ 2147483646 w 130"/>
                  <a:gd name="T95" fmla="*/ 2147483646 h 110"/>
                  <a:gd name="T96" fmla="*/ 2147483646 w 130"/>
                  <a:gd name="T97" fmla="*/ 2147483646 h 110"/>
                  <a:gd name="T98" fmla="*/ 2147483646 w 130"/>
                  <a:gd name="T99" fmla="*/ 2147483646 h 110"/>
                  <a:gd name="T100" fmla="*/ 2147483646 w 130"/>
                  <a:gd name="T101" fmla="*/ 0 h 110"/>
                  <a:gd name="T102" fmla="*/ 0 w 130"/>
                  <a:gd name="T103" fmla="*/ 2147483646 h 110"/>
                  <a:gd name="T104" fmla="*/ 2147483646 w 130"/>
                  <a:gd name="T105" fmla="*/ 2147483646 h 110"/>
                  <a:gd name="T106" fmla="*/ 2147483646 w 130"/>
                  <a:gd name="T107" fmla="*/ 2147483646 h 110"/>
                  <a:gd name="T108" fmla="*/ 2147483646 w 130"/>
                  <a:gd name="T109" fmla="*/ 2147483646 h 110"/>
                  <a:gd name="T110" fmla="*/ 2147483646 w 130"/>
                  <a:gd name="T111" fmla="*/ 2147483646 h 110"/>
                  <a:gd name="T112" fmla="*/ 2147483646 w 130"/>
                  <a:gd name="T113" fmla="*/ 2147483646 h 110"/>
                  <a:gd name="T114" fmla="*/ 2147483646 w 130"/>
                  <a:gd name="T115" fmla="*/ 2147483646 h 110"/>
                  <a:gd name="T116" fmla="*/ 2147483646 w 130"/>
                  <a:gd name="T117" fmla="*/ 2147483646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" h="110">
                    <a:moveTo>
                      <a:pt x="17" y="89"/>
                    </a:move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58"/>
                      <a:pt x="19" y="56"/>
                      <a:pt x="22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1" y="56"/>
                      <a:pt x="33" y="58"/>
                      <a:pt x="33" y="60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2"/>
                      <a:pt x="31" y="94"/>
                      <a:pt x="29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19" y="94"/>
                      <a:pt x="17" y="92"/>
                      <a:pt x="17" y="89"/>
                    </a:cubicBezTo>
                    <a:close/>
                    <a:moveTo>
                      <a:pt x="48" y="45"/>
                    </a:moveTo>
                    <a:cubicBezTo>
                      <a:pt x="45" y="45"/>
                      <a:pt x="43" y="47"/>
                      <a:pt x="43" y="4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92"/>
                      <a:pt x="45" y="94"/>
                      <a:pt x="48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4"/>
                      <a:pt x="59" y="92"/>
                      <a:pt x="59" y="8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lnTo>
                      <a:pt x="48" y="45"/>
                    </a:lnTo>
                    <a:close/>
                    <a:moveTo>
                      <a:pt x="74" y="36"/>
                    </a:moveTo>
                    <a:cubicBezTo>
                      <a:pt x="71" y="36"/>
                      <a:pt x="69" y="38"/>
                      <a:pt x="69" y="41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92"/>
                      <a:pt x="71" y="94"/>
                      <a:pt x="74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3" y="94"/>
                      <a:pt x="85" y="92"/>
                      <a:pt x="85" y="89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38"/>
                      <a:pt x="83" y="36"/>
                      <a:pt x="81" y="36"/>
                    </a:cubicBezTo>
                    <a:lnTo>
                      <a:pt x="74" y="36"/>
                    </a:lnTo>
                    <a:close/>
                    <a:moveTo>
                      <a:pt x="100" y="27"/>
                    </a:moveTo>
                    <a:cubicBezTo>
                      <a:pt x="98" y="27"/>
                      <a:pt x="96" y="29"/>
                      <a:pt x="96" y="31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8" y="94"/>
                      <a:pt x="100" y="94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9" y="94"/>
                      <a:pt x="111" y="92"/>
                      <a:pt x="111" y="8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29"/>
                      <a:pt x="109" y="27"/>
                      <a:pt x="107" y="27"/>
                    </a:cubicBezTo>
                    <a:lnTo>
                      <a:pt x="100" y="27"/>
                    </a:lnTo>
                    <a:close/>
                    <a:moveTo>
                      <a:pt x="19" y="44"/>
                    </a:moveTo>
                    <a:cubicBezTo>
                      <a:pt x="47" y="39"/>
                      <a:pt x="73" y="29"/>
                      <a:pt x="97" y="15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71" y="24"/>
                      <a:pt x="46" y="33"/>
                      <a:pt x="18" y="38"/>
                    </a:cubicBezTo>
                    <a:lnTo>
                      <a:pt x="19" y="44"/>
                    </a:lnTo>
                    <a:close/>
                    <a:moveTo>
                      <a:pt x="130" y="102"/>
                    </a:move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7" y="110"/>
                      <a:pt x="117" y="110"/>
                      <a:pt x="117" y="110"/>
                    </a:cubicBezTo>
                    <a:lnTo>
                      <a:pt x="130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6" name="Ingresos_Contingentes">
            <a:extLst>
              <a:ext uri="{FF2B5EF4-FFF2-40B4-BE49-F238E27FC236}">
                <a16:creationId xmlns:a16="http://schemas.microsoft.com/office/drawing/2014/main" id="{692A61EC-3F72-4560-192A-8AD4CF45F7A9}"/>
              </a:ext>
            </a:extLst>
          </p:cNvPr>
          <p:cNvGrpSpPr/>
          <p:nvPr/>
        </p:nvGrpSpPr>
        <p:grpSpPr>
          <a:xfrm>
            <a:off x="4937" y="2114380"/>
            <a:ext cx="3896443" cy="574452"/>
            <a:chOff x="4937" y="2114380"/>
            <a:chExt cx="3896443" cy="574452"/>
          </a:xfrm>
        </p:grpSpPr>
        <p:sp>
          <p:nvSpPr>
            <p:cNvPr id="37" name="R.Contingentes_3.2">
              <a:hlinkClick r:id="rId13" action="ppaction://hlinksldjump"/>
              <a:extLst>
                <a:ext uri="{FF2B5EF4-FFF2-40B4-BE49-F238E27FC236}">
                  <a16:creationId xmlns:a16="http://schemas.microsoft.com/office/drawing/2014/main" id="{2946C906-9E7F-E717-3A6C-601B90BF8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114380"/>
              <a:ext cx="322467" cy="574452"/>
            </a:xfrm>
            <a:custGeom>
              <a:avLst/>
              <a:gdLst>
                <a:gd name="T0" fmla="*/ 313 w 313"/>
                <a:gd name="T1" fmla="*/ 698 h 698"/>
                <a:gd name="T2" fmla="*/ 0 w 313"/>
                <a:gd name="T3" fmla="*/ 698 h 698"/>
                <a:gd name="T4" fmla="*/ 0 w 313"/>
                <a:gd name="T5" fmla="*/ 195 h 698"/>
                <a:gd name="T6" fmla="*/ 313 w 313"/>
                <a:gd name="T7" fmla="*/ 0 h 698"/>
                <a:gd name="T8" fmla="*/ 313 w 313"/>
                <a:gd name="T9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698">
                  <a:moveTo>
                    <a:pt x="313" y="698"/>
                  </a:moveTo>
                  <a:lnTo>
                    <a:pt x="0" y="698"/>
                  </a:lnTo>
                  <a:lnTo>
                    <a:pt x="0" y="195"/>
                  </a:lnTo>
                  <a:lnTo>
                    <a:pt x="313" y="0"/>
                  </a:lnTo>
                  <a:lnTo>
                    <a:pt x="313" y="698"/>
                  </a:lnTo>
                  <a:close/>
                </a:path>
              </a:pathLst>
            </a:custGeom>
            <a:solidFill>
              <a:srgbClr val="E24956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" name="Contingente">
              <a:extLst>
                <a:ext uri="{FF2B5EF4-FFF2-40B4-BE49-F238E27FC236}">
                  <a16:creationId xmlns:a16="http://schemas.microsoft.com/office/drawing/2014/main" id="{B5BCDDA9-94D0-06F1-1D7D-DC26D89517A0}"/>
                </a:ext>
              </a:extLst>
            </p:cNvPr>
            <p:cNvGrpSpPr/>
            <p:nvPr/>
          </p:nvGrpSpPr>
          <p:grpSpPr>
            <a:xfrm>
              <a:off x="327405" y="2117396"/>
              <a:ext cx="3573975" cy="571435"/>
              <a:chOff x="327405" y="2117396"/>
              <a:chExt cx="3573975" cy="571435"/>
            </a:xfrm>
          </p:grpSpPr>
          <p:sp>
            <p:nvSpPr>
              <p:cNvPr id="39" name="R.Contingentes_3.1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2435170D-B43B-94C3-C6AD-0600F97A8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5" y="2117396"/>
                <a:ext cx="3573975" cy="571435"/>
              </a:xfrm>
              <a:custGeom>
                <a:avLst/>
                <a:gdLst>
                  <a:gd name="T0" fmla="*/ 4034 w 4034"/>
                  <a:gd name="T1" fmla="*/ 348 h 698"/>
                  <a:gd name="T2" fmla="*/ 3868 w 4034"/>
                  <a:gd name="T3" fmla="*/ 174 h 698"/>
                  <a:gd name="T4" fmla="*/ 3705 w 4034"/>
                  <a:gd name="T5" fmla="*/ 0 h 698"/>
                  <a:gd name="T6" fmla="*/ 3705 w 4034"/>
                  <a:gd name="T7" fmla="*/ 0 h 698"/>
                  <a:gd name="T8" fmla="*/ 3705 w 4034"/>
                  <a:gd name="T9" fmla="*/ 0 h 698"/>
                  <a:gd name="T10" fmla="*/ 3705 w 4034"/>
                  <a:gd name="T11" fmla="*/ 0 h 698"/>
                  <a:gd name="T12" fmla="*/ 3705 w 4034"/>
                  <a:gd name="T13" fmla="*/ 0 h 698"/>
                  <a:gd name="T14" fmla="*/ 0 w 4034"/>
                  <a:gd name="T15" fmla="*/ 0 h 698"/>
                  <a:gd name="T16" fmla="*/ 0 w 4034"/>
                  <a:gd name="T17" fmla="*/ 698 h 698"/>
                  <a:gd name="T18" fmla="*/ 3705 w 4034"/>
                  <a:gd name="T19" fmla="*/ 698 h 698"/>
                  <a:gd name="T20" fmla="*/ 3705 w 4034"/>
                  <a:gd name="T21" fmla="*/ 698 h 698"/>
                  <a:gd name="T22" fmla="*/ 3868 w 4034"/>
                  <a:gd name="T23" fmla="*/ 524 h 698"/>
                  <a:gd name="T24" fmla="*/ 4034 w 4034"/>
                  <a:gd name="T25" fmla="*/ 34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698">
                    <a:moveTo>
                      <a:pt x="4034" y="348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698"/>
                    </a:lnTo>
                    <a:lnTo>
                      <a:pt x="3705" y="698"/>
                    </a:lnTo>
                    <a:lnTo>
                      <a:pt x="3705" y="698"/>
                    </a:lnTo>
                    <a:lnTo>
                      <a:pt x="3868" y="524"/>
                    </a:lnTo>
                    <a:lnTo>
                      <a:pt x="4034" y="348"/>
                    </a:lnTo>
                    <a:close/>
                  </a:path>
                </a:pathLst>
              </a:custGeom>
              <a:solidFill>
                <a:srgbClr val="E24956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Texto Contingente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2527B04-5CE6-113B-5329-A55D2C8F20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2277418"/>
                <a:ext cx="2545745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Ingresos Contingentes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41" name="Icono Contingente" descr="Dinero volando con relleno sólido">
                <a:extLst>
                  <a:ext uri="{FF2B5EF4-FFF2-40B4-BE49-F238E27FC236}">
                    <a16:creationId xmlns:a16="http://schemas.microsoft.com/office/drawing/2014/main" id="{E2FE6F49-6EBA-A6F7-6FC6-A732E9104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218296" y="2252725"/>
                <a:ext cx="392870" cy="348371"/>
              </a:xfrm>
              <a:prstGeom prst="rect">
                <a:avLst/>
              </a:prstGeom>
            </p:spPr>
          </p:pic>
        </p:grpSp>
      </p:grpSp>
      <p:grpSp>
        <p:nvGrpSpPr>
          <p:cNvPr id="361" name="Recaudo_Ingresos">
            <a:extLst>
              <a:ext uri="{FF2B5EF4-FFF2-40B4-BE49-F238E27FC236}">
                <a16:creationId xmlns:a16="http://schemas.microsoft.com/office/drawing/2014/main" id="{2989EFA5-286F-6231-6A7C-C1C6E3336514}"/>
              </a:ext>
            </a:extLst>
          </p:cNvPr>
          <p:cNvGrpSpPr/>
          <p:nvPr/>
        </p:nvGrpSpPr>
        <p:grpSpPr>
          <a:xfrm>
            <a:off x="4937" y="1535475"/>
            <a:ext cx="3896443" cy="740170"/>
            <a:chOff x="4937" y="1535475"/>
            <a:chExt cx="3896443" cy="740170"/>
          </a:xfrm>
        </p:grpSpPr>
        <p:sp>
          <p:nvSpPr>
            <p:cNvPr id="363" name="R.Recaudo_2.2">
              <a:hlinkClick r:id="rId16" action="ppaction://hlinksldjump"/>
              <a:extLst>
                <a:ext uri="{FF2B5EF4-FFF2-40B4-BE49-F238E27FC236}">
                  <a16:creationId xmlns:a16="http://schemas.microsoft.com/office/drawing/2014/main" id="{92E31D1F-9CFC-F011-0089-B71993269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1535475"/>
              <a:ext cx="322467" cy="740170"/>
            </a:xfrm>
            <a:custGeom>
              <a:avLst/>
              <a:gdLst>
                <a:gd name="T0" fmla="*/ 313 w 313"/>
                <a:gd name="T1" fmla="*/ 0 h 895"/>
                <a:gd name="T2" fmla="*/ 0 w 313"/>
                <a:gd name="T3" fmla="*/ 393 h 895"/>
                <a:gd name="T4" fmla="*/ 0 w 313"/>
                <a:gd name="T5" fmla="*/ 895 h 895"/>
                <a:gd name="T6" fmla="*/ 313 w 313"/>
                <a:gd name="T7" fmla="*/ 700 h 895"/>
                <a:gd name="T8" fmla="*/ 313 w 313"/>
                <a:gd name="T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95">
                  <a:moveTo>
                    <a:pt x="313" y="0"/>
                  </a:moveTo>
                  <a:lnTo>
                    <a:pt x="0" y="393"/>
                  </a:lnTo>
                  <a:lnTo>
                    <a:pt x="0" y="895"/>
                  </a:lnTo>
                  <a:lnTo>
                    <a:pt x="313" y="70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912B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65" name="Recaudo">
              <a:extLst>
                <a:ext uri="{FF2B5EF4-FFF2-40B4-BE49-F238E27FC236}">
                  <a16:creationId xmlns:a16="http://schemas.microsoft.com/office/drawing/2014/main" id="{D74CE880-BAB5-57B2-9069-B41021FBFAFD}"/>
                </a:ext>
              </a:extLst>
            </p:cNvPr>
            <p:cNvGrpSpPr/>
            <p:nvPr/>
          </p:nvGrpSpPr>
          <p:grpSpPr>
            <a:xfrm>
              <a:off x="327405" y="1535475"/>
              <a:ext cx="3573975" cy="581922"/>
              <a:chOff x="322896" y="1532679"/>
              <a:chExt cx="3573975" cy="578904"/>
            </a:xfrm>
          </p:grpSpPr>
          <p:sp>
            <p:nvSpPr>
              <p:cNvPr id="366" name="R.Recaudo_2.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FC27CAB1-B8A8-F0DF-5317-184F9D08D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6" y="1532679"/>
                <a:ext cx="3573975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4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4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4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4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912B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7" name="Texto Recaudo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7A9FAEF9-7167-4F10-0706-9CA96E164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82" y="1672488"/>
                <a:ext cx="2393497" cy="299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6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Recaudo de Ingresos</a:t>
                </a:r>
                <a:endParaRPr lang="es-CO" alt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8" name="Icono Recaudo">
                <a:extLst>
                  <a:ext uri="{FF2B5EF4-FFF2-40B4-BE49-F238E27FC236}">
                    <a16:creationId xmlns:a16="http://schemas.microsoft.com/office/drawing/2014/main" id="{95B0E3C1-8F44-DF15-079B-648521F53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356" y="1662558"/>
                <a:ext cx="261086" cy="350068"/>
              </a:xfrm>
              <a:custGeom>
                <a:avLst/>
                <a:gdLst>
                  <a:gd name="T0" fmla="*/ 2147483646 w 94"/>
                  <a:gd name="T1" fmla="*/ 2147483646 h 138"/>
                  <a:gd name="T2" fmla="*/ 2147483646 w 94"/>
                  <a:gd name="T3" fmla="*/ 2147483646 h 138"/>
                  <a:gd name="T4" fmla="*/ 2147483646 w 94"/>
                  <a:gd name="T5" fmla="*/ 2147483646 h 138"/>
                  <a:gd name="T6" fmla="*/ 2147483646 w 94"/>
                  <a:gd name="T7" fmla="*/ 2147483646 h 138"/>
                  <a:gd name="T8" fmla="*/ 2147483646 w 94"/>
                  <a:gd name="T9" fmla="*/ 2147483646 h 138"/>
                  <a:gd name="T10" fmla="*/ 2147483646 w 94"/>
                  <a:gd name="T11" fmla="*/ 2147483646 h 138"/>
                  <a:gd name="T12" fmla="*/ 2147483646 w 94"/>
                  <a:gd name="T13" fmla="*/ 2147483646 h 138"/>
                  <a:gd name="T14" fmla="*/ 2147483646 w 94"/>
                  <a:gd name="T15" fmla="*/ 2147483646 h 138"/>
                  <a:gd name="T16" fmla="*/ 2147483646 w 94"/>
                  <a:gd name="T17" fmla="*/ 2147483646 h 138"/>
                  <a:gd name="T18" fmla="*/ 2147483646 w 94"/>
                  <a:gd name="T19" fmla="*/ 2147483646 h 138"/>
                  <a:gd name="T20" fmla="*/ 2147483646 w 94"/>
                  <a:gd name="T21" fmla="*/ 2147483646 h 138"/>
                  <a:gd name="T22" fmla="*/ 2147483646 w 94"/>
                  <a:gd name="T23" fmla="*/ 2147483646 h 138"/>
                  <a:gd name="T24" fmla="*/ 2147483646 w 94"/>
                  <a:gd name="T25" fmla="*/ 2147483646 h 138"/>
                  <a:gd name="T26" fmla="*/ 0 w 94"/>
                  <a:gd name="T27" fmla="*/ 2147483646 h 138"/>
                  <a:gd name="T28" fmla="*/ 2147483646 w 94"/>
                  <a:gd name="T29" fmla="*/ 2147483646 h 138"/>
                  <a:gd name="T30" fmla="*/ 2147483646 w 94"/>
                  <a:gd name="T31" fmla="*/ 2147483646 h 138"/>
                  <a:gd name="T32" fmla="*/ 2147483646 w 94"/>
                  <a:gd name="T33" fmla="*/ 0 h 138"/>
                  <a:gd name="T34" fmla="*/ 2147483646 w 94"/>
                  <a:gd name="T35" fmla="*/ 0 h 138"/>
                  <a:gd name="T36" fmla="*/ 2147483646 w 94"/>
                  <a:gd name="T37" fmla="*/ 2147483646 h 138"/>
                  <a:gd name="T38" fmla="*/ 2147483646 w 94"/>
                  <a:gd name="T39" fmla="*/ 2147483646 h 138"/>
                  <a:gd name="T40" fmla="*/ 2147483646 w 94"/>
                  <a:gd name="T41" fmla="*/ 2147483646 h 138"/>
                  <a:gd name="T42" fmla="*/ 2147483646 w 94"/>
                  <a:gd name="T43" fmla="*/ 2147483646 h 138"/>
                  <a:gd name="T44" fmla="*/ 2147483646 w 94"/>
                  <a:gd name="T45" fmla="*/ 2147483646 h 138"/>
                  <a:gd name="T46" fmla="*/ 2147483646 w 94"/>
                  <a:gd name="T47" fmla="*/ 2147483646 h 138"/>
                  <a:gd name="T48" fmla="*/ 2147483646 w 94"/>
                  <a:gd name="T49" fmla="*/ 2147483646 h 138"/>
                  <a:gd name="T50" fmla="*/ 2147483646 w 94"/>
                  <a:gd name="T51" fmla="*/ 2147483646 h 138"/>
                  <a:gd name="T52" fmla="*/ 2147483646 w 94"/>
                  <a:gd name="T53" fmla="*/ 2147483646 h 138"/>
                  <a:gd name="T54" fmla="*/ 2147483646 w 94"/>
                  <a:gd name="T55" fmla="*/ 2147483646 h 138"/>
                  <a:gd name="T56" fmla="*/ 2147483646 w 94"/>
                  <a:gd name="T57" fmla="*/ 2147483646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138">
                    <a:moveTo>
                      <a:pt x="57" y="122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57" y="135"/>
                      <a:pt x="54" y="138"/>
                      <a:pt x="51" y="138"/>
                    </a:cubicBezTo>
                    <a:cubicBezTo>
                      <a:pt x="44" y="138"/>
                      <a:pt x="44" y="138"/>
                      <a:pt x="44" y="138"/>
                    </a:cubicBezTo>
                    <a:cubicBezTo>
                      <a:pt x="40" y="138"/>
                      <a:pt x="38" y="135"/>
                      <a:pt x="38" y="133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21" y="119"/>
                      <a:pt x="4" y="110"/>
                      <a:pt x="4" y="103"/>
                    </a:cubicBezTo>
                    <a:cubicBezTo>
                      <a:pt x="4" y="99"/>
                      <a:pt x="7" y="95"/>
                      <a:pt x="7" y="95"/>
                    </a:cubicBezTo>
                    <a:cubicBezTo>
                      <a:pt x="11" y="91"/>
                      <a:pt x="15" y="90"/>
                      <a:pt x="20" y="93"/>
                    </a:cubicBezTo>
                    <a:cubicBezTo>
                      <a:pt x="20" y="93"/>
                      <a:pt x="36" y="103"/>
                      <a:pt x="48" y="103"/>
                    </a:cubicBezTo>
                    <a:cubicBezTo>
                      <a:pt x="66" y="103"/>
                      <a:pt x="72" y="98"/>
                      <a:pt x="72" y="92"/>
                    </a:cubicBezTo>
                    <a:cubicBezTo>
                      <a:pt x="72" y="89"/>
                      <a:pt x="69" y="83"/>
                      <a:pt x="55" y="80"/>
                    </a:cubicBezTo>
                    <a:cubicBezTo>
                      <a:pt x="53" y="80"/>
                      <a:pt x="38" y="76"/>
                      <a:pt x="36" y="75"/>
                    </a:cubicBezTo>
                    <a:cubicBezTo>
                      <a:pt x="17" y="70"/>
                      <a:pt x="0" y="63"/>
                      <a:pt x="0" y="46"/>
                    </a:cubicBezTo>
                    <a:cubicBezTo>
                      <a:pt x="0" y="31"/>
                      <a:pt x="13" y="18"/>
                      <a:pt x="38" y="1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3"/>
                      <a:pt x="40" y="0"/>
                      <a:pt x="4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7" y="3"/>
                      <a:pt x="57" y="5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73" y="19"/>
                      <a:pt x="87" y="28"/>
                      <a:pt x="87" y="35"/>
                    </a:cubicBezTo>
                    <a:cubicBezTo>
                      <a:pt x="87" y="39"/>
                      <a:pt x="82" y="43"/>
                      <a:pt x="82" y="43"/>
                    </a:cubicBezTo>
                    <a:cubicBezTo>
                      <a:pt x="78" y="47"/>
                      <a:pt x="75" y="47"/>
                      <a:pt x="70" y="44"/>
                    </a:cubicBezTo>
                    <a:cubicBezTo>
                      <a:pt x="70" y="44"/>
                      <a:pt x="58" y="35"/>
                      <a:pt x="46" y="35"/>
                    </a:cubicBezTo>
                    <a:cubicBezTo>
                      <a:pt x="29" y="35"/>
                      <a:pt x="23" y="40"/>
                      <a:pt x="23" y="45"/>
                    </a:cubicBezTo>
                    <a:cubicBezTo>
                      <a:pt x="23" y="50"/>
                      <a:pt x="27" y="52"/>
                      <a:pt x="44" y="57"/>
                    </a:cubicBezTo>
                    <a:cubicBezTo>
                      <a:pt x="47" y="57"/>
                      <a:pt x="59" y="60"/>
                      <a:pt x="62" y="61"/>
                    </a:cubicBezTo>
                    <a:cubicBezTo>
                      <a:pt x="83" y="66"/>
                      <a:pt x="94" y="78"/>
                      <a:pt x="94" y="92"/>
                    </a:cubicBezTo>
                    <a:cubicBezTo>
                      <a:pt x="94" y="106"/>
                      <a:pt x="83" y="120"/>
                      <a:pt x="57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7" name="Causacion_Ingresos">
            <a:extLst>
              <a:ext uri="{FF2B5EF4-FFF2-40B4-BE49-F238E27FC236}">
                <a16:creationId xmlns:a16="http://schemas.microsoft.com/office/drawing/2014/main" id="{3BFF3F14-98B1-C5CA-A193-2161C2AA5C52}"/>
              </a:ext>
            </a:extLst>
          </p:cNvPr>
          <p:cNvGrpSpPr/>
          <p:nvPr/>
        </p:nvGrpSpPr>
        <p:grpSpPr>
          <a:xfrm>
            <a:off x="4937" y="956571"/>
            <a:ext cx="3896443" cy="903917"/>
            <a:chOff x="4937" y="956571"/>
            <a:chExt cx="3896443" cy="903917"/>
          </a:xfrm>
        </p:grpSpPr>
        <p:sp>
          <p:nvSpPr>
            <p:cNvPr id="18" name="R.Causacion_1.2">
              <a:hlinkClick r:id="rId17" action="ppaction://hlinksldjump"/>
              <a:extLst>
                <a:ext uri="{FF2B5EF4-FFF2-40B4-BE49-F238E27FC236}">
                  <a16:creationId xmlns:a16="http://schemas.microsoft.com/office/drawing/2014/main" id="{99BDAC22-129D-0710-6408-721B8AC33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956571"/>
              <a:ext cx="322467" cy="903917"/>
            </a:xfrm>
            <a:custGeom>
              <a:avLst/>
              <a:gdLst>
                <a:gd name="T0" fmla="*/ 313 w 313"/>
                <a:gd name="T1" fmla="*/ 0 h 1093"/>
                <a:gd name="T2" fmla="*/ 313 w 313"/>
                <a:gd name="T3" fmla="*/ 700 h 1093"/>
                <a:gd name="T4" fmla="*/ 0 w 313"/>
                <a:gd name="T5" fmla="*/ 1093 h 1093"/>
                <a:gd name="T6" fmla="*/ 0 w 313"/>
                <a:gd name="T7" fmla="*/ 593 h 1093"/>
                <a:gd name="T8" fmla="*/ 313 w 313"/>
                <a:gd name="T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093">
                  <a:moveTo>
                    <a:pt x="313" y="0"/>
                  </a:moveTo>
                  <a:lnTo>
                    <a:pt x="313" y="700"/>
                  </a:lnTo>
                  <a:lnTo>
                    <a:pt x="0" y="1093"/>
                  </a:lnTo>
                  <a:lnTo>
                    <a:pt x="0" y="59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CA59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9" name="Causacion">
              <a:extLst>
                <a:ext uri="{FF2B5EF4-FFF2-40B4-BE49-F238E27FC236}">
                  <a16:creationId xmlns:a16="http://schemas.microsoft.com/office/drawing/2014/main" id="{A515735E-4E8C-10DD-CBE1-DF3ACCE0C0C7}"/>
                </a:ext>
              </a:extLst>
            </p:cNvPr>
            <p:cNvGrpSpPr/>
            <p:nvPr/>
          </p:nvGrpSpPr>
          <p:grpSpPr>
            <a:xfrm>
              <a:off x="327404" y="956571"/>
              <a:ext cx="3573976" cy="578904"/>
              <a:chOff x="327404" y="956571"/>
              <a:chExt cx="3573976" cy="578904"/>
            </a:xfrm>
          </p:grpSpPr>
          <p:sp>
            <p:nvSpPr>
              <p:cNvPr id="20" name="R.Causacion_1.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53733B64-2A98-CF42-BC69-4BE4FA9FD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04" y="956571"/>
                <a:ext cx="3573976" cy="578904"/>
              </a:xfrm>
              <a:custGeom>
                <a:avLst/>
                <a:gdLst>
                  <a:gd name="T0" fmla="*/ 4034 w 4034"/>
                  <a:gd name="T1" fmla="*/ 350 h 700"/>
                  <a:gd name="T2" fmla="*/ 3868 w 4034"/>
                  <a:gd name="T3" fmla="*/ 177 h 700"/>
                  <a:gd name="T4" fmla="*/ 3705 w 4034"/>
                  <a:gd name="T5" fmla="*/ 0 h 700"/>
                  <a:gd name="T6" fmla="*/ 3705 w 4034"/>
                  <a:gd name="T7" fmla="*/ 0 h 700"/>
                  <a:gd name="T8" fmla="*/ 3705 w 4034"/>
                  <a:gd name="T9" fmla="*/ 0 h 700"/>
                  <a:gd name="T10" fmla="*/ 3705 w 4034"/>
                  <a:gd name="T11" fmla="*/ 0 h 700"/>
                  <a:gd name="T12" fmla="*/ 3705 w 4034"/>
                  <a:gd name="T13" fmla="*/ 0 h 700"/>
                  <a:gd name="T14" fmla="*/ 0 w 4034"/>
                  <a:gd name="T15" fmla="*/ 0 h 700"/>
                  <a:gd name="T16" fmla="*/ 0 w 4034"/>
                  <a:gd name="T17" fmla="*/ 700 h 700"/>
                  <a:gd name="T18" fmla="*/ 3705 w 4034"/>
                  <a:gd name="T19" fmla="*/ 700 h 700"/>
                  <a:gd name="T20" fmla="*/ 3705 w 4034"/>
                  <a:gd name="T21" fmla="*/ 700 h 700"/>
                  <a:gd name="T22" fmla="*/ 3868 w 4034"/>
                  <a:gd name="T23" fmla="*/ 527 h 700"/>
                  <a:gd name="T24" fmla="*/ 4034 w 4034"/>
                  <a:gd name="T25" fmla="*/ 35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34" h="700">
                    <a:moveTo>
                      <a:pt x="4034" y="350"/>
                    </a:moveTo>
                    <a:lnTo>
                      <a:pt x="3868" y="177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3705" y="0"/>
                    </a:lnTo>
                    <a:lnTo>
                      <a:pt x="0" y="0"/>
                    </a:lnTo>
                    <a:lnTo>
                      <a:pt x="0" y="700"/>
                    </a:lnTo>
                    <a:lnTo>
                      <a:pt x="3705" y="700"/>
                    </a:lnTo>
                    <a:lnTo>
                      <a:pt x="3705" y="700"/>
                    </a:lnTo>
                    <a:lnTo>
                      <a:pt x="3868" y="527"/>
                    </a:lnTo>
                    <a:lnTo>
                      <a:pt x="4034" y="350"/>
                    </a:lnTo>
                    <a:close/>
                  </a:path>
                </a:pathLst>
              </a:custGeom>
              <a:solidFill>
                <a:srgbClr val="FFCA59">
                  <a:alpha val="3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Texto Causacion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F134AC7C-B28C-A4C1-B15E-745394B3E9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" y="1079221"/>
                <a:ext cx="2800969" cy="326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Causación de Ingresos</a:t>
                </a:r>
                <a:endParaRPr lang="es-CO" altLang="ru-RU" sz="1800" b="1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22" name="Icono Causacion" descr="Caja registradora contorno">
                <a:extLst>
                  <a:ext uri="{FF2B5EF4-FFF2-40B4-BE49-F238E27FC236}">
                    <a16:creationId xmlns:a16="http://schemas.microsoft.com/office/drawing/2014/main" id="{B30F078C-414B-5416-B36F-6AA6D31552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253369" y="1067433"/>
                <a:ext cx="392870" cy="350068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40" name="!!Consulta_Documentos">
                <a:extLst>
                  <a:ext uri="{FF2B5EF4-FFF2-40B4-BE49-F238E27FC236}">
                    <a16:creationId xmlns:a16="http://schemas.microsoft.com/office/drawing/2014/main" id="{4A8B7851-C433-930A-5855-66A8AEC223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0176548"/>
                  </p:ext>
                </p:extLst>
              </p:nvPr>
            </p:nvGraphicFramePr>
            <p:xfrm>
              <a:off x="4220933" y="1061591"/>
              <a:ext cx="1186042" cy="1423250"/>
            </p:xfrm>
            <a:graphic>
              <a:graphicData uri="http://schemas.microsoft.com/office/powerpoint/2016/slidezoom">
                <pslz:sldZm>
                  <pslz:sldZmObj sldId="325" cId="3235080152">
                    <pslz:zmPr id="{F7355CB8-5D07-4438-95DA-C1F6D3EB0EB6}" returnToParent="0" imageType="cover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86042" cy="142325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40" name="!!Consulta_Documentos">
                <a:hlinkClick r:id="rId23" action="ppaction://hlinksldjump"/>
                <a:extLst>
                  <a:ext uri="{FF2B5EF4-FFF2-40B4-BE49-F238E27FC236}">
                    <a16:creationId xmlns:a16="http://schemas.microsoft.com/office/drawing/2014/main" id="{4A8B7851-C433-930A-5855-66A8AEC223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20933" y="1061591"/>
                <a:ext cx="1186042" cy="142325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grpSp>
        <p:nvGrpSpPr>
          <p:cNvPr id="326" name="!!Sin Efecto_Presupuestal">
            <a:extLst>
              <a:ext uri="{FF2B5EF4-FFF2-40B4-BE49-F238E27FC236}">
                <a16:creationId xmlns:a16="http://schemas.microsoft.com/office/drawing/2014/main" id="{1CA4D776-126D-AFA0-D615-A38C29A97D87}"/>
              </a:ext>
            </a:extLst>
          </p:cNvPr>
          <p:cNvGrpSpPr/>
          <p:nvPr/>
        </p:nvGrpSpPr>
        <p:grpSpPr>
          <a:xfrm>
            <a:off x="7435193" y="4209760"/>
            <a:ext cx="517004" cy="523943"/>
            <a:chOff x="5961430" y="3027841"/>
            <a:chExt cx="1179766" cy="1447462"/>
          </a:xfrm>
        </p:grpSpPr>
        <p:sp>
          <p:nvSpPr>
            <p:cNvPr id="329" name="Freeform 22">
              <a:hlinkClick r:id="rId23" action="ppaction://hlinksldjump"/>
              <a:extLst>
                <a:ext uri="{FF2B5EF4-FFF2-40B4-BE49-F238E27FC236}">
                  <a16:creationId xmlns:a16="http://schemas.microsoft.com/office/drawing/2014/main" id="{D67A4000-522A-8203-3AD2-B3F63BF6D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4079775"/>
              <a:ext cx="1179766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0A9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23">
              <a:hlinkClick r:id="rId23" action="ppaction://hlinksldjump"/>
              <a:extLst>
                <a:ext uri="{FF2B5EF4-FFF2-40B4-BE49-F238E27FC236}">
                  <a16:creationId xmlns:a16="http://schemas.microsoft.com/office/drawing/2014/main" id="{4E41E871-BC4B-31D9-4889-3A9892F96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3426975"/>
              <a:ext cx="1179766" cy="652800"/>
            </a:xfrm>
            <a:custGeom>
              <a:avLst/>
              <a:gdLst>
                <a:gd name="T0" fmla="*/ 2147483646 w 419"/>
                <a:gd name="T1" fmla="*/ 0 h 216"/>
                <a:gd name="T2" fmla="*/ 2147483646 w 419"/>
                <a:gd name="T3" fmla="*/ 0 h 216"/>
                <a:gd name="T4" fmla="*/ 0 w 419"/>
                <a:gd name="T5" fmla="*/ 0 h 216"/>
                <a:gd name="T6" fmla="*/ 0 w 419"/>
                <a:gd name="T7" fmla="*/ 2147483646 h 216"/>
                <a:gd name="T8" fmla="*/ 0 w 419"/>
                <a:gd name="T9" fmla="*/ 2147483646 h 216"/>
                <a:gd name="T10" fmla="*/ 2147483646 w 419"/>
                <a:gd name="T11" fmla="*/ 2147483646 h 216"/>
                <a:gd name="T12" fmla="*/ 2147483646 w 419"/>
                <a:gd name="T13" fmla="*/ 2147483646 h 216"/>
                <a:gd name="T14" fmla="*/ 2147483646 w 419"/>
                <a:gd name="T15" fmla="*/ 0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6">
                  <a:moveTo>
                    <a:pt x="419" y="0"/>
                  </a:moveTo>
                  <a:cubicBezTo>
                    <a:pt x="419" y="0"/>
                    <a:pt x="419" y="0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6"/>
                    <a:pt x="0" y="216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6"/>
                    <a:pt x="419" y="215"/>
                    <a:pt x="419" y="215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24">
              <a:hlinkClick r:id="rId23" action="ppaction://hlinksldjump"/>
              <a:extLst>
                <a:ext uri="{FF2B5EF4-FFF2-40B4-BE49-F238E27FC236}">
                  <a16:creationId xmlns:a16="http://schemas.microsoft.com/office/drawing/2014/main" id="{F8791991-0CBB-B542-260E-DFF3FEFE8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30" y="3027841"/>
              <a:ext cx="1179766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0 w 419"/>
                <a:gd name="T11" fmla="*/ 2147483646 h 132"/>
                <a:gd name="T12" fmla="*/ 2147483646 w 419"/>
                <a:gd name="T13" fmla="*/ 2147483646 h 132"/>
                <a:gd name="T14" fmla="*/ 2147483646 w 419"/>
                <a:gd name="T15" fmla="*/ 2147483646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132">
                  <a:moveTo>
                    <a:pt x="408" y="112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5" y="116"/>
                    <a:pt x="0" y="12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68C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22" name="!!Documentos_Ingresos">
            <a:extLst>
              <a:ext uri="{FF2B5EF4-FFF2-40B4-BE49-F238E27FC236}">
                <a16:creationId xmlns:a16="http://schemas.microsoft.com/office/drawing/2014/main" id="{D1F91979-F291-965D-10CD-96EB11066B59}"/>
              </a:ext>
            </a:extLst>
          </p:cNvPr>
          <p:cNvGrpSpPr/>
          <p:nvPr/>
        </p:nvGrpSpPr>
        <p:grpSpPr>
          <a:xfrm>
            <a:off x="6656312" y="4210230"/>
            <a:ext cx="518477" cy="523943"/>
            <a:chOff x="4642736" y="3027841"/>
            <a:chExt cx="1183128" cy="1447462"/>
          </a:xfrm>
        </p:grpSpPr>
        <p:sp>
          <p:nvSpPr>
            <p:cNvPr id="323" name="Freeform 31">
              <a:hlinkClick r:id="rId24" action="ppaction://hlinksldjump"/>
              <a:extLst>
                <a:ext uri="{FF2B5EF4-FFF2-40B4-BE49-F238E27FC236}">
                  <a16:creationId xmlns:a16="http://schemas.microsoft.com/office/drawing/2014/main" id="{4B43E6CD-5C3B-B793-54C5-63850162F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4079775"/>
              <a:ext cx="1180887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" name="Freeform 32">
              <a:hlinkClick r:id="rId24" action="ppaction://hlinksldjump"/>
              <a:extLst>
                <a:ext uri="{FF2B5EF4-FFF2-40B4-BE49-F238E27FC236}">
                  <a16:creationId xmlns:a16="http://schemas.microsoft.com/office/drawing/2014/main" id="{19301CFA-2943-8A4F-81C0-FB2A5DD05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3423368"/>
              <a:ext cx="1183128" cy="656407"/>
            </a:xfrm>
            <a:custGeom>
              <a:avLst/>
              <a:gdLst>
                <a:gd name="T0" fmla="*/ 2147483646 w 420"/>
                <a:gd name="T1" fmla="*/ 2147483646 h 217"/>
                <a:gd name="T2" fmla="*/ 2147483646 w 420"/>
                <a:gd name="T3" fmla="*/ 0 h 217"/>
                <a:gd name="T4" fmla="*/ 0 w 420"/>
                <a:gd name="T5" fmla="*/ 0 h 217"/>
                <a:gd name="T6" fmla="*/ 0 w 420"/>
                <a:gd name="T7" fmla="*/ 2147483646 h 217"/>
                <a:gd name="T8" fmla="*/ 0 w 420"/>
                <a:gd name="T9" fmla="*/ 2147483646 h 217"/>
                <a:gd name="T10" fmla="*/ 2147483646 w 420"/>
                <a:gd name="T11" fmla="*/ 2147483646 h 217"/>
                <a:gd name="T12" fmla="*/ 2147483646 w 420"/>
                <a:gd name="T13" fmla="*/ 2147483646 h 217"/>
                <a:gd name="T14" fmla="*/ 2147483646 w 420"/>
                <a:gd name="T15" fmla="*/ 2147483646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" h="217">
                  <a:moveTo>
                    <a:pt x="420" y="1"/>
                  </a:moveTo>
                  <a:cubicBezTo>
                    <a:pt x="420" y="1"/>
                    <a:pt x="420" y="1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7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9" y="216"/>
                    <a:pt x="420" y="216"/>
                    <a:pt x="420" y="216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" name="Freeform 33">
              <a:hlinkClick r:id="rId24" action="ppaction://hlinksldjump"/>
              <a:extLst>
                <a:ext uri="{FF2B5EF4-FFF2-40B4-BE49-F238E27FC236}">
                  <a16:creationId xmlns:a16="http://schemas.microsoft.com/office/drawing/2014/main" id="{7B742ED8-F0A2-328C-13E6-8FF685DAE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36" y="3027841"/>
              <a:ext cx="1183128" cy="395527"/>
            </a:xfrm>
            <a:custGeom>
              <a:avLst/>
              <a:gdLst>
                <a:gd name="T0" fmla="*/ 2147483646 w 420"/>
                <a:gd name="T1" fmla="*/ 2147483646 h 131"/>
                <a:gd name="T2" fmla="*/ 2147483646 w 420"/>
                <a:gd name="T3" fmla="*/ 2147483646 h 131"/>
                <a:gd name="T4" fmla="*/ 2147483646 w 420"/>
                <a:gd name="T5" fmla="*/ 2147483646 h 131"/>
                <a:gd name="T6" fmla="*/ 2147483646 w 420"/>
                <a:gd name="T7" fmla="*/ 2147483646 h 131"/>
                <a:gd name="T8" fmla="*/ 0 w 420"/>
                <a:gd name="T9" fmla="*/ 2147483646 h 131"/>
                <a:gd name="T10" fmla="*/ 2147483646 w 420"/>
                <a:gd name="T11" fmla="*/ 2147483646 h 131"/>
                <a:gd name="T12" fmla="*/ 2147483646 w 420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31">
                  <a:moveTo>
                    <a:pt x="408" y="112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15" y="0"/>
                    <a:pt x="206" y="0"/>
                    <a:pt x="198" y="4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5" y="115"/>
                    <a:pt x="0" y="123"/>
                    <a:pt x="0" y="131"/>
                  </a:cubicBezTo>
                  <a:cubicBezTo>
                    <a:pt x="420" y="131"/>
                    <a:pt x="420" y="131"/>
                    <a:pt x="420" y="131"/>
                  </a:cubicBezTo>
                  <a:cubicBezTo>
                    <a:pt x="420" y="123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91E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1" name="!!Gestión_Ingresos">
            <a:extLst>
              <a:ext uri="{FF2B5EF4-FFF2-40B4-BE49-F238E27FC236}">
                <a16:creationId xmlns:a16="http://schemas.microsoft.com/office/drawing/2014/main" id="{A0773A3A-DFD2-B413-20CE-2BE3AFBC46BA}"/>
              </a:ext>
            </a:extLst>
          </p:cNvPr>
          <p:cNvGrpSpPr/>
          <p:nvPr/>
        </p:nvGrpSpPr>
        <p:grpSpPr>
          <a:xfrm>
            <a:off x="5878996" y="4209760"/>
            <a:ext cx="517004" cy="523943"/>
            <a:chOff x="7284211" y="1356738"/>
            <a:chExt cx="1179767" cy="1447462"/>
          </a:xfrm>
        </p:grpSpPr>
        <p:sp>
          <p:nvSpPr>
            <p:cNvPr id="62" name="Freeform 19">
              <a:hlinkClick r:id="rId25" action="ppaction://hlinksldjump"/>
              <a:extLst>
                <a:ext uri="{FF2B5EF4-FFF2-40B4-BE49-F238E27FC236}">
                  <a16:creationId xmlns:a16="http://schemas.microsoft.com/office/drawing/2014/main" id="{B29A6F68-CC50-AB76-5C40-55A38ABF4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1356738"/>
              <a:ext cx="1179767" cy="395527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0 w 419"/>
                <a:gd name="T9" fmla="*/ 2147483646 h 131"/>
                <a:gd name="T10" fmla="*/ 2147483646 w 419"/>
                <a:gd name="T11" fmla="*/ 2147483646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408" y="11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5" y="115"/>
                    <a:pt x="0" y="123"/>
                    <a:pt x="0" y="131"/>
                  </a:cubicBezTo>
                  <a:cubicBezTo>
                    <a:pt x="419" y="131"/>
                    <a:pt x="419" y="131"/>
                    <a:pt x="419" y="131"/>
                  </a:cubicBezTo>
                  <a:cubicBezTo>
                    <a:pt x="419" y="123"/>
                    <a:pt x="415" y="116"/>
                    <a:pt x="408" y="112"/>
                  </a:cubicBezTo>
                  <a:close/>
                </a:path>
              </a:pathLst>
            </a:custGeom>
            <a:solidFill>
              <a:srgbClr val="FFC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" name="Freeform 20">
              <a:hlinkClick r:id="rId25" action="ppaction://hlinksldjump"/>
              <a:extLst>
                <a:ext uri="{FF2B5EF4-FFF2-40B4-BE49-F238E27FC236}">
                  <a16:creationId xmlns:a16="http://schemas.microsoft.com/office/drawing/2014/main" id="{743CFF31-7948-B198-0B73-2565E23C4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1752265"/>
              <a:ext cx="1179767" cy="656407"/>
            </a:xfrm>
            <a:custGeom>
              <a:avLst/>
              <a:gdLst>
                <a:gd name="T0" fmla="*/ 2147483646 w 419"/>
                <a:gd name="T1" fmla="*/ 2147483646 h 217"/>
                <a:gd name="T2" fmla="*/ 2147483646 w 419"/>
                <a:gd name="T3" fmla="*/ 0 h 217"/>
                <a:gd name="T4" fmla="*/ 0 w 419"/>
                <a:gd name="T5" fmla="*/ 0 h 217"/>
                <a:gd name="T6" fmla="*/ 0 w 419"/>
                <a:gd name="T7" fmla="*/ 2147483646 h 217"/>
                <a:gd name="T8" fmla="*/ 0 w 419"/>
                <a:gd name="T9" fmla="*/ 2147483646 h 217"/>
                <a:gd name="T10" fmla="*/ 2147483646 w 419"/>
                <a:gd name="T11" fmla="*/ 2147483646 h 217"/>
                <a:gd name="T12" fmla="*/ 2147483646 w 419"/>
                <a:gd name="T13" fmla="*/ 2147483646 h 217"/>
                <a:gd name="T14" fmla="*/ 2147483646 w 419"/>
                <a:gd name="T15" fmla="*/ 2147483646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7">
                  <a:moveTo>
                    <a:pt x="419" y="1"/>
                  </a:moveTo>
                  <a:cubicBezTo>
                    <a:pt x="419" y="1"/>
                    <a:pt x="419" y="1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7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9" y="216"/>
                    <a:pt x="419" y="216"/>
                    <a:pt x="419" y="21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rgbClr val="FFA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Freeform 21">
              <a:hlinkClick r:id="rId25" action="ppaction://hlinksldjump"/>
              <a:extLst>
                <a:ext uri="{FF2B5EF4-FFF2-40B4-BE49-F238E27FC236}">
                  <a16:creationId xmlns:a16="http://schemas.microsoft.com/office/drawing/2014/main" id="{3CE88A64-28AC-03C4-8687-C9DC75D50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211" y="2408672"/>
              <a:ext cx="1179767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2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15" y="15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5" y="15"/>
                    <a:pt x="12" y="19"/>
                  </a:cubicBezTo>
                  <a:close/>
                </a:path>
              </a:pathLst>
            </a:custGeom>
            <a:solidFill>
              <a:srgbClr val="FA9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3" name="!!Ejecución_Subunidad">
            <a:extLst>
              <a:ext uri="{FF2B5EF4-FFF2-40B4-BE49-F238E27FC236}">
                <a16:creationId xmlns:a16="http://schemas.microsoft.com/office/drawing/2014/main" id="{9552BB9A-DB67-3E00-3692-65ECBEF7AF65}"/>
              </a:ext>
            </a:extLst>
          </p:cNvPr>
          <p:cNvGrpSpPr/>
          <p:nvPr/>
        </p:nvGrpSpPr>
        <p:grpSpPr>
          <a:xfrm>
            <a:off x="5099684" y="4210230"/>
            <a:ext cx="517004" cy="524378"/>
            <a:chOff x="5966637" y="1353131"/>
            <a:chExt cx="1179767" cy="1448665"/>
          </a:xfrm>
        </p:grpSpPr>
        <p:sp>
          <p:nvSpPr>
            <p:cNvPr id="34" name="Freeform 25">
              <a:hlinkClick r:id="rId26" action="ppaction://hlinksldjump"/>
              <a:extLst>
                <a:ext uri="{FF2B5EF4-FFF2-40B4-BE49-F238E27FC236}">
                  <a16:creationId xmlns:a16="http://schemas.microsoft.com/office/drawing/2014/main" id="{8091C1C9-848B-25BA-1B98-16567FCF2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2405066"/>
              <a:ext cx="1179767" cy="396730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1" y="19"/>
                  </a:moveTo>
                  <a:cubicBezTo>
                    <a:pt x="198" y="127"/>
                    <a:pt x="198" y="127"/>
                    <a:pt x="198" y="127"/>
                  </a:cubicBezTo>
                  <a:cubicBezTo>
                    <a:pt x="205" y="131"/>
                    <a:pt x="214" y="131"/>
                    <a:pt x="221" y="127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4" y="16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4" y="15"/>
                    <a:pt x="11" y="19"/>
                  </a:cubicBezTo>
                  <a:close/>
                </a:path>
              </a:pathLst>
            </a:custGeom>
            <a:solidFill>
              <a:srgbClr val="CC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6">
              <a:hlinkClick r:id="rId26" action="ppaction://hlinksldjump"/>
              <a:extLst>
                <a:ext uri="{FF2B5EF4-FFF2-40B4-BE49-F238E27FC236}">
                  <a16:creationId xmlns:a16="http://schemas.microsoft.com/office/drawing/2014/main" id="{097E1C12-122E-55F6-9403-FAFE91F2E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1353131"/>
              <a:ext cx="1179767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0 w 419"/>
                <a:gd name="T11" fmla="*/ 2147483646 h 132"/>
                <a:gd name="T12" fmla="*/ 2147483646 w 419"/>
                <a:gd name="T13" fmla="*/ 2147483646 h 132"/>
                <a:gd name="T14" fmla="*/ 2147483646 w 419"/>
                <a:gd name="T15" fmla="*/ 2147483646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14" y="0"/>
                    <a:pt x="205" y="0"/>
                    <a:pt x="198" y="4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5" y="116"/>
                    <a:pt x="407" y="112"/>
                  </a:cubicBezTo>
                  <a:close/>
                </a:path>
              </a:pathLst>
            </a:custGeom>
            <a:solidFill>
              <a:srgbClr val="F0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27">
              <a:hlinkClick r:id="rId26" action="ppaction://hlinksldjump"/>
              <a:extLst>
                <a:ext uri="{FF2B5EF4-FFF2-40B4-BE49-F238E27FC236}">
                  <a16:creationId xmlns:a16="http://schemas.microsoft.com/office/drawing/2014/main" id="{925C55D8-7E27-EE7E-2C84-E0CA6EFEC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637" y="1752265"/>
              <a:ext cx="1179767" cy="652801"/>
            </a:xfrm>
            <a:custGeom>
              <a:avLst/>
              <a:gdLst>
                <a:gd name="T0" fmla="*/ 2147483646 w 419"/>
                <a:gd name="T1" fmla="*/ 0 h 216"/>
                <a:gd name="T2" fmla="*/ 2147483646 w 419"/>
                <a:gd name="T3" fmla="*/ 0 h 216"/>
                <a:gd name="T4" fmla="*/ 0 w 419"/>
                <a:gd name="T5" fmla="*/ 0 h 216"/>
                <a:gd name="T6" fmla="*/ 0 w 419"/>
                <a:gd name="T7" fmla="*/ 2147483646 h 216"/>
                <a:gd name="T8" fmla="*/ 0 w 419"/>
                <a:gd name="T9" fmla="*/ 2147483646 h 216"/>
                <a:gd name="T10" fmla="*/ 2147483646 w 419"/>
                <a:gd name="T11" fmla="*/ 2147483646 h 216"/>
                <a:gd name="T12" fmla="*/ 2147483646 w 419"/>
                <a:gd name="T13" fmla="*/ 2147483646 h 216"/>
                <a:gd name="T14" fmla="*/ 2147483646 w 419"/>
                <a:gd name="T15" fmla="*/ 0 h 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" h="216">
                  <a:moveTo>
                    <a:pt x="419" y="0"/>
                  </a:moveTo>
                  <a:cubicBezTo>
                    <a:pt x="419" y="0"/>
                    <a:pt x="419" y="0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419" y="216"/>
                    <a:pt x="419" y="216"/>
                    <a:pt x="419" y="216"/>
                  </a:cubicBezTo>
                  <a:cubicBezTo>
                    <a:pt x="419" y="216"/>
                    <a:pt x="419" y="216"/>
                    <a:pt x="419" y="21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6" name="Ejecución_Agregada">
            <a:extLst>
              <a:ext uri="{FF2B5EF4-FFF2-40B4-BE49-F238E27FC236}">
                <a16:creationId xmlns:a16="http://schemas.microsoft.com/office/drawing/2014/main" id="{F2FDD36B-2763-844F-5192-98526B60EC45}"/>
              </a:ext>
            </a:extLst>
          </p:cNvPr>
          <p:cNvGrpSpPr/>
          <p:nvPr/>
        </p:nvGrpSpPr>
        <p:grpSpPr>
          <a:xfrm>
            <a:off x="4320372" y="4225392"/>
            <a:ext cx="517004" cy="516140"/>
            <a:chOff x="4614673" y="1405714"/>
            <a:chExt cx="1182008" cy="1447462"/>
          </a:xfrm>
        </p:grpSpPr>
        <p:sp>
          <p:nvSpPr>
            <p:cNvPr id="57" name="Freeform 28">
              <a:hlinkClick r:id="rId27" action="ppaction://hlinksldjump"/>
              <a:extLst>
                <a:ext uri="{FF2B5EF4-FFF2-40B4-BE49-F238E27FC236}">
                  <a16:creationId xmlns:a16="http://schemas.microsoft.com/office/drawing/2014/main" id="{E8C2C076-BB11-BE85-E1EE-FBC41B07E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673" y="1804849"/>
              <a:ext cx="1182008" cy="652800"/>
            </a:xfrm>
            <a:custGeom>
              <a:avLst/>
              <a:gdLst>
                <a:gd name="T0" fmla="*/ 2147483646 w 420"/>
                <a:gd name="T1" fmla="*/ 2147483646 h 216"/>
                <a:gd name="T2" fmla="*/ 2147483646 w 420"/>
                <a:gd name="T3" fmla="*/ 0 h 216"/>
                <a:gd name="T4" fmla="*/ 2147483646 w 420"/>
                <a:gd name="T5" fmla="*/ 0 h 216"/>
                <a:gd name="T6" fmla="*/ 2147483646 w 420"/>
                <a:gd name="T7" fmla="*/ 0 h 216"/>
                <a:gd name="T8" fmla="*/ 0 w 420"/>
                <a:gd name="T9" fmla="*/ 2147483646 h 216"/>
                <a:gd name="T10" fmla="*/ 2147483646 w 420"/>
                <a:gd name="T11" fmla="*/ 2147483646 h 216"/>
                <a:gd name="T12" fmla="*/ 2147483646 w 420"/>
                <a:gd name="T13" fmla="*/ 2147483646 h 216"/>
                <a:gd name="T14" fmla="*/ 2147483646 w 420"/>
                <a:gd name="T15" fmla="*/ 2147483646 h 216"/>
                <a:gd name="T16" fmla="*/ 2147483646 w 420"/>
                <a:gd name="T17" fmla="*/ 2147483646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16">
                  <a:moveTo>
                    <a:pt x="420" y="1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1" y="216"/>
                    <a:pt x="1" y="216"/>
                  </a:cubicBezTo>
                  <a:cubicBezTo>
                    <a:pt x="420" y="216"/>
                    <a:pt x="420" y="216"/>
                    <a:pt x="420" y="216"/>
                  </a:cubicBezTo>
                  <a:cubicBezTo>
                    <a:pt x="420" y="216"/>
                    <a:pt x="420" y="216"/>
                    <a:pt x="420" y="216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29">
              <a:hlinkClick r:id="rId27" action="ppaction://hlinksldjump"/>
              <a:extLst>
                <a:ext uri="{FF2B5EF4-FFF2-40B4-BE49-F238E27FC236}">
                  <a16:creationId xmlns:a16="http://schemas.microsoft.com/office/drawing/2014/main" id="{C9F35AAE-1F8E-A0A6-CD08-A164FF78B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913" y="1405714"/>
              <a:ext cx="1179766" cy="399134"/>
            </a:xfrm>
            <a:custGeom>
              <a:avLst/>
              <a:gdLst>
                <a:gd name="T0" fmla="*/ 2147483646 w 419"/>
                <a:gd name="T1" fmla="*/ 2147483646 h 132"/>
                <a:gd name="T2" fmla="*/ 2147483646 w 419"/>
                <a:gd name="T3" fmla="*/ 2147483646 h 132"/>
                <a:gd name="T4" fmla="*/ 2147483646 w 419"/>
                <a:gd name="T5" fmla="*/ 2147483646 h 132"/>
                <a:gd name="T6" fmla="*/ 2147483646 w 419"/>
                <a:gd name="T7" fmla="*/ 2147483646 h 132"/>
                <a:gd name="T8" fmla="*/ 0 w 419"/>
                <a:gd name="T9" fmla="*/ 2147483646 h 132"/>
                <a:gd name="T10" fmla="*/ 2147483646 w 419"/>
                <a:gd name="T11" fmla="*/ 2147483646 h 132"/>
                <a:gd name="T12" fmla="*/ 2147483646 w 419"/>
                <a:gd name="T13" fmla="*/ 2147483646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2">
                  <a:moveTo>
                    <a:pt x="407" y="112"/>
                  </a:moveTo>
                  <a:cubicBezTo>
                    <a:pt x="221" y="5"/>
                    <a:pt x="221" y="5"/>
                    <a:pt x="221" y="5"/>
                  </a:cubicBezTo>
                  <a:cubicBezTo>
                    <a:pt x="214" y="0"/>
                    <a:pt x="205" y="0"/>
                    <a:pt x="198" y="5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4" y="116"/>
                    <a:pt x="0" y="124"/>
                    <a:pt x="0" y="132"/>
                  </a:cubicBezTo>
                  <a:cubicBezTo>
                    <a:pt x="419" y="132"/>
                    <a:pt x="419" y="132"/>
                    <a:pt x="419" y="132"/>
                  </a:cubicBezTo>
                  <a:cubicBezTo>
                    <a:pt x="419" y="124"/>
                    <a:pt x="414" y="116"/>
                    <a:pt x="407" y="112"/>
                  </a:cubicBez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30">
              <a:hlinkClick r:id="rId27" action="ppaction://hlinksldjump"/>
              <a:extLst>
                <a:ext uri="{FF2B5EF4-FFF2-40B4-BE49-F238E27FC236}">
                  <a16:creationId xmlns:a16="http://schemas.microsoft.com/office/drawing/2014/main" id="{2521839D-A5BB-BC08-99B5-BFB4FDC84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913" y="2457648"/>
              <a:ext cx="1179766" cy="395528"/>
            </a:xfrm>
            <a:custGeom>
              <a:avLst/>
              <a:gdLst>
                <a:gd name="T0" fmla="*/ 2147483646 w 419"/>
                <a:gd name="T1" fmla="*/ 2147483646 h 131"/>
                <a:gd name="T2" fmla="*/ 2147483646 w 419"/>
                <a:gd name="T3" fmla="*/ 2147483646 h 131"/>
                <a:gd name="T4" fmla="*/ 2147483646 w 419"/>
                <a:gd name="T5" fmla="*/ 2147483646 h 131"/>
                <a:gd name="T6" fmla="*/ 2147483646 w 419"/>
                <a:gd name="T7" fmla="*/ 2147483646 h 131"/>
                <a:gd name="T8" fmla="*/ 2147483646 w 419"/>
                <a:gd name="T9" fmla="*/ 0 h 131"/>
                <a:gd name="T10" fmla="*/ 0 w 419"/>
                <a:gd name="T11" fmla="*/ 0 h 131"/>
                <a:gd name="T12" fmla="*/ 2147483646 w 419"/>
                <a:gd name="T13" fmla="*/ 2147483646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9" h="131">
                  <a:moveTo>
                    <a:pt x="11" y="20"/>
                  </a:moveTo>
                  <a:cubicBezTo>
                    <a:pt x="197" y="127"/>
                    <a:pt x="197" y="127"/>
                    <a:pt x="197" y="127"/>
                  </a:cubicBezTo>
                  <a:cubicBezTo>
                    <a:pt x="205" y="131"/>
                    <a:pt x="213" y="131"/>
                    <a:pt x="221" y="127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14" y="16"/>
                    <a:pt x="419" y="8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4" y="16"/>
                    <a:pt x="11" y="20"/>
                  </a:cubicBez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2" name="Inf.Consulta_Documentos">
            <a:extLst>
              <a:ext uri="{FF2B5EF4-FFF2-40B4-BE49-F238E27FC236}">
                <a16:creationId xmlns:a16="http://schemas.microsoft.com/office/drawing/2014/main" id="{5CC38131-DE23-65EE-FDCB-7C8120795E66}"/>
              </a:ext>
            </a:extLst>
          </p:cNvPr>
          <p:cNvGrpSpPr/>
          <p:nvPr/>
        </p:nvGrpSpPr>
        <p:grpSpPr>
          <a:xfrm>
            <a:off x="5257800" y="1410753"/>
            <a:ext cx="3694343" cy="2679226"/>
            <a:chOff x="5257800" y="1410753"/>
            <a:chExt cx="3694343" cy="2679226"/>
          </a:xfrm>
        </p:grpSpPr>
        <p:sp>
          <p:nvSpPr>
            <p:cNvPr id="29" name="Inf.1">
              <a:extLst>
                <a:ext uri="{FF2B5EF4-FFF2-40B4-BE49-F238E27FC236}">
                  <a16:creationId xmlns:a16="http://schemas.microsoft.com/office/drawing/2014/main" id="{B482C4F4-C94E-B81E-D9C5-BA3EC66DF2CE}"/>
                </a:ext>
              </a:extLst>
            </p:cNvPr>
            <p:cNvSpPr txBox="1"/>
            <p:nvPr/>
          </p:nvSpPr>
          <p:spPr>
            <a:xfrm>
              <a:off x="5396480" y="1410753"/>
              <a:ext cx="352128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MX" sz="1500" dirty="0">
                  <a:solidFill>
                    <a:srgbClr val="065280"/>
                  </a:solidFill>
                </a:rPr>
                <a:t>Presenta el listado de documentos de ingresos por unidad Y/O subunidad ejecutora,  generados durante la vigencia.</a:t>
              </a:r>
            </a:p>
          </p:txBody>
        </p:sp>
        <p:sp>
          <p:nvSpPr>
            <p:cNvPr id="30" name="Inf.2">
              <a:extLst>
                <a:ext uri="{FF2B5EF4-FFF2-40B4-BE49-F238E27FC236}">
                  <a16:creationId xmlns:a16="http://schemas.microsoft.com/office/drawing/2014/main" id="{4A37756E-51CC-0AA6-4679-D71EA4D2504E}"/>
                </a:ext>
              </a:extLst>
            </p:cNvPr>
            <p:cNvSpPr txBox="1"/>
            <p:nvPr/>
          </p:nvSpPr>
          <p:spPr>
            <a:xfrm>
              <a:off x="5334322" y="2341348"/>
              <a:ext cx="1248199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es-CO" sz="1500" b="1" dirty="0">
                  <a:solidFill>
                    <a:srgbClr val="FF0000"/>
                  </a:solidFill>
                </a:rPr>
                <a:t>Importante</a:t>
              </a:r>
              <a:endParaRPr lang="es-CO" sz="1500" i="1" dirty="0">
                <a:solidFill>
                  <a:srgbClr val="FF0000"/>
                </a:solidFill>
              </a:endParaRPr>
            </a:p>
          </p:txBody>
        </p:sp>
        <p:sp>
          <p:nvSpPr>
            <p:cNvPr id="31" name="Inf.3">
              <a:extLst>
                <a:ext uri="{FF2B5EF4-FFF2-40B4-BE49-F238E27FC236}">
                  <a16:creationId xmlns:a16="http://schemas.microsoft.com/office/drawing/2014/main" id="{35E9C134-2767-B56C-44AC-E9D7BA3C8CCF}"/>
                </a:ext>
              </a:extLst>
            </p:cNvPr>
            <p:cNvSpPr txBox="1"/>
            <p:nvPr/>
          </p:nvSpPr>
          <p:spPr>
            <a:xfrm>
              <a:off x="5257800" y="2612651"/>
              <a:ext cx="369434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s-MX" sz="1500" dirty="0">
                  <a:solidFill>
                    <a:srgbClr val="065280"/>
                  </a:solidFill>
                </a:rPr>
                <a:t>El rango de fechas no debe ser superior a 3 meses </a:t>
              </a:r>
            </a:p>
            <a:p>
              <a:pPr marL="285750" indent="-285750" algn="just"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s-CO" sz="1500" dirty="0">
                  <a:solidFill>
                    <a:srgbClr val="065280"/>
                  </a:solidFill>
                </a:rPr>
                <a:t>Para validar con el informe de ejecución es preciso excluir las reclasificaciones, y tener en cuenta la fecha de las anulaciones.</a:t>
              </a:r>
            </a:p>
          </p:txBody>
        </p:sp>
      </p:grpSp>
      <p:sp>
        <p:nvSpPr>
          <p:cNvPr id="9" name="Rectangulo Reporte">
            <a:extLst>
              <a:ext uri="{FF2B5EF4-FFF2-40B4-BE49-F238E27FC236}">
                <a16:creationId xmlns:a16="http://schemas.microsoft.com/office/drawing/2014/main" id="{12B2B390-59C6-3B48-46F3-1C048BE6A54A}"/>
              </a:ext>
            </a:extLst>
          </p:cNvPr>
          <p:cNvSpPr/>
          <p:nvPr/>
        </p:nvSpPr>
        <p:spPr>
          <a:xfrm>
            <a:off x="4099560" y="956571"/>
            <a:ext cx="4876800" cy="395961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T.Gestion_ingresos">
            <a:extLst>
              <a:ext uri="{FF2B5EF4-FFF2-40B4-BE49-F238E27FC236}">
                <a16:creationId xmlns:a16="http://schemas.microsoft.com/office/drawing/2014/main" id="{DE8E6311-7A81-1319-9BFA-3E340ED2F61D}"/>
              </a:ext>
            </a:extLst>
          </p:cNvPr>
          <p:cNvSpPr txBox="1"/>
          <p:nvPr/>
        </p:nvSpPr>
        <p:spPr>
          <a:xfrm>
            <a:off x="4494727" y="507499"/>
            <a:ext cx="4084685" cy="4462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GESTIÓN DE INGRESOS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Regresar Inicio">
                <a:extLst>
                  <a:ext uri="{FF2B5EF4-FFF2-40B4-BE49-F238E27FC236}">
                    <a16:creationId xmlns:a16="http://schemas.microsoft.com/office/drawing/2014/main" id="{BC38A2E2-9B30-7DF9-9AFD-ACB15B6867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2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Regresar Inicio">
                <a:extLst>
                  <a:ext uri="{FF2B5EF4-FFF2-40B4-BE49-F238E27FC236}">
                    <a16:creationId xmlns:a16="http://schemas.microsoft.com/office/drawing/2014/main" id="{BC38A2E2-9B30-7DF9-9AFD-ACB15B6867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3981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Reporte">
                <a:extLst>
                  <a:ext uri="{FF2B5EF4-FFF2-40B4-BE49-F238E27FC236}">
                    <a16:creationId xmlns:a16="http://schemas.microsoft.com/office/drawing/2014/main" id="{55ADBDF7-D849-E759-F5F6-884E332861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0444175"/>
                  </p:ext>
                </p:extLst>
              </p:nvPr>
            </p:nvGraphicFramePr>
            <p:xfrm>
              <a:off x="3694471" y="0"/>
              <a:ext cx="5449529" cy="5144660"/>
            </p:xfrm>
            <a:graphic>
              <a:graphicData uri="http://schemas.microsoft.com/office/powerpoint/2016/slidezoom">
                <pslz:sldZm>
                  <pslz:sldZmObj sldId="326" cId="2363515789">
                    <pslz:zmPr id="{25139561-4026-4E7D-A75E-27F50BDD8F05}" returnToParent="0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449529" cy="514466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Reporte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5ADBDF7-D849-E759-F5F6-884E332861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4471" y="0"/>
                <a:ext cx="5449529" cy="514466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3" name="Ruta_Transaccion">
            <a:extLst>
              <a:ext uri="{FF2B5EF4-FFF2-40B4-BE49-F238E27FC236}">
                <a16:creationId xmlns:a16="http://schemas.microsoft.com/office/drawing/2014/main" id="{CE8F3F23-F2E2-F4F7-7605-7A04570C3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6944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801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.Consulta_DRXC">
            <a:extLst>
              <a:ext uri="{FF2B5EF4-FFF2-40B4-BE49-F238E27FC236}">
                <a16:creationId xmlns:a16="http://schemas.microsoft.com/office/drawing/2014/main" id="{93BBEE31-D9B9-DD14-7654-34646F344F1A}"/>
              </a:ext>
            </a:extLst>
          </p:cNvPr>
          <p:cNvSpPr txBox="1"/>
          <p:nvPr/>
        </p:nvSpPr>
        <p:spPr>
          <a:xfrm>
            <a:off x="0" y="74737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CONSULTA DE DOCUMENTOS</a:t>
            </a:r>
          </a:p>
        </p:txBody>
      </p:sp>
      <p:cxnSp>
        <p:nvCxnSpPr>
          <p:cNvPr id="4" name="Linea_Consulta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B20F7A6-9A47-761D-3878-6EE4B2E78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797"/>
            <a:ext cx="9144000" cy="1773905"/>
          </a:xfrm>
          <a:prstGeom prst="rect">
            <a:avLst/>
          </a:prstGeom>
        </p:spPr>
      </p:pic>
      <p:sp>
        <p:nvSpPr>
          <p:cNvPr id="6" name="Boton_Siguiente">
            <a:extLst>
              <a:ext uri="{FF2B5EF4-FFF2-40B4-BE49-F238E27FC236}">
                <a16:creationId xmlns:a16="http://schemas.microsoft.com/office/drawing/2014/main" id="{75E4A8C6-22FC-5E37-EA02-50695233A97D}"/>
              </a:ext>
            </a:extLst>
          </p:cNvPr>
          <p:cNvSpPr/>
          <p:nvPr/>
        </p:nvSpPr>
        <p:spPr>
          <a:xfrm rot="16200000" flipV="1">
            <a:off x="8649437" y="3942000"/>
            <a:ext cx="520867" cy="232285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Boton_Reportes">
                <a:extLst>
                  <a:ext uri="{FF2B5EF4-FFF2-40B4-BE49-F238E27FC236}">
                    <a16:creationId xmlns:a16="http://schemas.microsoft.com/office/drawing/2014/main" id="{F36E67A2-A16E-662A-B224-D60577D1FC2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5487986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299" cId="512638463">
                    <pslz:zmPr id="{7D78F3EF-DDF2-40C3-8663-DB247FB727D4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Boton_Reportes">
                <a:extLst>
                  <a:ext uri="{FF2B5EF4-FFF2-40B4-BE49-F238E27FC236}">
                    <a16:creationId xmlns:a16="http://schemas.microsoft.com/office/drawing/2014/main" id="{F36E67A2-A16E-662A-B224-D60577D1FC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35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nea_Consulta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C4E21584-23D1-7C28-BE72-3B7C883D5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667"/>
            <a:ext cx="9144000" cy="1684166"/>
          </a:xfrm>
          <a:prstGeom prst="rect">
            <a:avLst/>
          </a:prstGeom>
        </p:spPr>
      </p:pic>
      <p:sp>
        <p:nvSpPr>
          <p:cNvPr id="9" name="Boton_Siguiente">
            <a:extLst>
              <a:ext uri="{FF2B5EF4-FFF2-40B4-BE49-F238E27FC236}">
                <a16:creationId xmlns:a16="http://schemas.microsoft.com/office/drawing/2014/main" id="{F7E12CB1-D722-8E8C-0543-27D27975AE24}"/>
              </a:ext>
            </a:extLst>
          </p:cNvPr>
          <p:cNvSpPr/>
          <p:nvPr/>
        </p:nvSpPr>
        <p:spPr>
          <a:xfrm rot="16200000" flipV="1">
            <a:off x="8649437" y="3942000"/>
            <a:ext cx="520867" cy="232285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Boton_anterior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50E398-B1E6-D428-0202-C7FAAFE482C8}"/>
              </a:ext>
            </a:extLst>
          </p:cNvPr>
          <p:cNvSpPr/>
          <p:nvPr/>
        </p:nvSpPr>
        <p:spPr>
          <a:xfrm rot="16200000">
            <a:off x="-52724" y="3942001"/>
            <a:ext cx="520868" cy="232282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Boton_Reportes">
                <a:extLst>
                  <a:ext uri="{FF2B5EF4-FFF2-40B4-BE49-F238E27FC236}">
                    <a16:creationId xmlns:a16="http://schemas.microsoft.com/office/drawing/2014/main" id="{4EB687BF-9BE2-F670-5F45-47A98B73C9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5487986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299" cId="512638463">
                    <pslz:zmPr id="{7D78F3EF-DDF2-40C3-8663-DB247FB727D4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Boton_Reportes">
                <a:extLst>
                  <a:ext uri="{FF2B5EF4-FFF2-40B4-BE49-F238E27FC236}">
                    <a16:creationId xmlns:a16="http://schemas.microsoft.com/office/drawing/2014/main" id="{4EB687BF-9BE2-F670-5F45-47A98B73C9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2" name="T.Consulta_DRXC">
            <a:extLst>
              <a:ext uri="{FF2B5EF4-FFF2-40B4-BE49-F238E27FC236}">
                <a16:creationId xmlns:a16="http://schemas.microsoft.com/office/drawing/2014/main" id="{CAC6EB47-F9B9-9AE7-B798-DAA084DE6627}"/>
              </a:ext>
            </a:extLst>
          </p:cNvPr>
          <p:cNvSpPr txBox="1"/>
          <p:nvPr/>
        </p:nvSpPr>
        <p:spPr>
          <a:xfrm>
            <a:off x="0" y="74737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CONSULTA DE DOCUMENTOS</a:t>
            </a:r>
          </a:p>
        </p:txBody>
      </p:sp>
    </p:spTree>
    <p:extLst>
      <p:ext uri="{BB962C8B-B14F-4D97-AF65-F5344CB8AC3E}">
        <p14:creationId xmlns:p14="http://schemas.microsoft.com/office/powerpoint/2010/main" val="40647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nea_Consulta_DRXC">
            <a:extLst>
              <a:ext uri="{FF2B5EF4-FFF2-40B4-BE49-F238E27FC236}">
                <a16:creationId xmlns:a16="http://schemas.microsoft.com/office/drawing/2014/main" id="{00407810-080E-3395-F48D-528B375952DA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8AFCE43F-BDD4-1B4C-6094-53C808614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448"/>
            <a:ext cx="9144000" cy="1694603"/>
          </a:xfrm>
          <a:prstGeom prst="rect">
            <a:avLst/>
          </a:prstGeom>
        </p:spPr>
      </p:pic>
      <p:sp>
        <p:nvSpPr>
          <p:cNvPr id="9" name="Boton_anterior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14A1B27-1E17-4B01-FFEC-DDDE697BBCF0}"/>
              </a:ext>
            </a:extLst>
          </p:cNvPr>
          <p:cNvSpPr/>
          <p:nvPr/>
        </p:nvSpPr>
        <p:spPr>
          <a:xfrm rot="16200000">
            <a:off x="-52724" y="3942001"/>
            <a:ext cx="520868" cy="232282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Boton_Reportes">
                <a:extLst>
                  <a:ext uri="{FF2B5EF4-FFF2-40B4-BE49-F238E27FC236}">
                    <a16:creationId xmlns:a16="http://schemas.microsoft.com/office/drawing/2014/main" id="{FF7DB5C8-9C56-E698-4F0C-B7801530BD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5487986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299" cId="512638463">
                    <pslz:zmPr id="{7D78F3EF-DDF2-40C3-8663-DB247FB727D4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Boton_Reportes">
                <a:extLst>
                  <a:ext uri="{FF2B5EF4-FFF2-40B4-BE49-F238E27FC236}">
                    <a16:creationId xmlns:a16="http://schemas.microsoft.com/office/drawing/2014/main" id="{FF7DB5C8-9C56-E698-4F0C-B7801530BD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2" name="T.Consulta_DRXC">
            <a:extLst>
              <a:ext uri="{FF2B5EF4-FFF2-40B4-BE49-F238E27FC236}">
                <a16:creationId xmlns:a16="http://schemas.microsoft.com/office/drawing/2014/main" id="{D6A0C8F3-DD39-764D-57A4-51EA408DF39C}"/>
              </a:ext>
            </a:extLst>
          </p:cNvPr>
          <p:cNvSpPr txBox="1"/>
          <p:nvPr/>
        </p:nvSpPr>
        <p:spPr>
          <a:xfrm>
            <a:off x="0" y="74737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CONSULTA DE DOCUMENTOS</a:t>
            </a:r>
          </a:p>
        </p:txBody>
      </p:sp>
    </p:spTree>
    <p:extLst>
      <p:ext uri="{BB962C8B-B14F-4D97-AF65-F5344CB8AC3E}">
        <p14:creationId xmlns:p14="http://schemas.microsoft.com/office/powerpoint/2010/main" val="20733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.Gestion_ingresos">
            <a:extLst>
              <a:ext uri="{FF2B5EF4-FFF2-40B4-BE49-F238E27FC236}">
                <a16:creationId xmlns:a16="http://schemas.microsoft.com/office/drawing/2014/main" id="{FF066C40-4B09-3DBB-2CD0-9DB247C9A301}"/>
              </a:ext>
            </a:extLst>
          </p:cNvPr>
          <p:cNvSpPr txBox="1"/>
          <p:nvPr/>
        </p:nvSpPr>
        <p:spPr>
          <a:xfrm>
            <a:off x="488177" y="653234"/>
            <a:ext cx="8191500" cy="14465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INFORMACIÓN IMPORTANTE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Vista general de diapositiva 3">
                <a:extLst>
                  <a:ext uri="{FF2B5EF4-FFF2-40B4-BE49-F238E27FC236}">
                    <a16:creationId xmlns:a16="http://schemas.microsoft.com/office/drawing/2014/main" id="{7637E6C2-4CD6-BA04-F854-C163AC7CCE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5573180"/>
                  </p:ext>
                </p:extLst>
              </p:nvPr>
            </p:nvGraphicFramePr>
            <p:xfrm>
              <a:off x="478537" y="2227480"/>
              <a:ext cx="1541482" cy="2005585"/>
            </p:xfrm>
            <a:graphic>
              <a:graphicData uri="http://schemas.microsoft.com/office/powerpoint/2016/slidezoom">
                <pslz:sldZm>
                  <pslz:sldZmObj sldId="341" cId="1048125198">
                    <pslz:zmPr id="{9C05B1A7-BF35-4841-BE89-CC455E35472B}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41482" cy="200558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Vista general de diapositiva 3">
                <a:extLst>
                  <a:ext uri="{FF2B5EF4-FFF2-40B4-BE49-F238E27FC236}">
                    <a16:creationId xmlns:a16="http://schemas.microsoft.com/office/drawing/2014/main" id="{7637E6C2-4CD6-BA04-F854-C163AC7CCE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537" y="2227480"/>
                <a:ext cx="1541482" cy="200558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Vista general de diapositiva 5">
                <a:extLst>
                  <a:ext uri="{FF2B5EF4-FFF2-40B4-BE49-F238E27FC236}">
                    <a16:creationId xmlns:a16="http://schemas.microsoft.com/office/drawing/2014/main" id="{96D94479-AB8F-78DB-D141-02BE760B525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9651377"/>
                  </p:ext>
                </p:extLst>
              </p:nvPr>
            </p:nvGraphicFramePr>
            <p:xfrm>
              <a:off x="2158284" y="2228296"/>
              <a:ext cx="1541482" cy="2004769"/>
            </p:xfrm>
            <a:graphic>
              <a:graphicData uri="http://schemas.microsoft.com/office/powerpoint/2016/slidezoom">
                <pslz:sldZm>
                  <pslz:sldZmObj sldId="339" cId="190808297">
                    <pslz:zmPr id="{2E1F7FD3-1B6F-4AC0-BDC3-13E73F8C7582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41482" cy="200476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Vista general de diapositiva 5">
                <a:extLst>
                  <a:ext uri="{FF2B5EF4-FFF2-40B4-BE49-F238E27FC236}">
                    <a16:creationId xmlns:a16="http://schemas.microsoft.com/office/drawing/2014/main" id="{96D94479-AB8F-78DB-D141-02BE760B52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8284" y="2228296"/>
                <a:ext cx="1541482" cy="200476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Vista general de diapositiva 7">
                <a:extLst>
                  <a:ext uri="{FF2B5EF4-FFF2-40B4-BE49-F238E27FC236}">
                    <a16:creationId xmlns:a16="http://schemas.microsoft.com/office/drawing/2014/main" id="{77001BD3-AD63-1ED5-FE02-7EFDF881F5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487817"/>
                  </p:ext>
                </p:extLst>
              </p:nvPr>
            </p:nvGraphicFramePr>
            <p:xfrm>
              <a:off x="3832864" y="2228296"/>
              <a:ext cx="1502125" cy="2005585"/>
            </p:xfrm>
            <a:graphic>
              <a:graphicData uri="http://schemas.microsoft.com/office/powerpoint/2016/slidezoom">
                <pslz:sldZm>
                  <pslz:sldZmObj sldId="340" cId="3627768017">
                    <pslz:zmPr id="{7251CC5F-7CC1-4950-8C30-F59B02ED218C}" imageType="cover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02125" cy="200558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Vista general de diapositiva 7">
                <a:extLst>
                  <a:ext uri="{FF2B5EF4-FFF2-40B4-BE49-F238E27FC236}">
                    <a16:creationId xmlns:a16="http://schemas.microsoft.com/office/drawing/2014/main" id="{77001BD3-AD63-1ED5-FE02-7EFDF881F5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32864" y="2228296"/>
                <a:ext cx="1502125" cy="200558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Vista general de diapositiva 9">
                <a:extLst>
                  <a:ext uri="{FF2B5EF4-FFF2-40B4-BE49-F238E27FC236}">
                    <a16:creationId xmlns:a16="http://schemas.microsoft.com/office/drawing/2014/main" id="{714D0910-325E-4797-08CE-6A465286CA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3719266"/>
                  </p:ext>
                </p:extLst>
              </p:nvPr>
            </p:nvGraphicFramePr>
            <p:xfrm>
              <a:off x="5469712" y="2227480"/>
              <a:ext cx="1516004" cy="2004769"/>
            </p:xfrm>
            <a:graphic>
              <a:graphicData uri="http://schemas.microsoft.com/office/powerpoint/2016/slidezoom">
                <pslz:sldZm>
                  <pslz:sldZmObj sldId="338" cId="2877961079">
                    <pslz:zmPr id="{1CC02BAF-7C87-44C0-A184-60B217EF0D29}" imageType="cover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16004" cy="200476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Vista general de diapositiva 9">
                <a:extLst>
                  <a:ext uri="{FF2B5EF4-FFF2-40B4-BE49-F238E27FC236}">
                    <a16:creationId xmlns:a16="http://schemas.microsoft.com/office/drawing/2014/main" id="{714D0910-325E-4797-08CE-6A465286CA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69712" y="2227480"/>
                <a:ext cx="1516004" cy="200476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Vista general de diapositiva 10">
                <a:extLst>
                  <a:ext uri="{FF2B5EF4-FFF2-40B4-BE49-F238E27FC236}">
                    <a16:creationId xmlns:a16="http://schemas.microsoft.com/office/drawing/2014/main" id="{6D27000A-ED35-32F3-6FB2-BA7815E263C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64178312"/>
                  </p:ext>
                </p:extLst>
              </p:nvPr>
            </p:nvGraphicFramePr>
            <p:xfrm>
              <a:off x="7104935" y="2245168"/>
              <a:ext cx="1501850" cy="1988713"/>
            </p:xfrm>
            <a:graphic>
              <a:graphicData uri="http://schemas.microsoft.com/office/powerpoint/2016/slidezoom">
                <pslz:sldZm>
                  <pslz:sldZmObj sldId="303" cId="147245740">
                    <pslz:zmPr id="{F43D5C7D-2EE7-4F10-9620-39DC68C0CE46}" returnToParent="0" imageType="cover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01850" cy="198871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Vista general de diapositiva 10">
                <a:extLst>
                  <a:ext uri="{FF2B5EF4-FFF2-40B4-BE49-F238E27FC236}">
                    <a16:creationId xmlns:a16="http://schemas.microsoft.com/office/drawing/2014/main" id="{6D27000A-ED35-32F3-6FB2-BA7815E263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04935" y="2245168"/>
                <a:ext cx="1501850" cy="1988713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Regresar Inicio">
                <a:extLst>
                  <a:ext uri="{FF2B5EF4-FFF2-40B4-BE49-F238E27FC236}">
                    <a16:creationId xmlns:a16="http://schemas.microsoft.com/office/drawing/2014/main" id="{CBDB7E42-BAF0-B1CA-6D62-6AE89D80CA4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Regresar Inicio">
                <a:extLst>
                  <a:ext uri="{FF2B5EF4-FFF2-40B4-BE49-F238E27FC236}">
                    <a16:creationId xmlns:a16="http://schemas.microsoft.com/office/drawing/2014/main" id="{CBDB7E42-BAF0-B1CA-6D62-6AE89D80CA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590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ndo_Hoja">
            <a:extLst>
              <a:ext uri="{FF2B5EF4-FFF2-40B4-BE49-F238E27FC236}">
                <a16:creationId xmlns:a16="http://schemas.microsoft.com/office/drawing/2014/main" id="{A278C387-AE1D-77BE-CAFF-D3B948C2EBB5}"/>
              </a:ext>
            </a:extLst>
          </p:cNvPr>
          <p:cNvSpPr>
            <a:spLocks noEditPoints="1"/>
          </p:cNvSpPr>
          <p:nvPr/>
        </p:nvSpPr>
        <p:spPr bwMode="auto">
          <a:xfrm>
            <a:off x="3094630" y="1783566"/>
            <a:ext cx="2746077" cy="2773686"/>
          </a:xfrm>
          <a:custGeom>
            <a:avLst/>
            <a:gdLst>
              <a:gd name="T0" fmla="*/ 84 w 144"/>
              <a:gd name="T1" fmla="*/ 132 h 176"/>
              <a:gd name="T2" fmla="*/ 36 w 144"/>
              <a:gd name="T3" fmla="*/ 132 h 176"/>
              <a:gd name="T4" fmla="*/ 32 w 144"/>
              <a:gd name="T5" fmla="*/ 136 h 176"/>
              <a:gd name="T6" fmla="*/ 36 w 144"/>
              <a:gd name="T7" fmla="*/ 140 h 176"/>
              <a:gd name="T8" fmla="*/ 84 w 144"/>
              <a:gd name="T9" fmla="*/ 140 h 176"/>
              <a:gd name="T10" fmla="*/ 88 w 144"/>
              <a:gd name="T11" fmla="*/ 136 h 176"/>
              <a:gd name="T12" fmla="*/ 84 w 144"/>
              <a:gd name="T13" fmla="*/ 132 h 176"/>
              <a:gd name="T14" fmla="*/ 36 w 144"/>
              <a:gd name="T15" fmla="*/ 44 h 176"/>
              <a:gd name="T16" fmla="*/ 56 w 144"/>
              <a:gd name="T17" fmla="*/ 44 h 176"/>
              <a:gd name="T18" fmla="*/ 60 w 144"/>
              <a:gd name="T19" fmla="*/ 40 h 176"/>
              <a:gd name="T20" fmla="*/ 56 w 144"/>
              <a:gd name="T21" fmla="*/ 36 h 176"/>
              <a:gd name="T22" fmla="*/ 36 w 144"/>
              <a:gd name="T23" fmla="*/ 36 h 176"/>
              <a:gd name="T24" fmla="*/ 32 w 144"/>
              <a:gd name="T25" fmla="*/ 40 h 176"/>
              <a:gd name="T26" fmla="*/ 36 w 144"/>
              <a:gd name="T27" fmla="*/ 44 h 176"/>
              <a:gd name="T28" fmla="*/ 108 w 144"/>
              <a:gd name="T29" fmla="*/ 100 h 176"/>
              <a:gd name="T30" fmla="*/ 36 w 144"/>
              <a:gd name="T31" fmla="*/ 100 h 176"/>
              <a:gd name="T32" fmla="*/ 32 w 144"/>
              <a:gd name="T33" fmla="*/ 104 h 176"/>
              <a:gd name="T34" fmla="*/ 36 w 144"/>
              <a:gd name="T35" fmla="*/ 108 h 176"/>
              <a:gd name="T36" fmla="*/ 108 w 144"/>
              <a:gd name="T37" fmla="*/ 108 h 176"/>
              <a:gd name="T38" fmla="*/ 112 w 144"/>
              <a:gd name="T39" fmla="*/ 104 h 176"/>
              <a:gd name="T40" fmla="*/ 108 w 144"/>
              <a:gd name="T41" fmla="*/ 100 h 176"/>
              <a:gd name="T42" fmla="*/ 32 w 144"/>
              <a:gd name="T43" fmla="*/ 72 h 176"/>
              <a:gd name="T44" fmla="*/ 36 w 144"/>
              <a:gd name="T45" fmla="*/ 76 h 176"/>
              <a:gd name="T46" fmla="*/ 108 w 144"/>
              <a:gd name="T47" fmla="*/ 76 h 176"/>
              <a:gd name="T48" fmla="*/ 112 w 144"/>
              <a:gd name="T49" fmla="*/ 72 h 176"/>
              <a:gd name="T50" fmla="*/ 108 w 144"/>
              <a:gd name="T51" fmla="*/ 68 h 176"/>
              <a:gd name="T52" fmla="*/ 36 w 144"/>
              <a:gd name="T53" fmla="*/ 68 h 176"/>
              <a:gd name="T54" fmla="*/ 32 w 144"/>
              <a:gd name="T55" fmla="*/ 72 h 176"/>
              <a:gd name="T56" fmla="*/ 104 w 144"/>
              <a:gd name="T57" fmla="*/ 0 h 176"/>
              <a:gd name="T58" fmla="*/ 16 w 144"/>
              <a:gd name="T59" fmla="*/ 0 h 176"/>
              <a:gd name="T60" fmla="*/ 0 w 144"/>
              <a:gd name="T61" fmla="*/ 16 h 176"/>
              <a:gd name="T62" fmla="*/ 0 w 144"/>
              <a:gd name="T63" fmla="*/ 160 h 176"/>
              <a:gd name="T64" fmla="*/ 16 w 144"/>
              <a:gd name="T65" fmla="*/ 176 h 176"/>
              <a:gd name="T66" fmla="*/ 128 w 144"/>
              <a:gd name="T67" fmla="*/ 176 h 176"/>
              <a:gd name="T68" fmla="*/ 144 w 144"/>
              <a:gd name="T69" fmla="*/ 160 h 176"/>
              <a:gd name="T70" fmla="*/ 144 w 144"/>
              <a:gd name="T71" fmla="*/ 44 h 176"/>
              <a:gd name="T72" fmla="*/ 104 w 144"/>
              <a:gd name="T73" fmla="*/ 0 h 176"/>
              <a:gd name="T74" fmla="*/ 136 w 144"/>
              <a:gd name="T75" fmla="*/ 160 h 176"/>
              <a:gd name="T76" fmla="*/ 128 w 144"/>
              <a:gd name="T77" fmla="*/ 168 h 176"/>
              <a:gd name="T78" fmla="*/ 16 w 144"/>
              <a:gd name="T79" fmla="*/ 168 h 176"/>
              <a:gd name="T80" fmla="*/ 8 w 144"/>
              <a:gd name="T81" fmla="*/ 160 h 176"/>
              <a:gd name="T82" fmla="*/ 8 w 144"/>
              <a:gd name="T83" fmla="*/ 16 h 176"/>
              <a:gd name="T84" fmla="*/ 16 w 144"/>
              <a:gd name="T85" fmla="*/ 8 h 176"/>
              <a:gd name="T86" fmla="*/ 88 w 144"/>
              <a:gd name="T87" fmla="*/ 8 h 176"/>
              <a:gd name="T88" fmla="*/ 88 w 144"/>
              <a:gd name="T89" fmla="*/ 48 h 176"/>
              <a:gd name="T90" fmla="*/ 96 w 144"/>
              <a:gd name="T91" fmla="*/ 56 h 176"/>
              <a:gd name="T92" fmla="*/ 136 w 144"/>
              <a:gd name="T93" fmla="*/ 56 h 176"/>
              <a:gd name="T94" fmla="*/ 136 w 144"/>
              <a:gd name="T95" fmla="*/ 160 h 176"/>
              <a:gd name="T96" fmla="*/ 96 w 144"/>
              <a:gd name="T97" fmla="*/ 48 h 176"/>
              <a:gd name="T98" fmla="*/ 96 w 144"/>
              <a:gd name="T99" fmla="*/ 8 h 176"/>
              <a:gd name="T100" fmla="*/ 100 w 144"/>
              <a:gd name="T101" fmla="*/ 8 h 176"/>
              <a:gd name="T102" fmla="*/ 136 w 144"/>
              <a:gd name="T103" fmla="*/ 48 h 176"/>
              <a:gd name="T104" fmla="*/ 96 w 144"/>
              <a:gd name="T10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76">
                <a:moveTo>
                  <a:pt x="84" y="132"/>
                </a:moveTo>
                <a:cubicBezTo>
                  <a:pt x="36" y="132"/>
                  <a:pt x="36" y="132"/>
                  <a:pt x="36" y="132"/>
                </a:cubicBezTo>
                <a:cubicBezTo>
                  <a:pt x="34" y="132"/>
                  <a:pt x="32" y="134"/>
                  <a:pt x="32" y="136"/>
                </a:cubicBezTo>
                <a:cubicBezTo>
                  <a:pt x="32" y="138"/>
                  <a:pt x="34" y="140"/>
                  <a:pt x="36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40"/>
                  <a:pt x="88" y="138"/>
                  <a:pt x="88" y="136"/>
                </a:cubicBezTo>
                <a:cubicBezTo>
                  <a:pt x="88" y="134"/>
                  <a:pt x="86" y="132"/>
                  <a:pt x="84" y="132"/>
                </a:cubicBezTo>
                <a:moveTo>
                  <a:pt x="36" y="44"/>
                </a:moveTo>
                <a:cubicBezTo>
                  <a:pt x="56" y="44"/>
                  <a:pt x="56" y="44"/>
                  <a:pt x="56" y="44"/>
                </a:cubicBezTo>
                <a:cubicBezTo>
                  <a:pt x="58" y="44"/>
                  <a:pt x="60" y="42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moveTo>
                  <a:pt x="108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4" y="100"/>
                  <a:pt x="32" y="102"/>
                  <a:pt x="32" y="104"/>
                </a:cubicBezTo>
                <a:cubicBezTo>
                  <a:pt x="32" y="106"/>
                  <a:pt x="34" y="108"/>
                  <a:pt x="36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10" y="108"/>
                  <a:pt x="112" y="106"/>
                  <a:pt x="112" y="104"/>
                </a:cubicBezTo>
                <a:cubicBezTo>
                  <a:pt x="112" y="102"/>
                  <a:pt x="110" y="100"/>
                  <a:pt x="108" y="100"/>
                </a:cubicBezTo>
                <a:moveTo>
                  <a:pt x="32" y="72"/>
                </a:moveTo>
                <a:cubicBezTo>
                  <a:pt x="32" y="74"/>
                  <a:pt x="34" y="76"/>
                  <a:pt x="36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2" y="74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4" y="68"/>
                  <a:pt x="32" y="70"/>
                  <a:pt x="32" y="72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92" name="Imagen_Balanza">
            <a:extLst>
              <a:ext uri="{FF2B5EF4-FFF2-40B4-BE49-F238E27FC236}">
                <a16:creationId xmlns:a16="http://schemas.microsoft.com/office/drawing/2014/main" id="{59B8A4C4-6EBF-C7A7-6DEA-98320E697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670" y="1705542"/>
            <a:ext cx="3048463" cy="3178878"/>
          </a:xfrm>
          <a:prstGeom prst="rect">
            <a:avLst/>
          </a:prstGeom>
        </p:spPr>
      </p:pic>
      <p:grpSp>
        <p:nvGrpSpPr>
          <p:cNvPr id="13" name="Articulo 5">
            <a:extLst>
              <a:ext uri="{FF2B5EF4-FFF2-40B4-BE49-F238E27FC236}">
                <a16:creationId xmlns:a16="http://schemas.microsoft.com/office/drawing/2014/main" id="{960C7621-10D0-9471-C500-957C646D60E9}"/>
              </a:ext>
            </a:extLst>
          </p:cNvPr>
          <p:cNvGrpSpPr/>
          <p:nvPr/>
        </p:nvGrpSpPr>
        <p:grpSpPr>
          <a:xfrm>
            <a:off x="504325" y="1838845"/>
            <a:ext cx="2349637" cy="760066"/>
            <a:chOff x="504325" y="1838845"/>
            <a:chExt cx="2349637" cy="760066"/>
          </a:xfrm>
        </p:grpSpPr>
        <p:sp>
          <p:nvSpPr>
            <p:cNvPr id="93" name="Subtitle 2">
              <a:extLst>
                <a:ext uri="{FF2B5EF4-FFF2-40B4-BE49-F238E27FC236}">
                  <a16:creationId xmlns:a16="http://schemas.microsoft.com/office/drawing/2014/main" id="{DF00915C-B3CE-2925-8CAD-0A0D222F56FF}"/>
                </a:ext>
              </a:extLst>
            </p:cNvPr>
            <p:cNvSpPr txBox="1">
              <a:spLocks/>
            </p:cNvSpPr>
            <p:nvPr/>
          </p:nvSpPr>
          <p:spPr>
            <a:xfrm>
              <a:off x="504325" y="2106468"/>
              <a:ext cx="2048362" cy="49244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8763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C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Obligatoriedad de utilización del sistema</a:t>
              </a:r>
              <a:r>
                <a:rPr kumimoji="0" lang="es-E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</a:t>
              </a:r>
            </a:p>
          </p:txBody>
        </p:sp>
        <p:sp>
          <p:nvSpPr>
            <p:cNvPr id="94" name="TextBox 2">
              <a:extLst>
                <a:ext uri="{FF2B5EF4-FFF2-40B4-BE49-F238E27FC236}">
                  <a16:creationId xmlns:a16="http://schemas.microsoft.com/office/drawing/2014/main" id="{E74599A9-8614-0637-1022-62264B15E9A9}"/>
                </a:ext>
              </a:extLst>
            </p:cNvPr>
            <p:cNvSpPr txBox="1"/>
            <p:nvPr/>
          </p:nvSpPr>
          <p:spPr>
            <a:xfrm>
              <a:off x="635071" y="1838845"/>
              <a:ext cx="1911183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1" i="0" u="none" strike="noStrike" kern="1200" cap="none" spc="100" normalizeH="0" baseline="0" noProof="0">
                  <a:ln>
                    <a:noFill/>
                  </a:ln>
                  <a:solidFill>
                    <a:srgbClr val="16418A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Articulo 5</a:t>
              </a:r>
            </a:p>
          </p:txBody>
        </p:sp>
        <p:sp>
          <p:nvSpPr>
            <p:cNvPr id="108" name="Freeform 53">
              <a:extLst>
                <a:ext uri="{FF2B5EF4-FFF2-40B4-BE49-F238E27FC236}">
                  <a16:creationId xmlns:a16="http://schemas.microsoft.com/office/drawing/2014/main" id="{0A2801E7-FF0B-B9C4-9657-0EC7E999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2687" y="1848201"/>
              <a:ext cx="301275" cy="301413"/>
            </a:xfrm>
            <a:custGeom>
              <a:avLst/>
              <a:gdLst>
                <a:gd name="T0" fmla="*/ 646 w 656"/>
                <a:gd name="T1" fmla="*/ 429 h 508"/>
                <a:gd name="T2" fmla="*/ 562 w 656"/>
                <a:gd name="T3" fmla="*/ 260 h 508"/>
                <a:gd name="T4" fmla="*/ 590 w 656"/>
                <a:gd name="T5" fmla="*/ 244 h 508"/>
                <a:gd name="T6" fmla="*/ 552 w 656"/>
                <a:gd name="T7" fmla="*/ 244 h 508"/>
                <a:gd name="T8" fmla="*/ 496 w 656"/>
                <a:gd name="T9" fmla="*/ 262 h 508"/>
                <a:gd name="T10" fmla="*/ 364 w 656"/>
                <a:gd name="T11" fmla="*/ 208 h 508"/>
                <a:gd name="T12" fmla="*/ 346 w 656"/>
                <a:gd name="T13" fmla="*/ 0 h 508"/>
                <a:gd name="T14" fmla="*/ 308 w 656"/>
                <a:gd name="T15" fmla="*/ 188 h 508"/>
                <a:gd name="T16" fmla="*/ 224 w 656"/>
                <a:gd name="T17" fmla="*/ 238 h 508"/>
                <a:gd name="T18" fmla="*/ 103 w 656"/>
                <a:gd name="T19" fmla="*/ 248 h 508"/>
                <a:gd name="T20" fmla="*/ 84 w 656"/>
                <a:gd name="T21" fmla="*/ 225 h 508"/>
                <a:gd name="T22" fmla="*/ 84 w 656"/>
                <a:gd name="T23" fmla="*/ 263 h 508"/>
                <a:gd name="T24" fmla="*/ 96 w 656"/>
                <a:gd name="T25" fmla="*/ 263 h 508"/>
                <a:gd name="T26" fmla="*/ 9 w 656"/>
                <a:gd name="T27" fmla="*/ 430 h 508"/>
                <a:gd name="T28" fmla="*/ 0 w 656"/>
                <a:gd name="T29" fmla="*/ 446 h 508"/>
                <a:gd name="T30" fmla="*/ 103 w 656"/>
                <a:gd name="T31" fmla="*/ 508 h 508"/>
                <a:gd name="T32" fmla="*/ 207 w 656"/>
                <a:gd name="T33" fmla="*/ 446 h 508"/>
                <a:gd name="T34" fmla="*/ 197 w 656"/>
                <a:gd name="T35" fmla="*/ 430 h 508"/>
                <a:gd name="T36" fmla="*/ 115 w 656"/>
                <a:gd name="T37" fmla="*/ 273 h 508"/>
                <a:gd name="T38" fmla="*/ 224 w 656"/>
                <a:gd name="T39" fmla="*/ 271 h 508"/>
                <a:gd name="T40" fmla="*/ 327 w 656"/>
                <a:gd name="T41" fmla="*/ 266 h 508"/>
                <a:gd name="T42" fmla="*/ 430 w 656"/>
                <a:gd name="T43" fmla="*/ 271 h 508"/>
                <a:gd name="T44" fmla="*/ 541 w 656"/>
                <a:gd name="T45" fmla="*/ 272 h 508"/>
                <a:gd name="T46" fmla="*/ 458 w 656"/>
                <a:gd name="T47" fmla="*/ 430 h 508"/>
                <a:gd name="T48" fmla="*/ 449 w 656"/>
                <a:gd name="T49" fmla="*/ 446 h 508"/>
                <a:gd name="T50" fmla="*/ 552 w 656"/>
                <a:gd name="T51" fmla="*/ 508 h 508"/>
                <a:gd name="T52" fmla="*/ 656 w 656"/>
                <a:gd name="T53" fmla="*/ 446 h 508"/>
                <a:gd name="T54" fmla="*/ 646 w 656"/>
                <a:gd name="T55" fmla="*/ 430 h 508"/>
                <a:gd name="T56" fmla="*/ 16 w 656"/>
                <a:gd name="T57" fmla="*/ 430 h 508"/>
                <a:gd name="T58" fmla="*/ 100 w 656"/>
                <a:gd name="T59" fmla="*/ 430 h 508"/>
                <a:gd name="T60" fmla="*/ 107 w 656"/>
                <a:gd name="T61" fmla="*/ 430 h 508"/>
                <a:gd name="T62" fmla="*/ 190 w 656"/>
                <a:gd name="T63" fmla="*/ 430 h 508"/>
                <a:gd name="T64" fmla="*/ 465 w 656"/>
                <a:gd name="T65" fmla="*/ 430 h 508"/>
                <a:gd name="T66" fmla="*/ 549 w 656"/>
                <a:gd name="T67" fmla="*/ 430 h 508"/>
                <a:gd name="T68" fmla="*/ 556 w 656"/>
                <a:gd name="T69" fmla="*/ 270 h 508"/>
                <a:gd name="T70" fmla="*/ 556 w 656"/>
                <a:gd name="T71" fmla="*/ 43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6" h="508">
                  <a:moveTo>
                    <a:pt x="646" y="430"/>
                  </a:moveTo>
                  <a:cubicBezTo>
                    <a:pt x="646" y="430"/>
                    <a:pt x="646" y="429"/>
                    <a:pt x="646" y="429"/>
                  </a:cubicBezTo>
                  <a:cubicBezTo>
                    <a:pt x="559" y="262"/>
                    <a:pt x="559" y="262"/>
                    <a:pt x="559" y="262"/>
                  </a:cubicBezTo>
                  <a:cubicBezTo>
                    <a:pt x="560" y="262"/>
                    <a:pt x="561" y="261"/>
                    <a:pt x="562" y="260"/>
                  </a:cubicBezTo>
                  <a:cubicBezTo>
                    <a:pt x="565" y="262"/>
                    <a:pt x="568" y="263"/>
                    <a:pt x="571" y="263"/>
                  </a:cubicBezTo>
                  <a:cubicBezTo>
                    <a:pt x="582" y="263"/>
                    <a:pt x="590" y="254"/>
                    <a:pt x="590" y="244"/>
                  </a:cubicBezTo>
                  <a:cubicBezTo>
                    <a:pt x="590" y="233"/>
                    <a:pt x="582" y="225"/>
                    <a:pt x="571" y="225"/>
                  </a:cubicBezTo>
                  <a:cubicBezTo>
                    <a:pt x="561" y="225"/>
                    <a:pt x="552" y="233"/>
                    <a:pt x="552" y="244"/>
                  </a:cubicBezTo>
                  <a:cubicBezTo>
                    <a:pt x="552" y="245"/>
                    <a:pt x="552" y="246"/>
                    <a:pt x="553" y="247"/>
                  </a:cubicBezTo>
                  <a:cubicBezTo>
                    <a:pt x="535" y="256"/>
                    <a:pt x="518" y="261"/>
                    <a:pt x="496" y="262"/>
                  </a:cubicBezTo>
                  <a:cubicBezTo>
                    <a:pt x="471" y="263"/>
                    <a:pt x="451" y="251"/>
                    <a:pt x="430" y="238"/>
                  </a:cubicBezTo>
                  <a:cubicBezTo>
                    <a:pt x="410" y="226"/>
                    <a:pt x="387" y="215"/>
                    <a:pt x="364" y="208"/>
                  </a:cubicBezTo>
                  <a:cubicBezTo>
                    <a:pt x="361" y="200"/>
                    <a:pt x="354" y="193"/>
                    <a:pt x="346" y="188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0" y="193"/>
                    <a:pt x="293" y="200"/>
                    <a:pt x="289" y="208"/>
                  </a:cubicBezTo>
                  <a:cubicBezTo>
                    <a:pt x="266" y="215"/>
                    <a:pt x="243" y="226"/>
                    <a:pt x="224" y="238"/>
                  </a:cubicBezTo>
                  <a:cubicBezTo>
                    <a:pt x="203" y="251"/>
                    <a:pt x="183" y="263"/>
                    <a:pt x="157" y="262"/>
                  </a:cubicBezTo>
                  <a:cubicBezTo>
                    <a:pt x="137" y="261"/>
                    <a:pt x="120" y="256"/>
                    <a:pt x="103" y="248"/>
                  </a:cubicBezTo>
                  <a:cubicBezTo>
                    <a:pt x="103" y="246"/>
                    <a:pt x="103" y="245"/>
                    <a:pt x="103" y="244"/>
                  </a:cubicBezTo>
                  <a:cubicBezTo>
                    <a:pt x="103" y="233"/>
                    <a:pt x="95" y="225"/>
                    <a:pt x="84" y="225"/>
                  </a:cubicBezTo>
                  <a:cubicBezTo>
                    <a:pt x="74" y="225"/>
                    <a:pt x="65" y="233"/>
                    <a:pt x="65" y="244"/>
                  </a:cubicBezTo>
                  <a:cubicBezTo>
                    <a:pt x="65" y="254"/>
                    <a:pt x="74" y="263"/>
                    <a:pt x="84" y="263"/>
                  </a:cubicBezTo>
                  <a:cubicBezTo>
                    <a:pt x="87" y="263"/>
                    <a:pt x="90" y="262"/>
                    <a:pt x="93" y="261"/>
                  </a:cubicBezTo>
                  <a:cubicBezTo>
                    <a:pt x="94" y="262"/>
                    <a:pt x="95" y="262"/>
                    <a:pt x="96" y="263"/>
                  </a:cubicBezTo>
                  <a:cubicBezTo>
                    <a:pt x="10" y="429"/>
                    <a:pt x="10" y="429"/>
                    <a:pt x="10" y="429"/>
                  </a:cubicBezTo>
                  <a:cubicBezTo>
                    <a:pt x="9" y="429"/>
                    <a:pt x="9" y="430"/>
                    <a:pt x="9" y="430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12" y="446"/>
                    <a:pt x="12" y="446"/>
                    <a:pt x="12" y="446"/>
                  </a:cubicBezTo>
                  <a:cubicBezTo>
                    <a:pt x="27" y="483"/>
                    <a:pt x="62" y="508"/>
                    <a:pt x="103" y="508"/>
                  </a:cubicBezTo>
                  <a:cubicBezTo>
                    <a:pt x="145" y="508"/>
                    <a:pt x="180" y="483"/>
                    <a:pt x="194" y="446"/>
                  </a:cubicBezTo>
                  <a:cubicBezTo>
                    <a:pt x="207" y="446"/>
                    <a:pt x="207" y="446"/>
                    <a:pt x="207" y="446"/>
                  </a:cubicBezTo>
                  <a:cubicBezTo>
                    <a:pt x="207" y="430"/>
                    <a:pt x="207" y="430"/>
                    <a:pt x="207" y="430"/>
                  </a:cubicBezTo>
                  <a:cubicBezTo>
                    <a:pt x="197" y="430"/>
                    <a:pt x="197" y="430"/>
                    <a:pt x="197" y="430"/>
                  </a:cubicBezTo>
                  <a:cubicBezTo>
                    <a:pt x="197" y="430"/>
                    <a:pt x="197" y="429"/>
                    <a:pt x="197" y="429"/>
                  </a:cubicBezTo>
                  <a:cubicBezTo>
                    <a:pt x="115" y="273"/>
                    <a:pt x="115" y="273"/>
                    <a:pt x="115" y="273"/>
                  </a:cubicBezTo>
                  <a:cubicBezTo>
                    <a:pt x="130" y="280"/>
                    <a:pt x="144" y="284"/>
                    <a:pt x="159" y="286"/>
                  </a:cubicBezTo>
                  <a:cubicBezTo>
                    <a:pt x="176" y="287"/>
                    <a:pt x="202" y="283"/>
                    <a:pt x="224" y="271"/>
                  </a:cubicBezTo>
                  <a:cubicBezTo>
                    <a:pt x="244" y="260"/>
                    <a:pt x="267" y="249"/>
                    <a:pt x="290" y="242"/>
                  </a:cubicBezTo>
                  <a:cubicBezTo>
                    <a:pt x="296" y="256"/>
                    <a:pt x="310" y="266"/>
                    <a:pt x="327" y="266"/>
                  </a:cubicBezTo>
                  <a:cubicBezTo>
                    <a:pt x="343" y="266"/>
                    <a:pt x="358" y="256"/>
                    <a:pt x="364" y="242"/>
                  </a:cubicBezTo>
                  <a:cubicBezTo>
                    <a:pt x="387" y="249"/>
                    <a:pt x="410" y="260"/>
                    <a:pt x="430" y="271"/>
                  </a:cubicBezTo>
                  <a:cubicBezTo>
                    <a:pt x="452" y="283"/>
                    <a:pt x="478" y="287"/>
                    <a:pt x="495" y="286"/>
                  </a:cubicBezTo>
                  <a:cubicBezTo>
                    <a:pt x="510" y="284"/>
                    <a:pt x="526" y="279"/>
                    <a:pt x="541" y="272"/>
                  </a:cubicBezTo>
                  <a:cubicBezTo>
                    <a:pt x="459" y="429"/>
                    <a:pt x="459" y="429"/>
                    <a:pt x="459" y="429"/>
                  </a:cubicBezTo>
                  <a:cubicBezTo>
                    <a:pt x="458" y="429"/>
                    <a:pt x="458" y="430"/>
                    <a:pt x="458" y="430"/>
                  </a:cubicBezTo>
                  <a:cubicBezTo>
                    <a:pt x="449" y="430"/>
                    <a:pt x="449" y="430"/>
                    <a:pt x="449" y="430"/>
                  </a:cubicBezTo>
                  <a:cubicBezTo>
                    <a:pt x="449" y="446"/>
                    <a:pt x="449" y="446"/>
                    <a:pt x="449" y="446"/>
                  </a:cubicBezTo>
                  <a:cubicBezTo>
                    <a:pt x="462" y="446"/>
                    <a:pt x="462" y="446"/>
                    <a:pt x="462" y="446"/>
                  </a:cubicBezTo>
                  <a:cubicBezTo>
                    <a:pt x="476" y="483"/>
                    <a:pt x="511" y="508"/>
                    <a:pt x="552" y="508"/>
                  </a:cubicBezTo>
                  <a:cubicBezTo>
                    <a:pt x="594" y="508"/>
                    <a:pt x="629" y="483"/>
                    <a:pt x="643" y="446"/>
                  </a:cubicBezTo>
                  <a:cubicBezTo>
                    <a:pt x="656" y="446"/>
                    <a:pt x="656" y="446"/>
                    <a:pt x="656" y="446"/>
                  </a:cubicBezTo>
                  <a:cubicBezTo>
                    <a:pt x="656" y="430"/>
                    <a:pt x="656" y="430"/>
                    <a:pt x="656" y="430"/>
                  </a:cubicBezTo>
                  <a:lnTo>
                    <a:pt x="646" y="430"/>
                  </a:lnTo>
                  <a:close/>
                  <a:moveTo>
                    <a:pt x="100" y="430"/>
                  </a:moveTo>
                  <a:cubicBezTo>
                    <a:pt x="16" y="430"/>
                    <a:pt x="16" y="430"/>
                    <a:pt x="16" y="430"/>
                  </a:cubicBezTo>
                  <a:cubicBezTo>
                    <a:pt x="100" y="270"/>
                    <a:pt x="100" y="270"/>
                    <a:pt x="100" y="270"/>
                  </a:cubicBezTo>
                  <a:lnTo>
                    <a:pt x="100" y="430"/>
                  </a:lnTo>
                  <a:close/>
                  <a:moveTo>
                    <a:pt x="190" y="430"/>
                  </a:moveTo>
                  <a:cubicBezTo>
                    <a:pt x="107" y="430"/>
                    <a:pt x="107" y="430"/>
                    <a:pt x="107" y="430"/>
                  </a:cubicBezTo>
                  <a:cubicBezTo>
                    <a:pt x="107" y="270"/>
                    <a:pt x="107" y="270"/>
                    <a:pt x="107" y="270"/>
                  </a:cubicBezTo>
                  <a:lnTo>
                    <a:pt x="190" y="430"/>
                  </a:lnTo>
                  <a:close/>
                  <a:moveTo>
                    <a:pt x="549" y="430"/>
                  </a:moveTo>
                  <a:cubicBezTo>
                    <a:pt x="465" y="430"/>
                    <a:pt x="465" y="430"/>
                    <a:pt x="465" y="430"/>
                  </a:cubicBezTo>
                  <a:cubicBezTo>
                    <a:pt x="549" y="270"/>
                    <a:pt x="549" y="270"/>
                    <a:pt x="549" y="270"/>
                  </a:cubicBezTo>
                  <a:lnTo>
                    <a:pt x="549" y="430"/>
                  </a:lnTo>
                  <a:close/>
                  <a:moveTo>
                    <a:pt x="556" y="430"/>
                  </a:moveTo>
                  <a:cubicBezTo>
                    <a:pt x="556" y="270"/>
                    <a:pt x="556" y="270"/>
                    <a:pt x="556" y="270"/>
                  </a:cubicBezTo>
                  <a:cubicBezTo>
                    <a:pt x="639" y="430"/>
                    <a:pt x="639" y="430"/>
                    <a:pt x="639" y="430"/>
                  </a:cubicBezTo>
                  <a:lnTo>
                    <a:pt x="556" y="430"/>
                  </a:lnTo>
                  <a:close/>
                </a:path>
              </a:pathLst>
            </a:custGeom>
            <a:solidFill>
              <a:srgbClr val="1641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grpSp>
        <p:nvGrpSpPr>
          <p:cNvPr id="3" name="Articulo6">
            <a:extLst>
              <a:ext uri="{FF2B5EF4-FFF2-40B4-BE49-F238E27FC236}">
                <a16:creationId xmlns:a16="http://schemas.microsoft.com/office/drawing/2014/main" id="{19931CFF-AC0C-A1FC-2D3E-CBB9EF1A0531}"/>
              </a:ext>
            </a:extLst>
          </p:cNvPr>
          <p:cNvGrpSpPr/>
          <p:nvPr/>
        </p:nvGrpSpPr>
        <p:grpSpPr>
          <a:xfrm>
            <a:off x="475424" y="2841744"/>
            <a:ext cx="2369951" cy="959978"/>
            <a:chOff x="475424" y="2758405"/>
            <a:chExt cx="2369951" cy="959978"/>
          </a:xfrm>
        </p:grpSpPr>
        <p:sp>
          <p:nvSpPr>
            <p:cNvPr id="98" name="Subtitle 2">
              <a:extLst>
                <a:ext uri="{FF2B5EF4-FFF2-40B4-BE49-F238E27FC236}">
                  <a16:creationId xmlns:a16="http://schemas.microsoft.com/office/drawing/2014/main" id="{7359D689-7CCD-CA14-816F-095309B78195}"/>
                </a:ext>
              </a:extLst>
            </p:cNvPr>
            <p:cNvSpPr txBox="1">
              <a:spLocks/>
            </p:cNvSpPr>
            <p:nvPr/>
          </p:nvSpPr>
          <p:spPr>
            <a:xfrm>
              <a:off x="475424" y="3025886"/>
              <a:ext cx="2048362" cy="69249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8763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C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Alcance de la información registrada en el SIIF Nación</a:t>
              </a:r>
              <a:r>
                <a:rPr kumimoji="0" lang="es-E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</a:t>
              </a:r>
            </a:p>
          </p:txBody>
        </p:sp>
        <p:sp>
          <p:nvSpPr>
            <p:cNvPr id="99" name="TextBox 2">
              <a:extLst>
                <a:ext uri="{FF2B5EF4-FFF2-40B4-BE49-F238E27FC236}">
                  <a16:creationId xmlns:a16="http://schemas.microsoft.com/office/drawing/2014/main" id="{842A310F-AC2B-3095-6E74-778C184B752F}"/>
                </a:ext>
              </a:extLst>
            </p:cNvPr>
            <p:cNvSpPr txBox="1"/>
            <p:nvPr/>
          </p:nvSpPr>
          <p:spPr>
            <a:xfrm>
              <a:off x="673800" y="2758405"/>
              <a:ext cx="1911183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1" i="0" u="none" strike="noStrike" kern="1200" cap="none" spc="100" normalizeH="0" baseline="0" noProof="0">
                  <a:ln>
                    <a:noFill/>
                  </a:ln>
                  <a:solidFill>
                    <a:srgbClr val="16418A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Articulo 6</a:t>
              </a:r>
            </a:p>
          </p:txBody>
        </p:sp>
        <p:sp>
          <p:nvSpPr>
            <p:cNvPr id="109" name="Freeform 53">
              <a:extLst>
                <a:ext uri="{FF2B5EF4-FFF2-40B4-BE49-F238E27FC236}">
                  <a16:creationId xmlns:a16="http://schemas.microsoft.com/office/drawing/2014/main" id="{C3AC248D-3EBA-1781-373C-E9BC255D5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100" y="2778628"/>
              <a:ext cx="301275" cy="301413"/>
            </a:xfrm>
            <a:custGeom>
              <a:avLst/>
              <a:gdLst>
                <a:gd name="T0" fmla="*/ 646 w 656"/>
                <a:gd name="T1" fmla="*/ 429 h 508"/>
                <a:gd name="T2" fmla="*/ 562 w 656"/>
                <a:gd name="T3" fmla="*/ 260 h 508"/>
                <a:gd name="T4" fmla="*/ 590 w 656"/>
                <a:gd name="T5" fmla="*/ 244 h 508"/>
                <a:gd name="T6" fmla="*/ 552 w 656"/>
                <a:gd name="T7" fmla="*/ 244 h 508"/>
                <a:gd name="T8" fmla="*/ 496 w 656"/>
                <a:gd name="T9" fmla="*/ 262 h 508"/>
                <a:gd name="T10" fmla="*/ 364 w 656"/>
                <a:gd name="T11" fmla="*/ 208 h 508"/>
                <a:gd name="T12" fmla="*/ 346 w 656"/>
                <a:gd name="T13" fmla="*/ 0 h 508"/>
                <a:gd name="T14" fmla="*/ 308 w 656"/>
                <a:gd name="T15" fmla="*/ 188 h 508"/>
                <a:gd name="T16" fmla="*/ 224 w 656"/>
                <a:gd name="T17" fmla="*/ 238 h 508"/>
                <a:gd name="T18" fmla="*/ 103 w 656"/>
                <a:gd name="T19" fmla="*/ 248 h 508"/>
                <a:gd name="T20" fmla="*/ 84 w 656"/>
                <a:gd name="T21" fmla="*/ 225 h 508"/>
                <a:gd name="T22" fmla="*/ 84 w 656"/>
                <a:gd name="T23" fmla="*/ 263 h 508"/>
                <a:gd name="T24" fmla="*/ 96 w 656"/>
                <a:gd name="T25" fmla="*/ 263 h 508"/>
                <a:gd name="T26" fmla="*/ 9 w 656"/>
                <a:gd name="T27" fmla="*/ 430 h 508"/>
                <a:gd name="T28" fmla="*/ 0 w 656"/>
                <a:gd name="T29" fmla="*/ 446 h 508"/>
                <a:gd name="T30" fmla="*/ 103 w 656"/>
                <a:gd name="T31" fmla="*/ 508 h 508"/>
                <a:gd name="T32" fmla="*/ 207 w 656"/>
                <a:gd name="T33" fmla="*/ 446 h 508"/>
                <a:gd name="T34" fmla="*/ 197 w 656"/>
                <a:gd name="T35" fmla="*/ 430 h 508"/>
                <a:gd name="T36" fmla="*/ 115 w 656"/>
                <a:gd name="T37" fmla="*/ 273 h 508"/>
                <a:gd name="T38" fmla="*/ 224 w 656"/>
                <a:gd name="T39" fmla="*/ 271 h 508"/>
                <a:gd name="T40" fmla="*/ 327 w 656"/>
                <a:gd name="T41" fmla="*/ 266 h 508"/>
                <a:gd name="T42" fmla="*/ 430 w 656"/>
                <a:gd name="T43" fmla="*/ 271 h 508"/>
                <a:gd name="T44" fmla="*/ 541 w 656"/>
                <a:gd name="T45" fmla="*/ 272 h 508"/>
                <a:gd name="T46" fmla="*/ 458 w 656"/>
                <a:gd name="T47" fmla="*/ 430 h 508"/>
                <a:gd name="T48" fmla="*/ 449 w 656"/>
                <a:gd name="T49" fmla="*/ 446 h 508"/>
                <a:gd name="T50" fmla="*/ 552 w 656"/>
                <a:gd name="T51" fmla="*/ 508 h 508"/>
                <a:gd name="T52" fmla="*/ 656 w 656"/>
                <a:gd name="T53" fmla="*/ 446 h 508"/>
                <a:gd name="T54" fmla="*/ 646 w 656"/>
                <a:gd name="T55" fmla="*/ 430 h 508"/>
                <a:gd name="T56" fmla="*/ 16 w 656"/>
                <a:gd name="T57" fmla="*/ 430 h 508"/>
                <a:gd name="T58" fmla="*/ 100 w 656"/>
                <a:gd name="T59" fmla="*/ 430 h 508"/>
                <a:gd name="T60" fmla="*/ 107 w 656"/>
                <a:gd name="T61" fmla="*/ 430 h 508"/>
                <a:gd name="T62" fmla="*/ 190 w 656"/>
                <a:gd name="T63" fmla="*/ 430 h 508"/>
                <a:gd name="T64" fmla="*/ 465 w 656"/>
                <a:gd name="T65" fmla="*/ 430 h 508"/>
                <a:gd name="T66" fmla="*/ 549 w 656"/>
                <a:gd name="T67" fmla="*/ 430 h 508"/>
                <a:gd name="T68" fmla="*/ 556 w 656"/>
                <a:gd name="T69" fmla="*/ 270 h 508"/>
                <a:gd name="T70" fmla="*/ 556 w 656"/>
                <a:gd name="T71" fmla="*/ 43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6" h="508">
                  <a:moveTo>
                    <a:pt x="646" y="430"/>
                  </a:moveTo>
                  <a:cubicBezTo>
                    <a:pt x="646" y="430"/>
                    <a:pt x="646" y="429"/>
                    <a:pt x="646" y="429"/>
                  </a:cubicBezTo>
                  <a:cubicBezTo>
                    <a:pt x="559" y="262"/>
                    <a:pt x="559" y="262"/>
                    <a:pt x="559" y="262"/>
                  </a:cubicBezTo>
                  <a:cubicBezTo>
                    <a:pt x="560" y="262"/>
                    <a:pt x="561" y="261"/>
                    <a:pt x="562" y="260"/>
                  </a:cubicBezTo>
                  <a:cubicBezTo>
                    <a:pt x="565" y="262"/>
                    <a:pt x="568" y="263"/>
                    <a:pt x="571" y="263"/>
                  </a:cubicBezTo>
                  <a:cubicBezTo>
                    <a:pt x="582" y="263"/>
                    <a:pt x="590" y="254"/>
                    <a:pt x="590" y="244"/>
                  </a:cubicBezTo>
                  <a:cubicBezTo>
                    <a:pt x="590" y="233"/>
                    <a:pt x="582" y="225"/>
                    <a:pt x="571" y="225"/>
                  </a:cubicBezTo>
                  <a:cubicBezTo>
                    <a:pt x="561" y="225"/>
                    <a:pt x="552" y="233"/>
                    <a:pt x="552" y="244"/>
                  </a:cubicBezTo>
                  <a:cubicBezTo>
                    <a:pt x="552" y="245"/>
                    <a:pt x="552" y="246"/>
                    <a:pt x="553" y="247"/>
                  </a:cubicBezTo>
                  <a:cubicBezTo>
                    <a:pt x="535" y="256"/>
                    <a:pt x="518" y="261"/>
                    <a:pt x="496" y="262"/>
                  </a:cubicBezTo>
                  <a:cubicBezTo>
                    <a:pt x="471" y="263"/>
                    <a:pt x="451" y="251"/>
                    <a:pt x="430" y="238"/>
                  </a:cubicBezTo>
                  <a:cubicBezTo>
                    <a:pt x="410" y="226"/>
                    <a:pt x="387" y="215"/>
                    <a:pt x="364" y="208"/>
                  </a:cubicBezTo>
                  <a:cubicBezTo>
                    <a:pt x="361" y="200"/>
                    <a:pt x="354" y="193"/>
                    <a:pt x="346" y="188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0" y="193"/>
                    <a:pt x="293" y="200"/>
                    <a:pt x="289" y="208"/>
                  </a:cubicBezTo>
                  <a:cubicBezTo>
                    <a:pt x="266" y="215"/>
                    <a:pt x="243" y="226"/>
                    <a:pt x="224" y="238"/>
                  </a:cubicBezTo>
                  <a:cubicBezTo>
                    <a:pt x="203" y="251"/>
                    <a:pt x="183" y="263"/>
                    <a:pt x="157" y="262"/>
                  </a:cubicBezTo>
                  <a:cubicBezTo>
                    <a:pt x="137" y="261"/>
                    <a:pt x="120" y="256"/>
                    <a:pt x="103" y="248"/>
                  </a:cubicBezTo>
                  <a:cubicBezTo>
                    <a:pt x="103" y="246"/>
                    <a:pt x="103" y="245"/>
                    <a:pt x="103" y="244"/>
                  </a:cubicBezTo>
                  <a:cubicBezTo>
                    <a:pt x="103" y="233"/>
                    <a:pt x="95" y="225"/>
                    <a:pt x="84" y="225"/>
                  </a:cubicBezTo>
                  <a:cubicBezTo>
                    <a:pt x="74" y="225"/>
                    <a:pt x="65" y="233"/>
                    <a:pt x="65" y="244"/>
                  </a:cubicBezTo>
                  <a:cubicBezTo>
                    <a:pt x="65" y="254"/>
                    <a:pt x="74" y="263"/>
                    <a:pt x="84" y="263"/>
                  </a:cubicBezTo>
                  <a:cubicBezTo>
                    <a:pt x="87" y="263"/>
                    <a:pt x="90" y="262"/>
                    <a:pt x="93" y="261"/>
                  </a:cubicBezTo>
                  <a:cubicBezTo>
                    <a:pt x="94" y="262"/>
                    <a:pt x="95" y="262"/>
                    <a:pt x="96" y="263"/>
                  </a:cubicBezTo>
                  <a:cubicBezTo>
                    <a:pt x="10" y="429"/>
                    <a:pt x="10" y="429"/>
                    <a:pt x="10" y="429"/>
                  </a:cubicBezTo>
                  <a:cubicBezTo>
                    <a:pt x="9" y="429"/>
                    <a:pt x="9" y="430"/>
                    <a:pt x="9" y="430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12" y="446"/>
                    <a:pt x="12" y="446"/>
                    <a:pt x="12" y="446"/>
                  </a:cubicBezTo>
                  <a:cubicBezTo>
                    <a:pt x="27" y="483"/>
                    <a:pt x="62" y="508"/>
                    <a:pt x="103" y="508"/>
                  </a:cubicBezTo>
                  <a:cubicBezTo>
                    <a:pt x="145" y="508"/>
                    <a:pt x="180" y="483"/>
                    <a:pt x="194" y="446"/>
                  </a:cubicBezTo>
                  <a:cubicBezTo>
                    <a:pt x="207" y="446"/>
                    <a:pt x="207" y="446"/>
                    <a:pt x="207" y="446"/>
                  </a:cubicBezTo>
                  <a:cubicBezTo>
                    <a:pt x="207" y="430"/>
                    <a:pt x="207" y="430"/>
                    <a:pt x="207" y="430"/>
                  </a:cubicBezTo>
                  <a:cubicBezTo>
                    <a:pt x="197" y="430"/>
                    <a:pt x="197" y="430"/>
                    <a:pt x="197" y="430"/>
                  </a:cubicBezTo>
                  <a:cubicBezTo>
                    <a:pt x="197" y="430"/>
                    <a:pt x="197" y="429"/>
                    <a:pt x="197" y="429"/>
                  </a:cubicBezTo>
                  <a:cubicBezTo>
                    <a:pt x="115" y="273"/>
                    <a:pt x="115" y="273"/>
                    <a:pt x="115" y="273"/>
                  </a:cubicBezTo>
                  <a:cubicBezTo>
                    <a:pt x="130" y="280"/>
                    <a:pt x="144" y="284"/>
                    <a:pt x="159" y="286"/>
                  </a:cubicBezTo>
                  <a:cubicBezTo>
                    <a:pt x="176" y="287"/>
                    <a:pt x="202" y="283"/>
                    <a:pt x="224" y="271"/>
                  </a:cubicBezTo>
                  <a:cubicBezTo>
                    <a:pt x="244" y="260"/>
                    <a:pt x="267" y="249"/>
                    <a:pt x="290" y="242"/>
                  </a:cubicBezTo>
                  <a:cubicBezTo>
                    <a:pt x="296" y="256"/>
                    <a:pt x="310" y="266"/>
                    <a:pt x="327" y="266"/>
                  </a:cubicBezTo>
                  <a:cubicBezTo>
                    <a:pt x="343" y="266"/>
                    <a:pt x="358" y="256"/>
                    <a:pt x="364" y="242"/>
                  </a:cubicBezTo>
                  <a:cubicBezTo>
                    <a:pt x="387" y="249"/>
                    <a:pt x="410" y="260"/>
                    <a:pt x="430" y="271"/>
                  </a:cubicBezTo>
                  <a:cubicBezTo>
                    <a:pt x="452" y="283"/>
                    <a:pt x="478" y="287"/>
                    <a:pt x="495" y="286"/>
                  </a:cubicBezTo>
                  <a:cubicBezTo>
                    <a:pt x="510" y="284"/>
                    <a:pt x="526" y="279"/>
                    <a:pt x="541" y="272"/>
                  </a:cubicBezTo>
                  <a:cubicBezTo>
                    <a:pt x="459" y="429"/>
                    <a:pt x="459" y="429"/>
                    <a:pt x="459" y="429"/>
                  </a:cubicBezTo>
                  <a:cubicBezTo>
                    <a:pt x="458" y="429"/>
                    <a:pt x="458" y="430"/>
                    <a:pt x="458" y="430"/>
                  </a:cubicBezTo>
                  <a:cubicBezTo>
                    <a:pt x="449" y="430"/>
                    <a:pt x="449" y="430"/>
                    <a:pt x="449" y="430"/>
                  </a:cubicBezTo>
                  <a:cubicBezTo>
                    <a:pt x="449" y="446"/>
                    <a:pt x="449" y="446"/>
                    <a:pt x="449" y="446"/>
                  </a:cubicBezTo>
                  <a:cubicBezTo>
                    <a:pt x="462" y="446"/>
                    <a:pt x="462" y="446"/>
                    <a:pt x="462" y="446"/>
                  </a:cubicBezTo>
                  <a:cubicBezTo>
                    <a:pt x="476" y="483"/>
                    <a:pt x="511" y="508"/>
                    <a:pt x="552" y="508"/>
                  </a:cubicBezTo>
                  <a:cubicBezTo>
                    <a:pt x="594" y="508"/>
                    <a:pt x="629" y="483"/>
                    <a:pt x="643" y="446"/>
                  </a:cubicBezTo>
                  <a:cubicBezTo>
                    <a:pt x="656" y="446"/>
                    <a:pt x="656" y="446"/>
                    <a:pt x="656" y="446"/>
                  </a:cubicBezTo>
                  <a:cubicBezTo>
                    <a:pt x="656" y="430"/>
                    <a:pt x="656" y="430"/>
                    <a:pt x="656" y="430"/>
                  </a:cubicBezTo>
                  <a:lnTo>
                    <a:pt x="646" y="430"/>
                  </a:lnTo>
                  <a:close/>
                  <a:moveTo>
                    <a:pt x="100" y="430"/>
                  </a:moveTo>
                  <a:cubicBezTo>
                    <a:pt x="16" y="430"/>
                    <a:pt x="16" y="430"/>
                    <a:pt x="16" y="430"/>
                  </a:cubicBezTo>
                  <a:cubicBezTo>
                    <a:pt x="100" y="270"/>
                    <a:pt x="100" y="270"/>
                    <a:pt x="100" y="270"/>
                  </a:cubicBezTo>
                  <a:lnTo>
                    <a:pt x="100" y="430"/>
                  </a:lnTo>
                  <a:close/>
                  <a:moveTo>
                    <a:pt x="190" y="430"/>
                  </a:moveTo>
                  <a:cubicBezTo>
                    <a:pt x="107" y="430"/>
                    <a:pt x="107" y="430"/>
                    <a:pt x="107" y="430"/>
                  </a:cubicBezTo>
                  <a:cubicBezTo>
                    <a:pt x="107" y="270"/>
                    <a:pt x="107" y="270"/>
                    <a:pt x="107" y="270"/>
                  </a:cubicBezTo>
                  <a:lnTo>
                    <a:pt x="190" y="430"/>
                  </a:lnTo>
                  <a:close/>
                  <a:moveTo>
                    <a:pt x="549" y="430"/>
                  </a:moveTo>
                  <a:cubicBezTo>
                    <a:pt x="465" y="430"/>
                    <a:pt x="465" y="430"/>
                    <a:pt x="465" y="430"/>
                  </a:cubicBezTo>
                  <a:cubicBezTo>
                    <a:pt x="549" y="270"/>
                    <a:pt x="549" y="270"/>
                    <a:pt x="549" y="270"/>
                  </a:cubicBezTo>
                  <a:lnTo>
                    <a:pt x="549" y="430"/>
                  </a:lnTo>
                  <a:close/>
                  <a:moveTo>
                    <a:pt x="556" y="430"/>
                  </a:moveTo>
                  <a:cubicBezTo>
                    <a:pt x="556" y="270"/>
                    <a:pt x="556" y="270"/>
                    <a:pt x="556" y="270"/>
                  </a:cubicBezTo>
                  <a:cubicBezTo>
                    <a:pt x="639" y="430"/>
                    <a:pt x="639" y="430"/>
                    <a:pt x="639" y="430"/>
                  </a:cubicBezTo>
                  <a:lnTo>
                    <a:pt x="556" y="430"/>
                  </a:lnTo>
                  <a:close/>
                </a:path>
              </a:pathLst>
            </a:custGeom>
            <a:solidFill>
              <a:srgbClr val="1641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grpSp>
        <p:nvGrpSpPr>
          <p:cNvPr id="6" name="Articulo24">
            <a:extLst>
              <a:ext uri="{FF2B5EF4-FFF2-40B4-BE49-F238E27FC236}">
                <a16:creationId xmlns:a16="http://schemas.microsoft.com/office/drawing/2014/main" id="{743F04D0-89C0-A0BB-B1F1-A7634D429849}"/>
              </a:ext>
            </a:extLst>
          </p:cNvPr>
          <p:cNvGrpSpPr/>
          <p:nvPr/>
        </p:nvGrpSpPr>
        <p:grpSpPr>
          <a:xfrm>
            <a:off x="504325" y="4047817"/>
            <a:ext cx="2326293" cy="755656"/>
            <a:chOff x="504325" y="4047817"/>
            <a:chExt cx="2326293" cy="755656"/>
          </a:xfrm>
        </p:grpSpPr>
        <p:sp>
          <p:nvSpPr>
            <p:cNvPr id="100" name="Subtitle 2">
              <a:extLst>
                <a:ext uri="{FF2B5EF4-FFF2-40B4-BE49-F238E27FC236}">
                  <a16:creationId xmlns:a16="http://schemas.microsoft.com/office/drawing/2014/main" id="{93F618CA-34F7-8625-9364-3F822E8AE1B1}"/>
                </a:ext>
              </a:extLst>
            </p:cNvPr>
            <p:cNvSpPr txBox="1">
              <a:spLocks/>
            </p:cNvSpPr>
            <p:nvPr/>
          </p:nvSpPr>
          <p:spPr>
            <a:xfrm>
              <a:off x="504325" y="4311030"/>
              <a:ext cx="2048362" cy="49244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8763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C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Del registro de los ingresos en el SIIF</a:t>
              </a:r>
              <a:endParaRPr kumimoji="0" lang="es-E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01" name="TextBox 2">
              <a:extLst>
                <a:ext uri="{FF2B5EF4-FFF2-40B4-BE49-F238E27FC236}">
                  <a16:creationId xmlns:a16="http://schemas.microsoft.com/office/drawing/2014/main" id="{3DD51504-E7F6-4812-70BC-BC890A86D65C}"/>
                </a:ext>
              </a:extLst>
            </p:cNvPr>
            <p:cNvSpPr txBox="1"/>
            <p:nvPr/>
          </p:nvSpPr>
          <p:spPr>
            <a:xfrm>
              <a:off x="635071" y="4047817"/>
              <a:ext cx="1911183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1" i="0" u="none" strike="noStrike" kern="1200" cap="none" spc="100" normalizeH="0" baseline="0" noProof="0">
                  <a:ln>
                    <a:noFill/>
                  </a:ln>
                  <a:solidFill>
                    <a:srgbClr val="16418A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Articulo 24</a:t>
              </a:r>
            </a:p>
          </p:txBody>
        </p:sp>
        <p:sp>
          <p:nvSpPr>
            <p:cNvPr id="110" name="Freeform 53">
              <a:extLst>
                <a:ext uri="{FF2B5EF4-FFF2-40B4-BE49-F238E27FC236}">
                  <a16:creationId xmlns:a16="http://schemas.microsoft.com/office/drawing/2014/main" id="{8A30336F-6599-1365-5898-467FF7D4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9343" y="4051079"/>
              <a:ext cx="301275" cy="301413"/>
            </a:xfrm>
            <a:custGeom>
              <a:avLst/>
              <a:gdLst>
                <a:gd name="T0" fmla="*/ 646 w 656"/>
                <a:gd name="T1" fmla="*/ 429 h 508"/>
                <a:gd name="T2" fmla="*/ 562 w 656"/>
                <a:gd name="T3" fmla="*/ 260 h 508"/>
                <a:gd name="T4" fmla="*/ 590 w 656"/>
                <a:gd name="T5" fmla="*/ 244 h 508"/>
                <a:gd name="T6" fmla="*/ 552 w 656"/>
                <a:gd name="T7" fmla="*/ 244 h 508"/>
                <a:gd name="T8" fmla="*/ 496 w 656"/>
                <a:gd name="T9" fmla="*/ 262 h 508"/>
                <a:gd name="T10" fmla="*/ 364 w 656"/>
                <a:gd name="T11" fmla="*/ 208 h 508"/>
                <a:gd name="T12" fmla="*/ 346 w 656"/>
                <a:gd name="T13" fmla="*/ 0 h 508"/>
                <a:gd name="T14" fmla="*/ 308 w 656"/>
                <a:gd name="T15" fmla="*/ 188 h 508"/>
                <a:gd name="T16" fmla="*/ 224 w 656"/>
                <a:gd name="T17" fmla="*/ 238 h 508"/>
                <a:gd name="T18" fmla="*/ 103 w 656"/>
                <a:gd name="T19" fmla="*/ 248 h 508"/>
                <a:gd name="T20" fmla="*/ 84 w 656"/>
                <a:gd name="T21" fmla="*/ 225 h 508"/>
                <a:gd name="T22" fmla="*/ 84 w 656"/>
                <a:gd name="T23" fmla="*/ 263 h 508"/>
                <a:gd name="T24" fmla="*/ 96 w 656"/>
                <a:gd name="T25" fmla="*/ 263 h 508"/>
                <a:gd name="T26" fmla="*/ 9 w 656"/>
                <a:gd name="T27" fmla="*/ 430 h 508"/>
                <a:gd name="T28" fmla="*/ 0 w 656"/>
                <a:gd name="T29" fmla="*/ 446 h 508"/>
                <a:gd name="T30" fmla="*/ 103 w 656"/>
                <a:gd name="T31" fmla="*/ 508 h 508"/>
                <a:gd name="T32" fmla="*/ 207 w 656"/>
                <a:gd name="T33" fmla="*/ 446 h 508"/>
                <a:gd name="T34" fmla="*/ 197 w 656"/>
                <a:gd name="T35" fmla="*/ 430 h 508"/>
                <a:gd name="T36" fmla="*/ 115 w 656"/>
                <a:gd name="T37" fmla="*/ 273 h 508"/>
                <a:gd name="T38" fmla="*/ 224 w 656"/>
                <a:gd name="T39" fmla="*/ 271 h 508"/>
                <a:gd name="T40" fmla="*/ 327 w 656"/>
                <a:gd name="T41" fmla="*/ 266 h 508"/>
                <a:gd name="T42" fmla="*/ 430 w 656"/>
                <a:gd name="T43" fmla="*/ 271 h 508"/>
                <a:gd name="T44" fmla="*/ 541 w 656"/>
                <a:gd name="T45" fmla="*/ 272 h 508"/>
                <a:gd name="T46" fmla="*/ 458 w 656"/>
                <a:gd name="T47" fmla="*/ 430 h 508"/>
                <a:gd name="T48" fmla="*/ 449 w 656"/>
                <a:gd name="T49" fmla="*/ 446 h 508"/>
                <a:gd name="T50" fmla="*/ 552 w 656"/>
                <a:gd name="T51" fmla="*/ 508 h 508"/>
                <a:gd name="T52" fmla="*/ 656 w 656"/>
                <a:gd name="T53" fmla="*/ 446 h 508"/>
                <a:gd name="T54" fmla="*/ 646 w 656"/>
                <a:gd name="T55" fmla="*/ 430 h 508"/>
                <a:gd name="T56" fmla="*/ 16 w 656"/>
                <a:gd name="T57" fmla="*/ 430 h 508"/>
                <a:gd name="T58" fmla="*/ 100 w 656"/>
                <a:gd name="T59" fmla="*/ 430 h 508"/>
                <a:gd name="T60" fmla="*/ 107 w 656"/>
                <a:gd name="T61" fmla="*/ 430 h 508"/>
                <a:gd name="T62" fmla="*/ 190 w 656"/>
                <a:gd name="T63" fmla="*/ 430 h 508"/>
                <a:gd name="T64" fmla="*/ 465 w 656"/>
                <a:gd name="T65" fmla="*/ 430 h 508"/>
                <a:gd name="T66" fmla="*/ 549 w 656"/>
                <a:gd name="T67" fmla="*/ 430 h 508"/>
                <a:gd name="T68" fmla="*/ 556 w 656"/>
                <a:gd name="T69" fmla="*/ 270 h 508"/>
                <a:gd name="T70" fmla="*/ 556 w 656"/>
                <a:gd name="T71" fmla="*/ 43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6" h="508">
                  <a:moveTo>
                    <a:pt x="646" y="430"/>
                  </a:moveTo>
                  <a:cubicBezTo>
                    <a:pt x="646" y="430"/>
                    <a:pt x="646" y="429"/>
                    <a:pt x="646" y="429"/>
                  </a:cubicBezTo>
                  <a:cubicBezTo>
                    <a:pt x="559" y="262"/>
                    <a:pt x="559" y="262"/>
                    <a:pt x="559" y="262"/>
                  </a:cubicBezTo>
                  <a:cubicBezTo>
                    <a:pt x="560" y="262"/>
                    <a:pt x="561" y="261"/>
                    <a:pt x="562" y="260"/>
                  </a:cubicBezTo>
                  <a:cubicBezTo>
                    <a:pt x="565" y="262"/>
                    <a:pt x="568" y="263"/>
                    <a:pt x="571" y="263"/>
                  </a:cubicBezTo>
                  <a:cubicBezTo>
                    <a:pt x="582" y="263"/>
                    <a:pt x="590" y="254"/>
                    <a:pt x="590" y="244"/>
                  </a:cubicBezTo>
                  <a:cubicBezTo>
                    <a:pt x="590" y="233"/>
                    <a:pt x="582" y="225"/>
                    <a:pt x="571" y="225"/>
                  </a:cubicBezTo>
                  <a:cubicBezTo>
                    <a:pt x="561" y="225"/>
                    <a:pt x="552" y="233"/>
                    <a:pt x="552" y="244"/>
                  </a:cubicBezTo>
                  <a:cubicBezTo>
                    <a:pt x="552" y="245"/>
                    <a:pt x="552" y="246"/>
                    <a:pt x="553" y="247"/>
                  </a:cubicBezTo>
                  <a:cubicBezTo>
                    <a:pt x="535" y="256"/>
                    <a:pt x="518" y="261"/>
                    <a:pt x="496" y="262"/>
                  </a:cubicBezTo>
                  <a:cubicBezTo>
                    <a:pt x="471" y="263"/>
                    <a:pt x="451" y="251"/>
                    <a:pt x="430" y="238"/>
                  </a:cubicBezTo>
                  <a:cubicBezTo>
                    <a:pt x="410" y="226"/>
                    <a:pt x="387" y="215"/>
                    <a:pt x="364" y="208"/>
                  </a:cubicBezTo>
                  <a:cubicBezTo>
                    <a:pt x="361" y="200"/>
                    <a:pt x="354" y="193"/>
                    <a:pt x="346" y="188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0" y="193"/>
                    <a:pt x="293" y="200"/>
                    <a:pt x="289" y="208"/>
                  </a:cubicBezTo>
                  <a:cubicBezTo>
                    <a:pt x="266" y="215"/>
                    <a:pt x="243" y="226"/>
                    <a:pt x="224" y="238"/>
                  </a:cubicBezTo>
                  <a:cubicBezTo>
                    <a:pt x="203" y="251"/>
                    <a:pt x="183" y="263"/>
                    <a:pt x="157" y="262"/>
                  </a:cubicBezTo>
                  <a:cubicBezTo>
                    <a:pt x="137" y="261"/>
                    <a:pt x="120" y="256"/>
                    <a:pt x="103" y="248"/>
                  </a:cubicBezTo>
                  <a:cubicBezTo>
                    <a:pt x="103" y="246"/>
                    <a:pt x="103" y="245"/>
                    <a:pt x="103" y="244"/>
                  </a:cubicBezTo>
                  <a:cubicBezTo>
                    <a:pt x="103" y="233"/>
                    <a:pt x="95" y="225"/>
                    <a:pt x="84" y="225"/>
                  </a:cubicBezTo>
                  <a:cubicBezTo>
                    <a:pt x="74" y="225"/>
                    <a:pt x="65" y="233"/>
                    <a:pt x="65" y="244"/>
                  </a:cubicBezTo>
                  <a:cubicBezTo>
                    <a:pt x="65" y="254"/>
                    <a:pt x="74" y="263"/>
                    <a:pt x="84" y="263"/>
                  </a:cubicBezTo>
                  <a:cubicBezTo>
                    <a:pt x="87" y="263"/>
                    <a:pt x="90" y="262"/>
                    <a:pt x="93" y="261"/>
                  </a:cubicBezTo>
                  <a:cubicBezTo>
                    <a:pt x="94" y="262"/>
                    <a:pt x="95" y="262"/>
                    <a:pt x="96" y="263"/>
                  </a:cubicBezTo>
                  <a:cubicBezTo>
                    <a:pt x="10" y="429"/>
                    <a:pt x="10" y="429"/>
                    <a:pt x="10" y="429"/>
                  </a:cubicBezTo>
                  <a:cubicBezTo>
                    <a:pt x="9" y="429"/>
                    <a:pt x="9" y="430"/>
                    <a:pt x="9" y="430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12" y="446"/>
                    <a:pt x="12" y="446"/>
                    <a:pt x="12" y="446"/>
                  </a:cubicBezTo>
                  <a:cubicBezTo>
                    <a:pt x="27" y="483"/>
                    <a:pt x="62" y="508"/>
                    <a:pt x="103" y="508"/>
                  </a:cubicBezTo>
                  <a:cubicBezTo>
                    <a:pt x="145" y="508"/>
                    <a:pt x="180" y="483"/>
                    <a:pt x="194" y="446"/>
                  </a:cubicBezTo>
                  <a:cubicBezTo>
                    <a:pt x="207" y="446"/>
                    <a:pt x="207" y="446"/>
                    <a:pt x="207" y="446"/>
                  </a:cubicBezTo>
                  <a:cubicBezTo>
                    <a:pt x="207" y="430"/>
                    <a:pt x="207" y="430"/>
                    <a:pt x="207" y="430"/>
                  </a:cubicBezTo>
                  <a:cubicBezTo>
                    <a:pt x="197" y="430"/>
                    <a:pt x="197" y="430"/>
                    <a:pt x="197" y="430"/>
                  </a:cubicBezTo>
                  <a:cubicBezTo>
                    <a:pt x="197" y="430"/>
                    <a:pt x="197" y="429"/>
                    <a:pt x="197" y="429"/>
                  </a:cubicBezTo>
                  <a:cubicBezTo>
                    <a:pt x="115" y="273"/>
                    <a:pt x="115" y="273"/>
                    <a:pt x="115" y="273"/>
                  </a:cubicBezTo>
                  <a:cubicBezTo>
                    <a:pt x="130" y="280"/>
                    <a:pt x="144" y="284"/>
                    <a:pt x="159" y="286"/>
                  </a:cubicBezTo>
                  <a:cubicBezTo>
                    <a:pt x="176" y="287"/>
                    <a:pt x="202" y="283"/>
                    <a:pt x="224" y="271"/>
                  </a:cubicBezTo>
                  <a:cubicBezTo>
                    <a:pt x="244" y="260"/>
                    <a:pt x="267" y="249"/>
                    <a:pt x="290" y="242"/>
                  </a:cubicBezTo>
                  <a:cubicBezTo>
                    <a:pt x="296" y="256"/>
                    <a:pt x="310" y="266"/>
                    <a:pt x="327" y="266"/>
                  </a:cubicBezTo>
                  <a:cubicBezTo>
                    <a:pt x="343" y="266"/>
                    <a:pt x="358" y="256"/>
                    <a:pt x="364" y="242"/>
                  </a:cubicBezTo>
                  <a:cubicBezTo>
                    <a:pt x="387" y="249"/>
                    <a:pt x="410" y="260"/>
                    <a:pt x="430" y="271"/>
                  </a:cubicBezTo>
                  <a:cubicBezTo>
                    <a:pt x="452" y="283"/>
                    <a:pt x="478" y="287"/>
                    <a:pt x="495" y="286"/>
                  </a:cubicBezTo>
                  <a:cubicBezTo>
                    <a:pt x="510" y="284"/>
                    <a:pt x="526" y="279"/>
                    <a:pt x="541" y="272"/>
                  </a:cubicBezTo>
                  <a:cubicBezTo>
                    <a:pt x="459" y="429"/>
                    <a:pt x="459" y="429"/>
                    <a:pt x="459" y="429"/>
                  </a:cubicBezTo>
                  <a:cubicBezTo>
                    <a:pt x="458" y="429"/>
                    <a:pt x="458" y="430"/>
                    <a:pt x="458" y="430"/>
                  </a:cubicBezTo>
                  <a:cubicBezTo>
                    <a:pt x="449" y="430"/>
                    <a:pt x="449" y="430"/>
                    <a:pt x="449" y="430"/>
                  </a:cubicBezTo>
                  <a:cubicBezTo>
                    <a:pt x="449" y="446"/>
                    <a:pt x="449" y="446"/>
                    <a:pt x="449" y="446"/>
                  </a:cubicBezTo>
                  <a:cubicBezTo>
                    <a:pt x="462" y="446"/>
                    <a:pt x="462" y="446"/>
                    <a:pt x="462" y="446"/>
                  </a:cubicBezTo>
                  <a:cubicBezTo>
                    <a:pt x="476" y="483"/>
                    <a:pt x="511" y="508"/>
                    <a:pt x="552" y="508"/>
                  </a:cubicBezTo>
                  <a:cubicBezTo>
                    <a:pt x="594" y="508"/>
                    <a:pt x="629" y="483"/>
                    <a:pt x="643" y="446"/>
                  </a:cubicBezTo>
                  <a:cubicBezTo>
                    <a:pt x="656" y="446"/>
                    <a:pt x="656" y="446"/>
                    <a:pt x="656" y="446"/>
                  </a:cubicBezTo>
                  <a:cubicBezTo>
                    <a:pt x="656" y="430"/>
                    <a:pt x="656" y="430"/>
                    <a:pt x="656" y="430"/>
                  </a:cubicBezTo>
                  <a:lnTo>
                    <a:pt x="646" y="430"/>
                  </a:lnTo>
                  <a:close/>
                  <a:moveTo>
                    <a:pt x="100" y="430"/>
                  </a:moveTo>
                  <a:cubicBezTo>
                    <a:pt x="16" y="430"/>
                    <a:pt x="16" y="430"/>
                    <a:pt x="16" y="430"/>
                  </a:cubicBezTo>
                  <a:cubicBezTo>
                    <a:pt x="100" y="270"/>
                    <a:pt x="100" y="270"/>
                    <a:pt x="100" y="270"/>
                  </a:cubicBezTo>
                  <a:lnTo>
                    <a:pt x="100" y="430"/>
                  </a:lnTo>
                  <a:close/>
                  <a:moveTo>
                    <a:pt x="190" y="430"/>
                  </a:moveTo>
                  <a:cubicBezTo>
                    <a:pt x="107" y="430"/>
                    <a:pt x="107" y="430"/>
                    <a:pt x="107" y="430"/>
                  </a:cubicBezTo>
                  <a:cubicBezTo>
                    <a:pt x="107" y="270"/>
                    <a:pt x="107" y="270"/>
                    <a:pt x="107" y="270"/>
                  </a:cubicBezTo>
                  <a:lnTo>
                    <a:pt x="190" y="430"/>
                  </a:lnTo>
                  <a:close/>
                  <a:moveTo>
                    <a:pt x="549" y="430"/>
                  </a:moveTo>
                  <a:cubicBezTo>
                    <a:pt x="465" y="430"/>
                    <a:pt x="465" y="430"/>
                    <a:pt x="465" y="430"/>
                  </a:cubicBezTo>
                  <a:cubicBezTo>
                    <a:pt x="549" y="270"/>
                    <a:pt x="549" y="270"/>
                    <a:pt x="549" y="270"/>
                  </a:cubicBezTo>
                  <a:lnTo>
                    <a:pt x="549" y="430"/>
                  </a:lnTo>
                  <a:close/>
                  <a:moveTo>
                    <a:pt x="556" y="430"/>
                  </a:moveTo>
                  <a:cubicBezTo>
                    <a:pt x="556" y="270"/>
                    <a:pt x="556" y="270"/>
                    <a:pt x="556" y="270"/>
                  </a:cubicBezTo>
                  <a:cubicBezTo>
                    <a:pt x="639" y="430"/>
                    <a:pt x="639" y="430"/>
                    <a:pt x="639" y="430"/>
                  </a:cubicBezTo>
                  <a:lnTo>
                    <a:pt x="556" y="430"/>
                  </a:lnTo>
                  <a:close/>
                </a:path>
              </a:pathLst>
            </a:custGeom>
            <a:solidFill>
              <a:srgbClr val="1641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grpSp>
        <p:nvGrpSpPr>
          <p:cNvPr id="7" name="Articulo27">
            <a:extLst>
              <a:ext uri="{FF2B5EF4-FFF2-40B4-BE49-F238E27FC236}">
                <a16:creationId xmlns:a16="http://schemas.microsoft.com/office/drawing/2014/main" id="{13362D93-F46F-4CA0-E4AC-21565DBF07C1}"/>
              </a:ext>
            </a:extLst>
          </p:cNvPr>
          <p:cNvGrpSpPr/>
          <p:nvPr/>
        </p:nvGrpSpPr>
        <p:grpSpPr>
          <a:xfrm>
            <a:off x="6090938" y="1841111"/>
            <a:ext cx="2352455" cy="954027"/>
            <a:chOff x="6090938" y="1841111"/>
            <a:chExt cx="2352455" cy="954027"/>
          </a:xfrm>
        </p:grpSpPr>
        <p:sp>
          <p:nvSpPr>
            <p:cNvPr id="102" name="Subtitle 2">
              <a:extLst>
                <a:ext uri="{FF2B5EF4-FFF2-40B4-BE49-F238E27FC236}">
                  <a16:creationId xmlns:a16="http://schemas.microsoft.com/office/drawing/2014/main" id="{C9733D3A-973A-E1B9-7AE8-B11B86FB4145}"/>
                </a:ext>
              </a:extLst>
            </p:cNvPr>
            <p:cNvSpPr txBox="1">
              <a:spLocks/>
            </p:cNvSpPr>
            <p:nvPr/>
          </p:nvSpPr>
          <p:spPr>
            <a:xfrm>
              <a:off x="6395031" y="2102641"/>
              <a:ext cx="2048362" cy="69249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C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Obligaciones de las entidades y de los usuarios del SIIF</a:t>
              </a:r>
              <a:endParaRPr kumimoji="0" lang="es-E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03" name="TextBox 2">
              <a:extLst>
                <a:ext uri="{FF2B5EF4-FFF2-40B4-BE49-F238E27FC236}">
                  <a16:creationId xmlns:a16="http://schemas.microsoft.com/office/drawing/2014/main" id="{CBC6B4C4-A4B7-A7E4-C1C9-78F7C565D24D}"/>
                </a:ext>
              </a:extLst>
            </p:cNvPr>
            <p:cNvSpPr txBox="1"/>
            <p:nvPr/>
          </p:nvSpPr>
          <p:spPr>
            <a:xfrm>
              <a:off x="6434602" y="1845283"/>
              <a:ext cx="1911183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1" i="0" u="none" strike="noStrike" kern="1200" cap="none" spc="100" normalizeH="0" baseline="0" noProof="0">
                  <a:ln>
                    <a:noFill/>
                  </a:ln>
                  <a:solidFill>
                    <a:srgbClr val="16418A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Articulo 27</a:t>
              </a:r>
            </a:p>
          </p:txBody>
        </p:sp>
        <p:sp>
          <p:nvSpPr>
            <p:cNvPr id="111" name="Freeform 53">
              <a:extLst>
                <a:ext uri="{FF2B5EF4-FFF2-40B4-BE49-F238E27FC236}">
                  <a16:creationId xmlns:a16="http://schemas.microsoft.com/office/drawing/2014/main" id="{AD70AA74-45C3-53C7-7418-8BAE9C59C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0938" y="1841111"/>
              <a:ext cx="301275" cy="301413"/>
            </a:xfrm>
            <a:custGeom>
              <a:avLst/>
              <a:gdLst>
                <a:gd name="T0" fmla="*/ 646 w 656"/>
                <a:gd name="T1" fmla="*/ 429 h 508"/>
                <a:gd name="T2" fmla="*/ 562 w 656"/>
                <a:gd name="T3" fmla="*/ 260 h 508"/>
                <a:gd name="T4" fmla="*/ 590 w 656"/>
                <a:gd name="T5" fmla="*/ 244 h 508"/>
                <a:gd name="T6" fmla="*/ 552 w 656"/>
                <a:gd name="T7" fmla="*/ 244 h 508"/>
                <a:gd name="T8" fmla="*/ 496 w 656"/>
                <a:gd name="T9" fmla="*/ 262 h 508"/>
                <a:gd name="T10" fmla="*/ 364 w 656"/>
                <a:gd name="T11" fmla="*/ 208 h 508"/>
                <a:gd name="T12" fmla="*/ 346 w 656"/>
                <a:gd name="T13" fmla="*/ 0 h 508"/>
                <a:gd name="T14" fmla="*/ 308 w 656"/>
                <a:gd name="T15" fmla="*/ 188 h 508"/>
                <a:gd name="T16" fmla="*/ 224 w 656"/>
                <a:gd name="T17" fmla="*/ 238 h 508"/>
                <a:gd name="T18" fmla="*/ 103 w 656"/>
                <a:gd name="T19" fmla="*/ 248 h 508"/>
                <a:gd name="T20" fmla="*/ 84 w 656"/>
                <a:gd name="T21" fmla="*/ 225 h 508"/>
                <a:gd name="T22" fmla="*/ 84 w 656"/>
                <a:gd name="T23" fmla="*/ 263 h 508"/>
                <a:gd name="T24" fmla="*/ 96 w 656"/>
                <a:gd name="T25" fmla="*/ 263 h 508"/>
                <a:gd name="T26" fmla="*/ 9 w 656"/>
                <a:gd name="T27" fmla="*/ 430 h 508"/>
                <a:gd name="T28" fmla="*/ 0 w 656"/>
                <a:gd name="T29" fmla="*/ 446 h 508"/>
                <a:gd name="T30" fmla="*/ 103 w 656"/>
                <a:gd name="T31" fmla="*/ 508 h 508"/>
                <a:gd name="T32" fmla="*/ 207 w 656"/>
                <a:gd name="T33" fmla="*/ 446 h 508"/>
                <a:gd name="T34" fmla="*/ 197 w 656"/>
                <a:gd name="T35" fmla="*/ 430 h 508"/>
                <a:gd name="T36" fmla="*/ 115 w 656"/>
                <a:gd name="T37" fmla="*/ 273 h 508"/>
                <a:gd name="T38" fmla="*/ 224 w 656"/>
                <a:gd name="T39" fmla="*/ 271 h 508"/>
                <a:gd name="T40" fmla="*/ 327 w 656"/>
                <a:gd name="T41" fmla="*/ 266 h 508"/>
                <a:gd name="T42" fmla="*/ 430 w 656"/>
                <a:gd name="T43" fmla="*/ 271 h 508"/>
                <a:gd name="T44" fmla="*/ 541 w 656"/>
                <a:gd name="T45" fmla="*/ 272 h 508"/>
                <a:gd name="T46" fmla="*/ 458 w 656"/>
                <a:gd name="T47" fmla="*/ 430 h 508"/>
                <a:gd name="T48" fmla="*/ 449 w 656"/>
                <a:gd name="T49" fmla="*/ 446 h 508"/>
                <a:gd name="T50" fmla="*/ 552 w 656"/>
                <a:gd name="T51" fmla="*/ 508 h 508"/>
                <a:gd name="T52" fmla="*/ 656 w 656"/>
                <a:gd name="T53" fmla="*/ 446 h 508"/>
                <a:gd name="T54" fmla="*/ 646 w 656"/>
                <a:gd name="T55" fmla="*/ 430 h 508"/>
                <a:gd name="T56" fmla="*/ 16 w 656"/>
                <a:gd name="T57" fmla="*/ 430 h 508"/>
                <a:gd name="T58" fmla="*/ 100 w 656"/>
                <a:gd name="T59" fmla="*/ 430 h 508"/>
                <a:gd name="T60" fmla="*/ 107 w 656"/>
                <a:gd name="T61" fmla="*/ 430 h 508"/>
                <a:gd name="T62" fmla="*/ 190 w 656"/>
                <a:gd name="T63" fmla="*/ 430 h 508"/>
                <a:gd name="T64" fmla="*/ 465 w 656"/>
                <a:gd name="T65" fmla="*/ 430 h 508"/>
                <a:gd name="T66" fmla="*/ 549 w 656"/>
                <a:gd name="T67" fmla="*/ 430 h 508"/>
                <a:gd name="T68" fmla="*/ 556 w 656"/>
                <a:gd name="T69" fmla="*/ 270 h 508"/>
                <a:gd name="T70" fmla="*/ 556 w 656"/>
                <a:gd name="T71" fmla="*/ 43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6" h="508">
                  <a:moveTo>
                    <a:pt x="646" y="430"/>
                  </a:moveTo>
                  <a:cubicBezTo>
                    <a:pt x="646" y="430"/>
                    <a:pt x="646" y="429"/>
                    <a:pt x="646" y="429"/>
                  </a:cubicBezTo>
                  <a:cubicBezTo>
                    <a:pt x="559" y="262"/>
                    <a:pt x="559" y="262"/>
                    <a:pt x="559" y="262"/>
                  </a:cubicBezTo>
                  <a:cubicBezTo>
                    <a:pt x="560" y="262"/>
                    <a:pt x="561" y="261"/>
                    <a:pt x="562" y="260"/>
                  </a:cubicBezTo>
                  <a:cubicBezTo>
                    <a:pt x="565" y="262"/>
                    <a:pt x="568" y="263"/>
                    <a:pt x="571" y="263"/>
                  </a:cubicBezTo>
                  <a:cubicBezTo>
                    <a:pt x="582" y="263"/>
                    <a:pt x="590" y="254"/>
                    <a:pt x="590" y="244"/>
                  </a:cubicBezTo>
                  <a:cubicBezTo>
                    <a:pt x="590" y="233"/>
                    <a:pt x="582" y="225"/>
                    <a:pt x="571" y="225"/>
                  </a:cubicBezTo>
                  <a:cubicBezTo>
                    <a:pt x="561" y="225"/>
                    <a:pt x="552" y="233"/>
                    <a:pt x="552" y="244"/>
                  </a:cubicBezTo>
                  <a:cubicBezTo>
                    <a:pt x="552" y="245"/>
                    <a:pt x="552" y="246"/>
                    <a:pt x="553" y="247"/>
                  </a:cubicBezTo>
                  <a:cubicBezTo>
                    <a:pt x="535" y="256"/>
                    <a:pt x="518" y="261"/>
                    <a:pt x="496" y="262"/>
                  </a:cubicBezTo>
                  <a:cubicBezTo>
                    <a:pt x="471" y="263"/>
                    <a:pt x="451" y="251"/>
                    <a:pt x="430" y="238"/>
                  </a:cubicBezTo>
                  <a:cubicBezTo>
                    <a:pt x="410" y="226"/>
                    <a:pt x="387" y="215"/>
                    <a:pt x="364" y="208"/>
                  </a:cubicBezTo>
                  <a:cubicBezTo>
                    <a:pt x="361" y="200"/>
                    <a:pt x="354" y="193"/>
                    <a:pt x="346" y="188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0" y="193"/>
                    <a:pt x="293" y="200"/>
                    <a:pt x="289" y="208"/>
                  </a:cubicBezTo>
                  <a:cubicBezTo>
                    <a:pt x="266" y="215"/>
                    <a:pt x="243" y="226"/>
                    <a:pt x="224" y="238"/>
                  </a:cubicBezTo>
                  <a:cubicBezTo>
                    <a:pt x="203" y="251"/>
                    <a:pt x="183" y="263"/>
                    <a:pt x="157" y="262"/>
                  </a:cubicBezTo>
                  <a:cubicBezTo>
                    <a:pt x="137" y="261"/>
                    <a:pt x="120" y="256"/>
                    <a:pt x="103" y="248"/>
                  </a:cubicBezTo>
                  <a:cubicBezTo>
                    <a:pt x="103" y="246"/>
                    <a:pt x="103" y="245"/>
                    <a:pt x="103" y="244"/>
                  </a:cubicBezTo>
                  <a:cubicBezTo>
                    <a:pt x="103" y="233"/>
                    <a:pt x="95" y="225"/>
                    <a:pt x="84" y="225"/>
                  </a:cubicBezTo>
                  <a:cubicBezTo>
                    <a:pt x="74" y="225"/>
                    <a:pt x="65" y="233"/>
                    <a:pt x="65" y="244"/>
                  </a:cubicBezTo>
                  <a:cubicBezTo>
                    <a:pt x="65" y="254"/>
                    <a:pt x="74" y="263"/>
                    <a:pt x="84" y="263"/>
                  </a:cubicBezTo>
                  <a:cubicBezTo>
                    <a:pt x="87" y="263"/>
                    <a:pt x="90" y="262"/>
                    <a:pt x="93" y="261"/>
                  </a:cubicBezTo>
                  <a:cubicBezTo>
                    <a:pt x="94" y="262"/>
                    <a:pt x="95" y="262"/>
                    <a:pt x="96" y="263"/>
                  </a:cubicBezTo>
                  <a:cubicBezTo>
                    <a:pt x="10" y="429"/>
                    <a:pt x="10" y="429"/>
                    <a:pt x="10" y="429"/>
                  </a:cubicBezTo>
                  <a:cubicBezTo>
                    <a:pt x="9" y="429"/>
                    <a:pt x="9" y="430"/>
                    <a:pt x="9" y="430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12" y="446"/>
                    <a:pt x="12" y="446"/>
                    <a:pt x="12" y="446"/>
                  </a:cubicBezTo>
                  <a:cubicBezTo>
                    <a:pt x="27" y="483"/>
                    <a:pt x="62" y="508"/>
                    <a:pt x="103" y="508"/>
                  </a:cubicBezTo>
                  <a:cubicBezTo>
                    <a:pt x="145" y="508"/>
                    <a:pt x="180" y="483"/>
                    <a:pt x="194" y="446"/>
                  </a:cubicBezTo>
                  <a:cubicBezTo>
                    <a:pt x="207" y="446"/>
                    <a:pt x="207" y="446"/>
                    <a:pt x="207" y="446"/>
                  </a:cubicBezTo>
                  <a:cubicBezTo>
                    <a:pt x="207" y="430"/>
                    <a:pt x="207" y="430"/>
                    <a:pt x="207" y="430"/>
                  </a:cubicBezTo>
                  <a:cubicBezTo>
                    <a:pt x="197" y="430"/>
                    <a:pt x="197" y="430"/>
                    <a:pt x="197" y="430"/>
                  </a:cubicBezTo>
                  <a:cubicBezTo>
                    <a:pt x="197" y="430"/>
                    <a:pt x="197" y="429"/>
                    <a:pt x="197" y="429"/>
                  </a:cubicBezTo>
                  <a:cubicBezTo>
                    <a:pt x="115" y="273"/>
                    <a:pt x="115" y="273"/>
                    <a:pt x="115" y="273"/>
                  </a:cubicBezTo>
                  <a:cubicBezTo>
                    <a:pt x="130" y="280"/>
                    <a:pt x="144" y="284"/>
                    <a:pt x="159" y="286"/>
                  </a:cubicBezTo>
                  <a:cubicBezTo>
                    <a:pt x="176" y="287"/>
                    <a:pt x="202" y="283"/>
                    <a:pt x="224" y="271"/>
                  </a:cubicBezTo>
                  <a:cubicBezTo>
                    <a:pt x="244" y="260"/>
                    <a:pt x="267" y="249"/>
                    <a:pt x="290" y="242"/>
                  </a:cubicBezTo>
                  <a:cubicBezTo>
                    <a:pt x="296" y="256"/>
                    <a:pt x="310" y="266"/>
                    <a:pt x="327" y="266"/>
                  </a:cubicBezTo>
                  <a:cubicBezTo>
                    <a:pt x="343" y="266"/>
                    <a:pt x="358" y="256"/>
                    <a:pt x="364" y="242"/>
                  </a:cubicBezTo>
                  <a:cubicBezTo>
                    <a:pt x="387" y="249"/>
                    <a:pt x="410" y="260"/>
                    <a:pt x="430" y="271"/>
                  </a:cubicBezTo>
                  <a:cubicBezTo>
                    <a:pt x="452" y="283"/>
                    <a:pt x="478" y="287"/>
                    <a:pt x="495" y="286"/>
                  </a:cubicBezTo>
                  <a:cubicBezTo>
                    <a:pt x="510" y="284"/>
                    <a:pt x="526" y="279"/>
                    <a:pt x="541" y="272"/>
                  </a:cubicBezTo>
                  <a:cubicBezTo>
                    <a:pt x="459" y="429"/>
                    <a:pt x="459" y="429"/>
                    <a:pt x="459" y="429"/>
                  </a:cubicBezTo>
                  <a:cubicBezTo>
                    <a:pt x="458" y="429"/>
                    <a:pt x="458" y="430"/>
                    <a:pt x="458" y="430"/>
                  </a:cubicBezTo>
                  <a:cubicBezTo>
                    <a:pt x="449" y="430"/>
                    <a:pt x="449" y="430"/>
                    <a:pt x="449" y="430"/>
                  </a:cubicBezTo>
                  <a:cubicBezTo>
                    <a:pt x="449" y="446"/>
                    <a:pt x="449" y="446"/>
                    <a:pt x="449" y="446"/>
                  </a:cubicBezTo>
                  <a:cubicBezTo>
                    <a:pt x="462" y="446"/>
                    <a:pt x="462" y="446"/>
                    <a:pt x="462" y="446"/>
                  </a:cubicBezTo>
                  <a:cubicBezTo>
                    <a:pt x="476" y="483"/>
                    <a:pt x="511" y="508"/>
                    <a:pt x="552" y="508"/>
                  </a:cubicBezTo>
                  <a:cubicBezTo>
                    <a:pt x="594" y="508"/>
                    <a:pt x="629" y="483"/>
                    <a:pt x="643" y="446"/>
                  </a:cubicBezTo>
                  <a:cubicBezTo>
                    <a:pt x="656" y="446"/>
                    <a:pt x="656" y="446"/>
                    <a:pt x="656" y="446"/>
                  </a:cubicBezTo>
                  <a:cubicBezTo>
                    <a:pt x="656" y="430"/>
                    <a:pt x="656" y="430"/>
                    <a:pt x="656" y="430"/>
                  </a:cubicBezTo>
                  <a:lnTo>
                    <a:pt x="646" y="430"/>
                  </a:lnTo>
                  <a:close/>
                  <a:moveTo>
                    <a:pt x="100" y="430"/>
                  </a:moveTo>
                  <a:cubicBezTo>
                    <a:pt x="16" y="430"/>
                    <a:pt x="16" y="430"/>
                    <a:pt x="16" y="430"/>
                  </a:cubicBezTo>
                  <a:cubicBezTo>
                    <a:pt x="100" y="270"/>
                    <a:pt x="100" y="270"/>
                    <a:pt x="100" y="270"/>
                  </a:cubicBezTo>
                  <a:lnTo>
                    <a:pt x="100" y="430"/>
                  </a:lnTo>
                  <a:close/>
                  <a:moveTo>
                    <a:pt x="190" y="430"/>
                  </a:moveTo>
                  <a:cubicBezTo>
                    <a:pt x="107" y="430"/>
                    <a:pt x="107" y="430"/>
                    <a:pt x="107" y="430"/>
                  </a:cubicBezTo>
                  <a:cubicBezTo>
                    <a:pt x="107" y="270"/>
                    <a:pt x="107" y="270"/>
                    <a:pt x="107" y="270"/>
                  </a:cubicBezTo>
                  <a:lnTo>
                    <a:pt x="190" y="430"/>
                  </a:lnTo>
                  <a:close/>
                  <a:moveTo>
                    <a:pt x="549" y="430"/>
                  </a:moveTo>
                  <a:cubicBezTo>
                    <a:pt x="465" y="430"/>
                    <a:pt x="465" y="430"/>
                    <a:pt x="465" y="430"/>
                  </a:cubicBezTo>
                  <a:cubicBezTo>
                    <a:pt x="549" y="270"/>
                    <a:pt x="549" y="270"/>
                    <a:pt x="549" y="270"/>
                  </a:cubicBezTo>
                  <a:lnTo>
                    <a:pt x="549" y="430"/>
                  </a:lnTo>
                  <a:close/>
                  <a:moveTo>
                    <a:pt x="556" y="430"/>
                  </a:moveTo>
                  <a:cubicBezTo>
                    <a:pt x="556" y="270"/>
                    <a:pt x="556" y="270"/>
                    <a:pt x="556" y="270"/>
                  </a:cubicBezTo>
                  <a:cubicBezTo>
                    <a:pt x="639" y="430"/>
                    <a:pt x="639" y="430"/>
                    <a:pt x="639" y="430"/>
                  </a:cubicBezTo>
                  <a:lnTo>
                    <a:pt x="556" y="430"/>
                  </a:lnTo>
                  <a:close/>
                </a:path>
              </a:pathLst>
            </a:custGeom>
            <a:solidFill>
              <a:srgbClr val="1641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grpSp>
        <p:nvGrpSpPr>
          <p:cNvPr id="11" name="Articulo28">
            <a:extLst>
              <a:ext uri="{FF2B5EF4-FFF2-40B4-BE49-F238E27FC236}">
                <a16:creationId xmlns:a16="http://schemas.microsoft.com/office/drawing/2014/main" id="{9325CE19-98F2-9EAC-8CBA-9305156E0DE8}"/>
              </a:ext>
            </a:extLst>
          </p:cNvPr>
          <p:cNvGrpSpPr/>
          <p:nvPr/>
        </p:nvGrpSpPr>
        <p:grpSpPr>
          <a:xfrm>
            <a:off x="6092700" y="2901813"/>
            <a:ext cx="2390265" cy="957123"/>
            <a:chOff x="6092700" y="2901813"/>
            <a:chExt cx="2390265" cy="957123"/>
          </a:xfrm>
        </p:grpSpPr>
        <p:sp>
          <p:nvSpPr>
            <p:cNvPr id="104" name="Subtitle 2">
              <a:extLst>
                <a:ext uri="{FF2B5EF4-FFF2-40B4-BE49-F238E27FC236}">
                  <a16:creationId xmlns:a16="http://schemas.microsoft.com/office/drawing/2014/main" id="{90BF58F9-7AD9-E128-4096-E9B9C4C7206F}"/>
                </a:ext>
              </a:extLst>
            </p:cNvPr>
            <p:cNvSpPr txBox="1">
              <a:spLocks/>
            </p:cNvSpPr>
            <p:nvPr/>
          </p:nvSpPr>
          <p:spPr>
            <a:xfrm>
              <a:off x="6434603" y="3166439"/>
              <a:ext cx="2048362" cy="69249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C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Responsabilidades de las entidades y de los usuarios SIIF</a:t>
              </a:r>
              <a:endPara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05" name="TextBox 2">
              <a:extLst>
                <a:ext uri="{FF2B5EF4-FFF2-40B4-BE49-F238E27FC236}">
                  <a16:creationId xmlns:a16="http://schemas.microsoft.com/office/drawing/2014/main" id="{72EDBA34-10CC-61ED-7EA9-14E1B65C08A9}"/>
                </a:ext>
              </a:extLst>
            </p:cNvPr>
            <p:cNvSpPr txBox="1"/>
            <p:nvPr/>
          </p:nvSpPr>
          <p:spPr>
            <a:xfrm>
              <a:off x="6434603" y="2901813"/>
              <a:ext cx="1911183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1" i="0" u="none" strike="noStrike" kern="1200" cap="none" spc="100" normalizeH="0" baseline="0" noProof="0">
                  <a:ln>
                    <a:noFill/>
                  </a:ln>
                  <a:solidFill>
                    <a:srgbClr val="16418A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Articulo 28</a:t>
              </a:r>
            </a:p>
          </p:txBody>
        </p:sp>
        <p:sp>
          <p:nvSpPr>
            <p:cNvPr id="112" name="Freeform 53">
              <a:extLst>
                <a:ext uri="{FF2B5EF4-FFF2-40B4-BE49-F238E27FC236}">
                  <a16:creationId xmlns:a16="http://schemas.microsoft.com/office/drawing/2014/main" id="{E27DCBDC-B131-3E61-4CCC-A329C2A68F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2700" y="2940723"/>
              <a:ext cx="301275" cy="301413"/>
            </a:xfrm>
            <a:custGeom>
              <a:avLst/>
              <a:gdLst>
                <a:gd name="T0" fmla="*/ 646 w 656"/>
                <a:gd name="T1" fmla="*/ 429 h 508"/>
                <a:gd name="T2" fmla="*/ 562 w 656"/>
                <a:gd name="T3" fmla="*/ 260 h 508"/>
                <a:gd name="T4" fmla="*/ 590 w 656"/>
                <a:gd name="T5" fmla="*/ 244 h 508"/>
                <a:gd name="T6" fmla="*/ 552 w 656"/>
                <a:gd name="T7" fmla="*/ 244 h 508"/>
                <a:gd name="T8" fmla="*/ 496 w 656"/>
                <a:gd name="T9" fmla="*/ 262 h 508"/>
                <a:gd name="T10" fmla="*/ 364 w 656"/>
                <a:gd name="T11" fmla="*/ 208 h 508"/>
                <a:gd name="T12" fmla="*/ 346 w 656"/>
                <a:gd name="T13" fmla="*/ 0 h 508"/>
                <a:gd name="T14" fmla="*/ 308 w 656"/>
                <a:gd name="T15" fmla="*/ 188 h 508"/>
                <a:gd name="T16" fmla="*/ 224 w 656"/>
                <a:gd name="T17" fmla="*/ 238 h 508"/>
                <a:gd name="T18" fmla="*/ 103 w 656"/>
                <a:gd name="T19" fmla="*/ 248 h 508"/>
                <a:gd name="T20" fmla="*/ 84 w 656"/>
                <a:gd name="T21" fmla="*/ 225 h 508"/>
                <a:gd name="T22" fmla="*/ 84 w 656"/>
                <a:gd name="T23" fmla="*/ 263 h 508"/>
                <a:gd name="T24" fmla="*/ 96 w 656"/>
                <a:gd name="T25" fmla="*/ 263 h 508"/>
                <a:gd name="T26" fmla="*/ 9 w 656"/>
                <a:gd name="T27" fmla="*/ 430 h 508"/>
                <a:gd name="T28" fmla="*/ 0 w 656"/>
                <a:gd name="T29" fmla="*/ 446 h 508"/>
                <a:gd name="T30" fmla="*/ 103 w 656"/>
                <a:gd name="T31" fmla="*/ 508 h 508"/>
                <a:gd name="T32" fmla="*/ 207 w 656"/>
                <a:gd name="T33" fmla="*/ 446 h 508"/>
                <a:gd name="T34" fmla="*/ 197 w 656"/>
                <a:gd name="T35" fmla="*/ 430 h 508"/>
                <a:gd name="T36" fmla="*/ 115 w 656"/>
                <a:gd name="T37" fmla="*/ 273 h 508"/>
                <a:gd name="T38" fmla="*/ 224 w 656"/>
                <a:gd name="T39" fmla="*/ 271 h 508"/>
                <a:gd name="T40" fmla="*/ 327 w 656"/>
                <a:gd name="T41" fmla="*/ 266 h 508"/>
                <a:gd name="T42" fmla="*/ 430 w 656"/>
                <a:gd name="T43" fmla="*/ 271 h 508"/>
                <a:gd name="T44" fmla="*/ 541 w 656"/>
                <a:gd name="T45" fmla="*/ 272 h 508"/>
                <a:gd name="T46" fmla="*/ 458 w 656"/>
                <a:gd name="T47" fmla="*/ 430 h 508"/>
                <a:gd name="T48" fmla="*/ 449 w 656"/>
                <a:gd name="T49" fmla="*/ 446 h 508"/>
                <a:gd name="T50" fmla="*/ 552 w 656"/>
                <a:gd name="T51" fmla="*/ 508 h 508"/>
                <a:gd name="T52" fmla="*/ 656 w 656"/>
                <a:gd name="T53" fmla="*/ 446 h 508"/>
                <a:gd name="T54" fmla="*/ 646 w 656"/>
                <a:gd name="T55" fmla="*/ 430 h 508"/>
                <a:gd name="T56" fmla="*/ 16 w 656"/>
                <a:gd name="T57" fmla="*/ 430 h 508"/>
                <a:gd name="T58" fmla="*/ 100 w 656"/>
                <a:gd name="T59" fmla="*/ 430 h 508"/>
                <a:gd name="T60" fmla="*/ 107 w 656"/>
                <a:gd name="T61" fmla="*/ 430 h 508"/>
                <a:gd name="T62" fmla="*/ 190 w 656"/>
                <a:gd name="T63" fmla="*/ 430 h 508"/>
                <a:gd name="T64" fmla="*/ 465 w 656"/>
                <a:gd name="T65" fmla="*/ 430 h 508"/>
                <a:gd name="T66" fmla="*/ 549 w 656"/>
                <a:gd name="T67" fmla="*/ 430 h 508"/>
                <a:gd name="T68" fmla="*/ 556 w 656"/>
                <a:gd name="T69" fmla="*/ 270 h 508"/>
                <a:gd name="T70" fmla="*/ 556 w 656"/>
                <a:gd name="T71" fmla="*/ 43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6" h="508">
                  <a:moveTo>
                    <a:pt x="646" y="430"/>
                  </a:moveTo>
                  <a:cubicBezTo>
                    <a:pt x="646" y="430"/>
                    <a:pt x="646" y="429"/>
                    <a:pt x="646" y="429"/>
                  </a:cubicBezTo>
                  <a:cubicBezTo>
                    <a:pt x="559" y="262"/>
                    <a:pt x="559" y="262"/>
                    <a:pt x="559" y="262"/>
                  </a:cubicBezTo>
                  <a:cubicBezTo>
                    <a:pt x="560" y="262"/>
                    <a:pt x="561" y="261"/>
                    <a:pt x="562" y="260"/>
                  </a:cubicBezTo>
                  <a:cubicBezTo>
                    <a:pt x="565" y="262"/>
                    <a:pt x="568" y="263"/>
                    <a:pt x="571" y="263"/>
                  </a:cubicBezTo>
                  <a:cubicBezTo>
                    <a:pt x="582" y="263"/>
                    <a:pt x="590" y="254"/>
                    <a:pt x="590" y="244"/>
                  </a:cubicBezTo>
                  <a:cubicBezTo>
                    <a:pt x="590" y="233"/>
                    <a:pt x="582" y="225"/>
                    <a:pt x="571" y="225"/>
                  </a:cubicBezTo>
                  <a:cubicBezTo>
                    <a:pt x="561" y="225"/>
                    <a:pt x="552" y="233"/>
                    <a:pt x="552" y="244"/>
                  </a:cubicBezTo>
                  <a:cubicBezTo>
                    <a:pt x="552" y="245"/>
                    <a:pt x="552" y="246"/>
                    <a:pt x="553" y="247"/>
                  </a:cubicBezTo>
                  <a:cubicBezTo>
                    <a:pt x="535" y="256"/>
                    <a:pt x="518" y="261"/>
                    <a:pt x="496" y="262"/>
                  </a:cubicBezTo>
                  <a:cubicBezTo>
                    <a:pt x="471" y="263"/>
                    <a:pt x="451" y="251"/>
                    <a:pt x="430" y="238"/>
                  </a:cubicBezTo>
                  <a:cubicBezTo>
                    <a:pt x="410" y="226"/>
                    <a:pt x="387" y="215"/>
                    <a:pt x="364" y="208"/>
                  </a:cubicBezTo>
                  <a:cubicBezTo>
                    <a:pt x="361" y="200"/>
                    <a:pt x="354" y="193"/>
                    <a:pt x="346" y="188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0" y="193"/>
                    <a:pt x="293" y="200"/>
                    <a:pt x="289" y="208"/>
                  </a:cubicBezTo>
                  <a:cubicBezTo>
                    <a:pt x="266" y="215"/>
                    <a:pt x="243" y="226"/>
                    <a:pt x="224" y="238"/>
                  </a:cubicBezTo>
                  <a:cubicBezTo>
                    <a:pt x="203" y="251"/>
                    <a:pt x="183" y="263"/>
                    <a:pt x="157" y="262"/>
                  </a:cubicBezTo>
                  <a:cubicBezTo>
                    <a:pt x="137" y="261"/>
                    <a:pt x="120" y="256"/>
                    <a:pt x="103" y="248"/>
                  </a:cubicBezTo>
                  <a:cubicBezTo>
                    <a:pt x="103" y="246"/>
                    <a:pt x="103" y="245"/>
                    <a:pt x="103" y="244"/>
                  </a:cubicBezTo>
                  <a:cubicBezTo>
                    <a:pt x="103" y="233"/>
                    <a:pt x="95" y="225"/>
                    <a:pt x="84" y="225"/>
                  </a:cubicBezTo>
                  <a:cubicBezTo>
                    <a:pt x="74" y="225"/>
                    <a:pt x="65" y="233"/>
                    <a:pt x="65" y="244"/>
                  </a:cubicBezTo>
                  <a:cubicBezTo>
                    <a:pt x="65" y="254"/>
                    <a:pt x="74" y="263"/>
                    <a:pt x="84" y="263"/>
                  </a:cubicBezTo>
                  <a:cubicBezTo>
                    <a:pt x="87" y="263"/>
                    <a:pt x="90" y="262"/>
                    <a:pt x="93" y="261"/>
                  </a:cubicBezTo>
                  <a:cubicBezTo>
                    <a:pt x="94" y="262"/>
                    <a:pt x="95" y="262"/>
                    <a:pt x="96" y="263"/>
                  </a:cubicBezTo>
                  <a:cubicBezTo>
                    <a:pt x="10" y="429"/>
                    <a:pt x="10" y="429"/>
                    <a:pt x="10" y="429"/>
                  </a:cubicBezTo>
                  <a:cubicBezTo>
                    <a:pt x="9" y="429"/>
                    <a:pt x="9" y="430"/>
                    <a:pt x="9" y="430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12" y="446"/>
                    <a:pt x="12" y="446"/>
                    <a:pt x="12" y="446"/>
                  </a:cubicBezTo>
                  <a:cubicBezTo>
                    <a:pt x="27" y="483"/>
                    <a:pt x="62" y="508"/>
                    <a:pt x="103" y="508"/>
                  </a:cubicBezTo>
                  <a:cubicBezTo>
                    <a:pt x="145" y="508"/>
                    <a:pt x="180" y="483"/>
                    <a:pt x="194" y="446"/>
                  </a:cubicBezTo>
                  <a:cubicBezTo>
                    <a:pt x="207" y="446"/>
                    <a:pt x="207" y="446"/>
                    <a:pt x="207" y="446"/>
                  </a:cubicBezTo>
                  <a:cubicBezTo>
                    <a:pt x="207" y="430"/>
                    <a:pt x="207" y="430"/>
                    <a:pt x="207" y="430"/>
                  </a:cubicBezTo>
                  <a:cubicBezTo>
                    <a:pt x="197" y="430"/>
                    <a:pt x="197" y="430"/>
                    <a:pt x="197" y="430"/>
                  </a:cubicBezTo>
                  <a:cubicBezTo>
                    <a:pt x="197" y="430"/>
                    <a:pt x="197" y="429"/>
                    <a:pt x="197" y="429"/>
                  </a:cubicBezTo>
                  <a:cubicBezTo>
                    <a:pt x="115" y="273"/>
                    <a:pt x="115" y="273"/>
                    <a:pt x="115" y="273"/>
                  </a:cubicBezTo>
                  <a:cubicBezTo>
                    <a:pt x="130" y="280"/>
                    <a:pt x="144" y="284"/>
                    <a:pt x="159" y="286"/>
                  </a:cubicBezTo>
                  <a:cubicBezTo>
                    <a:pt x="176" y="287"/>
                    <a:pt x="202" y="283"/>
                    <a:pt x="224" y="271"/>
                  </a:cubicBezTo>
                  <a:cubicBezTo>
                    <a:pt x="244" y="260"/>
                    <a:pt x="267" y="249"/>
                    <a:pt x="290" y="242"/>
                  </a:cubicBezTo>
                  <a:cubicBezTo>
                    <a:pt x="296" y="256"/>
                    <a:pt x="310" y="266"/>
                    <a:pt x="327" y="266"/>
                  </a:cubicBezTo>
                  <a:cubicBezTo>
                    <a:pt x="343" y="266"/>
                    <a:pt x="358" y="256"/>
                    <a:pt x="364" y="242"/>
                  </a:cubicBezTo>
                  <a:cubicBezTo>
                    <a:pt x="387" y="249"/>
                    <a:pt x="410" y="260"/>
                    <a:pt x="430" y="271"/>
                  </a:cubicBezTo>
                  <a:cubicBezTo>
                    <a:pt x="452" y="283"/>
                    <a:pt x="478" y="287"/>
                    <a:pt x="495" y="286"/>
                  </a:cubicBezTo>
                  <a:cubicBezTo>
                    <a:pt x="510" y="284"/>
                    <a:pt x="526" y="279"/>
                    <a:pt x="541" y="272"/>
                  </a:cubicBezTo>
                  <a:cubicBezTo>
                    <a:pt x="459" y="429"/>
                    <a:pt x="459" y="429"/>
                    <a:pt x="459" y="429"/>
                  </a:cubicBezTo>
                  <a:cubicBezTo>
                    <a:pt x="458" y="429"/>
                    <a:pt x="458" y="430"/>
                    <a:pt x="458" y="430"/>
                  </a:cubicBezTo>
                  <a:cubicBezTo>
                    <a:pt x="449" y="430"/>
                    <a:pt x="449" y="430"/>
                    <a:pt x="449" y="430"/>
                  </a:cubicBezTo>
                  <a:cubicBezTo>
                    <a:pt x="449" y="446"/>
                    <a:pt x="449" y="446"/>
                    <a:pt x="449" y="446"/>
                  </a:cubicBezTo>
                  <a:cubicBezTo>
                    <a:pt x="462" y="446"/>
                    <a:pt x="462" y="446"/>
                    <a:pt x="462" y="446"/>
                  </a:cubicBezTo>
                  <a:cubicBezTo>
                    <a:pt x="476" y="483"/>
                    <a:pt x="511" y="508"/>
                    <a:pt x="552" y="508"/>
                  </a:cubicBezTo>
                  <a:cubicBezTo>
                    <a:pt x="594" y="508"/>
                    <a:pt x="629" y="483"/>
                    <a:pt x="643" y="446"/>
                  </a:cubicBezTo>
                  <a:cubicBezTo>
                    <a:pt x="656" y="446"/>
                    <a:pt x="656" y="446"/>
                    <a:pt x="656" y="446"/>
                  </a:cubicBezTo>
                  <a:cubicBezTo>
                    <a:pt x="656" y="430"/>
                    <a:pt x="656" y="430"/>
                    <a:pt x="656" y="430"/>
                  </a:cubicBezTo>
                  <a:lnTo>
                    <a:pt x="646" y="430"/>
                  </a:lnTo>
                  <a:close/>
                  <a:moveTo>
                    <a:pt x="100" y="430"/>
                  </a:moveTo>
                  <a:cubicBezTo>
                    <a:pt x="16" y="430"/>
                    <a:pt x="16" y="430"/>
                    <a:pt x="16" y="430"/>
                  </a:cubicBezTo>
                  <a:cubicBezTo>
                    <a:pt x="100" y="270"/>
                    <a:pt x="100" y="270"/>
                    <a:pt x="100" y="270"/>
                  </a:cubicBezTo>
                  <a:lnTo>
                    <a:pt x="100" y="430"/>
                  </a:lnTo>
                  <a:close/>
                  <a:moveTo>
                    <a:pt x="190" y="430"/>
                  </a:moveTo>
                  <a:cubicBezTo>
                    <a:pt x="107" y="430"/>
                    <a:pt x="107" y="430"/>
                    <a:pt x="107" y="430"/>
                  </a:cubicBezTo>
                  <a:cubicBezTo>
                    <a:pt x="107" y="270"/>
                    <a:pt x="107" y="270"/>
                    <a:pt x="107" y="270"/>
                  </a:cubicBezTo>
                  <a:lnTo>
                    <a:pt x="190" y="430"/>
                  </a:lnTo>
                  <a:close/>
                  <a:moveTo>
                    <a:pt x="549" y="430"/>
                  </a:moveTo>
                  <a:cubicBezTo>
                    <a:pt x="465" y="430"/>
                    <a:pt x="465" y="430"/>
                    <a:pt x="465" y="430"/>
                  </a:cubicBezTo>
                  <a:cubicBezTo>
                    <a:pt x="549" y="270"/>
                    <a:pt x="549" y="270"/>
                    <a:pt x="549" y="270"/>
                  </a:cubicBezTo>
                  <a:lnTo>
                    <a:pt x="549" y="430"/>
                  </a:lnTo>
                  <a:close/>
                  <a:moveTo>
                    <a:pt x="556" y="430"/>
                  </a:moveTo>
                  <a:cubicBezTo>
                    <a:pt x="556" y="270"/>
                    <a:pt x="556" y="270"/>
                    <a:pt x="556" y="270"/>
                  </a:cubicBezTo>
                  <a:cubicBezTo>
                    <a:pt x="639" y="430"/>
                    <a:pt x="639" y="430"/>
                    <a:pt x="639" y="430"/>
                  </a:cubicBezTo>
                  <a:lnTo>
                    <a:pt x="556" y="430"/>
                  </a:lnTo>
                  <a:close/>
                </a:path>
              </a:pathLst>
            </a:custGeom>
            <a:solidFill>
              <a:srgbClr val="1641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grpSp>
        <p:nvGrpSpPr>
          <p:cNvPr id="12" name="Articulo32">
            <a:extLst>
              <a:ext uri="{FF2B5EF4-FFF2-40B4-BE49-F238E27FC236}">
                <a16:creationId xmlns:a16="http://schemas.microsoft.com/office/drawing/2014/main" id="{C1E04863-A132-8402-75D5-0883FD68D06A}"/>
              </a:ext>
            </a:extLst>
          </p:cNvPr>
          <p:cNvGrpSpPr/>
          <p:nvPr/>
        </p:nvGrpSpPr>
        <p:grpSpPr>
          <a:xfrm>
            <a:off x="6089639" y="4051505"/>
            <a:ext cx="2393326" cy="551913"/>
            <a:chOff x="6089639" y="4051505"/>
            <a:chExt cx="2393326" cy="551913"/>
          </a:xfrm>
        </p:grpSpPr>
        <p:sp>
          <p:nvSpPr>
            <p:cNvPr id="106" name="Subtitle 2">
              <a:extLst>
                <a:ext uri="{FF2B5EF4-FFF2-40B4-BE49-F238E27FC236}">
                  <a16:creationId xmlns:a16="http://schemas.microsoft.com/office/drawing/2014/main" id="{E35AFD23-65DC-7A28-B053-17F6B7C4C8EC}"/>
                </a:ext>
              </a:extLst>
            </p:cNvPr>
            <p:cNvSpPr txBox="1">
              <a:spLocks/>
            </p:cNvSpPr>
            <p:nvPr/>
          </p:nvSpPr>
          <p:spPr>
            <a:xfrm>
              <a:off x="6434603" y="4311030"/>
              <a:ext cx="2048362" cy="2923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C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Solicitud de Información</a:t>
              </a:r>
              <a:endParaRPr kumimoji="0" lang="es-E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07" name="TextBox 2">
              <a:extLst>
                <a:ext uri="{FF2B5EF4-FFF2-40B4-BE49-F238E27FC236}">
                  <a16:creationId xmlns:a16="http://schemas.microsoft.com/office/drawing/2014/main" id="{DF3F1C10-7352-0AF1-8DDD-BA91C76E2302}"/>
                </a:ext>
              </a:extLst>
            </p:cNvPr>
            <p:cNvSpPr txBox="1"/>
            <p:nvPr/>
          </p:nvSpPr>
          <p:spPr>
            <a:xfrm>
              <a:off x="6434601" y="4054255"/>
              <a:ext cx="1911183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1" i="0" u="none" strike="noStrike" kern="1200" cap="none" spc="100" normalizeH="0" baseline="0" noProof="0">
                  <a:ln>
                    <a:noFill/>
                  </a:ln>
                  <a:solidFill>
                    <a:srgbClr val="16418A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Articulo 32</a:t>
              </a:r>
            </a:p>
          </p:txBody>
        </p:sp>
        <p:sp>
          <p:nvSpPr>
            <p:cNvPr id="113" name="Freeform 53">
              <a:extLst>
                <a:ext uri="{FF2B5EF4-FFF2-40B4-BE49-F238E27FC236}">
                  <a16:creationId xmlns:a16="http://schemas.microsoft.com/office/drawing/2014/main" id="{30D462A2-CEC5-6569-A067-A2054D2ED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9639" y="4051505"/>
              <a:ext cx="301275" cy="301413"/>
            </a:xfrm>
            <a:custGeom>
              <a:avLst/>
              <a:gdLst>
                <a:gd name="T0" fmla="*/ 646 w 656"/>
                <a:gd name="T1" fmla="*/ 429 h 508"/>
                <a:gd name="T2" fmla="*/ 562 w 656"/>
                <a:gd name="T3" fmla="*/ 260 h 508"/>
                <a:gd name="T4" fmla="*/ 590 w 656"/>
                <a:gd name="T5" fmla="*/ 244 h 508"/>
                <a:gd name="T6" fmla="*/ 552 w 656"/>
                <a:gd name="T7" fmla="*/ 244 h 508"/>
                <a:gd name="T8" fmla="*/ 496 w 656"/>
                <a:gd name="T9" fmla="*/ 262 h 508"/>
                <a:gd name="T10" fmla="*/ 364 w 656"/>
                <a:gd name="T11" fmla="*/ 208 h 508"/>
                <a:gd name="T12" fmla="*/ 346 w 656"/>
                <a:gd name="T13" fmla="*/ 0 h 508"/>
                <a:gd name="T14" fmla="*/ 308 w 656"/>
                <a:gd name="T15" fmla="*/ 188 h 508"/>
                <a:gd name="T16" fmla="*/ 224 w 656"/>
                <a:gd name="T17" fmla="*/ 238 h 508"/>
                <a:gd name="T18" fmla="*/ 103 w 656"/>
                <a:gd name="T19" fmla="*/ 248 h 508"/>
                <a:gd name="T20" fmla="*/ 84 w 656"/>
                <a:gd name="T21" fmla="*/ 225 h 508"/>
                <a:gd name="T22" fmla="*/ 84 w 656"/>
                <a:gd name="T23" fmla="*/ 263 h 508"/>
                <a:gd name="T24" fmla="*/ 96 w 656"/>
                <a:gd name="T25" fmla="*/ 263 h 508"/>
                <a:gd name="T26" fmla="*/ 9 w 656"/>
                <a:gd name="T27" fmla="*/ 430 h 508"/>
                <a:gd name="T28" fmla="*/ 0 w 656"/>
                <a:gd name="T29" fmla="*/ 446 h 508"/>
                <a:gd name="T30" fmla="*/ 103 w 656"/>
                <a:gd name="T31" fmla="*/ 508 h 508"/>
                <a:gd name="T32" fmla="*/ 207 w 656"/>
                <a:gd name="T33" fmla="*/ 446 h 508"/>
                <a:gd name="T34" fmla="*/ 197 w 656"/>
                <a:gd name="T35" fmla="*/ 430 h 508"/>
                <a:gd name="T36" fmla="*/ 115 w 656"/>
                <a:gd name="T37" fmla="*/ 273 h 508"/>
                <a:gd name="T38" fmla="*/ 224 w 656"/>
                <a:gd name="T39" fmla="*/ 271 h 508"/>
                <a:gd name="T40" fmla="*/ 327 w 656"/>
                <a:gd name="T41" fmla="*/ 266 h 508"/>
                <a:gd name="T42" fmla="*/ 430 w 656"/>
                <a:gd name="T43" fmla="*/ 271 h 508"/>
                <a:gd name="T44" fmla="*/ 541 w 656"/>
                <a:gd name="T45" fmla="*/ 272 h 508"/>
                <a:gd name="T46" fmla="*/ 458 w 656"/>
                <a:gd name="T47" fmla="*/ 430 h 508"/>
                <a:gd name="T48" fmla="*/ 449 w 656"/>
                <a:gd name="T49" fmla="*/ 446 h 508"/>
                <a:gd name="T50" fmla="*/ 552 w 656"/>
                <a:gd name="T51" fmla="*/ 508 h 508"/>
                <a:gd name="T52" fmla="*/ 656 w 656"/>
                <a:gd name="T53" fmla="*/ 446 h 508"/>
                <a:gd name="T54" fmla="*/ 646 w 656"/>
                <a:gd name="T55" fmla="*/ 430 h 508"/>
                <a:gd name="T56" fmla="*/ 16 w 656"/>
                <a:gd name="T57" fmla="*/ 430 h 508"/>
                <a:gd name="T58" fmla="*/ 100 w 656"/>
                <a:gd name="T59" fmla="*/ 430 h 508"/>
                <a:gd name="T60" fmla="*/ 107 w 656"/>
                <a:gd name="T61" fmla="*/ 430 h 508"/>
                <a:gd name="T62" fmla="*/ 190 w 656"/>
                <a:gd name="T63" fmla="*/ 430 h 508"/>
                <a:gd name="T64" fmla="*/ 465 w 656"/>
                <a:gd name="T65" fmla="*/ 430 h 508"/>
                <a:gd name="T66" fmla="*/ 549 w 656"/>
                <a:gd name="T67" fmla="*/ 430 h 508"/>
                <a:gd name="T68" fmla="*/ 556 w 656"/>
                <a:gd name="T69" fmla="*/ 270 h 508"/>
                <a:gd name="T70" fmla="*/ 556 w 656"/>
                <a:gd name="T71" fmla="*/ 43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6" h="508">
                  <a:moveTo>
                    <a:pt x="646" y="430"/>
                  </a:moveTo>
                  <a:cubicBezTo>
                    <a:pt x="646" y="430"/>
                    <a:pt x="646" y="429"/>
                    <a:pt x="646" y="429"/>
                  </a:cubicBezTo>
                  <a:cubicBezTo>
                    <a:pt x="559" y="262"/>
                    <a:pt x="559" y="262"/>
                    <a:pt x="559" y="262"/>
                  </a:cubicBezTo>
                  <a:cubicBezTo>
                    <a:pt x="560" y="262"/>
                    <a:pt x="561" y="261"/>
                    <a:pt x="562" y="260"/>
                  </a:cubicBezTo>
                  <a:cubicBezTo>
                    <a:pt x="565" y="262"/>
                    <a:pt x="568" y="263"/>
                    <a:pt x="571" y="263"/>
                  </a:cubicBezTo>
                  <a:cubicBezTo>
                    <a:pt x="582" y="263"/>
                    <a:pt x="590" y="254"/>
                    <a:pt x="590" y="244"/>
                  </a:cubicBezTo>
                  <a:cubicBezTo>
                    <a:pt x="590" y="233"/>
                    <a:pt x="582" y="225"/>
                    <a:pt x="571" y="225"/>
                  </a:cubicBezTo>
                  <a:cubicBezTo>
                    <a:pt x="561" y="225"/>
                    <a:pt x="552" y="233"/>
                    <a:pt x="552" y="244"/>
                  </a:cubicBezTo>
                  <a:cubicBezTo>
                    <a:pt x="552" y="245"/>
                    <a:pt x="552" y="246"/>
                    <a:pt x="553" y="247"/>
                  </a:cubicBezTo>
                  <a:cubicBezTo>
                    <a:pt x="535" y="256"/>
                    <a:pt x="518" y="261"/>
                    <a:pt x="496" y="262"/>
                  </a:cubicBezTo>
                  <a:cubicBezTo>
                    <a:pt x="471" y="263"/>
                    <a:pt x="451" y="251"/>
                    <a:pt x="430" y="238"/>
                  </a:cubicBezTo>
                  <a:cubicBezTo>
                    <a:pt x="410" y="226"/>
                    <a:pt x="387" y="215"/>
                    <a:pt x="364" y="208"/>
                  </a:cubicBezTo>
                  <a:cubicBezTo>
                    <a:pt x="361" y="200"/>
                    <a:pt x="354" y="193"/>
                    <a:pt x="346" y="188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0" y="193"/>
                    <a:pt x="293" y="200"/>
                    <a:pt x="289" y="208"/>
                  </a:cubicBezTo>
                  <a:cubicBezTo>
                    <a:pt x="266" y="215"/>
                    <a:pt x="243" y="226"/>
                    <a:pt x="224" y="238"/>
                  </a:cubicBezTo>
                  <a:cubicBezTo>
                    <a:pt x="203" y="251"/>
                    <a:pt x="183" y="263"/>
                    <a:pt x="157" y="262"/>
                  </a:cubicBezTo>
                  <a:cubicBezTo>
                    <a:pt x="137" y="261"/>
                    <a:pt x="120" y="256"/>
                    <a:pt x="103" y="248"/>
                  </a:cubicBezTo>
                  <a:cubicBezTo>
                    <a:pt x="103" y="246"/>
                    <a:pt x="103" y="245"/>
                    <a:pt x="103" y="244"/>
                  </a:cubicBezTo>
                  <a:cubicBezTo>
                    <a:pt x="103" y="233"/>
                    <a:pt x="95" y="225"/>
                    <a:pt x="84" y="225"/>
                  </a:cubicBezTo>
                  <a:cubicBezTo>
                    <a:pt x="74" y="225"/>
                    <a:pt x="65" y="233"/>
                    <a:pt x="65" y="244"/>
                  </a:cubicBezTo>
                  <a:cubicBezTo>
                    <a:pt x="65" y="254"/>
                    <a:pt x="74" y="263"/>
                    <a:pt x="84" y="263"/>
                  </a:cubicBezTo>
                  <a:cubicBezTo>
                    <a:pt x="87" y="263"/>
                    <a:pt x="90" y="262"/>
                    <a:pt x="93" y="261"/>
                  </a:cubicBezTo>
                  <a:cubicBezTo>
                    <a:pt x="94" y="262"/>
                    <a:pt x="95" y="262"/>
                    <a:pt x="96" y="263"/>
                  </a:cubicBezTo>
                  <a:cubicBezTo>
                    <a:pt x="10" y="429"/>
                    <a:pt x="10" y="429"/>
                    <a:pt x="10" y="429"/>
                  </a:cubicBezTo>
                  <a:cubicBezTo>
                    <a:pt x="9" y="429"/>
                    <a:pt x="9" y="430"/>
                    <a:pt x="9" y="430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12" y="446"/>
                    <a:pt x="12" y="446"/>
                    <a:pt x="12" y="446"/>
                  </a:cubicBezTo>
                  <a:cubicBezTo>
                    <a:pt x="27" y="483"/>
                    <a:pt x="62" y="508"/>
                    <a:pt x="103" y="508"/>
                  </a:cubicBezTo>
                  <a:cubicBezTo>
                    <a:pt x="145" y="508"/>
                    <a:pt x="180" y="483"/>
                    <a:pt x="194" y="446"/>
                  </a:cubicBezTo>
                  <a:cubicBezTo>
                    <a:pt x="207" y="446"/>
                    <a:pt x="207" y="446"/>
                    <a:pt x="207" y="446"/>
                  </a:cubicBezTo>
                  <a:cubicBezTo>
                    <a:pt x="207" y="430"/>
                    <a:pt x="207" y="430"/>
                    <a:pt x="207" y="430"/>
                  </a:cubicBezTo>
                  <a:cubicBezTo>
                    <a:pt x="197" y="430"/>
                    <a:pt x="197" y="430"/>
                    <a:pt x="197" y="430"/>
                  </a:cubicBezTo>
                  <a:cubicBezTo>
                    <a:pt x="197" y="430"/>
                    <a:pt x="197" y="429"/>
                    <a:pt x="197" y="429"/>
                  </a:cubicBezTo>
                  <a:cubicBezTo>
                    <a:pt x="115" y="273"/>
                    <a:pt x="115" y="273"/>
                    <a:pt x="115" y="273"/>
                  </a:cubicBezTo>
                  <a:cubicBezTo>
                    <a:pt x="130" y="280"/>
                    <a:pt x="144" y="284"/>
                    <a:pt x="159" y="286"/>
                  </a:cubicBezTo>
                  <a:cubicBezTo>
                    <a:pt x="176" y="287"/>
                    <a:pt x="202" y="283"/>
                    <a:pt x="224" y="271"/>
                  </a:cubicBezTo>
                  <a:cubicBezTo>
                    <a:pt x="244" y="260"/>
                    <a:pt x="267" y="249"/>
                    <a:pt x="290" y="242"/>
                  </a:cubicBezTo>
                  <a:cubicBezTo>
                    <a:pt x="296" y="256"/>
                    <a:pt x="310" y="266"/>
                    <a:pt x="327" y="266"/>
                  </a:cubicBezTo>
                  <a:cubicBezTo>
                    <a:pt x="343" y="266"/>
                    <a:pt x="358" y="256"/>
                    <a:pt x="364" y="242"/>
                  </a:cubicBezTo>
                  <a:cubicBezTo>
                    <a:pt x="387" y="249"/>
                    <a:pt x="410" y="260"/>
                    <a:pt x="430" y="271"/>
                  </a:cubicBezTo>
                  <a:cubicBezTo>
                    <a:pt x="452" y="283"/>
                    <a:pt x="478" y="287"/>
                    <a:pt x="495" y="286"/>
                  </a:cubicBezTo>
                  <a:cubicBezTo>
                    <a:pt x="510" y="284"/>
                    <a:pt x="526" y="279"/>
                    <a:pt x="541" y="272"/>
                  </a:cubicBezTo>
                  <a:cubicBezTo>
                    <a:pt x="459" y="429"/>
                    <a:pt x="459" y="429"/>
                    <a:pt x="459" y="429"/>
                  </a:cubicBezTo>
                  <a:cubicBezTo>
                    <a:pt x="458" y="429"/>
                    <a:pt x="458" y="430"/>
                    <a:pt x="458" y="430"/>
                  </a:cubicBezTo>
                  <a:cubicBezTo>
                    <a:pt x="449" y="430"/>
                    <a:pt x="449" y="430"/>
                    <a:pt x="449" y="430"/>
                  </a:cubicBezTo>
                  <a:cubicBezTo>
                    <a:pt x="449" y="446"/>
                    <a:pt x="449" y="446"/>
                    <a:pt x="449" y="446"/>
                  </a:cubicBezTo>
                  <a:cubicBezTo>
                    <a:pt x="462" y="446"/>
                    <a:pt x="462" y="446"/>
                    <a:pt x="462" y="446"/>
                  </a:cubicBezTo>
                  <a:cubicBezTo>
                    <a:pt x="476" y="483"/>
                    <a:pt x="511" y="508"/>
                    <a:pt x="552" y="508"/>
                  </a:cubicBezTo>
                  <a:cubicBezTo>
                    <a:pt x="594" y="508"/>
                    <a:pt x="629" y="483"/>
                    <a:pt x="643" y="446"/>
                  </a:cubicBezTo>
                  <a:cubicBezTo>
                    <a:pt x="656" y="446"/>
                    <a:pt x="656" y="446"/>
                    <a:pt x="656" y="446"/>
                  </a:cubicBezTo>
                  <a:cubicBezTo>
                    <a:pt x="656" y="430"/>
                    <a:pt x="656" y="430"/>
                    <a:pt x="656" y="430"/>
                  </a:cubicBezTo>
                  <a:lnTo>
                    <a:pt x="646" y="430"/>
                  </a:lnTo>
                  <a:close/>
                  <a:moveTo>
                    <a:pt x="100" y="430"/>
                  </a:moveTo>
                  <a:cubicBezTo>
                    <a:pt x="16" y="430"/>
                    <a:pt x="16" y="430"/>
                    <a:pt x="16" y="430"/>
                  </a:cubicBezTo>
                  <a:cubicBezTo>
                    <a:pt x="100" y="270"/>
                    <a:pt x="100" y="270"/>
                    <a:pt x="100" y="270"/>
                  </a:cubicBezTo>
                  <a:lnTo>
                    <a:pt x="100" y="430"/>
                  </a:lnTo>
                  <a:close/>
                  <a:moveTo>
                    <a:pt x="190" y="430"/>
                  </a:moveTo>
                  <a:cubicBezTo>
                    <a:pt x="107" y="430"/>
                    <a:pt x="107" y="430"/>
                    <a:pt x="107" y="430"/>
                  </a:cubicBezTo>
                  <a:cubicBezTo>
                    <a:pt x="107" y="270"/>
                    <a:pt x="107" y="270"/>
                    <a:pt x="107" y="270"/>
                  </a:cubicBezTo>
                  <a:lnTo>
                    <a:pt x="190" y="430"/>
                  </a:lnTo>
                  <a:close/>
                  <a:moveTo>
                    <a:pt x="549" y="430"/>
                  </a:moveTo>
                  <a:cubicBezTo>
                    <a:pt x="465" y="430"/>
                    <a:pt x="465" y="430"/>
                    <a:pt x="465" y="430"/>
                  </a:cubicBezTo>
                  <a:cubicBezTo>
                    <a:pt x="549" y="270"/>
                    <a:pt x="549" y="270"/>
                    <a:pt x="549" y="270"/>
                  </a:cubicBezTo>
                  <a:lnTo>
                    <a:pt x="549" y="430"/>
                  </a:lnTo>
                  <a:close/>
                  <a:moveTo>
                    <a:pt x="556" y="430"/>
                  </a:moveTo>
                  <a:cubicBezTo>
                    <a:pt x="556" y="270"/>
                    <a:pt x="556" y="270"/>
                    <a:pt x="556" y="270"/>
                  </a:cubicBezTo>
                  <a:cubicBezTo>
                    <a:pt x="639" y="430"/>
                    <a:pt x="639" y="430"/>
                    <a:pt x="639" y="430"/>
                  </a:cubicBezTo>
                  <a:lnTo>
                    <a:pt x="556" y="430"/>
                  </a:lnTo>
                  <a:close/>
                </a:path>
              </a:pathLst>
            </a:custGeom>
            <a:solidFill>
              <a:srgbClr val="1641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95" name="T.Decreto">
            <a:extLst>
              <a:ext uri="{FF2B5EF4-FFF2-40B4-BE49-F238E27FC236}">
                <a16:creationId xmlns:a16="http://schemas.microsoft.com/office/drawing/2014/main" id="{61396028-590A-6B7C-60E5-10C8ECA88401}"/>
              </a:ext>
            </a:extLst>
          </p:cNvPr>
          <p:cNvSpPr txBox="1"/>
          <p:nvPr/>
        </p:nvSpPr>
        <p:spPr>
          <a:xfrm>
            <a:off x="127635" y="1222691"/>
            <a:ext cx="835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1641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Decreto 1068 de 2015 compila 2674 de 2012</a:t>
            </a:r>
          </a:p>
        </p:txBody>
      </p:sp>
      <p:sp>
        <p:nvSpPr>
          <p:cNvPr id="5" name="T.Normatividad">
            <a:extLst>
              <a:ext uri="{FF2B5EF4-FFF2-40B4-BE49-F238E27FC236}">
                <a16:creationId xmlns:a16="http://schemas.microsoft.com/office/drawing/2014/main" id="{53D6AA9E-8385-F391-FEB0-1F6CB8174681}"/>
              </a:ext>
            </a:extLst>
          </p:cNvPr>
          <p:cNvSpPr txBox="1"/>
          <p:nvPr/>
        </p:nvSpPr>
        <p:spPr>
          <a:xfrm>
            <a:off x="157406" y="755905"/>
            <a:ext cx="5026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NORMATIVIDAD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678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.Gestion_ingresos">
            <a:extLst>
              <a:ext uri="{FF2B5EF4-FFF2-40B4-BE49-F238E27FC236}">
                <a16:creationId xmlns:a16="http://schemas.microsoft.com/office/drawing/2014/main" id="{61B39CB2-8951-D582-6F89-7EFA8D7D9336}"/>
              </a:ext>
            </a:extLst>
          </p:cNvPr>
          <p:cNvSpPr txBox="1"/>
          <p:nvPr/>
        </p:nvSpPr>
        <p:spPr>
          <a:xfrm>
            <a:off x="487680" y="820385"/>
            <a:ext cx="8191500" cy="954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RECLASIFICACIÓN DEL CONCEPTO PARA DOCUMENTOS DE INGRESOS</a:t>
            </a:r>
          </a:p>
        </p:txBody>
      </p:sp>
      <p:sp>
        <p:nvSpPr>
          <p:cNvPr id="3" name="Google Shape;1406;p54">
            <a:extLst>
              <a:ext uri="{FF2B5EF4-FFF2-40B4-BE49-F238E27FC236}">
                <a16:creationId xmlns:a16="http://schemas.microsoft.com/office/drawing/2014/main" id="{B3B42BC3-101E-A6C0-3A16-5BBF4DBD356C}"/>
              </a:ext>
            </a:extLst>
          </p:cNvPr>
          <p:cNvSpPr>
            <a:spLocks/>
          </p:cNvSpPr>
          <p:nvPr/>
        </p:nvSpPr>
        <p:spPr bwMode="auto">
          <a:xfrm>
            <a:off x="564970" y="2127680"/>
            <a:ext cx="3269535" cy="690972"/>
          </a:xfrm>
          <a:custGeom>
            <a:avLst/>
            <a:gdLst>
              <a:gd name="T0" fmla="*/ 3550253 w 1369"/>
              <a:gd name="T1" fmla="*/ 1112837 h 371"/>
              <a:gd name="T2" fmla="*/ 558197 w 1369"/>
              <a:gd name="T3" fmla="*/ 1112837 h 371"/>
              <a:gd name="T4" fmla="*/ 0 w 1369"/>
              <a:gd name="T5" fmla="*/ 557918 h 371"/>
              <a:gd name="T6" fmla="*/ 0 w 1369"/>
              <a:gd name="T7" fmla="*/ 557918 h 371"/>
              <a:gd name="T8" fmla="*/ 558197 w 1369"/>
              <a:gd name="T9" fmla="*/ 0 h 371"/>
              <a:gd name="T10" fmla="*/ 3550253 w 1369"/>
              <a:gd name="T11" fmla="*/ 0 h 371"/>
              <a:gd name="T12" fmla="*/ 4108450 w 1369"/>
              <a:gd name="T13" fmla="*/ 557918 h 371"/>
              <a:gd name="T14" fmla="*/ 4108450 w 1369"/>
              <a:gd name="T15" fmla="*/ 557918 h 371"/>
              <a:gd name="T16" fmla="*/ 3550253 w 1369"/>
              <a:gd name="T17" fmla="*/ 1112837 h 3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69" h="371" extrusionOk="0">
                <a:moveTo>
                  <a:pt x="1183" y="371"/>
                </a:moveTo>
                <a:cubicBezTo>
                  <a:pt x="186" y="371"/>
                  <a:pt x="186" y="371"/>
                  <a:pt x="186" y="371"/>
                </a:cubicBezTo>
                <a:cubicBezTo>
                  <a:pt x="83" y="371"/>
                  <a:pt x="0" y="288"/>
                  <a:pt x="0" y="186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83"/>
                  <a:pt x="83" y="0"/>
                  <a:pt x="186" y="0"/>
                </a:cubicBezTo>
                <a:cubicBezTo>
                  <a:pt x="1183" y="0"/>
                  <a:pt x="1183" y="0"/>
                  <a:pt x="1183" y="0"/>
                </a:cubicBezTo>
                <a:cubicBezTo>
                  <a:pt x="1286" y="0"/>
                  <a:pt x="1369" y="83"/>
                  <a:pt x="1369" y="186"/>
                </a:cubicBezTo>
                <a:cubicBezTo>
                  <a:pt x="1369" y="186"/>
                  <a:pt x="1369" y="186"/>
                  <a:pt x="1369" y="186"/>
                </a:cubicBezTo>
                <a:cubicBezTo>
                  <a:pt x="1369" y="288"/>
                  <a:pt x="1286" y="371"/>
                  <a:pt x="1183" y="371"/>
                </a:cubicBezTo>
                <a:close/>
              </a:path>
            </a:pathLst>
          </a:custGeom>
          <a:solidFill>
            <a:srgbClr val="FFC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 dirty="0"/>
          </a:p>
        </p:txBody>
      </p:sp>
      <p:sp>
        <p:nvSpPr>
          <p:cNvPr id="4" name="Google Shape;1407;p54">
            <a:extLst>
              <a:ext uri="{FF2B5EF4-FFF2-40B4-BE49-F238E27FC236}">
                <a16:creationId xmlns:a16="http://schemas.microsoft.com/office/drawing/2014/main" id="{739695EB-628D-6493-BA8F-0D215FB62BEA}"/>
              </a:ext>
            </a:extLst>
          </p:cNvPr>
          <p:cNvSpPr>
            <a:spLocks/>
          </p:cNvSpPr>
          <p:nvPr/>
        </p:nvSpPr>
        <p:spPr bwMode="auto">
          <a:xfrm>
            <a:off x="564970" y="3081936"/>
            <a:ext cx="3269535" cy="692945"/>
          </a:xfrm>
          <a:custGeom>
            <a:avLst/>
            <a:gdLst>
              <a:gd name="T0" fmla="*/ 3550253 w 1369"/>
              <a:gd name="T1" fmla="*/ 1116013 h 372"/>
              <a:gd name="T2" fmla="*/ 558197 w 1369"/>
              <a:gd name="T3" fmla="*/ 1116013 h 372"/>
              <a:gd name="T4" fmla="*/ 0 w 1369"/>
              <a:gd name="T5" fmla="*/ 558007 h 372"/>
              <a:gd name="T6" fmla="*/ 0 w 1369"/>
              <a:gd name="T7" fmla="*/ 558007 h 372"/>
              <a:gd name="T8" fmla="*/ 558197 w 1369"/>
              <a:gd name="T9" fmla="*/ 0 h 372"/>
              <a:gd name="T10" fmla="*/ 3550253 w 1369"/>
              <a:gd name="T11" fmla="*/ 0 h 372"/>
              <a:gd name="T12" fmla="*/ 4108450 w 1369"/>
              <a:gd name="T13" fmla="*/ 558007 h 372"/>
              <a:gd name="T14" fmla="*/ 4108450 w 1369"/>
              <a:gd name="T15" fmla="*/ 558007 h 372"/>
              <a:gd name="T16" fmla="*/ 3550253 w 1369"/>
              <a:gd name="T17" fmla="*/ 1116013 h 3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69" h="372" extrusionOk="0">
                <a:moveTo>
                  <a:pt x="1183" y="372"/>
                </a:moveTo>
                <a:cubicBezTo>
                  <a:pt x="186" y="372"/>
                  <a:pt x="186" y="372"/>
                  <a:pt x="186" y="372"/>
                </a:cubicBezTo>
                <a:cubicBezTo>
                  <a:pt x="83" y="372"/>
                  <a:pt x="0" y="289"/>
                  <a:pt x="0" y="186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83"/>
                  <a:pt x="83" y="0"/>
                  <a:pt x="186" y="0"/>
                </a:cubicBezTo>
                <a:cubicBezTo>
                  <a:pt x="1183" y="0"/>
                  <a:pt x="1183" y="0"/>
                  <a:pt x="1183" y="0"/>
                </a:cubicBezTo>
                <a:cubicBezTo>
                  <a:pt x="1286" y="0"/>
                  <a:pt x="1369" y="83"/>
                  <a:pt x="1369" y="186"/>
                </a:cubicBezTo>
                <a:cubicBezTo>
                  <a:pt x="1369" y="186"/>
                  <a:pt x="1369" y="186"/>
                  <a:pt x="1369" y="186"/>
                </a:cubicBezTo>
                <a:cubicBezTo>
                  <a:pt x="1369" y="289"/>
                  <a:pt x="1286" y="372"/>
                  <a:pt x="1183" y="372"/>
                </a:cubicBezTo>
                <a:close/>
              </a:path>
            </a:pathLst>
          </a:custGeom>
          <a:solidFill>
            <a:srgbClr val="FF7F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 dirty="0"/>
          </a:p>
        </p:txBody>
      </p:sp>
      <p:sp>
        <p:nvSpPr>
          <p:cNvPr id="5" name="Google Shape;1408;p54">
            <a:extLst>
              <a:ext uri="{FF2B5EF4-FFF2-40B4-BE49-F238E27FC236}">
                <a16:creationId xmlns:a16="http://schemas.microsoft.com/office/drawing/2014/main" id="{8E69513B-F8A8-48BE-F767-EC43599F15D0}"/>
              </a:ext>
            </a:extLst>
          </p:cNvPr>
          <p:cNvSpPr>
            <a:spLocks/>
          </p:cNvSpPr>
          <p:nvPr/>
        </p:nvSpPr>
        <p:spPr bwMode="auto">
          <a:xfrm>
            <a:off x="580130" y="4038165"/>
            <a:ext cx="3269535" cy="693930"/>
          </a:xfrm>
          <a:custGeom>
            <a:avLst/>
            <a:gdLst>
              <a:gd name="T0" fmla="*/ 3550253 w 1369"/>
              <a:gd name="T1" fmla="*/ 1117600 h 372"/>
              <a:gd name="T2" fmla="*/ 558197 w 1369"/>
              <a:gd name="T3" fmla="*/ 1117600 h 372"/>
              <a:gd name="T4" fmla="*/ 0 w 1369"/>
              <a:gd name="T5" fmla="*/ 558800 h 372"/>
              <a:gd name="T6" fmla="*/ 0 w 1369"/>
              <a:gd name="T7" fmla="*/ 558800 h 372"/>
              <a:gd name="T8" fmla="*/ 558197 w 1369"/>
              <a:gd name="T9" fmla="*/ 0 h 372"/>
              <a:gd name="T10" fmla="*/ 3550253 w 1369"/>
              <a:gd name="T11" fmla="*/ 0 h 372"/>
              <a:gd name="T12" fmla="*/ 4108450 w 1369"/>
              <a:gd name="T13" fmla="*/ 558800 h 372"/>
              <a:gd name="T14" fmla="*/ 4108450 w 1369"/>
              <a:gd name="T15" fmla="*/ 558800 h 372"/>
              <a:gd name="T16" fmla="*/ 3550253 w 1369"/>
              <a:gd name="T17" fmla="*/ 1117600 h 3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69" h="372" extrusionOk="0">
                <a:moveTo>
                  <a:pt x="1183" y="372"/>
                </a:moveTo>
                <a:cubicBezTo>
                  <a:pt x="186" y="372"/>
                  <a:pt x="186" y="372"/>
                  <a:pt x="186" y="372"/>
                </a:cubicBezTo>
                <a:cubicBezTo>
                  <a:pt x="83" y="372"/>
                  <a:pt x="0" y="289"/>
                  <a:pt x="0" y="186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84"/>
                  <a:pt x="83" y="0"/>
                  <a:pt x="186" y="0"/>
                </a:cubicBezTo>
                <a:cubicBezTo>
                  <a:pt x="1183" y="0"/>
                  <a:pt x="1183" y="0"/>
                  <a:pt x="1183" y="0"/>
                </a:cubicBezTo>
                <a:cubicBezTo>
                  <a:pt x="1286" y="0"/>
                  <a:pt x="1369" y="84"/>
                  <a:pt x="1369" y="186"/>
                </a:cubicBezTo>
                <a:cubicBezTo>
                  <a:pt x="1369" y="186"/>
                  <a:pt x="1369" y="186"/>
                  <a:pt x="1369" y="186"/>
                </a:cubicBezTo>
                <a:cubicBezTo>
                  <a:pt x="1369" y="289"/>
                  <a:pt x="1286" y="372"/>
                  <a:pt x="1183" y="372"/>
                </a:cubicBezTo>
                <a:close/>
              </a:path>
            </a:pathLst>
          </a:custGeom>
          <a:solidFill>
            <a:srgbClr val="8C13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 dirty="0"/>
          </a:p>
        </p:txBody>
      </p:sp>
      <p:sp>
        <p:nvSpPr>
          <p:cNvPr id="6" name="Google Shape;1412;p54">
            <a:extLst>
              <a:ext uri="{FF2B5EF4-FFF2-40B4-BE49-F238E27FC236}">
                <a16:creationId xmlns:a16="http://schemas.microsoft.com/office/drawing/2014/main" id="{FAC3BDF3-4EA9-240D-CF1E-26032EF3A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238" y="2009397"/>
            <a:ext cx="885604" cy="691959"/>
          </a:xfrm>
          <a:prstGeom prst="ellipse">
            <a:avLst/>
          </a:prstGeom>
          <a:solidFill>
            <a:srgbClr val="FFF2D1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s-EC" altLang="es-EC" sz="18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Google Shape;1413;p54">
            <a:extLst>
              <a:ext uri="{FF2B5EF4-FFF2-40B4-BE49-F238E27FC236}">
                <a16:creationId xmlns:a16="http://schemas.microsoft.com/office/drawing/2014/main" id="{32E4F687-49C1-F1AD-6ACE-A82438CDE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238" y="2963653"/>
            <a:ext cx="885604" cy="691959"/>
          </a:xfrm>
          <a:prstGeom prst="ellipse">
            <a:avLst/>
          </a:prstGeom>
          <a:solidFill>
            <a:srgbClr val="FFBF91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s-EC" altLang="es-EC" sz="18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414;p54">
            <a:extLst>
              <a:ext uri="{FF2B5EF4-FFF2-40B4-BE49-F238E27FC236}">
                <a16:creationId xmlns:a16="http://schemas.microsoft.com/office/drawing/2014/main" id="{EB7FCA80-C568-32F1-482A-A476DD56A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398" y="3922838"/>
            <a:ext cx="885604" cy="691959"/>
          </a:xfrm>
          <a:prstGeom prst="ellipse">
            <a:avLst/>
          </a:prstGeom>
          <a:solidFill>
            <a:srgbClr val="D46A9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s-EC" altLang="es-EC" sz="18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1419;p54">
            <a:extLst>
              <a:ext uri="{FF2B5EF4-FFF2-40B4-BE49-F238E27FC236}">
                <a16:creationId xmlns:a16="http://schemas.microsoft.com/office/drawing/2014/main" id="{3DECC2D2-88F2-D6E6-7B81-E94D84AF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893" y="2061254"/>
            <a:ext cx="744109" cy="48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59F00"/>
              </a:buClr>
              <a:buSzPts val="5100"/>
              <a:buFont typeface="Montserrat" panose="00000500000000000000" pitchFamily="50" charset="0"/>
              <a:buNone/>
            </a:pPr>
            <a:r>
              <a:rPr lang="en-US" altLang="es-EC" sz="4400" b="1" dirty="0">
                <a:solidFill>
                  <a:srgbClr val="F59F00"/>
                </a:solidFill>
                <a:latin typeface="Montserrat" panose="00000500000000000000" pitchFamily="50" charset="0"/>
                <a:sym typeface="Montserrat" panose="00000500000000000000" pitchFamily="50" charset="0"/>
              </a:rPr>
              <a:t>01</a:t>
            </a:r>
            <a:endParaRPr lang="es-EC" altLang="es-EC" sz="4400" dirty="0"/>
          </a:p>
        </p:txBody>
      </p:sp>
      <p:sp>
        <p:nvSpPr>
          <p:cNvPr id="10" name="Google Shape;1420;p54">
            <a:extLst>
              <a:ext uri="{FF2B5EF4-FFF2-40B4-BE49-F238E27FC236}">
                <a16:creationId xmlns:a16="http://schemas.microsoft.com/office/drawing/2014/main" id="{1AFDD0F6-C736-3A5B-26B5-70D60E342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9314" y="2990567"/>
            <a:ext cx="779483" cy="48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CF5600"/>
              </a:buClr>
              <a:buSzPts val="5100"/>
              <a:buFont typeface="Montserrat" panose="00000500000000000000" pitchFamily="50" charset="0"/>
              <a:buNone/>
            </a:pPr>
            <a:r>
              <a:rPr lang="en-US" altLang="es-EC" sz="4400" b="1" dirty="0">
                <a:solidFill>
                  <a:srgbClr val="CF5600"/>
                </a:solidFill>
                <a:latin typeface="Montserrat" panose="00000500000000000000" pitchFamily="50" charset="0"/>
                <a:sym typeface="Montserrat" panose="00000500000000000000" pitchFamily="50" charset="0"/>
              </a:rPr>
              <a:t>02</a:t>
            </a:r>
            <a:endParaRPr lang="es-EC" altLang="es-EC" sz="4400" dirty="0"/>
          </a:p>
        </p:txBody>
      </p:sp>
      <p:sp>
        <p:nvSpPr>
          <p:cNvPr id="11" name="Google Shape;1421;p54">
            <a:extLst>
              <a:ext uri="{FF2B5EF4-FFF2-40B4-BE49-F238E27FC236}">
                <a16:creationId xmlns:a16="http://schemas.microsoft.com/office/drawing/2014/main" id="{F8085B72-C2F2-7E25-D08C-4DD6FD0C7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619" y="3943045"/>
            <a:ext cx="817383" cy="48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5E0A29"/>
              </a:buClr>
              <a:buSzPts val="5100"/>
              <a:buFont typeface="Montserrat" panose="00000500000000000000" pitchFamily="50" charset="0"/>
              <a:buNone/>
            </a:pPr>
            <a:r>
              <a:rPr lang="en-US" altLang="es-EC" sz="4400" b="1" dirty="0">
                <a:solidFill>
                  <a:srgbClr val="5E0A29"/>
                </a:solidFill>
                <a:latin typeface="Montserrat" panose="00000500000000000000" pitchFamily="50" charset="0"/>
                <a:sym typeface="Montserrat" panose="00000500000000000000" pitchFamily="50" charset="0"/>
              </a:rPr>
              <a:t>03</a:t>
            </a:r>
            <a:endParaRPr lang="es-EC" altLang="es-EC" sz="4400" dirty="0"/>
          </a:p>
        </p:txBody>
      </p:sp>
      <p:sp>
        <p:nvSpPr>
          <p:cNvPr id="15" name="Google Shape;1431;p54">
            <a:extLst>
              <a:ext uri="{FF2B5EF4-FFF2-40B4-BE49-F238E27FC236}">
                <a16:creationId xmlns:a16="http://schemas.microsoft.com/office/drawing/2014/main" id="{66E5B165-0E8D-246F-A511-EFC1BBD78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001" y="2239556"/>
            <a:ext cx="1569074" cy="45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Open Sans" panose="020B0606030504020204" pitchFamily="34" charset="0"/>
              <a:buNone/>
            </a:pPr>
            <a:r>
              <a:rPr lang="es-EC" altLang="es-EC" dirty="0">
                <a:solidFill>
                  <a:schemeClr val="bg1"/>
                </a:solidFill>
                <a:cs typeface="Open Sans" panose="020B0606030504020204" pitchFamily="34" charset="0"/>
              </a:rPr>
              <a:t>Reclasificación de Causación </a:t>
            </a:r>
          </a:p>
        </p:txBody>
      </p:sp>
      <p:sp>
        <p:nvSpPr>
          <p:cNvPr id="19" name="Google Shape;1431;p54">
            <a:extLst>
              <a:ext uri="{FF2B5EF4-FFF2-40B4-BE49-F238E27FC236}">
                <a16:creationId xmlns:a16="http://schemas.microsoft.com/office/drawing/2014/main" id="{2F59F2D5-5469-BFCD-C951-774686995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120" y="3218515"/>
            <a:ext cx="1569074" cy="45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Open Sans" panose="020B0606030504020204" pitchFamily="34" charset="0"/>
              <a:buNone/>
            </a:pPr>
            <a:r>
              <a:rPr lang="es-EC" altLang="es-EC" dirty="0">
                <a:solidFill>
                  <a:schemeClr val="bg1"/>
                </a:solidFill>
                <a:cs typeface="Open Sans" panose="020B0606030504020204" pitchFamily="34" charset="0"/>
              </a:rPr>
              <a:t>Reclasificación de Recaudo </a:t>
            </a:r>
          </a:p>
        </p:txBody>
      </p:sp>
      <p:sp>
        <p:nvSpPr>
          <p:cNvPr id="20" name="Google Shape;1431;p54">
            <a:extLst>
              <a:ext uri="{FF2B5EF4-FFF2-40B4-BE49-F238E27FC236}">
                <a16:creationId xmlns:a16="http://schemas.microsoft.com/office/drawing/2014/main" id="{20C019B8-2F28-8136-AB01-43C70A104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203" y="4155955"/>
            <a:ext cx="1569074" cy="45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Open Sans" panose="020B0606030504020204" pitchFamily="34" charset="0"/>
              <a:buNone/>
            </a:pPr>
            <a:r>
              <a:rPr lang="es-EC" altLang="es-EC" dirty="0">
                <a:solidFill>
                  <a:schemeClr val="bg1"/>
                </a:solidFill>
                <a:cs typeface="Open Sans" panose="020B0606030504020204" pitchFamily="34" charset="0"/>
              </a:rPr>
              <a:t>Reclasificación de Acreedor</a:t>
            </a:r>
          </a:p>
        </p:txBody>
      </p:sp>
      <p:pic>
        <p:nvPicPr>
          <p:cNvPr id="23" name="Gráfico 22" descr="Nómina con relleno sólido">
            <a:extLst>
              <a:ext uri="{FF2B5EF4-FFF2-40B4-BE49-F238E27FC236}">
                <a16:creationId xmlns:a16="http://schemas.microsoft.com/office/drawing/2014/main" id="{B34CDC8B-0150-9441-8998-F52E8F4DE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389" y="4108456"/>
            <a:ext cx="553345" cy="553345"/>
          </a:xfrm>
          <a:prstGeom prst="rect">
            <a:avLst/>
          </a:prstGeom>
        </p:spPr>
      </p:pic>
      <p:pic>
        <p:nvPicPr>
          <p:cNvPr id="25" name="Gráfico 24" descr="Vale con relleno sólido">
            <a:extLst>
              <a:ext uri="{FF2B5EF4-FFF2-40B4-BE49-F238E27FC236}">
                <a16:creationId xmlns:a16="http://schemas.microsoft.com/office/drawing/2014/main" id="{D9CD2D50-559B-D011-6FAB-EB2AC342E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832" y="2127680"/>
            <a:ext cx="650902" cy="650902"/>
          </a:xfrm>
          <a:prstGeom prst="rect">
            <a:avLst/>
          </a:prstGeom>
        </p:spPr>
      </p:pic>
      <p:pic>
        <p:nvPicPr>
          <p:cNvPr id="27" name="Gráfico 26" descr="Monedas con relleno sólido">
            <a:extLst>
              <a:ext uri="{FF2B5EF4-FFF2-40B4-BE49-F238E27FC236}">
                <a16:creationId xmlns:a16="http://schemas.microsoft.com/office/drawing/2014/main" id="{2565C025-B628-2D50-D290-537674306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9002" y="3154418"/>
            <a:ext cx="526732" cy="526732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4526F1ED-E900-1B43-4736-9D9E4D312409}"/>
              </a:ext>
            </a:extLst>
          </p:cNvPr>
          <p:cNvGrpSpPr/>
          <p:nvPr/>
        </p:nvGrpSpPr>
        <p:grpSpPr>
          <a:xfrm>
            <a:off x="4518660" y="1910264"/>
            <a:ext cx="4284205" cy="2960823"/>
            <a:chOff x="358140" y="2659380"/>
            <a:chExt cx="8427720" cy="2165985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351B4D5-DED4-526F-5F4E-CAC1D1D23A3A}"/>
                </a:ext>
              </a:extLst>
            </p:cNvPr>
            <p:cNvSpPr/>
            <p:nvPr/>
          </p:nvSpPr>
          <p:spPr>
            <a:xfrm>
              <a:off x="612163" y="2842260"/>
              <a:ext cx="7903883" cy="1859280"/>
            </a:xfrm>
            <a:prstGeom prst="rect">
              <a:avLst/>
            </a:prstGeom>
            <a:noFill/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8DDE8E7C-91C1-4AC1-E0DD-DFF25CD1DE57}"/>
                </a:ext>
              </a:extLst>
            </p:cNvPr>
            <p:cNvSpPr/>
            <p:nvPr/>
          </p:nvSpPr>
          <p:spPr>
            <a:xfrm>
              <a:off x="358140" y="2659380"/>
              <a:ext cx="8427720" cy="2165985"/>
            </a:xfrm>
            <a:prstGeom prst="rect">
              <a:avLst/>
            </a:prstGeom>
            <a:solidFill>
              <a:srgbClr val="F9F9F9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DCAA597-3CE0-5C96-1E7C-52D8B1390651}"/>
              </a:ext>
            </a:extLst>
          </p:cNvPr>
          <p:cNvSpPr txBox="1"/>
          <p:nvPr/>
        </p:nvSpPr>
        <p:spPr>
          <a:xfrm>
            <a:off x="4879087" y="4306307"/>
            <a:ext cx="4090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_tradnl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 Efecto Contable y Presupuestal</a:t>
            </a:r>
            <a:endParaRPr lang="es-CO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E523E61-159F-32B9-D797-CEAB45EBE32D}"/>
              </a:ext>
            </a:extLst>
          </p:cNvPr>
          <p:cNvSpPr txBox="1"/>
          <p:nvPr/>
        </p:nvSpPr>
        <p:spPr>
          <a:xfrm>
            <a:off x="4879087" y="2308487"/>
            <a:ext cx="37238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_tradnl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Solo se puede llevar a cabo la reclasificación del concepto de un documento de ingresos cuando este tiene asociado una posición de ingresos de un catálogo NO Vigente  o creado antes de la vigencia del 2019.</a:t>
            </a:r>
            <a:endParaRPr lang="es-CO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Gráfico 32" descr="Signo de exclamación con relleno sólido">
            <a:extLst>
              <a:ext uri="{FF2B5EF4-FFF2-40B4-BE49-F238E27FC236}">
                <a16:creationId xmlns:a16="http://schemas.microsoft.com/office/drawing/2014/main" id="{7602B2CD-B422-C05F-316D-24D2170179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20018" y="2226350"/>
            <a:ext cx="584016" cy="58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251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E0C337E-C2B8-6ADD-680F-6299CE48881A}"/>
              </a:ext>
            </a:extLst>
          </p:cNvPr>
          <p:cNvSpPr txBox="1"/>
          <p:nvPr/>
        </p:nvSpPr>
        <p:spPr>
          <a:xfrm>
            <a:off x="659806" y="1374694"/>
            <a:ext cx="76110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_tradnl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establecimientos públicos que tengan aforados recursos por concepto de excedentes financieros deben registrarlos consultando las instrucciones impartidas por la DGPPN en la circular de cierre y el procedimiento publicado por la Administración del SIIF Nación.</a:t>
            </a:r>
            <a:endParaRPr lang="es-CO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.Gestion_ingresos">
            <a:extLst>
              <a:ext uri="{FF2B5EF4-FFF2-40B4-BE49-F238E27FC236}">
                <a16:creationId xmlns:a16="http://schemas.microsoft.com/office/drawing/2014/main" id="{A3DD014D-CAC5-1B56-4BBB-1F4EF6ECA394}"/>
              </a:ext>
            </a:extLst>
          </p:cNvPr>
          <p:cNvSpPr txBox="1"/>
          <p:nvPr/>
        </p:nvSpPr>
        <p:spPr>
          <a:xfrm>
            <a:off x="327660" y="682279"/>
            <a:ext cx="8191500" cy="61555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34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EXECEDENTES FINANCIEROS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A3EA435-8ECB-E1C4-8464-9C7A1986BEBA}"/>
              </a:ext>
            </a:extLst>
          </p:cNvPr>
          <p:cNvGrpSpPr/>
          <p:nvPr/>
        </p:nvGrpSpPr>
        <p:grpSpPr>
          <a:xfrm>
            <a:off x="251460" y="2816946"/>
            <a:ext cx="8427720" cy="2165985"/>
            <a:chOff x="358140" y="2659380"/>
            <a:chExt cx="8427720" cy="216598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42A059A-10F1-9750-9995-A655BAB1976A}"/>
                </a:ext>
              </a:extLst>
            </p:cNvPr>
            <p:cNvSpPr/>
            <p:nvPr/>
          </p:nvSpPr>
          <p:spPr>
            <a:xfrm>
              <a:off x="487680" y="2842260"/>
              <a:ext cx="8138160" cy="1859280"/>
            </a:xfrm>
            <a:prstGeom prst="rect">
              <a:avLst/>
            </a:prstGeom>
            <a:noFill/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EB96C987-9772-510B-613E-A0EE7BAE9192}"/>
                </a:ext>
              </a:extLst>
            </p:cNvPr>
            <p:cNvSpPr/>
            <p:nvPr/>
          </p:nvSpPr>
          <p:spPr>
            <a:xfrm>
              <a:off x="358140" y="2659380"/>
              <a:ext cx="8427720" cy="2165985"/>
            </a:xfrm>
            <a:prstGeom prst="rect">
              <a:avLst/>
            </a:prstGeom>
            <a:solidFill>
              <a:srgbClr val="F9F9F9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C59C978-6C9C-B424-4005-8756B76ADDC5}"/>
              </a:ext>
            </a:extLst>
          </p:cNvPr>
          <p:cNvGrpSpPr/>
          <p:nvPr/>
        </p:nvGrpSpPr>
        <p:grpSpPr>
          <a:xfrm>
            <a:off x="601985" y="2651885"/>
            <a:ext cx="756285" cy="1104900"/>
            <a:chOff x="2407920" y="1463040"/>
            <a:chExt cx="1143000" cy="1249680"/>
          </a:xfrm>
        </p:grpSpPr>
        <p:sp>
          <p:nvSpPr>
            <p:cNvPr id="6" name="Triángulo isósceles 5">
              <a:extLst>
                <a:ext uri="{FF2B5EF4-FFF2-40B4-BE49-F238E27FC236}">
                  <a16:creationId xmlns:a16="http://schemas.microsoft.com/office/drawing/2014/main" id="{4BDB4C3C-A721-ADDC-E684-8681DC1CC91A}"/>
                </a:ext>
              </a:extLst>
            </p:cNvPr>
            <p:cNvSpPr/>
            <p:nvPr/>
          </p:nvSpPr>
          <p:spPr>
            <a:xfrm rot="10800000">
              <a:off x="2407920" y="1607820"/>
              <a:ext cx="1143000" cy="1104900"/>
            </a:xfrm>
            <a:prstGeom prst="triangle">
              <a:avLst>
                <a:gd name="adj" fmla="val 100000"/>
              </a:avLst>
            </a:prstGeom>
            <a:solidFill>
              <a:srgbClr val="E2495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" name="Triángulo isósceles 8">
              <a:extLst>
                <a:ext uri="{FF2B5EF4-FFF2-40B4-BE49-F238E27FC236}">
                  <a16:creationId xmlns:a16="http://schemas.microsoft.com/office/drawing/2014/main" id="{A5E5167C-A3DE-DE7B-0E38-BED7EF70DBAF}"/>
                </a:ext>
              </a:extLst>
            </p:cNvPr>
            <p:cNvSpPr/>
            <p:nvPr/>
          </p:nvSpPr>
          <p:spPr>
            <a:xfrm rot="10800000">
              <a:off x="2407920" y="1607820"/>
              <a:ext cx="1143000" cy="1104900"/>
            </a:xfrm>
            <a:prstGeom prst="triangle">
              <a:avLst>
                <a:gd name="adj" fmla="val 0"/>
              </a:avLst>
            </a:prstGeom>
            <a:solidFill>
              <a:srgbClr val="E24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0" name="Gráfico 9" descr="Abrir comillas con relleno sólido">
              <a:extLst>
                <a:ext uri="{FF2B5EF4-FFF2-40B4-BE49-F238E27FC236}">
                  <a16:creationId xmlns:a16="http://schemas.microsoft.com/office/drawing/2014/main" id="{E734DE98-DF37-31BD-E8D0-E99168155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73651" y="1463040"/>
              <a:ext cx="811531" cy="811530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03990B59-B1CD-9414-2B91-D72187E81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047" y="3457169"/>
            <a:ext cx="6183921" cy="1353267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46CAF24B-9F9B-F378-389E-E9D0AACFCAE3}"/>
              </a:ext>
            </a:extLst>
          </p:cNvPr>
          <p:cNvGrpSpPr/>
          <p:nvPr/>
        </p:nvGrpSpPr>
        <p:grpSpPr>
          <a:xfrm>
            <a:off x="2092138" y="3095148"/>
            <a:ext cx="5853174" cy="286642"/>
            <a:chOff x="1922786" y="3129523"/>
            <a:chExt cx="5853174" cy="286642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30AEB343-FB26-E940-6E6B-9CD7F2DB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2786" y="3129523"/>
              <a:ext cx="2964451" cy="276899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6C47FA1A-C46A-6A22-0CED-3C236C639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87237" y="3131479"/>
              <a:ext cx="2888723" cy="284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082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3">
            <a:extLst>
              <a:ext uri="{FF2B5EF4-FFF2-40B4-BE49-F238E27FC236}">
                <a16:creationId xmlns:a16="http://schemas.microsoft.com/office/drawing/2014/main" id="{57E2F62C-3B4B-4F55-04DE-1D506B3E2490}"/>
              </a:ext>
            </a:extLst>
          </p:cNvPr>
          <p:cNvSpPr txBox="1"/>
          <p:nvPr/>
        </p:nvSpPr>
        <p:spPr>
          <a:xfrm>
            <a:off x="1244272" y="2087469"/>
            <a:ext cx="65281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recomienda a las entidades autorizadas a recibir estos rendimientos consultar los documentos de recaudo por clasificar asignados por la DGCPyTN y realizar la imputación de los mismos antes del cierre de ingresos.</a:t>
            </a:r>
            <a:endParaRPr lang="es-CO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.Gestion_ingresos">
            <a:extLst>
              <a:ext uri="{FF2B5EF4-FFF2-40B4-BE49-F238E27FC236}">
                <a16:creationId xmlns:a16="http://schemas.microsoft.com/office/drawing/2014/main" id="{5DC1A1ED-F081-23E5-F9E7-742399C53693}"/>
              </a:ext>
            </a:extLst>
          </p:cNvPr>
          <p:cNvSpPr txBox="1"/>
          <p:nvPr/>
        </p:nvSpPr>
        <p:spPr>
          <a:xfrm>
            <a:off x="137160" y="1124085"/>
            <a:ext cx="8869680" cy="61555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34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RENDIMIENTOS FINANCIEROS CUN</a:t>
            </a:r>
          </a:p>
        </p:txBody>
      </p:sp>
    </p:spTree>
    <p:extLst>
      <p:ext uri="{BB962C8B-B14F-4D97-AF65-F5344CB8AC3E}">
        <p14:creationId xmlns:p14="http://schemas.microsoft.com/office/powerpoint/2010/main" val="36277680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.Gestion_ingresos">
            <a:extLst>
              <a:ext uri="{FF2B5EF4-FFF2-40B4-BE49-F238E27FC236}">
                <a16:creationId xmlns:a16="http://schemas.microsoft.com/office/drawing/2014/main" id="{14E8747E-C6BE-4A03-D382-A501AEF8B6A2}"/>
              </a:ext>
            </a:extLst>
          </p:cNvPr>
          <p:cNvSpPr txBox="1"/>
          <p:nvPr/>
        </p:nvSpPr>
        <p:spPr>
          <a:xfrm>
            <a:off x="665534" y="826862"/>
            <a:ext cx="7695030" cy="954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PROCESOS DE ACUMULACIÓN DE FACTURAS ELECTRÓNICAS</a:t>
            </a:r>
          </a:p>
        </p:txBody>
      </p:sp>
      <p:sp>
        <p:nvSpPr>
          <p:cNvPr id="9" name="Google Shape;1047;p37">
            <a:extLst>
              <a:ext uri="{FF2B5EF4-FFF2-40B4-BE49-F238E27FC236}">
                <a16:creationId xmlns:a16="http://schemas.microsoft.com/office/drawing/2014/main" id="{1E9A02A0-4F92-8FDC-2EEF-05C0A752370C}"/>
              </a:ext>
            </a:extLst>
          </p:cNvPr>
          <p:cNvSpPr/>
          <p:nvPr/>
        </p:nvSpPr>
        <p:spPr>
          <a:xfrm>
            <a:off x="2758853" y="814920"/>
            <a:ext cx="3419641" cy="2435452"/>
          </a:xfrm>
          <a:custGeom>
            <a:avLst/>
            <a:gdLst/>
            <a:ahLst/>
            <a:cxnLst/>
            <a:rect l="l" t="t" r="r" b="b"/>
            <a:pathLst>
              <a:path w="889" h="778" extrusionOk="0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51;p37">
            <a:extLst>
              <a:ext uri="{FF2B5EF4-FFF2-40B4-BE49-F238E27FC236}">
                <a16:creationId xmlns:a16="http://schemas.microsoft.com/office/drawing/2014/main" id="{5EF89D40-C068-111E-9320-4A39B231BD92}"/>
              </a:ext>
            </a:extLst>
          </p:cNvPr>
          <p:cNvSpPr/>
          <p:nvPr/>
        </p:nvSpPr>
        <p:spPr>
          <a:xfrm>
            <a:off x="4518965" y="2089500"/>
            <a:ext cx="1183556" cy="1446745"/>
          </a:xfrm>
          <a:custGeom>
            <a:avLst/>
            <a:gdLst/>
            <a:ahLst/>
            <a:cxnLst/>
            <a:rect l="l" t="t" r="r" b="b"/>
            <a:pathLst>
              <a:path w="163" h="245" extrusionOk="0">
                <a:moveTo>
                  <a:pt x="0" y="0"/>
                </a:moveTo>
                <a:cubicBezTo>
                  <a:pt x="0" y="163"/>
                  <a:pt x="0" y="163"/>
                  <a:pt x="0" y="163"/>
                </a:cubicBezTo>
                <a:cubicBezTo>
                  <a:pt x="141" y="245"/>
                  <a:pt x="141" y="245"/>
                  <a:pt x="141" y="245"/>
                </a:cubicBezTo>
                <a:cubicBezTo>
                  <a:pt x="155" y="221"/>
                  <a:pt x="163" y="193"/>
                  <a:pt x="163" y="163"/>
                </a:cubicBezTo>
                <a:cubicBezTo>
                  <a:pt x="163" y="73"/>
                  <a:pt x="90" y="0"/>
                  <a:pt x="0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52;p37">
            <a:extLst>
              <a:ext uri="{FF2B5EF4-FFF2-40B4-BE49-F238E27FC236}">
                <a16:creationId xmlns:a16="http://schemas.microsoft.com/office/drawing/2014/main" id="{B6CE068D-1DB3-796B-B806-7B7241637411}"/>
              </a:ext>
            </a:extLst>
          </p:cNvPr>
          <p:cNvSpPr/>
          <p:nvPr/>
        </p:nvSpPr>
        <p:spPr>
          <a:xfrm>
            <a:off x="3336849" y="2089500"/>
            <a:ext cx="1182115" cy="1446745"/>
          </a:xfrm>
          <a:custGeom>
            <a:avLst/>
            <a:gdLst/>
            <a:ahLst/>
            <a:cxnLst/>
            <a:rect l="l" t="t" r="r" b="b"/>
            <a:pathLst>
              <a:path w="163" h="245" extrusionOk="0">
                <a:moveTo>
                  <a:pt x="0" y="163"/>
                </a:moveTo>
                <a:cubicBezTo>
                  <a:pt x="0" y="193"/>
                  <a:pt x="8" y="221"/>
                  <a:pt x="21" y="245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63" y="0"/>
                  <a:pt x="163" y="0"/>
                  <a:pt x="163" y="0"/>
                </a:cubicBezTo>
                <a:cubicBezTo>
                  <a:pt x="73" y="0"/>
                  <a:pt x="0" y="73"/>
                  <a:pt x="0" y="163"/>
                </a:cubicBezTo>
                <a:close/>
              </a:path>
            </a:pathLst>
          </a:custGeom>
          <a:solidFill>
            <a:srgbClr val="2070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53;p37">
            <a:extLst>
              <a:ext uri="{FF2B5EF4-FFF2-40B4-BE49-F238E27FC236}">
                <a16:creationId xmlns:a16="http://schemas.microsoft.com/office/drawing/2014/main" id="{259C799B-7712-F685-1678-E4E915D4B58C}"/>
              </a:ext>
            </a:extLst>
          </p:cNvPr>
          <p:cNvSpPr/>
          <p:nvPr/>
        </p:nvSpPr>
        <p:spPr>
          <a:xfrm>
            <a:off x="3489473" y="3051264"/>
            <a:ext cx="2053225" cy="962935"/>
          </a:xfrm>
          <a:custGeom>
            <a:avLst/>
            <a:gdLst/>
            <a:ahLst/>
            <a:cxnLst/>
            <a:rect l="l" t="t" r="r" b="b"/>
            <a:pathLst>
              <a:path w="283" h="163" extrusionOk="0">
                <a:moveTo>
                  <a:pt x="142" y="163"/>
                </a:moveTo>
                <a:cubicBezTo>
                  <a:pt x="202" y="163"/>
                  <a:pt x="255" y="130"/>
                  <a:pt x="283" y="82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9" y="130"/>
                  <a:pt x="81" y="163"/>
                  <a:pt x="142" y="163"/>
                </a:cubicBezTo>
                <a:close/>
              </a:path>
            </a:pathLst>
          </a:custGeom>
          <a:solidFill>
            <a:srgbClr val="0A43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54;p37">
            <a:extLst>
              <a:ext uri="{FF2B5EF4-FFF2-40B4-BE49-F238E27FC236}">
                <a16:creationId xmlns:a16="http://schemas.microsoft.com/office/drawing/2014/main" id="{F52D80D2-C344-4B89-5662-E54B2119F697}"/>
              </a:ext>
            </a:extLst>
          </p:cNvPr>
          <p:cNvSpPr/>
          <p:nvPr/>
        </p:nvSpPr>
        <p:spPr>
          <a:xfrm>
            <a:off x="686090" y="3051264"/>
            <a:ext cx="2044585" cy="961763"/>
          </a:xfrm>
          <a:custGeom>
            <a:avLst/>
            <a:gdLst/>
            <a:ahLst/>
            <a:cxnLst/>
            <a:rect l="l" t="t" r="r" b="b"/>
            <a:pathLst>
              <a:path w="282" h="163" extrusionOk="0">
                <a:moveTo>
                  <a:pt x="0" y="81"/>
                </a:moveTo>
                <a:cubicBezTo>
                  <a:pt x="28" y="130"/>
                  <a:pt x="81" y="163"/>
                  <a:pt x="141" y="163"/>
                </a:cubicBezTo>
                <a:cubicBezTo>
                  <a:pt x="201" y="163"/>
                  <a:pt x="254" y="130"/>
                  <a:pt x="282" y="81"/>
                </a:cubicBezTo>
                <a:cubicBezTo>
                  <a:pt x="141" y="0"/>
                  <a:pt x="141" y="0"/>
                  <a:pt x="141" y="0"/>
                </a:cubicBezTo>
                <a:lnTo>
                  <a:pt x="0" y="81"/>
                </a:lnTo>
                <a:close/>
              </a:path>
            </a:pathLst>
          </a:custGeom>
          <a:solidFill>
            <a:srgbClr val="FAB3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55;p37">
            <a:extLst>
              <a:ext uri="{FF2B5EF4-FFF2-40B4-BE49-F238E27FC236}">
                <a16:creationId xmlns:a16="http://schemas.microsoft.com/office/drawing/2014/main" id="{0AEE3464-B74E-7732-5FD8-2D45673D04A9}"/>
              </a:ext>
            </a:extLst>
          </p:cNvPr>
          <p:cNvSpPr/>
          <p:nvPr/>
        </p:nvSpPr>
        <p:spPr>
          <a:xfrm>
            <a:off x="1708382" y="2088329"/>
            <a:ext cx="1182115" cy="1440888"/>
          </a:xfrm>
          <a:custGeom>
            <a:avLst/>
            <a:gdLst/>
            <a:ahLst/>
            <a:cxnLst/>
            <a:rect l="l" t="t" r="r" b="b"/>
            <a:pathLst>
              <a:path w="163" h="244" extrusionOk="0">
                <a:moveTo>
                  <a:pt x="0" y="163"/>
                </a:moveTo>
                <a:cubicBezTo>
                  <a:pt x="0" y="163"/>
                  <a:pt x="0" y="163"/>
                  <a:pt x="0" y="163"/>
                </a:cubicBezTo>
                <a:cubicBezTo>
                  <a:pt x="141" y="244"/>
                  <a:pt x="141" y="244"/>
                  <a:pt x="141" y="244"/>
                </a:cubicBezTo>
                <a:cubicBezTo>
                  <a:pt x="155" y="220"/>
                  <a:pt x="163" y="193"/>
                  <a:pt x="163" y="163"/>
                </a:cubicBezTo>
                <a:cubicBezTo>
                  <a:pt x="163" y="73"/>
                  <a:pt x="9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63"/>
                </a:lnTo>
                <a:close/>
              </a:path>
            </a:pathLst>
          </a:custGeom>
          <a:solidFill>
            <a:srgbClr val="FFBF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56;p37">
            <a:extLst>
              <a:ext uri="{FF2B5EF4-FFF2-40B4-BE49-F238E27FC236}">
                <a16:creationId xmlns:a16="http://schemas.microsoft.com/office/drawing/2014/main" id="{BBAEC1B7-BD93-55EB-5FEB-9D60E7838E92}"/>
              </a:ext>
            </a:extLst>
          </p:cNvPr>
          <p:cNvSpPr/>
          <p:nvPr/>
        </p:nvSpPr>
        <p:spPr>
          <a:xfrm>
            <a:off x="526266" y="2088329"/>
            <a:ext cx="1182115" cy="1440888"/>
          </a:xfrm>
          <a:custGeom>
            <a:avLst/>
            <a:gdLst/>
            <a:ahLst/>
            <a:cxnLst/>
            <a:rect l="l" t="t" r="r" b="b"/>
            <a:pathLst>
              <a:path w="163" h="244" extrusionOk="0">
                <a:moveTo>
                  <a:pt x="0" y="163"/>
                </a:moveTo>
                <a:cubicBezTo>
                  <a:pt x="0" y="193"/>
                  <a:pt x="8" y="220"/>
                  <a:pt x="22" y="244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63" y="0"/>
                  <a:pt x="163" y="0"/>
                  <a:pt x="163" y="0"/>
                </a:cubicBezTo>
                <a:cubicBezTo>
                  <a:pt x="73" y="0"/>
                  <a:pt x="0" y="73"/>
                  <a:pt x="0" y="163"/>
                </a:cubicBezTo>
                <a:close/>
              </a:path>
            </a:pathLst>
          </a:custGeom>
          <a:solidFill>
            <a:srgbClr val="FFD1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057;p37">
            <a:extLst>
              <a:ext uri="{FF2B5EF4-FFF2-40B4-BE49-F238E27FC236}">
                <a16:creationId xmlns:a16="http://schemas.microsoft.com/office/drawing/2014/main" id="{531B0EFD-EF2B-9980-D861-207E216DF433}"/>
              </a:ext>
            </a:extLst>
          </p:cNvPr>
          <p:cNvSpPr/>
          <p:nvPr/>
        </p:nvSpPr>
        <p:spPr>
          <a:xfrm>
            <a:off x="6130156" y="2083238"/>
            <a:ext cx="1183556" cy="1446745"/>
          </a:xfrm>
          <a:custGeom>
            <a:avLst/>
            <a:gdLst/>
            <a:ahLst/>
            <a:cxnLst/>
            <a:rect l="l" t="t" r="r" b="b"/>
            <a:pathLst>
              <a:path w="163" h="245" extrusionOk="0">
                <a:moveTo>
                  <a:pt x="0" y="163"/>
                </a:moveTo>
                <a:cubicBezTo>
                  <a:pt x="0" y="193"/>
                  <a:pt x="8" y="221"/>
                  <a:pt x="22" y="245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63" y="0"/>
                  <a:pt x="163" y="0"/>
                  <a:pt x="163" y="0"/>
                </a:cubicBezTo>
                <a:cubicBezTo>
                  <a:pt x="73" y="0"/>
                  <a:pt x="0" y="73"/>
                  <a:pt x="0" y="163"/>
                </a:cubicBezTo>
                <a:close/>
              </a:path>
            </a:pathLst>
          </a:custGeom>
          <a:solidFill>
            <a:srgbClr val="A32E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058;p37">
            <a:extLst>
              <a:ext uri="{FF2B5EF4-FFF2-40B4-BE49-F238E27FC236}">
                <a16:creationId xmlns:a16="http://schemas.microsoft.com/office/drawing/2014/main" id="{E6813BE2-D530-0950-8382-CA6444060961}"/>
              </a:ext>
            </a:extLst>
          </p:cNvPr>
          <p:cNvSpPr/>
          <p:nvPr/>
        </p:nvSpPr>
        <p:spPr>
          <a:xfrm>
            <a:off x="7313712" y="2083238"/>
            <a:ext cx="1182115" cy="1446745"/>
          </a:xfrm>
          <a:custGeom>
            <a:avLst/>
            <a:gdLst/>
            <a:ahLst/>
            <a:cxnLst/>
            <a:rect l="l" t="t" r="r" b="b"/>
            <a:pathLst>
              <a:path w="163" h="245" extrusionOk="0">
                <a:moveTo>
                  <a:pt x="0" y="163"/>
                </a:moveTo>
                <a:cubicBezTo>
                  <a:pt x="142" y="245"/>
                  <a:pt x="142" y="245"/>
                  <a:pt x="142" y="245"/>
                </a:cubicBezTo>
                <a:cubicBezTo>
                  <a:pt x="155" y="221"/>
                  <a:pt x="163" y="193"/>
                  <a:pt x="163" y="163"/>
                </a:cubicBezTo>
                <a:cubicBezTo>
                  <a:pt x="163" y="73"/>
                  <a:pt x="9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059;p37">
            <a:extLst>
              <a:ext uri="{FF2B5EF4-FFF2-40B4-BE49-F238E27FC236}">
                <a16:creationId xmlns:a16="http://schemas.microsoft.com/office/drawing/2014/main" id="{7D21C3D3-271E-FA96-76A7-85929306BCF3}"/>
              </a:ext>
            </a:extLst>
          </p:cNvPr>
          <p:cNvSpPr/>
          <p:nvPr/>
        </p:nvSpPr>
        <p:spPr>
          <a:xfrm>
            <a:off x="6289978" y="3045002"/>
            <a:ext cx="2053225" cy="962935"/>
          </a:xfrm>
          <a:custGeom>
            <a:avLst/>
            <a:gdLst/>
            <a:ahLst/>
            <a:cxnLst/>
            <a:rect l="l" t="t" r="r" b="b"/>
            <a:pathLst>
              <a:path w="283" h="163" extrusionOk="0">
                <a:moveTo>
                  <a:pt x="0" y="82"/>
                </a:moveTo>
                <a:cubicBezTo>
                  <a:pt x="28" y="130"/>
                  <a:pt x="81" y="163"/>
                  <a:pt x="141" y="163"/>
                </a:cubicBezTo>
                <a:cubicBezTo>
                  <a:pt x="202" y="163"/>
                  <a:pt x="254" y="130"/>
                  <a:pt x="283" y="82"/>
                </a:cubicBezTo>
                <a:cubicBezTo>
                  <a:pt x="141" y="0"/>
                  <a:pt x="141" y="0"/>
                  <a:pt x="141" y="0"/>
                </a:cubicBezTo>
                <a:lnTo>
                  <a:pt x="0" y="82"/>
                </a:lnTo>
                <a:close/>
              </a:path>
            </a:pathLst>
          </a:custGeom>
          <a:solidFill>
            <a:srgbClr val="7801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63;p37">
            <a:extLst>
              <a:ext uri="{FF2B5EF4-FFF2-40B4-BE49-F238E27FC236}">
                <a16:creationId xmlns:a16="http://schemas.microsoft.com/office/drawing/2014/main" id="{4C738159-8CEA-29AF-0672-37EA92E06F77}"/>
              </a:ext>
            </a:extLst>
          </p:cNvPr>
          <p:cNvSpPr txBox="1"/>
          <p:nvPr/>
        </p:nvSpPr>
        <p:spPr>
          <a:xfrm>
            <a:off x="1053971" y="3400026"/>
            <a:ext cx="1303784" cy="48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pen Sans SemiBold"/>
              <a:buNone/>
            </a:pPr>
            <a:r>
              <a:rPr lang="en-US" sz="2800" b="1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ING110</a:t>
            </a:r>
            <a:endParaRPr sz="1050" dirty="0"/>
          </a:p>
        </p:txBody>
      </p:sp>
      <p:sp>
        <p:nvSpPr>
          <p:cNvPr id="30" name="Google Shape;1068;p37">
            <a:extLst>
              <a:ext uri="{FF2B5EF4-FFF2-40B4-BE49-F238E27FC236}">
                <a16:creationId xmlns:a16="http://schemas.microsoft.com/office/drawing/2014/main" id="{6E4805E0-16E1-2CFF-6E1E-5F217E408BCD}"/>
              </a:ext>
            </a:extLst>
          </p:cNvPr>
          <p:cNvSpPr txBox="1"/>
          <p:nvPr/>
        </p:nvSpPr>
        <p:spPr>
          <a:xfrm>
            <a:off x="1739167" y="2389394"/>
            <a:ext cx="1030933" cy="61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s-CO" sz="1100" b="0" i="0" u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Proceso de Acumulación de Facturas a Contado</a:t>
            </a:r>
            <a:endParaRPr lang="es-CO" dirty="0"/>
          </a:p>
        </p:txBody>
      </p:sp>
      <p:sp>
        <p:nvSpPr>
          <p:cNvPr id="32" name="Google Shape;1063;p37">
            <a:extLst>
              <a:ext uri="{FF2B5EF4-FFF2-40B4-BE49-F238E27FC236}">
                <a16:creationId xmlns:a16="http://schemas.microsoft.com/office/drawing/2014/main" id="{D2977058-2953-C3EE-8BB2-157132C2C585}"/>
              </a:ext>
            </a:extLst>
          </p:cNvPr>
          <p:cNvSpPr txBox="1"/>
          <p:nvPr/>
        </p:nvSpPr>
        <p:spPr>
          <a:xfrm>
            <a:off x="3907278" y="3407159"/>
            <a:ext cx="1303784" cy="48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pen Sans SemiBold"/>
              <a:buNone/>
            </a:pPr>
            <a:r>
              <a:rPr lang="en-US" sz="2800" b="1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ING111</a:t>
            </a:r>
            <a:endParaRPr sz="1050" dirty="0"/>
          </a:p>
        </p:txBody>
      </p:sp>
      <p:sp>
        <p:nvSpPr>
          <p:cNvPr id="33" name="Google Shape;1063;p37">
            <a:extLst>
              <a:ext uri="{FF2B5EF4-FFF2-40B4-BE49-F238E27FC236}">
                <a16:creationId xmlns:a16="http://schemas.microsoft.com/office/drawing/2014/main" id="{4A9C06E1-16A7-3AAC-241B-E0A78EE754EC}"/>
              </a:ext>
            </a:extLst>
          </p:cNvPr>
          <p:cNvSpPr txBox="1"/>
          <p:nvPr/>
        </p:nvSpPr>
        <p:spPr>
          <a:xfrm>
            <a:off x="6764432" y="3407158"/>
            <a:ext cx="1303784" cy="48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pen Sans SemiBold"/>
              <a:buNone/>
            </a:pPr>
            <a:r>
              <a:rPr lang="en-US" sz="2800" b="1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ING112</a:t>
            </a:r>
            <a:endParaRPr sz="1050" dirty="0"/>
          </a:p>
        </p:txBody>
      </p:sp>
      <p:sp>
        <p:nvSpPr>
          <p:cNvPr id="34" name="Google Shape;1068;p37">
            <a:extLst>
              <a:ext uri="{FF2B5EF4-FFF2-40B4-BE49-F238E27FC236}">
                <a16:creationId xmlns:a16="http://schemas.microsoft.com/office/drawing/2014/main" id="{F9BF5453-06D1-55FD-18DE-A828DC1FF14D}"/>
              </a:ext>
            </a:extLst>
          </p:cNvPr>
          <p:cNvSpPr txBox="1"/>
          <p:nvPr/>
        </p:nvSpPr>
        <p:spPr>
          <a:xfrm>
            <a:off x="4513049" y="2355606"/>
            <a:ext cx="1030933" cy="61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s-CO" sz="1100" b="0" i="0" u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Proceso de Acumulación de Facturas a Plazos</a:t>
            </a:r>
            <a:endParaRPr lang="es-CO" dirty="0"/>
          </a:p>
        </p:txBody>
      </p:sp>
      <p:sp>
        <p:nvSpPr>
          <p:cNvPr id="35" name="Google Shape;1068;p37">
            <a:extLst>
              <a:ext uri="{FF2B5EF4-FFF2-40B4-BE49-F238E27FC236}">
                <a16:creationId xmlns:a16="http://schemas.microsoft.com/office/drawing/2014/main" id="{C90063F9-0767-4B87-93F1-CFCECB5B22FB}"/>
              </a:ext>
            </a:extLst>
          </p:cNvPr>
          <p:cNvSpPr txBox="1"/>
          <p:nvPr/>
        </p:nvSpPr>
        <p:spPr>
          <a:xfrm>
            <a:off x="7303761" y="2355606"/>
            <a:ext cx="1030933" cy="61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es-CO" sz="1100" b="0" i="0" u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Proceso de Acumulación de Recaudos de Facturas</a:t>
            </a:r>
            <a:endParaRPr lang="es-CO" dirty="0"/>
          </a:p>
        </p:txBody>
      </p:sp>
      <p:pic>
        <p:nvPicPr>
          <p:cNvPr id="37" name="Gráfico 36" descr="Dólar con relleno sólido">
            <a:extLst>
              <a:ext uri="{FF2B5EF4-FFF2-40B4-BE49-F238E27FC236}">
                <a16:creationId xmlns:a16="http://schemas.microsoft.com/office/drawing/2014/main" id="{F2964FE9-37F5-67DE-3FE5-9FEA7B63F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232" y="2385584"/>
            <a:ext cx="792526" cy="697838"/>
          </a:xfrm>
          <a:prstGeom prst="rect">
            <a:avLst/>
          </a:prstGeom>
        </p:spPr>
      </p:pic>
      <p:pic>
        <p:nvPicPr>
          <p:cNvPr id="39" name="Gráfico 38" descr="Ábaco con relleno sólido">
            <a:extLst>
              <a:ext uri="{FF2B5EF4-FFF2-40B4-BE49-F238E27FC236}">
                <a16:creationId xmlns:a16="http://schemas.microsoft.com/office/drawing/2014/main" id="{9B252BFE-1FA6-4A5E-3CE9-AB66D4D2F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2725" y="2380374"/>
            <a:ext cx="695533" cy="695533"/>
          </a:xfrm>
          <a:prstGeom prst="rect">
            <a:avLst/>
          </a:prstGeom>
        </p:spPr>
      </p:pic>
      <p:pic>
        <p:nvPicPr>
          <p:cNvPr id="41" name="Gráfico 40" descr="Monedas con relleno sólido">
            <a:extLst>
              <a:ext uri="{FF2B5EF4-FFF2-40B4-BE49-F238E27FC236}">
                <a16:creationId xmlns:a16="http://schemas.microsoft.com/office/drawing/2014/main" id="{2849D022-88AE-0281-762A-DA0AFDF51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0830" y="2380374"/>
            <a:ext cx="709469" cy="709469"/>
          </a:xfrm>
          <a:prstGeom prst="rect">
            <a:avLst/>
          </a:prstGeom>
        </p:spPr>
      </p:pic>
      <p:sp>
        <p:nvSpPr>
          <p:cNvPr id="59" name="Google Shape;1450;p55">
            <a:extLst>
              <a:ext uri="{FF2B5EF4-FFF2-40B4-BE49-F238E27FC236}">
                <a16:creationId xmlns:a16="http://schemas.microsoft.com/office/drawing/2014/main" id="{688475A4-4DB9-6C91-B3CF-FF6B96C3DE25}"/>
              </a:ext>
            </a:extLst>
          </p:cNvPr>
          <p:cNvSpPr>
            <a:spLocks/>
          </p:cNvSpPr>
          <p:nvPr/>
        </p:nvSpPr>
        <p:spPr bwMode="auto">
          <a:xfrm>
            <a:off x="3452645" y="4465307"/>
            <a:ext cx="536774" cy="353410"/>
          </a:xfrm>
          <a:custGeom>
            <a:avLst/>
            <a:gdLst>
              <a:gd name="T0" fmla="*/ 396973 w 259"/>
              <a:gd name="T1" fmla="*/ 936258 h 259"/>
              <a:gd name="T2" fmla="*/ 318327 w 259"/>
              <a:gd name="T3" fmla="*/ 808927 h 259"/>
              <a:gd name="T4" fmla="*/ 176016 w 259"/>
              <a:gd name="T5" fmla="*/ 861357 h 259"/>
              <a:gd name="T6" fmla="*/ 161036 w 259"/>
              <a:gd name="T7" fmla="*/ 662870 h 259"/>
              <a:gd name="T8" fmla="*/ 131076 w 259"/>
              <a:gd name="T9" fmla="*/ 591715 h 259"/>
              <a:gd name="T10" fmla="*/ 0 w 259"/>
              <a:gd name="T11" fmla="*/ 438169 h 259"/>
              <a:gd name="T12" fmla="*/ 138566 w 259"/>
              <a:gd name="T13" fmla="*/ 374503 h 259"/>
              <a:gd name="T14" fmla="*/ 104861 w 259"/>
              <a:gd name="T15" fmla="*/ 232192 h 259"/>
              <a:gd name="T16" fmla="*/ 228447 w 259"/>
              <a:gd name="T17" fmla="*/ 104861 h 259"/>
              <a:gd name="T18" fmla="*/ 374503 w 259"/>
              <a:gd name="T19" fmla="*/ 138566 h 259"/>
              <a:gd name="T20" fmla="*/ 438168 w 259"/>
              <a:gd name="T21" fmla="*/ 0 h 259"/>
              <a:gd name="T22" fmla="*/ 587969 w 259"/>
              <a:gd name="T23" fmla="*/ 131076 h 259"/>
              <a:gd name="T24" fmla="*/ 662870 w 259"/>
              <a:gd name="T25" fmla="*/ 161036 h 259"/>
              <a:gd name="T26" fmla="*/ 861356 w 259"/>
              <a:gd name="T27" fmla="*/ 176016 h 259"/>
              <a:gd name="T28" fmla="*/ 808926 w 259"/>
              <a:gd name="T29" fmla="*/ 322073 h 259"/>
              <a:gd name="T30" fmla="*/ 932512 w 259"/>
              <a:gd name="T31" fmla="*/ 396973 h 259"/>
              <a:gd name="T32" fmla="*/ 969962 w 259"/>
              <a:gd name="T33" fmla="*/ 535539 h 259"/>
              <a:gd name="T34" fmla="*/ 831396 w 259"/>
              <a:gd name="T35" fmla="*/ 599205 h 259"/>
              <a:gd name="T36" fmla="*/ 865101 w 259"/>
              <a:gd name="T37" fmla="*/ 741516 h 259"/>
              <a:gd name="T38" fmla="*/ 741515 w 259"/>
              <a:gd name="T39" fmla="*/ 868847 h 259"/>
              <a:gd name="T40" fmla="*/ 595459 w 259"/>
              <a:gd name="T41" fmla="*/ 831397 h 259"/>
              <a:gd name="T42" fmla="*/ 531794 w 259"/>
              <a:gd name="T43" fmla="*/ 969963 h 259"/>
              <a:gd name="T44" fmla="*/ 543029 w 259"/>
              <a:gd name="T45" fmla="*/ 835142 h 259"/>
              <a:gd name="T46" fmla="*/ 689085 w 259"/>
              <a:gd name="T47" fmla="*/ 775221 h 259"/>
              <a:gd name="T48" fmla="*/ 771476 w 259"/>
              <a:gd name="T49" fmla="*/ 689086 h 259"/>
              <a:gd name="T50" fmla="*/ 831396 w 259"/>
              <a:gd name="T51" fmla="*/ 546775 h 259"/>
              <a:gd name="T52" fmla="*/ 831396 w 259"/>
              <a:gd name="T53" fmla="*/ 426934 h 259"/>
              <a:gd name="T54" fmla="*/ 771476 w 259"/>
              <a:gd name="T55" fmla="*/ 284622 h 259"/>
              <a:gd name="T56" fmla="*/ 689085 w 259"/>
              <a:gd name="T57" fmla="*/ 198487 h 259"/>
              <a:gd name="T58" fmla="*/ 543029 w 259"/>
              <a:gd name="T59" fmla="*/ 138566 h 259"/>
              <a:gd name="T60" fmla="*/ 423188 w 259"/>
              <a:gd name="T61" fmla="*/ 138566 h 259"/>
              <a:gd name="T62" fmla="*/ 280877 w 259"/>
              <a:gd name="T63" fmla="*/ 198487 h 259"/>
              <a:gd name="T64" fmla="*/ 198486 w 259"/>
              <a:gd name="T65" fmla="*/ 284622 h 259"/>
              <a:gd name="T66" fmla="*/ 138566 w 259"/>
              <a:gd name="T67" fmla="*/ 426934 h 259"/>
              <a:gd name="T68" fmla="*/ 138566 w 259"/>
              <a:gd name="T69" fmla="*/ 546775 h 259"/>
              <a:gd name="T70" fmla="*/ 198486 w 259"/>
              <a:gd name="T71" fmla="*/ 689086 h 259"/>
              <a:gd name="T72" fmla="*/ 280877 w 259"/>
              <a:gd name="T73" fmla="*/ 775221 h 259"/>
              <a:gd name="T74" fmla="*/ 423188 w 259"/>
              <a:gd name="T75" fmla="*/ 835142 h 259"/>
              <a:gd name="T76" fmla="*/ 138566 w 259"/>
              <a:gd name="T77" fmla="*/ 767731 h 259"/>
              <a:gd name="T78" fmla="*/ 831396 w 259"/>
              <a:gd name="T79" fmla="*/ 763986 h 259"/>
              <a:gd name="T80" fmla="*/ 44940 w 259"/>
              <a:gd name="T81" fmla="*/ 535539 h 259"/>
              <a:gd name="T82" fmla="*/ 928767 w 259"/>
              <a:gd name="T83" fmla="*/ 531794 h 259"/>
              <a:gd name="T84" fmla="*/ 41195 w 259"/>
              <a:gd name="T85" fmla="*/ 531794 h 259"/>
              <a:gd name="T86" fmla="*/ 767731 w 259"/>
              <a:gd name="T87" fmla="*/ 142311 h 259"/>
              <a:gd name="T88" fmla="*/ 763986 w 259"/>
              <a:gd name="T89" fmla="*/ 142311 h 259"/>
              <a:gd name="T90" fmla="*/ 295857 w 259"/>
              <a:gd name="T91" fmla="*/ 441914 h 259"/>
              <a:gd name="T92" fmla="*/ 674105 w 259"/>
              <a:gd name="T93" fmla="*/ 531794 h 259"/>
              <a:gd name="T94" fmla="*/ 483108 w 259"/>
              <a:gd name="T95" fmla="*/ 337053 h 259"/>
              <a:gd name="T96" fmla="*/ 378248 w 259"/>
              <a:gd name="T97" fmla="*/ 591715 h 259"/>
              <a:gd name="T98" fmla="*/ 629165 w 259"/>
              <a:gd name="T99" fmla="*/ 520559 h 25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9" h="259" extrusionOk="0">
                <a:moveTo>
                  <a:pt x="142" y="259"/>
                </a:moveTo>
                <a:cubicBezTo>
                  <a:pt x="117" y="259"/>
                  <a:pt x="117" y="259"/>
                  <a:pt x="117" y="259"/>
                </a:cubicBezTo>
                <a:cubicBezTo>
                  <a:pt x="111" y="259"/>
                  <a:pt x="107" y="255"/>
                  <a:pt x="106" y="250"/>
                </a:cubicBezTo>
                <a:cubicBezTo>
                  <a:pt x="102" y="225"/>
                  <a:pt x="102" y="225"/>
                  <a:pt x="102" y="225"/>
                </a:cubicBezTo>
                <a:cubicBezTo>
                  <a:pt x="102" y="223"/>
                  <a:pt x="101" y="223"/>
                  <a:pt x="100" y="222"/>
                </a:cubicBezTo>
                <a:cubicBezTo>
                  <a:pt x="95" y="221"/>
                  <a:pt x="90" y="219"/>
                  <a:pt x="85" y="216"/>
                </a:cubicBezTo>
                <a:cubicBezTo>
                  <a:pt x="84" y="216"/>
                  <a:pt x="83" y="216"/>
                  <a:pt x="82" y="216"/>
                </a:cubicBezTo>
                <a:cubicBezTo>
                  <a:pt x="61" y="232"/>
                  <a:pt x="61" y="232"/>
                  <a:pt x="61" y="232"/>
                </a:cubicBezTo>
                <a:cubicBezTo>
                  <a:pt x="57" y="235"/>
                  <a:pt x="51" y="234"/>
                  <a:pt x="47" y="230"/>
                </a:cubicBezTo>
                <a:cubicBezTo>
                  <a:pt x="29" y="213"/>
                  <a:pt x="29" y="213"/>
                  <a:pt x="29" y="213"/>
                </a:cubicBezTo>
                <a:cubicBezTo>
                  <a:pt x="25" y="209"/>
                  <a:pt x="25" y="202"/>
                  <a:pt x="28" y="198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44" y="176"/>
                  <a:pt x="44" y="175"/>
                  <a:pt x="43" y="174"/>
                </a:cubicBezTo>
                <a:cubicBezTo>
                  <a:pt x="41" y="170"/>
                  <a:pt x="39" y="165"/>
                  <a:pt x="37" y="160"/>
                </a:cubicBezTo>
                <a:cubicBezTo>
                  <a:pt x="37" y="158"/>
                  <a:pt x="36" y="158"/>
                  <a:pt x="35" y="158"/>
                </a:cubicBezTo>
                <a:cubicBezTo>
                  <a:pt x="9" y="154"/>
                  <a:pt x="9" y="154"/>
                  <a:pt x="9" y="154"/>
                </a:cubicBezTo>
                <a:cubicBezTo>
                  <a:pt x="4" y="153"/>
                  <a:pt x="0" y="148"/>
                  <a:pt x="0" y="14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2"/>
                  <a:pt x="4" y="107"/>
                  <a:pt x="9" y="106"/>
                </a:cubicBezTo>
                <a:cubicBezTo>
                  <a:pt x="35" y="102"/>
                  <a:pt x="35" y="102"/>
                  <a:pt x="35" y="102"/>
                </a:cubicBezTo>
                <a:cubicBezTo>
                  <a:pt x="36" y="102"/>
                  <a:pt x="37" y="101"/>
                  <a:pt x="37" y="100"/>
                </a:cubicBezTo>
                <a:cubicBezTo>
                  <a:pt x="39" y="95"/>
                  <a:pt x="41" y="90"/>
                  <a:pt x="43" y="86"/>
                </a:cubicBezTo>
                <a:cubicBezTo>
                  <a:pt x="44" y="85"/>
                  <a:pt x="44" y="83"/>
                  <a:pt x="43" y="83"/>
                </a:cubicBezTo>
                <a:cubicBezTo>
                  <a:pt x="28" y="62"/>
                  <a:pt x="28" y="62"/>
                  <a:pt x="28" y="62"/>
                </a:cubicBezTo>
                <a:cubicBezTo>
                  <a:pt x="25" y="57"/>
                  <a:pt x="25" y="51"/>
                  <a:pt x="29" y="47"/>
                </a:cubicBezTo>
                <a:cubicBezTo>
                  <a:pt x="47" y="29"/>
                  <a:pt x="47" y="29"/>
                  <a:pt x="47" y="29"/>
                </a:cubicBezTo>
                <a:cubicBezTo>
                  <a:pt x="51" y="26"/>
                  <a:pt x="57" y="25"/>
                  <a:pt x="61" y="28"/>
                </a:cubicBezTo>
                <a:cubicBezTo>
                  <a:pt x="82" y="43"/>
                  <a:pt x="82" y="43"/>
                  <a:pt x="82" y="43"/>
                </a:cubicBezTo>
                <a:cubicBezTo>
                  <a:pt x="83" y="44"/>
                  <a:pt x="84" y="44"/>
                  <a:pt x="85" y="44"/>
                </a:cubicBezTo>
                <a:cubicBezTo>
                  <a:pt x="90" y="41"/>
                  <a:pt x="95" y="39"/>
                  <a:pt x="100" y="37"/>
                </a:cubicBezTo>
                <a:cubicBezTo>
                  <a:pt x="101" y="37"/>
                  <a:pt x="102" y="36"/>
                  <a:pt x="102" y="35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7" y="5"/>
                  <a:pt x="111" y="0"/>
                  <a:pt x="117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7" y="0"/>
                  <a:pt x="152" y="5"/>
                  <a:pt x="153" y="10"/>
                </a:cubicBezTo>
                <a:cubicBezTo>
                  <a:pt x="157" y="35"/>
                  <a:pt x="157" y="35"/>
                  <a:pt x="157" y="35"/>
                </a:cubicBezTo>
                <a:cubicBezTo>
                  <a:pt x="157" y="36"/>
                  <a:pt x="158" y="37"/>
                  <a:pt x="159" y="37"/>
                </a:cubicBezTo>
                <a:cubicBezTo>
                  <a:pt x="164" y="39"/>
                  <a:pt x="169" y="41"/>
                  <a:pt x="174" y="44"/>
                </a:cubicBezTo>
                <a:cubicBezTo>
                  <a:pt x="175" y="44"/>
                  <a:pt x="176" y="44"/>
                  <a:pt x="177" y="43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202" y="25"/>
                  <a:pt x="208" y="26"/>
                  <a:pt x="212" y="29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234" y="51"/>
                  <a:pt x="234" y="57"/>
                  <a:pt x="231" y="62"/>
                </a:cubicBezTo>
                <a:cubicBezTo>
                  <a:pt x="216" y="83"/>
                  <a:pt x="216" y="83"/>
                  <a:pt x="216" y="83"/>
                </a:cubicBezTo>
                <a:cubicBezTo>
                  <a:pt x="215" y="83"/>
                  <a:pt x="215" y="85"/>
                  <a:pt x="216" y="86"/>
                </a:cubicBezTo>
                <a:cubicBezTo>
                  <a:pt x="218" y="90"/>
                  <a:pt x="220" y="95"/>
                  <a:pt x="222" y="100"/>
                </a:cubicBezTo>
                <a:cubicBezTo>
                  <a:pt x="222" y="101"/>
                  <a:pt x="223" y="102"/>
                  <a:pt x="224" y="102"/>
                </a:cubicBezTo>
                <a:cubicBezTo>
                  <a:pt x="249" y="106"/>
                  <a:pt x="249" y="106"/>
                  <a:pt x="249" y="106"/>
                </a:cubicBezTo>
                <a:cubicBezTo>
                  <a:pt x="249" y="106"/>
                  <a:pt x="249" y="106"/>
                  <a:pt x="249" y="106"/>
                </a:cubicBezTo>
                <a:cubicBezTo>
                  <a:pt x="255" y="107"/>
                  <a:pt x="259" y="112"/>
                  <a:pt x="259" y="117"/>
                </a:cubicBezTo>
                <a:cubicBezTo>
                  <a:pt x="259" y="143"/>
                  <a:pt x="259" y="143"/>
                  <a:pt x="259" y="143"/>
                </a:cubicBezTo>
                <a:cubicBezTo>
                  <a:pt x="259" y="148"/>
                  <a:pt x="255" y="153"/>
                  <a:pt x="249" y="154"/>
                </a:cubicBezTo>
                <a:cubicBezTo>
                  <a:pt x="224" y="158"/>
                  <a:pt x="224" y="158"/>
                  <a:pt x="224" y="158"/>
                </a:cubicBezTo>
                <a:cubicBezTo>
                  <a:pt x="223" y="158"/>
                  <a:pt x="222" y="159"/>
                  <a:pt x="222" y="160"/>
                </a:cubicBezTo>
                <a:cubicBezTo>
                  <a:pt x="220" y="165"/>
                  <a:pt x="218" y="169"/>
                  <a:pt x="216" y="174"/>
                </a:cubicBezTo>
                <a:cubicBezTo>
                  <a:pt x="215" y="175"/>
                  <a:pt x="215" y="176"/>
                  <a:pt x="216" y="177"/>
                </a:cubicBezTo>
                <a:cubicBezTo>
                  <a:pt x="231" y="198"/>
                  <a:pt x="231" y="198"/>
                  <a:pt x="231" y="198"/>
                </a:cubicBezTo>
                <a:cubicBezTo>
                  <a:pt x="234" y="202"/>
                  <a:pt x="234" y="209"/>
                  <a:pt x="230" y="213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08" y="234"/>
                  <a:pt x="202" y="235"/>
                  <a:pt x="198" y="232"/>
                </a:cubicBezTo>
                <a:cubicBezTo>
                  <a:pt x="177" y="216"/>
                  <a:pt x="177" y="216"/>
                  <a:pt x="177" y="216"/>
                </a:cubicBezTo>
                <a:cubicBezTo>
                  <a:pt x="176" y="216"/>
                  <a:pt x="175" y="216"/>
                  <a:pt x="174" y="216"/>
                </a:cubicBezTo>
                <a:cubicBezTo>
                  <a:pt x="169" y="219"/>
                  <a:pt x="164" y="221"/>
                  <a:pt x="159" y="222"/>
                </a:cubicBezTo>
                <a:cubicBezTo>
                  <a:pt x="158" y="223"/>
                  <a:pt x="157" y="224"/>
                  <a:pt x="157" y="225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52" y="255"/>
                  <a:pt x="147" y="259"/>
                  <a:pt x="142" y="259"/>
                </a:cubicBezTo>
                <a:close/>
                <a:moveTo>
                  <a:pt x="117" y="248"/>
                </a:moveTo>
                <a:cubicBezTo>
                  <a:pt x="142" y="248"/>
                  <a:pt x="142" y="248"/>
                  <a:pt x="142" y="248"/>
                </a:cubicBezTo>
                <a:cubicBezTo>
                  <a:pt x="145" y="223"/>
                  <a:pt x="145" y="223"/>
                  <a:pt x="145" y="223"/>
                </a:cubicBezTo>
                <a:cubicBezTo>
                  <a:pt x="146" y="217"/>
                  <a:pt x="150" y="213"/>
                  <a:pt x="156" y="211"/>
                </a:cubicBezTo>
                <a:cubicBezTo>
                  <a:pt x="160" y="210"/>
                  <a:pt x="164" y="208"/>
                  <a:pt x="168" y="206"/>
                </a:cubicBezTo>
                <a:cubicBezTo>
                  <a:pt x="173" y="203"/>
                  <a:pt x="179" y="204"/>
                  <a:pt x="184" y="207"/>
                </a:cubicBezTo>
                <a:cubicBezTo>
                  <a:pt x="204" y="222"/>
                  <a:pt x="204" y="222"/>
                  <a:pt x="204" y="222"/>
                </a:cubicBezTo>
                <a:cubicBezTo>
                  <a:pt x="221" y="205"/>
                  <a:pt x="221" y="205"/>
                  <a:pt x="221" y="205"/>
                </a:cubicBezTo>
                <a:cubicBezTo>
                  <a:pt x="206" y="184"/>
                  <a:pt x="206" y="184"/>
                  <a:pt x="206" y="184"/>
                </a:cubicBezTo>
                <a:cubicBezTo>
                  <a:pt x="203" y="180"/>
                  <a:pt x="203" y="174"/>
                  <a:pt x="205" y="169"/>
                </a:cubicBezTo>
                <a:cubicBezTo>
                  <a:pt x="207" y="165"/>
                  <a:pt x="209" y="160"/>
                  <a:pt x="211" y="156"/>
                </a:cubicBezTo>
                <a:cubicBezTo>
                  <a:pt x="212" y="151"/>
                  <a:pt x="217" y="147"/>
                  <a:pt x="222" y="146"/>
                </a:cubicBezTo>
                <a:cubicBezTo>
                  <a:pt x="247" y="142"/>
                  <a:pt x="247" y="142"/>
                  <a:pt x="247" y="142"/>
                </a:cubicBezTo>
                <a:cubicBezTo>
                  <a:pt x="247" y="118"/>
                  <a:pt x="247" y="118"/>
                  <a:pt x="247" y="118"/>
                </a:cubicBezTo>
                <a:cubicBezTo>
                  <a:pt x="222" y="114"/>
                  <a:pt x="222" y="114"/>
                  <a:pt x="222" y="114"/>
                </a:cubicBezTo>
                <a:cubicBezTo>
                  <a:pt x="217" y="113"/>
                  <a:pt x="212" y="109"/>
                  <a:pt x="211" y="104"/>
                </a:cubicBezTo>
                <a:cubicBezTo>
                  <a:pt x="209" y="99"/>
                  <a:pt x="207" y="95"/>
                  <a:pt x="205" y="91"/>
                </a:cubicBezTo>
                <a:cubicBezTo>
                  <a:pt x="203" y="86"/>
                  <a:pt x="203" y="80"/>
                  <a:pt x="206" y="76"/>
                </a:cubicBezTo>
                <a:cubicBezTo>
                  <a:pt x="221" y="55"/>
                  <a:pt x="221" y="55"/>
                  <a:pt x="221" y="55"/>
                </a:cubicBezTo>
                <a:cubicBezTo>
                  <a:pt x="204" y="38"/>
                  <a:pt x="204" y="38"/>
                  <a:pt x="204" y="38"/>
                </a:cubicBezTo>
                <a:cubicBezTo>
                  <a:pt x="184" y="53"/>
                  <a:pt x="184" y="53"/>
                  <a:pt x="184" y="53"/>
                </a:cubicBezTo>
                <a:cubicBezTo>
                  <a:pt x="179" y="56"/>
                  <a:pt x="173" y="57"/>
                  <a:pt x="168" y="54"/>
                </a:cubicBezTo>
                <a:cubicBezTo>
                  <a:pt x="164" y="52"/>
                  <a:pt x="160" y="50"/>
                  <a:pt x="156" y="49"/>
                </a:cubicBezTo>
                <a:cubicBezTo>
                  <a:pt x="150" y="47"/>
                  <a:pt x="146" y="43"/>
                  <a:pt x="145" y="37"/>
                </a:cubicBezTo>
                <a:cubicBezTo>
                  <a:pt x="142" y="12"/>
                  <a:pt x="142" y="12"/>
                  <a:pt x="142" y="12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113" y="43"/>
                  <a:pt x="109" y="47"/>
                  <a:pt x="103" y="49"/>
                </a:cubicBezTo>
                <a:cubicBezTo>
                  <a:pt x="99" y="50"/>
                  <a:pt x="95" y="52"/>
                  <a:pt x="91" y="54"/>
                </a:cubicBezTo>
                <a:cubicBezTo>
                  <a:pt x="85" y="57"/>
                  <a:pt x="80" y="56"/>
                  <a:pt x="75" y="53"/>
                </a:cubicBezTo>
                <a:cubicBezTo>
                  <a:pt x="55" y="38"/>
                  <a:pt x="55" y="38"/>
                  <a:pt x="55" y="38"/>
                </a:cubicBezTo>
                <a:cubicBezTo>
                  <a:pt x="38" y="55"/>
                  <a:pt x="38" y="55"/>
                  <a:pt x="38" y="55"/>
                </a:cubicBezTo>
                <a:cubicBezTo>
                  <a:pt x="53" y="76"/>
                  <a:pt x="53" y="76"/>
                  <a:pt x="53" y="76"/>
                </a:cubicBezTo>
                <a:cubicBezTo>
                  <a:pt x="56" y="80"/>
                  <a:pt x="56" y="86"/>
                  <a:pt x="54" y="91"/>
                </a:cubicBezTo>
                <a:cubicBezTo>
                  <a:pt x="51" y="95"/>
                  <a:pt x="50" y="99"/>
                  <a:pt x="48" y="104"/>
                </a:cubicBezTo>
                <a:cubicBezTo>
                  <a:pt x="47" y="109"/>
                  <a:pt x="42" y="113"/>
                  <a:pt x="37" y="114"/>
                </a:cubicBezTo>
                <a:cubicBezTo>
                  <a:pt x="12" y="118"/>
                  <a:pt x="12" y="118"/>
                  <a:pt x="12" y="118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37" y="146"/>
                  <a:pt x="37" y="146"/>
                  <a:pt x="37" y="146"/>
                </a:cubicBezTo>
                <a:cubicBezTo>
                  <a:pt x="42" y="147"/>
                  <a:pt x="47" y="151"/>
                  <a:pt x="48" y="156"/>
                </a:cubicBezTo>
                <a:cubicBezTo>
                  <a:pt x="50" y="160"/>
                  <a:pt x="51" y="165"/>
                  <a:pt x="54" y="169"/>
                </a:cubicBezTo>
                <a:cubicBezTo>
                  <a:pt x="56" y="174"/>
                  <a:pt x="56" y="180"/>
                  <a:pt x="53" y="184"/>
                </a:cubicBezTo>
                <a:cubicBezTo>
                  <a:pt x="38" y="205"/>
                  <a:pt x="38" y="205"/>
                  <a:pt x="38" y="205"/>
                </a:cubicBezTo>
                <a:cubicBezTo>
                  <a:pt x="55" y="222"/>
                  <a:pt x="55" y="222"/>
                  <a:pt x="55" y="222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80" y="204"/>
                  <a:pt x="85" y="203"/>
                  <a:pt x="91" y="206"/>
                </a:cubicBezTo>
                <a:cubicBezTo>
                  <a:pt x="95" y="208"/>
                  <a:pt x="99" y="210"/>
                  <a:pt x="103" y="211"/>
                </a:cubicBezTo>
                <a:cubicBezTo>
                  <a:pt x="109" y="213"/>
                  <a:pt x="113" y="217"/>
                  <a:pt x="113" y="223"/>
                </a:cubicBezTo>
                <a:lnTo>
                  <a:pt x="117" y="248"/>
                </a:lnTo>
                <a:close/>
                <a:moveTo>
                  <a:pt x="37" y="205"/>
                </a:moveTo>
                <a:cubicBezTo>
                  <a:pt x="37" y="205"/>
                  <a:pt x="37" y="205"/>
                  <a:pt x="37" y="205"/>
                </a:cubicBezTo>
                <a:cubicBezTo>
                  <a:pt x="37" y="205"/>
                  <a:pt x="37" y="205"/>
                  <a:pt x="37" y="205"/>
                </a:cubicBezTo>
                <a:close/>
                <a:moveTo>
                  <a:pt x="222" y="204"/>
                </a:moveTo>
                <a:cubicBezTo>
                  <a:pt x="222" y="204"/>
                  <a:pt x="222" y="204"/>
                  <a:pt x="222" y="204"/>
                </a:cubicBezTo>
                <a:close/>
                <a:moveTo>
                  <a:pt x="247" y="143"/>
                </a:moveTo>
                <a:cubicBezTo>
                  <a:pt x="247" y="143"/>
                  <a:pt x="247" y="143"/>
                  <a:pt x="247" y="143"/>
                </a:cubicBezTo>
                <a:close/>
                <a:moveTo>
                  <a:pt x="12" y="143"/>
                </a:moveTo>
                <a:cubicBezTo>
                  <a:pt x="12" y="143"/>
                  <a:pt x="12" y="143"/>
                  <a:pt x="12" y="143"/>
                </a:cubicBezTo>
                <a:cubicBezTo>
                  <a:pt x="12" y="143"/>
                  <a:pt x="12" y="143"/>
                  <a:pt x="12" y="143"/>
                </a:cubicBezTo>
                <a:close/>
                <a:moveTo>
                  <a:pt x="248" y="142"/>
                </a:moveTo>
                <a:cubicBezTo>
                  <a:pt x="248" y="142"/>
                  <a:pt x="248" y="142"/>
                  <a:pt x="248" y="142"/>
                </a:cubicBezTo>
                <a:close/>
                <a:moveTo>
                  <a:pt x="11" y="142"/>
                </a:moveTo>
                <a:cubicBezTo>
                  <a:pt x="11" y="142"/>
                  <a:pt x="11" y="142"/>
                  <a:pt x="11" y="142"/>
                </a:cubicBezTo>
                <a:cubicBezTo>
                  <a:pt x="11" y="142"/>
                  <a:pt x="11" y="142"/>
                  <a:pt x="11" y="142"/>
                </a:cubicBezTo>
                <a:close/>
                <a:moveTo>
                  <a:pt x="205" y="38"/>
                </a:moveTo>
                <a:cubicBezTo>
                  <a:pt x="205" y="38"/>
                  <a:pt x="205" y="38"/>
                  <a:pt x="205" y="38"/>
                </a:cubicBezTo>
                <a:cubicBezTo>
                  <a:pt x="205" y="38"/>
                  <a:pt x="205" y="38"/>
                  <a:pt x="205" y="38"/>
                </a:cubicBezTo>
                <a:close/>
                <a:moveTo>
                  <a:pt x="204" y="38"/>
                </a:moveTo>
                <a:cubicBezTo>
                  <a:pt x="204" y="38"/>
                  <a:pt x="204" y="38"/>
                  <a:pt x="204" y="38"/>
                </a:cubicBezTo>
                <a:close/>
                <a:moveTo>
                  <a:pt x="130" y="181"/>
                </a:moveTo>
                <a:cubicBezTo>
                  <a:pt x="116" y="181"/>
                  <a:pt x="103" y="176"/>
                  <a:pt x="93" y="166"/>
                </a:cubicBezTo>
                <a:cubicBezTo>
                  <a:pt x="80" y="154"/>
                  <a:pt x="75" y="136"/>
                  <a:pt x="79" y="118"/>
                </a:cubicBezTo>
                <a:cubicBezTo>
                  <a:pt x="84" y="99"/>
                  <a:pt x="99" y="84"/>
                  <a:pt x="118" y="80"/>
                </a:cubicBezTo>
                <a:cubicBezTo>
                  <a:pt x="135" y="76"/>
                  <a:pt x="153" y="81"/>
                  <a:pt x="166" y="93"/>
                </a:cubicBezTo>
                <a:cubicBezTo>
                  <a:pt x="178" y="106"/>
                  <a:pt x="183" y="124"/>
                  <a:pt x="180" y="142"/>
                </a:cubicBezTo>
                <a:cubicBezTo>
                  <a:pt x="175" y="161"/>
                  <a:pt x="160" y="176"/>
                  <a:pt x="141" y="180"/>
                </a:cubicBezTo>
                <a:cubicBezTo>
                  <a:pt x="137" y="181"/>
                  <a:pt x="133" y="181"/>
                  <a:pt x="130" y="181"/>
                </a:cubicBezTo>
                <a:close/>
                <a:moveTo>
                  <a:pt x="129" y="90"/>
                </a:moveTo>
                <a:cubicBezTo>
                  <a:pt x="126" y="90"/>
                  <a:pt x="123" y="91"/>
                  <a:pt x="120" y="91"/>
                </a:cubicBezTo>
                <a:cubicBezTo>
                  <a:pt x="106" y="94"/>
                  <a:pt x="94" y="106"/>
                  <a:pt x="91" y="121"/>
                </a:cubicBezTo>
                <a:cubicBezTo>
                  <a:pt x="88" y="134"/>
                  <a:pt x="92" y="148"/>
                  <a:pt x="101" y="158"/>
                </a:cubicBezTo>
                <a:cubicBezTo>
                  <a:pt x="111" y="168"/>
                  <a:pt x="125" y="172"/>
                  <a:pt x="139" y="169"/>
                </a:cubicBezTo>
                <a:cubicBezTo>
                  <a:pt x="139" y="169"/>
                  <a:pt x="139" y="169"/>
                  <a:pt x="139" y="169"/>
                </a:cubicBezTo>
                <a:cubicBezTo>
                  <a:pt x="153" y="165"/>
                  <a:pt x="165" y="153"/>
                  <a:pt x="168" y="139"/>
                </a:cubicBezTo>
                <a:cubicBezTo>
                  <a:pt x="171" y="125"/>
                  <a:pt x="167" y="111"/>
                  <a:pt x="157" y="102"/>
                </a:cubicBezTo>
                <a:cubicBezTo>
                  <a:pt x="150" y="94"/>
                  <a:pt x="140" y="90"/>
                  <a:pt x="129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 dirty="0"/>
          </a:p>
        </p:txBody>
      </p:sp>
      <p:sp>
        <p:nvSpPr>
          <p:cNvPr id="60" name="Google Shape;1456;p55">
            <a:extLst>
              <a:ext uri="{FF2B5EF4-FFF2-40B4-BE49-F238E27FC236}">
                <a16:creationId xmlns:a16="http://schemas.microsoft.com/office/drawing/2014/main" id="{12BD0752-0F70-A08E-0E38-431BA1D16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393" y="4309443"/>
            <a:ext cx="1229514" cy="6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800"/>
              <a:buFont typeface="Open Sans" panose="020B0606030504020204" pitchFamily="34" charset="0"/>
              <a:buNone/>
            </a:pPr>
            <a:r>
              <a:rPr lang="en-US" altLang="es-EC" sz="1800" b="1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Como </a:t>
            </a:r>
            <a:r>
              <a:rPr lang="es-CO" altLang="es-EC" sz="1800" b="1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Funciona</a:t>
            </a:r>
            <a:endParaRPr lang="es-CO" altLang="es-EC" b="1" dirty="0"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8" name="Vista general de diapositiva 67">
                <a:extLst>
                  <a:ext uri="{FF2B5EF4-FFF2-40B4-BE49-F238E27FC236}">
                    <a16:creationId xmlns:a16="http://schemas.microsoft.com/office/drawing/2014/main" id="{18D40EF2-5FF7-ACA5-91E3-3997B7C931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6825680"/>
                  </p:ext>
                </p:extLst>
              </p:nvPr>
            </p:nvGraphicFramePr>
            <p:xfrm>
              <a:off x="1602891" y="4287430"/>
              <a:ext cx="2386528" cy="681865"/>
            </p:xfrm>
            <a:graphic>
              <a:graphicData uri="http://schemas.microsoft.com/office/powerpoint/2016/slidezoom">
                <pslz:sldZm>
                  <pslz:sldZmObj sldId="337" cId="586453891">
                    <pslz:zmPr id="{10E68484-26EE-495E-A4AA-8E2C8BBA5F99}" imageType="cover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86528" cy="68186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8" name="Vista general de diapositiva 67">
                <a:extLst>
                  <a:ext uri="{FF2B5EF4-FFF2-40B4-BE49-F238E27FC236}">
                    <a16:creationId xmlns:a16="http://schemas.microsoft.com/office/drawing/2014/main" id="{18D40EF2-5FF7-ACA5-91E3-3997B7C931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02891" y="4287430"/>
                <a:ext cx="2386528" cy="68186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5" name="Vista general de diapositiva 74">
                <a:extLst>
                  <a:ext uri="{FF2B5EF4-FFF2-40B4-BE49-F238E27FC236}">
                    <a16:creationId xmlns:a16="http://schemas.microsoft.com/office/drawing/2014/main" id="{9DCCA5B0-40CF-7F35-5D0D-C1ED21F169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0955134"/>
                  </p:ext>
                </p:extLst>
              </p:nvPr>
            </p:nvGraphicFramePr>
            <p:xfrm>
              <a:off x="5110743" y="4335850"/>
              <a:ext cx="2368141" cy="612323"/>
            </p:xfrm>
            <a:graphic>
              <a:graphicData uri="http://schemas.microsoft.com/office/powerpoint/2016/slidezoom">
                <pslz:sldZm>
                  <pslz:sldZmObj sldId="352" cId="2554505161">
                    <pslz:zmPr id="{D39187B2-A5BA-422C-AD02-76FB0AD2FF0E}" returnToParent="0" imageType="cover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68141" cy="61232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5" name="Vista general de diapositiva 74">
                <a:extLst>
                  <a:ext uri="{FF2B5EF4-FFF2-40B4-BE49-F238E27FC236}">
                    <a16:creationId xmlns:a16="http://schemas.microsoft.com/office/drawing/2014/main" id="{9DCCA5B0-40CF-7F35-5D0D-C1ED21F169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10743" y="4335850"/>
                <a:ext cx="2368141" cy="612323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91CE5575-45F6-482D-2A54-A1A5684657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9075219"/>
                  </p:ext>
                </p:extLst>
              </p:nvPr>
            </p:nvGraphicFramePr>
            <p:xfrm>
              <a:off x="8973287" y="4981500"/>
              <a:ext cx="174150" cy="162000"/>
            </p:xfrm>
            <a:graphic>
              <a:graphicData uri="http://schemas.microsoft.com/office/powerpoint/2016/slidezoom">
                <pslz:sldZm>
                  <pslz:sldZmObj sldId="342" cId="2645905402">
                    <pslz:zmPr id="{DC19E0D2-152C-4498-BBA9-527B96767A0D}" returnToParent="0" imageType="cover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extLst>
                  <a:ext uri="{FF2B5EF4-FFF2-40B4-BE49-F238E27FC236}">
                    <a16:creationId xmlns:a16="http://schemas.microsoft.com/office/drawing/2014/main" id="{91CE5575-45F6-482D-2A54-A1A5684657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73287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79610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>
            <a:extLst>
              <a:ext uri="{FF2B5EF4-FFF2-40B4-BE49-F238E27FC236}">
                <a16:creationId xmlns:a16="http://schemas.microsoft.com/office/drawing/2014/main" id="{72BC703B-0CE4-FE58-8A58-883D3DE409AE}"/>
              </a:ext>
            </a:extLst>
          </p:cNvPr>
          <p:cNvSpPr txBox="1"/>
          <p:nvPr/>
        </p:nvSpPr>
        <p:spPr>
          <a:xfrm>
            <a:off x="274320" y="2003182"/>
            <a:ext cx="40366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9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Facturas elaboradas por el módulo Derechos y Cartera</a:t>
            </a:r>
            <a:endParaRPr lang="es-CO" sz="1900" b="1" dirty="0">
              <a:solidFill>
                <a:srgbClr val="16418A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CC7D02-F4EE-F7CA-570C-528748B90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77" y="2859315"/>
            <a:ext cx="3733800" cy="149352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6EB7668-B2FC-6893-14F6-DD10E1909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205" y="2576186"/>
            <a:ext cx="1119247" cy="96431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E3B5D7-196B-7CC1-E019-04C349891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776" y="2538879"/>
            <a:ext cx="1205873" cy="10414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6F7722E-CEB3-F6FD-45FC-3E39CDCB7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972" y="2531889"/>
            <a:ext cx="1205874" cy="104143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4466B00-9833-B808-92D6-811FC3F17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6083" y="3704774"/>
            <a:ext cx="1208759" cy="104143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FA57384-DB10-C36D-7306-61D8C7713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593" y="3681123"/>
            <a:ext cx="1208759" cy="1046820"/>
          </a:xfrm>
          <a:prstGeom prst="rect">
            <a:avLst/>
          </a:prstGeom>
        </p:spPr>
      </p:pic>
      <p:sp>
        <p:nvSpPr>
          <p:cNvPr id="22" name="6 CuadroTexto">
            <a:extLst>
              <a:ext uri="{FF2B5EF4-FFF2-40B4-BE49-F238E27FC236}">
                <a16:creationId xmlns:a16="http://schemas.microsoft.com/office/drawing/2014/main" id="{256F4176-4498-E258-FA13-E34DDCD8A477}"/>
              </a:ext>
            </a:extLst>
          </p:cNvPr>
          <p:cNvSpPr txBox="1"/>
          <p:nvPr/>
        </p:nvSpPr>
        <p:spPr>
          <a:xfrm>
            <a:off x="4142677" y="2064645"/>
            <a:ext cx="52451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9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Proceso de Acumulación</a:t>
            </a:r>
            <a:endParaRPr lang="es-CO" sz="1900" b="1" dirty="0">
              <a:solidFill>
                <a:srgbClr val="16418A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2" name="T.Gestion_ingresos">
            <a:extLst>
              <a:ext uri="{FF2B5EF4-FFF2-40B4-BE49-F238E27FC236}">
                <a16:creationId xmlns:a16="http://schemas.microsoft.com/office/drawing/2014/main" id="{338BF519-0B92-0E9E-6A69-F386CA5FEA65}"/>
              </a:ext>
            </a:extLst>
          </p:cNvPr>
          <p:cNvSpPr txBox="1"/>
          <p:nvPr/>
        </p:nvSpPr>
        <p:spPr>
          <a:xfrm>
            <a:off x="1130154" y="868641"/>
            <a:ext cx="7337352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COMO FUNCIONAN LOS PROCESOS DE ACUMULACIÓN</a:t>
            </a:r>
          </a:p>
        </p:txBody>
      </p:sp>
      <p:pic>
        <p:nvPicPr>
          <p:cNvPr id="6" name="Gráfico 5" descr="Cursor con relleno sólido">
            <a:extLst>
              <a:ext uri="{FF2B5EF4-FFF2-40B4-BE49-F238E27FC236}">
                <a16:creationId xmlns:a16="http://schemas.microsoft.com/office/drawing/2014/main" id="{22DCA760-BD5A-DF7B-88E7-77ED7EBF1A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097331">
            <a:off x="4199986" y="3109944"/>
            <a:ext cx="778180" cy="778180"/>
          </a:xfrm>
          <a:prstGeom prst="rect">
            <a:avLst/>
          </a:prstGeom>
        </p:spPr>
      </p:pic>
      <p:cxnSp>
        <p:nvCxnSpPr>
          <p:cNvPr id="7" name="Linea_Consulta_DRXC">
            <a:extLst>
              <a:ext uri="{FF2B5EF4-FFF2-40B4-BE49-F238E27FC236}">
                <a16:creationId xmlns:a16="http://schemas.microsoft.com/office/drawing/2014/main" id="{F6334B3E-16D4-562A-D9CC-86211206C6D1}"/>
              </a:ext>
            </a:extLst>
          </p:cNvPr>
          <p:cNvCxnSpPr>
            <a:cxnSpLocks/>
          </p:cNvCxnSpPr>
          <p:nvPr/>
        </p:nvCxnSpPr>
        <p:spPr>
          <a:xfrm flipV="1">
            <a:off x="4557674" y="2172946"/>
            <a:ext cx="0" cy="1014688"/>
          </a:xfrm>
          <a:prstGeom prst="line">
            <a:avLst/>
          </a:prstGeom>
          <a:ln>
            <a:solidFill>
              <a:srgbClr val="0070C0"/>
            </a:solidFill>
            <a:prstDash val="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Linea_Consulta_DRXC">
            <a:extLst>
              <a:ext uri="{FF2B5EF4-FFF2-40B4-BE49-F238E27FC236}">
                <a16:creationId xmlns:a16="http://schemas.microsoft.com/office/drawing/2014/main" id="{B84ACF17-C1AC-41C9-0D8E-8BA31A84CC97}"/>
              </a:ext>
            </a:extLst>
          </p:cNvPr>
          <p:cNvCxnSpPr>
            <a:cxnSpLocks/>
          </p:cNvCxnSpPr>
          <p:nvPr/>
        </p:nvCxnSpPr>
        <p:spPr>
          <a:xfrm flipV="1">
            <a:off x="4557674" y="3845491"/>
            <a:ext cx="0" cy="1014688"/>
          </a:xfrm>
          <a:prstGeom prst="line">
            <a:avLst/>
          </a:prstGeom>
          <a:ln>
            <a:solidFill>
              <a:srgbClr val="0070C0"/>
            </a:solidFill>
            <a:prstDash val="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Vista general de diapositiva 9">
                <a:extLst>
                  <a:ext uri="{FF2B5EF4-FFF2-40B4-BE49-F238E27FC236}">
                    <a16:creationId xmlns:a16="http://schemas.microsoft.com/office/drawing/2014/main" id="{BE2A0BE9-FFC8-25B4-3E81-C7D3531C97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6172071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338" cId="2877961079">
                    <pslz:zmPr id="{32268D7F-0429-4E07-A631-DB6789A66B7E}" returnToParent="0" imageType="cover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Vista general de diapositiva 9">
                <a:extLst>
                  <a:ext uri="{FF2B5EF4-FFF2-40B4-BE49-F238E27FC236}">
                    <a16:creationId xmlns:a16="http://schemas.microsoft.com/office/drawing/2014/main" id="{BE2A0BE9-FFC8-25B4-3E81-C7D3531C97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64538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20434A-3B3B-0978-F877-61A350695FBE}"/>
              </a:ext>
            </a:extLst>
          </p:cNvPr>
          <p:cNvSpPr txBox="1"/>
          <p:nvPr/>
        </p:nvSpPr>
        <p:spPr>
          <a:xfrm>
            <a:off x="408878" y="953870"/>
            <a:ext cx="8222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REPORTES Y CONSULTAS DEL PROCESO DE ACUMULACIÓN DE FACTURAS ELECTRÓNICAS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Vista general de diapositiva 11">
                <a:extLst>
                  <a:ext uri="{FF2B5EF4-FFF2-40B4-BE49-F238E27FC236}">
                    <a16:creationId xmlns:a16="http://schemas.microsoft.com/office/drawing/2014/main" id="{1B2C2EDC-F275-BD05-D3D0-76EDE4DAA9E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3545400"/>
                  </p:ext>
                </p:extLst>
              </p:nvPr>
            </p:nvGraphicFramePr>
            <p:xfrm>
              <a:off x="1460089" y="1999434"/>
              <a:ext cx="2900251" cy="944577"/>
            </p:xfrm>
            <a:graphic>
              <a:graphicData uri="http://schemas.microsoft.com/office/powerpoint/2016/slidezoom">
                <pslz:sldZm>
                  <pslz:sldZmObj sldId="344" cId="3619999639">
                    <pslz:zmPr id="{BBD25950-60C9-411C-AA6C-21488EF8E6E8}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00251" cy="944577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Vista general de diapositiva 11">
                <a:extLst>
                  <a:ext uri="{FF2B5EF4-FFF2-40B4-BE49-F238E27FC236}">
                    <a16:creationId xmlns:a16="http://schemas.microsoft.com/office/drawing/2014/main" id="{1B2C2EDC-F275-BD05-D3D0-76EDE4DAA9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0089" y="1999434"/>
                <a:ext cx="2900251" cy="944577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Vista general de diapositiva 13">
                <a:extLst>
                  <a:ext uri="{FF2B5EF4-FFF2-40B4-BE49-F238E27FC236}">
                    <a16:creationId xmlns:a16="http://schemas.microsoft.com/office/drawing/2014/main" id="{01276AAE-BCAC-B5A1-C137-713DDB97CA8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0736893"/>
                  </p:ext>
                </p:extLst>
              </p:nvPr>
            </p:nvGraphicFramePr>
            <p:xfrm>
              <a:off x="4731774" y="1999434"/>
              <a:ext cx="2900251" cy="982785"/>
            </p:xfrm>
            <a:graphic>
              <a:graphicData uri="http://schemas.microsoft.com/office/powerpoint/2016/slidezoom">
                <pslz:sldZm>
                  <pslz:sldZmObj sldId="346" cId="1081009878">
                    <pslz:zmPr id="{E7284225-B795-48B5-AFA4-54AD01B62B51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00251" cy="98278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Vista general de diapositiva 13">
                <a:extLst>
                  <a:ext uri="{FF2B5EF4-FFF2-40B4-BE49-F238E27FC236}">
                    <a16:creationId xmlns:a16="http://schemas.microsoft.com/office/drawing/2014/main" id="{01276AAE-BCAC-B5A1-C137-713DDB97CA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1774" y="1999434"/>
                <a:ext cx="2900251" cy="98278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Vista general de diapositiva 19">
                <a:extLst>
                  <a:ext uri="{FF2B5EF4-FFF2-40B4-BE49-F238E27FC236}">
                    <a16:creationId xmlns:a16="http://schemas.microsoft.com/office/drawing/2014/main" id="{A2DEE04D-977A-2BAE-C68D-713C79EB01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6968307"/>
                  </p:ext>
                </p:extLst>
              </p:nvPr>
            </p:nvGraphicFramePr>
            <p:xfrm>
              <a:off x="1460088" y="3535127"/>
              <a:ext cx="2900252" cy="944424"/>
            </p:xfrm>
            <a:graphic>
              <a:graphicData uri="http://schemas.microsoft.com/office/powerpoint/2016/slidezoom">
                <pslz:sldZm>
                  <pslz:sldZmObj sldId="345" cId="1608534557">
                    <pslz:zmPr id="{ED333138-23B6-4171-8088-A1AE0754ED6D}" imageType="cover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00252" cy="94442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Vista general de diapositiva 19">
                <a:extLst>
                  <a:ext uri="{FF2B5EF4-FFF2-40B4-BE49-F238E27FC236}">
                    <a16:creationId xmlns:a16="http://schemas.microsoft.com/office/drawing/2014/main" id="{A2DEE04D-977A-2BAE-C68D-713C79EB01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0088" y="3535127"/>
                <a:ext cx="2900252" cy="94442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Vista general de diapositiva 21">
                <a:extLst>
                  <a:ext uri="{FF2B5EF4-FFF2-40B4-BE49-F238E27FC236}">
                    <a16:creationId xmlns:a16="http://schemas.microsoft.com/office/drawing/2014/main" id="{6210CB87-8DBF-FCBF-2C96-0596F9C387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0797857"/>
                  </p:ext>
                </p:extLst>
              </p:nvPr>
            </p:nvGraphicFramePr>
            <p:xfrm>
              <a:off x="4731775" y="3535127"/>
              <a:ext cx="2900250" cy="1000790"/>
            </p:xfrm>
            <a:graphic>
              <a:graphicData uri="http://schemas.microsoft.com/office/powerpoint/2016/slidezoom">
                <pslz:sldZm>
                  <pslz:sldZmObj sldId="350" cId="1251816159">
                    <pslz:zmPr id="{73199AE5-AC26-45EB-B930-77E11A515A2A}" imageType="cover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00250" cy="100079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Vista general de diapositiva 21">
                <a:extLst>
                  <a:ext uri="{FF2B5EF4-FFF2-40B4-BE49-F238E27FC236}">
                    <a16:creationId xmlns:a16="http://schemas.microsoft.com/office/drawing/2014/main" id="{6210CB87-8DBF-FCBF-2C96-0596F9C387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31775" y="3535127"/>
                <a:ext cx="2900250" cy="100079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EF8462EE-5DEF-DCF2-6903-CB9831E138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69845581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338" cId="2877961079">
                    <pslz:zmPr id="{32268D7F-0429-4E07-A631-DB6789A66B7E}" returnToParent="0" imageType="cover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extLst>
                  <a:ext uri="{FF2B5EF4-FFF2-40B4-BE49-F238E27FC236}">
                    <a16:creationId xmlns:a16="http://schemas.microsoft.com/office/drawing/2014/main" id="{EF8462EE-5DEF-DCF2-6903-CB9831E138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45051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.Consulta_DRXC">
            <a:extLst>
              <a:ext uri="{FF2B5EF4-FFF2-40B4-BE49-F238E27FC236}">
                <a16:creationId xmlns:a16="http://schemas.microsoft.com/office/drawing/2014/main" id="{6D86F7D8-23B5-0991-2A50-131E9D3E836D}"/>
              </a:ext>
            </a:extLst>
          </p:cNvPr>
          <p:cNvSpPr txBox="1"/>
          <p:nvPr/>
        </p:nvSpPr>
        <p:spPr>
          <a:xfrm>
            <a:off x="0" y="74737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INFORME SALDOS POR IMPUTAR</a:t>
            </a:r>
          </a:p>
        </p:txBody>
      </p:sp>
      <p:cxnSp>
        <p:nvCxnSpPr>
          <p:cNvPr id="3" name="Linea_Consulta_DRXC">
            <a:extLst>
              <a:ext uri="{FF2B5EF4-FFF2-40B4-BE49-F238E27FC236}">
                <a16:creationId xmlns:a16="http://schemas.microsoft.com/office/drawing/2014/main" id="{E715404D-5667-2328-AD4C-1DC0712866C5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B8366674-975A-C254-CB76-A73A9114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104"/>
            <a:ext cx="9144000" cy="1599291"/>
          </a:xfrm>
          <a:prstGeom prst="rect">
            <a:avLst/>
          </a:prstGeom>
        </p:spPr>
      </p:pic>
      <p:sp>
        <p:nvSpPr>
          <p:cNvPr id="8" name="Boton_Sigui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81643E-C028-BE89-61F0-CB15F8B88769}"/>
              </a:ext>
            </a:extLst>
          </p:cNvPr>
          <p:cNvSpPr/>
          <p:nvPr/>
        </p:nvSpPr>
        <p:spPr>
          <a:xfrm rot="16200000" flipV="1">
            <a:off x="8649437" y="3942000"/>
            <a:ext cx="520867" cy="232285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Vista general de diapositiva 9">
                <a:extLst>
                  <a:ext uri="{FF2B5EF4-FFF2-40B4-BE49-F238E27FC236}">
                    <a16:creationId xmlns:a16="http://schemas.microsoft.com/office/drawing/2014/main" id="{AA7818FF-5928-5B01-81E8-938BB058FE0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4363448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352" cId="2554505161">
                    <pslz:zmPr id="{5EEAA696-B460-4FEA-9E6F-D50654AE5947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Vista general de diapositiva 9">
                <a:extLst>
                  <a:ext uri="{FF2B5EF4-FFF2-40B4-BE49-F238E27FC236}">
                    <a16:creationId xmlns:a16="http://schemas.microsoft.com/office/drawing/2014/main" id="{AA7818FF-5928-5B01-81E8-938BB058FE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99996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C45742F-08BE-49BB-15C3-F49857DA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087"/>
            <a:ext cx="9144000" cy="1457325"/>
          </a:xfrm>
          <a:prstGeom prst="rect">
            <a:avLst/>
          </a:prstGeom>
        </p:spPr>
      </p:pic>
      <p:cxnSp>
        <p:nvCxnSpPr>
          <p:cNvPr id="7" name="Linea_Consulta_DRXC">
            <a:extLst>
              <a:ext uri="{FF2B5EF4-FFF2-40B4-BE49-F238E27FC236}">
                <a16:creationId xmlns:a16="http://schemas.microsoft.com/office/drawing/2014/main" id="{523F246E-EF35-7592-FDEC-EB8BE1412CD6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Boton_anterior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9896D1C-0AF4-7DA4-DA7A-89B28961A392}"/>
              </a:ext>
            </a:extLst>
          </p:cNvPr>
          <p:cNvSpPr/>
          <p:nvPr/>
        </p:nvSpPr>
        <p:spPr>
          <a:xfrm rot="16200000">
            <a:off x="-52724" y="3942001"/>
            <a:ext cx="520868" cy="232282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Vista general de diapositiva 3">
                <a:extLst>
                  <a:ext uri="{FF2B5EF4-FFF2-40B4-BE49-F238E27FC236}">
                    <a16:creationId xmlns:a16="http://schemas.microsoft.com/office/drawing/2014/main" id="{4BF9D85E-81FF-B2DF-1B61-FF31F3D959E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7755136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352" cId="2554505161">
                    <pslz:zmPr id="{5EEAA696-B460-4FEA-9E6F-D50654AE5947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Vista general de diapositiva 3">
                <a:extLst>
                  <a:ext uri="{FF2B5EF4-FFF2-40B4-BE49-F238E27FC236}">
                    <a16:creationId xmlns:a16="http://schemas.microsoft.com/office/drawing/2014/main" id="{4BF9D85E-81FF-B2DF-1B61-FF31F3D959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0" name="T.Consulta_DRXC">
            <a:extLst>
              <a:ext uri="{FF2B5EF4-FFF2-40B4-BE49-F238E27FC236}">
                <a16:creationId xmlns:a16="http://schemas.microsoft.com/office/drawing/2014/main" id="{4278B931-6D76-8675-5A89-DEAADE2D4B14}"/>
              </a:ext>
            </a:extLst>
          </p:cNvPr>
          <p:cNvSpPr txBox="1"/>
          <p:nvPr/>
        </p:nvSpPr>
        <p:spPr>
          <a:xfrm>
            <a:off x="0" y="74737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INFORME SALDOS POR IMPUTAR</a:t>
            </a:r>
          </a:p>
        </p:txBody>
      </p:sp>
    </p:spTree>
    <p:extLst>
      <p:ext uri="{BB962C8B-B14F-4D97-AF65-F5344CB8AC3E}">
        <p14:creationId xmlns:p14="http://schemas.microsoft.com/office/powerpoint/2010/main" val="20250152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.Consulta_DRXC">
            <a:extLst>
              <a:ext uri="{FF2B5EF4-FFF2-40B4-BE49-F238E27FC236}">
                <a16:creationId xmlns:a16="http://schemas.microsoft.com/office/drawing/2014/main" id="{6D86F7D8-23B5-0991-2A50-131E9D3E836D}"/>
              </a:ext>
            </a:extLst>
          </p:cNvPr>
          <p:cNvSpPr txBox="1"/>
          <p:nvPr/>
        </p:nvSpPr>
        <p:spPr>
          <a:xfrm>
            <a:off x="0" y="74737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Clr>
                <a:srgbClr val="FFFFFF"/>
              </a:buClr>
              <a:buSzPts val="2200"/>
              <a:buFont typeface="Open Sans SemiBold" panose="020B0706030804020204" pitchFamily="34" charset="0"/>
              <a:buNone/>
            </a:pPr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REPORTES DETALLES RECAUDOS POR CLASIFICAR </a:t>
            </a:r>
            <a:r>
              <a:rPr lang="es-ES" sz="2300" b="1" i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(Agregado Factura Electrónica)</a:t>
            </a:r>
            <a:endParaRPr lang="es-ES" sz="23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cxnSp>
        <p:nvCxnSpPr>
          <p:cNvPr id="3" name="Linea_Consulta_DRXC">
            <a:extLst>
              <a:ext uri="{FF2B5EF4-FFF2-40B4-BE49-F238E27FC236}">
                <a16:creationId xmlns:a16="http://schemas.microsoft.com/office/drawing/2014/main" id="{E715404D-5667-2328-AD4C-1DC0712866C5}"/>
              </a:ext>
            </a:extLst>
          </p:cNvPr>
          <p:cNvCxnSpPr/>
          <p:nvPr/>
        </p:nvCxnSpPr>
        <p:spPr>
          <a:xfrm>
            <a:off x="1329397" y="1556784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3815CD5D-F003-F000-F91C-BC7F1713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0" y="1806680"/>
            <a:ext cx="8756139" cy="3067659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Vista general de diapositiva 5">
                <a:extLst>
                  <a:ext uri="{FF2B5EF4-FFF2-40B4-BE49-F238E27FC236}">
                    <a16:creationId xmlns:a16="http://schemas.microsoft.com/office/drawing/2014/main" id="{8DF18A56-5809-E54E-9F75-C47C1721088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7755136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352" cId="2554505161">
                    <pslz:zmPr id="{5EEAA696-B460-4FEA-9E6F-D50654AE5947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Vista general de diapositiva 5">
                <a:extLst>
                  <a:ext uri="{FF2B5EF4-FFF2-40B4-BE49-F238E27FC236}">
                    <a16:creationId xmlns:a16="http://schemas.microsoft.com/office/drawing/2014/main" id="{8DF18A56-5809-E54E-9F75-C47C172108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10098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.Consulta_DRXC">
            <a:extLst>
              <a:ext uri="{FF2B5EF4-FFF2-40B4-BE49-F238E27FC236}">
                <a16:creationId xmlns:a16="http://schemas.microsoft.com/office/drawing/2014/main" id="{6D86F7D8-23B5-0991-2A50-131E9D3E836D}"/>
              </a:ext>
            </a:extLst>
          </p:cNvPr>
          <p:cNvSpPr txBox="1"/>
          <p:nvPr/>
        </p:nvSpPr>
        <p:spPr>
          <a:xfrm>
            <a:off x="0" y="74737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Clr>
                <a:srgbClr val="FFFFFF"/>
              </a:buClr>
              <a:buSzPts val="2200"/>
              <a:buFont typeface="Open Sans SemiBold" panose="020B0706030804020204" pitchFamily="34" charset="0"/>
              <a:buNone/>
            </a:pPr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REPORTES DETALLES RECAUDOS POR CLASIFICAR </a:t>
            </a:r>
            <a:r>
              <a:rPr lang="es-ES" sz="2300" b="1" i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(Derechos y Cartera)</a:t>
            </a:r>
            <a:endParaRPr lang="es-ES" sz="23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cxnSp>
        <p:nvCxnSpPr>
          <p:cNvPr id="3" name="Linea_Consulta_DRXC">
            <a:extLst>
              <a:ext uri="{FF2B5EF4-FFF2-40B4-BE49-F238E27FC236}">
                <a16:creationId xmlns:a16="http://schemas.microsoft.com/office/drawing/2014/main" id="{E715404D-5667-2328-AD4C-1DC0712866C5}"/>
              </a:ext>
            </a:extLst>
          </p:cNvPr>
          <p:cNvCxnSpPr/>
          <p:nvPr/>
        </p:nvCxnSpPr>
        <p:spPr>
          <a:xfrm>
            <a:off x="1329397" y="1549410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71E15820-5E91-3DDD-204F-7FB2B518A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2" y="1815871"/>
            <a:ext cx="8740897" cy="305846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Vista general de diapositiva 7">
                <a:extLst>
                  <a:ext uri="{FF2B5EF4-FFF2-40B4-BE49-F238E27FC236}">
                    <a16:creationId xmlns:a16="http://schemas.microsoft.com/office/drawing/2014/main" id="{7F2B2C93-5685-647A-568C-7433BA6320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7755136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352" cId="2554505161">
                    <pslz:zmPr id="{5EEAA696-B460-4FEA-9E6F-D50654AE5947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Vista general de diapositiva 7">
                <a:extLst>
                  <a:ext uri="{FF2B5EF4-FFF2-40B4-BE49-F238E27FC236}">
                    <a16:creationId xmlns:a16="http://schemas.microsoft.com/office/drawing/2014/main" id="{7F2B2C93-5685-647A-568C-7433BA6320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53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ndo_Herramienta">
            <a:extLst>
              <a:ext uri="{FF2B5EF4-FFF2-40B4-BE49-F238E27FC236}">
                <a16:creationId xmlns:a16="http://schemas.microsoft.com/office/drawing/2014/main" id="{4B4B8EE5-8B8A-2CFE-785D-65D2835023F6}"/>
              </a:ext>
            </a:extLst>
          </p:cNvPr>
          <p:cNvSpPr>
            <a:spLocks/>
          </p:cNvSpPr>
          <p:nvPr/>
        </p:nvSpPr>
        <p:spPr bwMode="auto">
          <a:xfrm>
            <a:off x="7461238" y="515754"/>
            <a:ext cx="3535060" cy="2891594"/>
          </a:xfrm>
          <a:custGeom>
            <a:avLst/>
            <a:gdLst>
              <a:gd name="T0" fmla="*/ 2147483646 w 210"/>
              <a:gd name="T1" fmla="*/ 2147483646 h 210"/>
              <a:gd name="T2" fmla="*/ 2147483646 w 210"/>
              <a:gd name="T3" fmla="*/ 2147483646 h 210"/>
              <a:gd name="T4" fmla="*/ 2147483646 w 210"/>
              <a:gd name="T5" fmla="*/ 2147483646 h 210"/>
              <a:gd name="T6" fmla="*/ 2147483646 w 210"/>
              <a:gd name="T7" fmla="*/ 2147483646 h 210"/>
              <a:gd name="T8" fmla="*/ 2147483646 w 210"/>
              <a:gd name="T9" fmla="*/ 2147483646 h 210"/>
              <a:gd name="T10" fmla="*/ 0 w 210"/>
              <a:gd name="T11" fmla="*/ 2147483646 h 210"/>
              <a:gd name="T12" fmla="*/ 2147483646 w 210"/>
              <a:gd name="T13" fmla="*/ 2147483646 h 210"/>
              <a:gd name="T14" fmla="*/ 2147483646 w 210"/>
              <a:gd name="T15" fmla="*/ 2147483646 h 210"/>
              <a:gd name="T16" fmla="*/ 2147483646 w 210"/>
              <a:gd name="T17" fmla="*/ 2147483646 h 210"/>
              <a:gd name="T18" fmla="*/ 2147483646 w 210"/>
              <a:gd name="T19" fmla="*/ 2147483646 h 210"/>
              <a:gd name="T20" fmla="*/ 2147483646 w 210"/>
              <a:gd name="T21" fmla="*/ 0 h 210"/>
              <a:gd name="T22" fmla="*/ 2147483646 w 210"/>
              <a:gd name="T23" fmla="*/ 2147483646 h 210"/>
              <a:gd name="T24" fmla="*/ 2147483646 w 210"/>
              <a:gd name="T25" fmla="*/ 2147483646 h 210"/>
              <a:gd name="T26" fmla="*/ 2147483646 w 210"/>
              <a:gd name="T27" fmla="*/ 2147483646 h 210"/>
              <a:gd name="T28" fmla="*/ 2147483646 w 210"/>
              <a:gd name="T29" fmla="*/ 2147483646 h 210"/>
              <a:gd name="T30" fmla="*/ 2147483646 w 210"/>
              <a:gd name="T31" fmla="*/ 2147483646 h 210"/>
              <a:gd name="T32" fmla="*/ 2147483646 w 210"/>
              <a:gd name="T33" fmla="*/ 2147483646 h 210"/>
              <a:gd name="T34" fmla="*/ 2147483646 w 210"/>
              <a:gd name="T35" fmla="*/ 2147483646 h 210"/>
              <a:gd name="T36" fmla="*/ 2147483646 w 210"/>
              <a:gd name="T37" fmla="*/ 2147483646 h 210"/>
              <a:gd name="T38" fmla="*/ 2147483646 w 210"/>
              <a:gd name="T39" fmla="*/ 2147483646 h 210"/>
              <a:gd name="T40" fmla="*/ 2147483646 w 210"/>
              <a:gd name="T41" fmla="*/ 2147483646 h 210"/>
              <a:gd name="T42" fmla="*/ 2147483646 w 210"/>
              <a:gd name="T43" fmla="*/ 2147483646 h 210"/>
              <a:gd name="T44" fmla="*/ 2147483646 w 210"/>
              <a:gd name="T45" fmla="*/ 2147483646 h 210"/>
              <a:gd name="T46" fmla="*/ 2147483646 w 210"/>
              <a:gd name="T47" fmla="*/ 2147483646 h 210"/>
              <a:gd name="T48" fmla="*/ 2147483646 w 210"/>
              <a:gd name="T49" fmla="*/ 2147483646 h 210"/>
              <a:gd name="T50" fmla="*/ 2147483646 w 210"/>
              <a:gd name="T51" fmla="*/ 2147483646 h 210"/>
              <a:gd name="T52" fmla="*/ 2147483646 w 210"/>
              <a:gd name="T53" fmla="*/ 2147483646 h 210"/>
              <a:gd name="T54" fmla="*/ 2147483646 w 210"/>
              <a:gd name="T55" fmla="*/ 2147483646 h 210"/>
              <a:gd name="T56" fmla="*/ 2147483646 w 210"/>
              <a:gd name="T57" fmla="*/ 2147483646 h 210"/>
              <a:gd name="T58" fmla="*/ 2147483646 w 210"/>
              <a:gd name="T59" fmla="*/ 2147483646 h 210"/>
              <a:gd name="T60" fmla="*/ 2147483646 w 210"/>
              <a:gd name="T61" fmla="*/ 2147483646 h 210"/>
              <a:gd name="T62" fmla="*/ 2147483646 w 210"/>
              <a:gd name="T63" fmla="*/ 2147483646 h 210"/>
              <a:gd name="T64" fmla="*/ 2147483646 w 210"/>
              <a:gd name="T65" fmla="*/ 2147483646 h 210"/>
              <a:gd name="T66" fmla="*/ 2147483646 w 210"/>
              <a:gd name="T67" fmla="*/ 2147483646 h 210"/>
              <a:gd name="T68" fmla="*/ 2147483646 w 210"/>
              <a:gd name="T69" fmla="*/ 2147483646 h 210"/>
              <a:gd name="T70" fmla="*/ 2147483646 w 210"/>
              <a:gd name="T71" fmla="*/ 2147483646 h 210"/>
              <a:gd name="T72" fmla="*/ 2147483646 w 210"/>
              <a:gd name="T73" fmla="*/ 2147483646 h 210"/>
              <a:gd name="T74" fmla="*/ 2147483646 w 210"/>
              <a:gd name="T75" fmla="*/ 2147483646 h 210"/>
              <a:gd name="T76" fmla="*/ 2147483646 w 210"/>
              <a:gd name="T77" fmla="*/ 2147483646 h 210"/>
              <a:gd name="T78" fmla="*/ 2147483646 w 210"/>
              <a:gd name="T79" fmla="*/ 2147483646 h 210"/>
              <a:gd name="T80" fmla="*/ 2147483646 w 210"/>
              <a:gd name="T81" fmla="*/ 2147483646 h 210"/>
              <a:gd name="T82" fmla="*/ 2147483646 w 210"/>
              <a:gd name="T83" fmla="*/ 2147483646 h 210"/>
              <a:gd name="T84" fmla="*/ 2147483646 w 210"/>
              <a:gd name="T85" fmla="*/ 2147483646 h 210"/>
              <a:gd name="T86" fmla="*/ 2147483646 w 210"/>
              <a:gd name="T87" fmla="*/ 2147483646 h 210"/>
              <a:gd name="T88" fmla="*/ 2147483646 w 210"/>
              <a:gd name="T89" fmla="*/ 2147483646 h 210"/>
              <a:gd name="T90" fmla="*/ 2147483646 w 210"/>
              <a:gd name="T91" fmla="*/ 2147483646 h 210"/>
              <a:gd name="T92" fmla="*/ 2147483646 w 210"/>
              <a:gd name="T93" fmla="*/ 2147483646 h 210"/>
              <a:gd name="T94" fmla="*/ 2147483646 w 210"/>
              <a:gd name="T95" fmla="*/ 2147483646 h 210"/>
              <a:gd name="T96" fmla="*/ 2147483646 w 210"/>
              <a:gd name="T97" fmla="*/ 2147483646 h 210"/>
              <a:gd name="T98" fmla="*/ 2147483646 w 210"/>
              <a:gd name="T99" fmla="*/ 2147483646 h 21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0" h="210" extrusionOk="0">
                <a:moveTo>
                  <a:pt x="115" y="210"/>
                </a:moveTo>
                <a:cubicBezTo>
                  <a:pt x="94" y="210"/>
                  <a:pt x="94" y="210"/>
                  <a:pt x="94" y="210"/>
                </a:cubicBezTo>
                <a:cubicBezTo>
                  <a:pt x="90" y="210"/>
                  <a:pt x="86" y="207"/>
                  <a:pt x="85" y="202"/>
                </a:cubicBezTo>
                <a:cubicBezTo>
                  <a:pt x="82" y="182"/>
                  <a:pt x="82" y="182"/>
                  <a:pt x="82" y="182"/>
                </a:cubicBezTo>
                <a:cubicBezTo>
                  <a:pt x="82" y="181"/>
                  <a:pt x="81" y="180"/>
                  <a:pt x="81" y="180"/>
                </a:cubicBezTo>
                <a:cubicBezTo>
                  <a:pt x="76" y="179"/>
                  <a:pt x="72" y="177"/>
                  <a:pt x="69" y="175"/>
                </a:cubicBezTo>
                <a:cubicBezTo>
                  <a:pt x="68" y="175"/>
                  <a:pt x="67" y="175"/>
                  <a:pt x="66" y="175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46" y="190"/>
                  <a:pt x="41" y="190"/>
                  <a:pt x="38" y="187"/>
                </a:cubicBezTo>
                <a:cubicBezTo>
                  <a:pt x="23" y="172"/>
                  <a:pt x="23" y="172"/>
                  <a:pt x="23" y="172"/>
                </a:cubicBezTo>
                <a:cubicBezTo>
                  <a:pt x="20" y="169"/>
                  <a:pt x="20" y="164"/>
                  <a:pt x="22" y="160"/>
                </a:cubicBezTo>
                <a:cubicBezTo>
                  <a:pt x="35" y="143"/>
                  <a:pt x="35" y="143"/>
                  <a:pt x="35" y="143"/>
                </a:cubicBezTo>
                <a:cubicBezTo>
                  <a:pt x="35" y="143"/>
                  <a:pt x="35" y="142"/>
                  <a:pt x="35" y="141"/>
                </a:cubicBezTo>
                <a:cubicBezTo>
                  <a:pt x="33" y="137"/>
                  <a:pt x="31" y="133"/>
                  <a:pt x="30" y="129"/>
                </a:cubicBezTo>
                <a:cubicBezTo>
                  <a:pt x="29" y="128"/>
                  <a:pt x="29" y="128"/>
                  <a:pt x="28" y="127"/>
                </a:cubicBezTo>
                <a:cubicBezTo>
                  <a:pt x="7" y="124"/>
                  <a:pt x="7" y="124"/>
                  <a:pt x="7" y="124"/>
                </a:cubicBezTo>
                <a:cubicBezTo>
                  <a:pt x="3" y="124"/>
                  <a:pt x="0" y="120"/>
                  <a:pt x="0" y="11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0"/>
                  <a:pt x="3" y="86"/>
                  <a:pt x="7" y="86"/>
                </a:cubicBezTo>
                <a:cubicBezTo>
                  <a:pt x="28" y="83"/>
                  <a:pt x="28" y="83"/>
                  <a:pt x="28" y="83"/>
                </a:cubicBezTo>
                <a:cubicBezTo>
                  <a:pt x="29" y="82"/>
                  <a:pt x="29" y="82"/>
                  <a:pt x="30" y="81"/>
                </a:cubicBezTo>
                <a:cubicBezTo>
                  <a:pt x="31" y="77"/>
                  <a:pt x="33" y="73"/>
                  <a:pt x="35" y="69"/>
                </a:cubicBezTo>
                <a:cubicBezTo>
                  <a:pt x="35" y="68"/>
                  <a:pt x="35" y="67"/>
                  <a:pt x="35" y="67"/>
                </a:cubicBezTo>
                <a:cubicBezTo>
                  <a:pt x="22" y="50"/>
                  <a:pt x="22" y="50"/>
                  <a:pt x="22" y="50"/>
                </a:cubicBezTo>
                <a:cubicBezTo>
                  <a:pt x="20" y="46"/>
                  <a:pt x="20" y="41"/>
                  <a:pt x="23" y="38"/>
                </a:cubicBezTo>
                <a:cubicBezTo>
                  <a:pt x="38" y="23"/>
                  <a:pt x="38" y="23"/>
                  <a:pt x="38" y="23"/>
                </a:cubicBezTo>
                <a:cubicBezTo>
                  <a:pt x="41" y="20"/>
                  <a:pt x="46" y="20"/>
                  <a:pt x="49" y="23"/>
                </a:cubicBezTo>
                <a:cubicBezTo>
                  <a:pt x="66" y="35"/>
                  <a:pt x="66" y="35"/>
                  <a:pt x="66" y="35"/>
                </a:cubicBezTo>
                <a:cubicBezTo>
                  <a:pt x="67" y="35"/>
                  <a:pt x="68" y="35"/>
                  <a:pt x="69" y="35"/>
                </a:cubicBezTo>
                <a:cubicBezTo>
                  <a:pt x="73" y="33"/>
                  <a:pt x="76" y="31"/>
                  <a:pt x="81" y="30"/>
                </a:cubicBezTo>
                <a:cubicBezTo>
                  <a:pt x="81" y="30"/>
                  <a:pt x="82" y="29"/>
                  <a:pt x="82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86" y="3"/>
                  <a:pt x="90" y="0"/>
                  <a:pt x="94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9" y="0"/>
                  <a:pt x="123" y="3"/>
                  <a:pt x="124" y="8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29"/>
                  <a:pt x="128" y="30"/>
                  <a:pt x="129" y="30"/>
                </a:cubicBezTo>
                <a:cubicBezTo>
                  <a:pt x="133" y="31"/>
                  <a:pt x="137" y="33"/>
                  <a:pt x="141" y="35"/>
                </a:cubicBezTo>
                <a:cubicBezTo>
                  <a:pt x="141" y="35"/>
                  <a:pt x="142" y="35"/>
                  <a:pt x="143" y="35"/>
                </a:cubicBezTo>
                <a:cubicBezTo>
                  <a:pt x="160" y="23"/>
                  <a:pt x="160" y="23"/>
                  <a:pt x="160" y="23"/>
                </a:cubicBezTo>
                <a:cubicBezTo>
                  <a:pt x="163" y="20"/>
                  <a:pt x="169" y="20"/>
                  <a:pt x="172" y="24"/>
                </a:cubicBezTo>
                <a:cubicBezTo>
                  <a:pt x="186" y="38"/>
                  <a:pt x="186" y="38"/>
                  <a:pt x="186" y="38"/>
                </a:cubicBezTo>
                <a:cubicBezTo>
                  <a:pt x="189" y="41"/>
                  <a:pt x="190" y="46"/>
                  <a:pt x="187" y="50"/>
                </a:cubicBezTo>
                <a:cubicBezTo>
                  <a:pt x="175" y="67"/>
                  <a:pt x="175" y="67"/>
                  <a:pt x="175" y="67"/>
                </a:cubicBezTo>
                <a:cubicBezTo>
                  <a:pt x="174" y="67"/>
                  <a:pt x="174" y="68"/>
                  <a:pt x="175" y="69"/>
                </a:cubicBezTo>
                <a:cubicBezTo>
                  <a:pt x="177" y="73"/>
                  <a:pt x="178" y="77"/>
                  <a:pt x="180" y="81"/>
                </a:cubicBezTo>
                <a:cubicBezTo>
                  <a:pt x="180" y="82"/>
                  <a:pt x="181" y="82"/>
                  <a:pt x="181" y="83"/>
                </a:cubicBezTo>
                <a:cubicBezTo>
                  <a:pt x="202" y="86"/>
                  <a:pt x="202" y="86"/>
                  <a:pt x="202" y="86"/>
                </a:cubicBezTo>
                <a:cubicBezTo>
                  <a:pt x="202" y="86"/>
                  <a:pt x="202" y="86"/>
                  <a:pt x="202" y="86"/>
                </a:cubicBezTo>
                <a:cubicBezTo>
                  <a:pt x="206" y="86"/>
                  <a:pt x="210" y="90"/>
                  <a:pt x="210" y="95"/>
                </a:cubicBezTo>
                <a:cubicBezTo>
                  <a:pt x="210" y="115"/>
                  <a:pt x="210" y="115"/>
                  <a:pt x="210" y="115"/>
                </a:cubicBezTo>
                <a:cubicBezTo>
                  <a:pt x="210" y="120"/>
                  <a:pt x="206" y="124"/>
                  <a:pt x="202" y="124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78" y="133"/>
                  <a:pt x="177" y="137"/>
                  <a:pt x="175" y="141"/>
                </a:cubicBezTo>
                <a:cubicBezTo>
                  <a:pt x="174" y="142"/>
                  <a:pt x="174" y="143"/>
                  <a:pt x="175" y="143"/>
                </a:cubicBezTo>
                <a:cubicBezTo>
                  <a:pt x="187" y="160"/>
                  <a:pt x="187" y="160"/>
                  <a:pt x="187" y="160"/>
                </a:cubicBezTo>
                <a:cubicBezTo>
                  <a:pt x="190" y="164"/>
                  <a:pt x="189" y="169"/>
                  <a:pt x="186" y="172"/>
                </a:cubicBezTo>
                <a:cubicBezTo>
                  <a:pt x="172" y="186"/>
                  <a:pt x="172" y="186"/>
                  <a:pt x="172" y="186"/>
                </a:cubicBezTo>
                <a:cubicBezTo>
                  <a:pt x="169" y="190"/>
                  <a:pt x="163" y="190"/>
                  <a:pt x="160" y="187"/>
                </a:cubicBezTo>
                <a:cubicBezTo>
                  <a:pt x="143" y="175"/>
                  <a:pt x="143" y="175"/>
                  <a:pt x="143" y="175"/>
                </a:cubicBezTo>
                <a:cubicBezTo>
                  <a:pt x="142" y="175"/>
                  <a:pt x="141" y="175"/>
                  <a:pt x="141" y="175"/>
                </a:cubicBezTo>
                <a:cubicBezTo>
                  <a:pt x="137" y="177"/>
                  <a:pt x="133" y="179"/>
                  <a:pt x="129" y="180"/>
                </a:cubicBezTo>
                <a:cubicBezTo>
                  <a:pt x="128" y="180"/>
                  <a:pt x="127" y="181"/>
                  <a:pt x="127" y="182"/>
                </a:cubicBezTo>
                <a:cubicBezTo>
                  <a:pt x="124" y="202"/>
                  <a:pt x="124" y="202"/>
                  <a:pt x="124" y="202"/>
                </a:cubicBezTo>
                <a:cubicBezTo>
                  <a:pt x="123" y="207"/>
                  <a:pt x="119" y="210"/>
                  <a:pt x="115" y="210"/>
                </a:cubicBezTo>
                <a:close/>
                <a:moveTo>
                  <a:pt x="95" y="200"/>
                </a:moveTo>
                <a:cubicBezTo>
                  <a:pt x="114" y="200"/>
                  <a:pt x="114" y="200"/>
                  <a:pt x="114" y="200"/>
                </a:cubicBezTo>
                <a:cubicBezTo>
                  <a:pt x="118" y="180"/>
                  <a:pt x="118" y="180"/>
                  <a:pt x="118" y="180"/>
                </a:cubicBezTo>
                <a:cubicBezTo>
                  <a:pt x="118" y="176"/>
                  <a:pt x="121" y="172"/>
                  <a:pt x="126" y="171"/>
                </a:cubicBezTo>
                <a:cubicBezTo>
                  <a:pt x="129" y="170"/>
                  <a:pt x="133" y="168"/>
                  <a:pt x="136" y="166"/>
                </a:cubicBezTo>
                <a:cubicBezTo>
                  <a:pt x="140" y="164"/>
                  <a:pt x="145" y="165"/>
                  <a:pt x="149" y="167"/>
                </a:cubicBezTo>
                <a:cubicBezTo>
                  <a:pt x="165" y="179"/>
                  <a:pt x="165" y="179"/>
                  <a:pt x="165" y="179"/>
                </a:cubicBezTo>
                <a:cubicBezTo>
                  <a:pt x="179" y="166"/>
                  <a:pt x="179" y="166"/>
                  <a:pt x="179" y="166"/>
                </a:cubicBezTo>
                <a:cubicBezTo>
                  <a:pt x="167" y="149"/>
                  <a:pt x="167" y="149"/>
                  <a:pt x="167" y="149"/>
                </a:cubicBezTo>
                <a:cubicBezTo>
                  <a:pt x="164" y="145"/>
                  <a:pt x="164" y="141"/>
                  <a:pt x="166" y="137"/>
                </a:cubicBezTo>
                <a:cubicBezTo>
                  <a:pt x="168" y="133"/>
                  <a:pt x="169" y="130"/>
                  <a:pt x="170" y="126"/>
                </a:cubicBezTo>
                <a:cubicBezTo>
                  <a:pt x="172" y="122"/>
                  <a:pt x="176" y="119"/>
                  <a:pt x="180" y="118"/>
                </a:cubicBezTo>
                <a:cubicBezTo>
                  <a:pt x="200" y="115"/>
                  <a:pt x="200" y="115"/>
                  <a:pt x="200" y="115"/>
                </a:cubicBezTo>
                <a:cubicBezTo>
                  <a:pt x="200" y="95"/>
                  <a:pt x="200" y="95"/>
                  <a:pt x="200" y="95"/>
                </a:cubicBezTo>
                <a:cubicBezTo>
                  <a:pt x="180" y="92"/>
                  <a:pt x="180" y="92"/>
                  <a:pt x="180" y="92"/>
                </a:cubicBezTo>
                <a:cubicBezTo>
                  <a:pt x="175" y="91"/>
                  <a:pt x="172" y="88"/>
                  <a:pt x="170" y="84"/>
                </a:cubicBezTo>
                <a:cubicBezTo>
                  <a:pt x="169" y="80"/>
                  <a:pt x="168" y="77"/>
                  <a:pt x="166" y="73"/>
                </a:cubicBezTo>
                <a:cubicBezTo>
                  <a:pt x="164" y="69"/>
                  <a:pt x="164" y="65"/>
                  <a:pt x="167" y="61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65" y="31"/>
                  <a:pt x="165" y="31"/>
                  <a:pt x="165" y="31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45" y="45"/>
                  <a:pt x="140" y="46"/>
                  <a:pt x="136" y="43"/>
                </a:cubicBezTo>
                <a:cubicBezTo>
                  <a:pt x="133" y="42"/>
                  <a:pt x="129" y="40"/>
                  <a:pt x="126" y="39"/>
                </a:cubicBezTo>
                <a:cubicBezTo>
                  <a:pt x="121" y="38"/>
                  <a:pt x="118" y="34"/>
                  <a:pt x="118" y="30"/>
                </a:cubicBezTo>
                <a:cubicBezTo>
                  <a:pt x="114" y="10"/>
                  <a:pt x="114" y="10"/>
                  <a:pt x="114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2" y="30"/>
                  <a:pt x="92" y="30"/>
                  <a:pt x="92" y="30"/>
                </a:cubicBezTo>
                <a:cubicBezTo>
                  <a:pt x="91" y="34"/>
                  <a:pt x="88" y="38"/>
                  <a:pt x="83" y="39"/>
                </a:cubicBezTo>
                <a:cubicBezTo>
                  <a:pt x="80" y="40"/>
                  <a:pt x="76" y="42"/>
                  <a:pt x="73" y="43"/>
                </a:cubicBezTo>
                <a:cubicBezTo>
                  <a:pt x="69" y="46"/>
                  <a:pt x="64" y="45"/>
                  <a:pt x="61" y="43"/>
                </a:cubicBezTo>
                <a:cubicBezTo>
                  <a:pt x="44" y="31"/>
                  <a:pt x="44" y="31"/>
                  <a:pt x="44" y="31"/>
                </a:cubicBezTo>
                <a:cubicBezTo>
                  <a:pt x="30" y="44"/>
                  <a:pt x="30" y="44"/>
                  <a:pt x="30" y="44"/>
                </a:cubicBezTo>
                <a:cubicBezTo>
                  <a:pt x="42" y="61"/>
                  <a:pt x="42" y="61"/>
                  <a:pt x="42" y="61"/>
                </a:cubicBezTo>
                <a:cubicBezTo>
                  <a:pt x="45" y="65"/>
                  <a:pt x="45" y="69"/>
                  <a:pt x="43" y="73"/>
                </a:cubicBezTo>
                <a:cubicBezTo>
                  <a:pt x="41" y="77"/>
                  <a:pt x="40" y="80"/>
                  <a:pt x="39" y="84"/>
                </a:cubicBezTo>
                <a:cubicBezTo>
                  <a:pt x="37" y="88"/>
                  <a:pt x="34" y="91"/>
                  <a:pt x="29" y="92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115"/>
                  <a:pt x="9" y="115"/>
                  <a:pt x="9" y="115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34" y="119"/>
                  <a:pt x="37" y="122"/>
                  <a:pt x="39" y="126"/>
                </a:cubicBezTo>
                <a:cubicBezTo>
                  <a:pt x="40" y="130"/>
                  <a:pt x="41" y="133"/>
                  <a:pt x="43" y="137"/>
                </a:cubicBezTo>
                <a:cubicBezTo>
                  <a:pt x="45" y="141"/>
                  <a:pt x="45" y="145"/>
                  <a:pt x="42" y="149"/>
                </a:cubicBezTo>
                <a:cubicBezTo>
                  <a:pt x="30" y="166"/>
                  <a:pt x="30" y="166"/>
                  <a:pt x="30" y="166"/>
                </a:cubicBezTo>
                <a:cubicBezTo>
                  <a:pt x="44" y="179"/>
                  <a:pt x="44" y="179"/>
                  <a:pt x="44" y="179"/>
                </a:cubicBezTo>
                <a:cubicBezTo>
                  <a:pt x="61" y="167"/>
                  <a:pt x="61" y="167"/>
                  <a:pt x="61" y="167"/>
                </a:cubicBezTo>
                <a:cubicBezTo>
                  <a:pt x="64" y="165"/>
                  <a:pt x="69" y="164"/>
                  <a:pt x="73" y="166"/>
                </a:cubicBezTo>
                <a:cubicBezTo>
                  <a:pt x="76" y="168"/>
                  <a:pt x="80" y="170"/>
                  <a:pt x="83" y="171"/>
                </a:cubicBezTo>
                <a:cubicBezTo>
                  <a:pt x="88" y="172"/>
                  <a:pt x="91" y="176"/>
                  <a:pt x="92" y="180"/>
                </a:cubicBezTo>
                <a:lnTo>
                  <a:pt x="95" y="200"/>
                </a:lnTo>
                <a:close/>
                <a:moveTo>
                  <a:pt x="30" y="166"/>
                </a:moveTo>
                <a:cubicBezTo>
                  <a:pt x="30" y="166"/>
                  <a:pt x="30" y="166"/>
                  <a:pt x="30" y="166"/>
                </a:cubicBezTo>
                <a:cubicBezTo>
                  <a:pt x="30" y="166"/>
                  <a:pt x="30" y="166"/>
                  <a:pt x="30" y="166"/>
                </a:cubicBezTo>
                <a:close/>
                <a:moveTo>
                  <a:pt x="179" y="165"/>
                </a:moveTo>
                <a:cubicBezTo>
                  <a:pt x="179" y="165"/>
                  <a:pt x="179" y="165"/>
                  <a:pt x="179" y="165"/>
                </a:cubicBezTo>
                <a:close/>
                <a:moveTo>
                  <a:pt x="200" y="115"/>
                </a:moveTo>
                <a:cubicBezTo>
                  <a:pt x="200" y="115"/>
                  <a:pt x="200" y="115"/>
                  <a:pt x="200" y="115"/>
                </a:cubicBezTo>
                <a:close/>
                <a:moveTo>
                  <a:pt x="9" y="115"/>
                </a:moveTo>
                <a:cubicBezTo>
                  <a:pt x="9" y="115"/>
                  <a:pt x="9" y="115"/>
                  <a:pt x="9" y="115"/>
                </a:cubicBezTo>
                <a:close/>
                <a:moveTo>
                  <a:pt x="201" y="115"/>
                </a:moveTo>
                <a:cubicBezTo>
                  <a:pt x="201" y="115"/>
                  <a:pt x="200" y="115"/>
                  <a:pt x="200" y="115"/>
                </a:cubicBezTo>
                <a:lnTo>
                  <a:pt x="201" y="115"/>
                </a:lnTo>
                <a:close/>
                <a:moveTo>
                  <a:pt x="9" y="115"/>
                </a:move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9" y="115"/>
                  <a:pt x="9" y="115"/>
                </a:cubicBezTo>
                <a:close/>
                <a:moveTo>
                  <a:pt x="166" y="30"/>
                </a:move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lose/>
                <a:moveTo>
                  <a:pt x="165" y="30"/>
                </a:moveTo>
                <a:cubicBezTo>
                  <a:pt x="165" y="30"/>
                  <a:pt x="165" y="30"/>
                  <a:pt x="165" y="30"/>
                </a:cubicBezTo>
                <a:close/>
                <a:moveTo>
                  <a:pt x="105" y="147"/>
                </a:moveTo>
                <a:cubicBezTo>
                  <a:pt x="94" y="147"/>
                  <a:pt x="83" y="142"/>
                  <a:pt x="75" y="134"/>
                </a:cubicBezTo>
                <a:cubicBezTo>
                  <a:pt x="65" y="124"/>
                  <a:pt x="61" y="110"/>
                  <a:pt x="64" y="95"/>
                </a:cubicBezTo>
                <a:cubicBezTo>
                  <a:pt x="68" y="80"/>
                  <a:pt x="80" y="68"/>
                  <a:pt x="95" y="64"/>
                </a:cubicBezTo>
                <a:cubicBezTo>
                  <a:pt x="109" y="61"/>
                  <a:pt x="124" y="65"/>
                  <a:pt x="134" y="75"/>
                </a:cubicBezTo>
                <a:cubicBezTo>
                  <a:pt x="144" y="86"/>
                  <a:pt x="148" y="100"/>
                  <a:pt x="145" y="114"/>
                </a:cubicBezTo>
                <a:cubicBezTo>
                  <a:pt x="142" y="130"/>
                  <a:pt x="130" y="142"/>
                  <a:pt x="114" y="146"/>
                </a:cubicBezTo>
                <a:cubicBezTo>
                  <a:pt x="111" y="146"/>
                  <a:pt x="108" y="147"/>
                  <a:pt x="105" y="147"/>
                </a:cubicBezTo>
                <a:close/>
                <a:moveTo>
                  <a:pt x="105" y="73"/>
                </a:moveTo>
                <a:cubicBezTo>
                  <a:pt x="102" y="73"/>
                  <a:pt x="100" y="73"/>
                  <a:pt x="97" y="74"/>
                </a:cubicBezTo>
                <a:cubicBezTo>
                  <a:pt x="86" y="76"/>
                  <a:pt x="76" y="86"/>
                  <a:pt x="73" y="97"/>
                </a:cubicBezTo>
                <a:cubicBezTo>
                  <a:pt x="71" y="109"/>
                  <a:pt x="74" y="120"/>
                  <a:pt x="82" y="128"/>
                </a:cubicBezTo>
                <a:cubicBezTo>
                  <a:pt x="90" y="136"/>
                  <a:pt x="101" y="139"/>
                  <a:pt x="112" y="136"/>
                </a:cubicBezTo>
                <a:cubicBezTo>
                  <a:pt x="112" y="136"/>
                  <a:pt x="112" y="136"/>
                  <a:pt x="112" y="136"/>
                </a:cubicBezTo>
                <a:cubicBezTo>
                  <a:pt x="124" y="134"/>
                  <a:pt x="133" y="124"/>
                  <a:pt x="136" y="112"/>
                </a:cubicBezTo>
                <a:cubicBezTo>
                  <a:pt x="138" y="101"/>
                  <a:pt x="135" y="90"/>
                  <a:pt x="127" y="82"/>
                </a:cubicBezTo>
                <a:cubicBezTo>
                  <a:pt x="121" y="76"/>
                  <a:pt x="113" y="73"/>
                  <a:pt x="105" y="73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lIns="91425" tIns="45700" rIns="91425" bIns="45700"/>
          <a:lstStyle/>
          <a:p>
            <a:endParaRPr lang="en-US" dirty="0"/>
          </a:p>
        </p:txBody>
      </p:sp>
      <p:grpSp>
        <p:nvGrpSpPr>
          <p:cNvPr id="97" name="Precondicion.7">
            <a:extLst>
              <a:ext uri="{FF2B5EF4-FFF2-40B4-BE49-F238E27FC236}">
                <a16:creationId xmlns:a16="http://schemas.microsoft.com/office/drawing/2014/main" id="{ABEDBAE2-47BF-307E-697F-68432DCB4254}"/>
              </a:ext>
            </a:extLst>
          </p:cNvPr>
          <p:cNvGrpSpPr/>
          <p:nvPr/>
        </p:nvGrpSpPr>
        <p:grpSpPr>
          <a:xfrm>
            <a:off x="3831513" y="3137529"/>
            <a:ext cx="1562317" cy="1871194"/>
            <a:chOff x="4916341" y="3165061"/>
            <a:chExt cx="1796742" cy="1794887"/>
          </a:xfrm>
        </p:grpSpPr>
        <p:sp>
          <p:nvSpPr>
            <p:cNvPr id="18" name="Diseño7.3">
              <a:extLst>
                <a:ext uri="{FF2B5EF4-FFF2-40B4-BE49-F238E27FC236}">
                  <a16:creationId xmlns:a16="http://schemas.microsoft.com/office/drawing/2014/main" id="{F3707A88-75C2-880D-B955-FFEAC1259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341" y="3360701"/>
              <a:ext cx="1378157" cy="1599247"/>
            </a:xfrm>
            <a:custGeom>
              <a:avLst/>
              <a:gdLst>
                <a:gd name="T0" fmla="*/ 1365092 w 482"/>
                <a:gd name="T1" fmla="*/ 0 h 724"/>
                <a:gd name="T2" fmla="*/ 235246 w 482"/>
                <a:gd name="T3" fmla="*/ 0 h 724"/>
                <a:gd name="T4" fmla="*/ 0 w 482"/>
                <a:gd name="T5" fmla="*/ 232227 h 724"/>
                <a:gd name="T6" fmla="*/ 0 w 482"/>
                <a:gd name="T7" fmla="*/ 2401888 h 724"/>
                <a:gd name="T8" fmla="*/ 1597025 w 482"/>
                <a:gd name="T9" fmla="*/ 2401888 h 724"/>
                <a:gd name="T10" fmla="*/ 1597025 w 482"/>
                <a:gd name="T11" fmla="*/ 232227 h 724"/>
                <a:gd name="T12" fmla="*/ 1365092 w 482"/>
                <a:gd name="T13" fmla="*/ 0 h 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2" h="724" extrusionOk="0">
                  <a:moveTo>
                    <a:pt x="41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482" y="724"/>
                    <a:pt x="482" y="724"/>
                    <a:pt x="482" y="724"/>
                  </a:cubicBezTo>
                  <a:cubicBezTo>
                    <a:pt x="482" y="70"/>
                    <a:pt x="482" y="70"/>
                    <a:pt x="482" y="70"/>
                  </a:cubicBezTo>
                  <a:cubicBezTo>
                    <a:pt x="482" y="31"/>
                    <a:pt x="451" y="0"/>
                    <a:pt x="412" y="0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 dirty="0"/>
            </a:p>
          </p:txBody>
        </p:sp>
        <p:sp>
          <p:nvSpPr>
            <p:cNvPr id="20" name="Texto7">
              <a:extLst>
                <a:ext uri="{FF2B5EF4-FFF2-40B4-BE49-F238E27FC236}">
                  <a16:creationId xmlns:a16="http://schemas.microsoft.com/office/drawing/2014/main" id="{BD6C3D61-FDC1-DEA2-21B9-BF41A317E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3489" y="3538390"/>
              <a:ext cx="1264453" cy="82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1500"/>
                <a:buFont typeface="Open Sans" panose="020B0606030504020204" pitchFamily="34" charset="0"/>
                <a:buNone/>
              </a:pPr>
              <a:r>
                <a:rPr lang="es-CO" altLang="es-EC" sz="1100" dirty="0">
                  <a:solidFill>
                    <a:srgbClr val="FFFFFF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Relación Rubro de Ingresos con Fuente de Financiación</a:t>
              </a:r>
              <a:endParaRPr lang="es-CO" altLang="es-EC" sz="1100" dirty="0">
                <a:cs typeface="Open Sans" panose="020B0606030504020204" pitchFamily="34" charset="0"/>
              </a:endParaRPr>
            </a:p>
          </p:txBody>
        </p:sp>
        <p:sp>
          <p:nvSpPr>
            <p:cNvPr id="26" name="Icono7">
              <a:extLst>
                <a:ext uri="{FF2B5EF4-FFF2-40B4-BE49-F238E27FC236}">
                  <a16:creationId xmlns:a16="http://schemas.microsoft.com/office/drawing/2014/main" id="{6D19CCF6-CC43-A025-1299-D7D6DEB19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192" y="4434288"/>
              <a:ext cx="438517" cy="412855"/>
            </a:xfrm>
            <a:custGeom>
              <a:avLst/>
              <a:gdLst>
                <a:gd name="T0" fmla="*/ 132 w 176"/>
                <a:gd name="T1" fmla="*/ 76 h 176"/>
                <a:gd name="T2" fmla="*/ 120 w 176"/>
                <a:gd name="T3" fmla="*/ 88 h 176"/>
                <a:gd name="T4" fmla="*/ 132 w 176"/>
                <a:gd name="T5" fmla="*/ 100 h 176"/>
                <a:gd name="T6" fmla="*/ 144 w 176"/>
                <a:gd name="T7" fmla="*/ 88 h 176"/>
                <a:gd name="T8" fmla="*/ 132 w 176"/>
                <a:gd name="T9" fmla="*/ 76 h 176"/>
                <a:gd name="T10" fmla="*/ 132 w 176"/>
                <a:gd name="T11" fmla="*/ 92 h 176"/>
                <a:gd name="T12" fmla="*/ 128 w 176"/>
                <a:gd name="T13" fmla="*/ 88 h 176"/>
                <a:gd name="T14" fmla="*/ 132 w 176"/>
                <a:gd name="T15" fmla="*/ 84 h 176"/>
                <a:gd name="T16" fmla="*/ 136 w 176"/>
                <a:gd name="T17" fmla="*/ 88 h 176"/>
                <a:gd name="T18" fmla="*/ 132 w 176"/>
                <a:gd name="T19" fmla="*/ 92 h 176"/>
                <a:gd name="T20" fmla="*/ 44 w 176"/>
                <a:gd name="T21" fmla="*/ 76 h 176"/>
                <a:gd name="T22" fmla="*/ 32 w 176"/>
                <a:gd name="T23" fmla="*/ 88 h 176"/>
                <a:gd name="T24" fmla="*/ 44 w 176"/>
                <a:gd name="T25" fmla="*/ 100 h 176"/>
                <a:gd name="T26" fmla="*/ 56 w 176"/>
                <a:gd name="T27" fmla="*/ 88 h 176"/>
                <a:gd name="T28" fmla="*/ 44 w 176"/>
                <a:gd name="T29" fmla="*/ 76 h 176"/>
                <a:gd name="T30" fmla="*/ 44 w 176"/>
                <a:gd name="T31" fmla="*/ 92 h 176"/>
                <a:gd name="T32" fmla="*/ 40 w 176"/>
                <a:gd name="T33" fmla="*/ 88 h 176"/>
                <a:gd name="T34" fmla="*/ 44 w 176"/>
                <a:gd name="T35" fmla="*/ 84 h 176"/>
                <a:gd name="T36" fmla="*/ 48 w 176"/>
                <a:gd name="T37" fmla="*/ 88 h 176"/>
                <a:gd name="T38" fmla="*/ 44 w 176"/>
                <a:gd name="T39" fmla="*/ 92 h 176"/>
                <a:gd name="T40" fmla="*/ 88 w 176"/>
                <a:gd name="T41" fmla="*/ 76 h 176"/>
                <a:gd name="T42" fmla="*/ 76 w 176"/>
                <a:gd name="T43" fmla="*/ 88 h 176"/>
                <a:gd name="T44" fmla="*/ 88 w 176"/>
                <a:gd name="T45" fmla="*/ 100 h 176"/>
                <a:gd name="T46" fmla="*/ 100 w 176"/>
                <a:gd name="T47" fmla="*/ 88 h 176"/>
                <a:gd name="T48" fmla="*/ 88 w 176"/>
                <a:gd name="T49" fmla="*/ 76 h 176"/>
                <a:gd name="T50" fmla="*/ 88 w 176"/>
                <a:gd name="T51" fmla="*/ 92 h 176"/>
                <a:gd name="T52" fmla="*/ 84 w 176"/>
                <a:gd name="T53" fmla="*/ 88 h 176"/>
                <a:gd name="T54" fmla="*/ 88 w 176"/>
                <a:gd name="T55" fmla="*/ 84 h 176"/>
                <a:gd name="T56" fmla="*/ 92 w 176"/>
                <a:gd name="T57" fmla="*/ 88 h 176"/>
                <a:gd name="T58" fmla="*/ 88 w 176"/>
                <a:gd name="T59" fmla="*/ 92 h 176"/>
                <a:gd name="T60" fmla="*/ 88 w 176"/>
                <a:gd name="T61" fmla="*/ 0 h 176"/>
                <a:gd name="T62" fmla="*/ 0 w 176"/>
                <a:gd name="T63" fmla="*/ 88 h 176"/>
                <a:gd name="T64" fmla="*/ 88 w 176"/>
                <a:gd name="T65" fmla="*/ 176 h 176"/>
                <a:gd name="T66" fmla="*/ 176 w 176"/>
                <a:gd name="T67" fmla="*/ 88 h 176"/>
                <a:gd name="T68" fmla="*/ 88 w 176"/>
                <a:gd name="T69" fmla="*/ 0 h 176"/>
                <a:gd name="T70" fmla="*/ 88 w 176"/>
                <a:gd name="T71" fmla="*/ 168 h 176"/>
                <a:gd name="T72" fmla="*/ 8 w 176"/>
                <a:gd name="T73" fmla="*/ 88 h 176"/>
                <a:gd name="T74" fmla="*/ 88 w 176"/>
                <a:gd name="T75" fmla="*/ 8 h 176"/>
                <a:gd name="T76" fmla="*/ 168 w 176"/>
                <a:gd name="T77" fmla="*/ 88 h 176"/>
                <a:gd name="T78" fmla="*/ 88 w 176"/>
                <a:gd name="T79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6">
                  <a:moveTo>
                    <a:pt x="132" y="76"/>
                  </a:moveTo>
                  <a:cubicBezTo>
                    <a:pt x="125" y="76"/>
                    <a:pt x="120" y="81"/>
                    <a:pt x="120" y="88"/>
                  </a:cubicBezTo>
                  <a:cubicBezTo>
                    <a:pt x="120" y="95"/>
                    <a:pt x="125" y="100"/>
                    <a:pt x="132" y="100"/>
                  </a:cubicBezTo>
                  <a:cubicBezTo>
                    <a:pt x="139" y="100"/>
                    <a:pt x="144" y="95"/>
                    <a:pt x="144" y="88"/>
                  </a:cubicBezTo>
                  <a:cubicBezTo>
                    <a:pt x="144" y="81"/>
                    <a:pt x="139" y="76"/>
                    <a:pt x="132" y="76"/>
                  </a:cubicBezTo>
                  <a:moveTo>
                    <a:pt x="132" y="92"/>
                  </a:moveTo>
                  <a:cubicBezTo>
                    <a:pt x="130" y="92"/>
                    <a:pt x="128" y="90"/>
                    <a:pt x="128" y="88"/>
                  </a:cubicBezTo>
                  <a:cubicBezTo>
                    <a:pt x="128" y="86"/>
                    <a:pt x="130" y="84"/>
                    <a:pt x="132" y="84"/>
                  </a:cubicBezTo>
                  <a:cubicBezTo>
                    <a:pt x="134" y="84"/>
                    <a:pt x="136" y="86"/>
                    <a:pt x="136" y="88"/>
                  </a:cubicBezTo>
                  <a:cubicBezTo>
                    <a:pt x="136" y="90"/>
                    <a:pt x="134" y="92"/>
                    <a:pt x="132" y="92"/>
                  </a:cubicBezTo>
                  <a:moveTo>
                    <a:pt x="44" y="76"/>
                  </a:moveTo>
                  <a:cubicBezTo>
                    <a:pt x="37" y="76"/>
                    <a:pt x="32" y="81"/>
                    <a:pt x="32" y="88"/>
                  </a:cubicBezTo>
                  <a:cubicBezTo>
                    <a:pt x="32" y="95"/>
                    <a:pt x="37" y="100"/>
                    <a:pt x="44" y="100"/>
                  </a:cubicBezTo>
                  <a:cubicBezTo>
                    <a:pt x="51" y="100"/>
                    <a:pt x="56" y="95"/>
                    <a:pt x="56" y="88"/>
                  </a:cubicBezTo>
                  <a:cubicBezTo>
                    <a:pt x="56" y="81"/>
                    <a:pt x="51" y="76"/>
                    <a:pt x="44" y="76"/>
                  </a:cubicBezTo>
                  <a:moveTo>
                    <a:pt x="44" y="92"/>
                  </a:moveTo>
                  <a:cubicBezTo>
                    <a:pt x="42" y="92"/>
                    <a:pt x="40" y="90"/>
                    <a:pt x="40" y="88"/>
                  </a:cubicBezTo>
                  <a:cubicBezTo>
                    <a:pt x="40" y="86"/>
                    <a:pt x="42" y="84"/>
                    <a:pt x="44" y="84"/>
                  </a:cubicBezTo>
                  <a:cubicBezTo>
                    <a:pt x="46" y="84"/>
                    <a:pt x="48" y="86"/>
                    <a:pt x="48" y="88"/>
                  </a:cubicBezTo>
                  <a:cubicBezTo>
                    <a:pt x="48" y="90"/>
                    <a:pt x="46" y="92"/>
                    <a:pt x="44" y="92"/>
                  </a:cubicBezTo>
                  <a:moveTo>
                    <a:pt x="88" y="76"/>
                  </a:moveTo>
                  <a:cubicBezTo>
                    <a:pt x="81" y="76"/>
                    <a:pt x="76" y="81"/>
                    <a:pt x="76" y="88"/>
                  </a:cubicBezTo>
                  <a:cubicBezTo>
                    <a:pt x="76" y="95"/>
                    <a:pt x="81" y="100"/>
                    <a:pt x="88" y="100"/>
                  </a:cubicBezTo>
                  <a:cubicBezTo>
                    <a:pt x="95" y="100"/>
                    <a:pt x="100" y="95"/>
                    <a:pt x="100" y="88"/>
                  </a:cubicBezTo>
                  <a:cubicBezTo>
                    <a:pt x="100" y="81"/>
                    <a:pt x="95" y="76"/>
                    <a:pt x="88" y="76"/>
                  </a:cubicBezTo>
                  <a:moveTo>
                    <a:pt x="88" y="92"/>
                  </a:moveTo>
                  <a:cubicBezTo>
                    <a:pt x="86" y="92"/>
                    <a:pt x="84" y="90"/>
                    <a:pt x="84" y="88"/>
                  </a:cubicBezTo>
                  <a:cubicBezTo>
                    <a:pt x="84" y="86"/>
                    <a:pt x="86" y="84"/>
                    <a:pt x="88" y="84"/>
                  </a:cubicBezTo>
                  <a:cubicBezTo>
                    <a:pt x="90" y="84"/>
                    <a:pt x="92" y="86"/>
                    <a:pt x="92" y="88"/>
                  </a:cubicBezTo>
                  <a:cubicBezTo>
                    <a:pt x="92" y="90"/>
                    <a:pt x="90" y="92"/>
                    <a:pt x="88" y="92"/>
                  </a:cubicBezTo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Diseño7.2">
              <a:extLst>
                <a:ext uri="{FF2B5EF4-FFF2-40B4-BE49-F238E27FC236}">
                  <a16:creationId xmlns:a16="http://schemas.microsoft.com/office/drawing/2014/main" id="{B17AF290-D9DC-8A66-EDDF-51A61D4CE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9143" y="3165061"/>
              <a:ext cx="753940" cy="4984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Diseño7.1">
              <a:extLst>
                <a:ext uri="{FF2B5EF4-FFF2-40B4-BE49-F238E27FC236}">
                  <a16:creationId xmlns:a16="http://schemas.microsoft.com/office/drawing/2014/main" id="{A12DFEB8-1223-3869-DE0E-5E3F124B4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791" y="3166373"/>
              <a:ext cx="639372" cy="4585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61961"/>
              </a:schemeClr>
            </a:solidFill>
            <a:ln>
              <a:noFill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solidFill>
                  <a:srgbClr val="FFA21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" name="Numero7">
              <a:extLst>
                <a:ext uri="{FF2B5EF4-FFF2-40B4-BE49-F238E27FC236}">
                  <a16:creationId xmlns:a16="http://schemas.microsoft.com/office/drawing/2014/main" id="{9B8D13D7-C32F-3796-EA4B-1183ED172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7792" y="3184354"/>
              <a:ext cx="275321" cy="49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4900"/>
                <a:buFont typeface="Montserrat" panose="02000505000000020004" pitchFamily="2" charset="0"/>
                <a:buNone/>
              </a:pPr>
              <a:r>
                <a:rPr lang="en-US" altLang="en-US" sz="3200" dirty="0">
                  <a:solidFill>
                    <a:srgbClr val="FFFFFF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7</a:t>
              </a:r>
              <a:endParaRPr lang="en-US" altLang="en-US" sz="900" dirty="0"/>
            </a:p>
          </p:txBody>
        </p:sp>
      </p:grpSp>
      <p:grpSp>
        <p:nvGrpSpPr>
          <p:cNvPr id="96" name="Precondicion.6">
            <a:extLst>
              <a:ext uri="{FF2B5EF4-FFF2-40B4-BE49-F238E27FC236}">
                <a16:creationId xmlns:a16="http://schemas.microsoft.com/office/drawing/2014/main" id="{5D0DB37A-D3BC-EA87-AD1A-5F36A2DB516E}"/>
              </a:ext>
            </a:extLst>
          </p:cNvPr>
          <p:cNvGrpSpPr/>
          <p:nvPr/>
        </p:nvGrpSpPr>
        <p:grpSpPr>
          <a:xfrm>
            <a:off x="2054604" y="3118158"/>
            <a:ext cx="1614249" cy="1888203"/>
            <a:chOff x="2699904" y="3159659"/>
            <a:chExt cx="1856466" cy="1811202"/>
          </a:xfrm>
        </p:grpSpPr>
        <p:sp>
          <p:nvSpPr>
            <p:cNvPr id="14" name="Diseño6.3">
              <a:extLst>
                <a:ext uri="{FF2B5EF4-FFF2-40B4-BE49-F238E27FC236}">
                  <a16:creationId xmlns:a16="http://schemas.microsoft.com/office/drawing/2014/main" id="{F483736B-F964-76E0-0702-874DC8523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152" y="3371614"/>
              <a:ext cx="1346303" cy="1599247"/>
            </a:xfrm>
            <a:custGeom>
              <a:avLst/>
              <a:gdLst>
                <a:gd name="T0" fmla="*/ 1361779 w 482"/>
                <a:gd name="T1" fmla="*/ 0 h 724"/>
                <a:gd name="T2" fmla="*/ 231933 w 482"/>
                <a:gd name="T3" fmla="*/ 0 h 724"/>
                <a:gd name="T4" fmla="*/ 0 w 482"/>
                <a:gd name="T5" fmla="*/ 232227 h 724"/>
                <a:gd name="T6" fmla="*/ 0 w 482"/>
                <a:gd name="T7" fmla="*/ 2401888 h 724"/>
                <a:gd name="T8" fmla="*/ 1597025 w 482"/>
                <a:gd name="T9" fmla="*/ 2401888 h 724"/>
                <a:gd name="T10" fmla="*/ 1597025 w 482"/>
                <a:gd name="T11" fmla="*/ 232227 h 724"/>
                <a:gd name="T12" fmla="*/ 1361779 w 482"/>
                <a:gd name="T13" fmla="*/ 0 h 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2" h="724" extrusionOk="0">
                  <a:moveTo>
                    <a:pt x="411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482" y="724"/>
                    <a:pt x="482" y="724"/>
                    <a:pt x="482" y="724"/>
                  </a:cubicBezTo>
                  <a:cubicBezTo>
                    <a:pt x="482" y="70"/>
                    <a:pt x="482" y="70"/>
                    <a:pt x="482" y="70"/>
                  </a:cubicBezTo>
                  <a:cubicBezTo>
                    <a:pt x="482" y="31"/>
                    <a:pt x="450" y="0"/>
                    <a:pt x="411" y="0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 dirty="0"/>
            </a:p>
          </p:txBody>
        </p:sp>
        <p:sp>
          <p:nvSpPr>
            <p:cNvPr id="16" name="Texto6">
              <a:extLst>
                <a:ext uri="{FF2B5EF4-FFF2-40B4-BE49-F238E27FC236}">
                  <a16:creationId xmlns:a16="http://schemas.microsoft.com/office/drawing/2014/main" id="{3F9BE3DC-59EA-A7BF-FEA2-0B1CC82C8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904" y="3827853"/>
              <a:ext cx="1465263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1500"/>
                <a:buFont typeface="Open Sans" panose="020B0606030504020204" pitchFamily="34" charset="0"/>
                <a:buNone/>
              </a:pPr>
              <a:r>
                <a:rPr lang="es-CO" altLang="es-EC" sz="1100" dirty="0">
                  <a:solidFill>
                    <a:srgbClr val="FFFFFF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Parametrización CUN</a:t>
              </a:r>
              <a:endParaRPr lang="es-CO" altLang="es-EC" sz="1100" dirty="0">
                <a:cs typeface="Open Sans" panose="020B0606030504020204" pitchFamily="34" charset="0"/>
              </a:endParaRPr>
            </a:p>
          </p:txBody>
        </p:sp>
        <p:sp>
          <p:nvSpPr>
            <p:cNvPr id="17" name="Icono6">
              <a:extLst>
                <a:ext uri="{FF2B5EF4-FFF2-40B4-BE49-F238E27FC236}">
                  <a16:creationId xmlns:a16="http://schemas.microsoft.com/office/drawing/2014/main" id="{B080081B-5B5A-5EED-91F0-E5728432B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1956" y="4407900"/>
              <a:ext cx="592421" cy="414337"/>
            </a:xfrm>
            <a:custGeom>
              <a:avLst/>
              <a:gdLst>
                <a:gd name="T0" fmla="*/ 166 w 332"/>
                <a:gd name="T1" fmla="*/ 0 h 309"/>
                <a:gd name="T2" fmla="*/ 332 w 332"/>
                <a:gd name="T3" fmla="*/ 66 h 309"/>
                <a:gd name="T4" fmla="*/ 332 w 332"/>
                <a:gd name="T5" fmla="*/ 88 h 309"/>
                <a:gd name="T6" fmla="*/ 310 w 332"/>
                <a:gd name="T7" fmla="*/ 88 h 309"/>
                <a:gd name="T8" fmla="*/ 307 w 332"/>
                <a:gd name="T9" fmla="*/ 96 h 309"/>
                <a:gd name="T10" fmla="*/ 298 w 332"/>
                <a:gd name="T11" fmla="*/ 99 h 309"/>
                <a:gd name="T12" fmla="*/ 34 w 332"/>
                <a:gd name="T13" fmla="*/ 99 h 309"/>
                <a:gd name="T14" fmla="*/ 26 w 332"/>
                <a:gd name="T15" fmla="*/ 96 h 309"/>
                <a:gd name="T16" fmla="*/ 23 w 332"/>
                <a:gd name="T17" fmla="*/ 88 h 309"/>
                <a:gd name="T18" fmla="*/ 0 w 332"/>
                <a:gd name="T19" fmla="*/ 88 h 309"/>
                <a:gd name="T20" fmla="*/ 0 w 332"/>
                <a:gd name="T21" fmla="*/ 66 h 309"/>
                <a:gd name="T22" fmla="*/ 166 w 332"/>
                <a:gd name="T23" fmla="*/ 0 h 309"/>
                <a:gd name="T24" fmla="*/ 45 w 332"/>
                <a:gd name="T25" fmla="*/ 110 h 309"/>
                <a:gd name="T26" fmla="*/ 89 w 332"/>
                <a:gd name="T27" fmla="*/ 110 h 309"/>
                <a:gd name="T28" fmla="*/ 89 w 332"/>
                <a:gd name="T29" fmla="*/ 243 h 309"/>
                <a:gd name="T30" fmla="*/ 111 w 332"/>
                <a:gd name="T31" fmla="*/ 243 h 309"/>
                <a:gd name="T32" fmla="*/ 111 w 332"/>
                <a:gd name="T33" fmla="*/ 110 h 309"/>
                <a:gd name="T34" fmla="*/ 155 w 332"/>
                <a:gd name="T35" fmla="*/ 110 h 309"/>
                <a:gd name="T36" fmla="*/ 155 w 332"/>
                <a:gd name="T37" fmla="*/ 243 h 309"/>
                <a:gd name="T38" fmla="*/ 177 w 332"/>
                <a:gd name="T39" fmla="*/ 243 h 309"/>
                <a:gd name="T40" fmla="*/ 177 w 332"/>
                <a:gd name="T41" fmla="*/ 110 h 309"/>
                <a:gd name="T42" fmla="*/ 222 w 332"/>
                <a:gd name="T43" fmla="*/ 110 h 309"/>
                <a:gd name="T44" fmla="*/ 222 w 332"/>
                <a:gd name="T45" fmla="*/ 243 h 309"/>
                <a:gd name="T46" fmla="*/ 244 w 332"/>
                <a:gd name="T47" fmla="*/ 243 h 309"/>
                <a:gd name="T48" fmla="*/ 244 w 332"/>
                <a:gd name="T49" fmla="*/ 110 h 309"/>
                <a:gd name="T50" fmla="*/ 288 w 332"/>
                <a:gd name="T51" fmla="*/ 110 h 309"/>
                <a:gd name="T52" fmla="*/ 288 w 332"/>
                <a:gd name="T53" fmla="*/ 243 h 309"/>
                <a:gd name="T54" fmla="*/ 298 w 332"/>
                <a:gd name="T55" fmla="*/ 243 h 309"/>
                <a:gd name="T56" fmla="*/ 307 w 332"/>
                <a:gd name="T57" fmla="*/ 246 h 309"/>
                <a:gd name="T58" fmla="*/ 310 w 332"/>
                <a:gd name="T59" fmla="*/ 254 h 309"/>
                <a:gd name="T60" fmla="*/ 310 w 332"/>
                <a:gd name="T61" fmla="*/ 265 h 309"/>
                <a:gd name="T62" fmla="*/ 23 w 332"/>
                <a:gd name="T63" fmla="*/ 265 h 309"/>
                <a:gd name="T64" fmla="*/ 23 w 332"/>
                <a:gd name="T65" fmla="*/ 254 h 309"/>
                <a:gd name="T66" fmla="*/ 26 w 332"/>
                <a:gd name="T67" fmla="*/ 246 h 309"/>
                <a:gd name="T68" fmla="*/ 34 w 332"/>
                <a:gd name="T69" fmla="*/ 243 h 309"/>
                <a:gd name="T70" fmla="*/ 45 w 332"/>
                <a:gd name="T71" fmla="*/ 243 h 309"/>
                <a:gd name="T72" fmla="*/ 45 w 332"/>
                <a:gd name="T73" fmla="*/ 110 h 309"/>
                <a:gd name="T74" fmla="*/ 320 w 332"/>
                <a:gd name="T75" fmla="*/ 276 h 309"/>
                <a:gd name="T76" fmla="*/ 329 w 332"/>
                <a:gd name="T77" fmla="*/ 279 h 309"/>
                <a:gd name="T78" fmla="*/ 332 w 332"/>
                <a:gd name="T79" fmla="*/ 287 h 309"/>
                <a:gd name="T80" fmla="*/ 332 w 332"/>
                <a:gd name="T81" fmla="*/ 309 h 309"/>
                <a:gd name="T82" fmla="*/ 0 w 332"/>
                <a:gd name="T83" fmla="*/ 309 h 309"/>
                <a:gd name="T84" fmla="*/ 0 w 332"/>
                <a:gd name="T85" fmla="*/ 287 h 309"/>
                <a:gd name="T86" fmla="*/ 4 w 332"/>
                <a:gd name="T87" fmla="*/ 279 h 309"/>
                <a:gd name="T88" fmla="*/ 12 w 332"/>
                <a:gd name="T89" fmla="*/ 276 h 309"/>
                <a:gd name="T90" fmla="*/ 320 w 332"/>
                <a:gd name="T91" fmla="*/ 27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2" h="309">
                  <a:moveTo>
                    <a:pt x="166" y="0"/>
                  </a:moveTo>
                  <a:cubicBezTo>
                    <a:pt x="332" y="66"/>
                    <a:pt x="332" y="66"/>
                    <a:pt x="332" y="66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10" y="88"/>
                    <a:pt x="310" y="88"/>
                    <a:pt x="310" y="88"/>
                  </a:cubicBezTo>
                  <a:cubicBezTo>
                    <a:pt x="310" y="91"/>
                    <a:pt x="309" y="94"/>
                    <a:pt x="307" y="96"/>
                  </a:cubicBezTo>
                  <a:cubicBezTo>
                    <a:pt x="304" y="98"/>
                    <a:pt x="301" y="99"/>
                    <a:pt x="298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1" y="99"/>
                    <a:pt x="28" y="98"/>
                    <a:pt x="26" y="96"/>
                  </a:cubicBezTo>
                  <a:cubicBezTo>
                    <a:pt x="24" y="94"/>
                    <a:pt x="23" y="91"/>
                    <a:pt x="23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66"/>
                    <a:pt x="0" y="66"/>
                    <a:pt x="0" y="66"/>
                  </a:cubicBezTo>
                  <a:lnTo>
                    <a:pt x="166" y="0"/>
                  </a:lnTo>
                  <a:close/>
                  <a:moveTo>
                    <a:pt x="45" y="110"/>
                  </a:moveTo>
                  <a:cubicBezTo>
                    <a:pt x="89" y="110"/>
                    <a:pt x="89" y="110"/>
                    <a:pt x="89" y="110"/>
                  </a:cubicBezTo>
                  <a:cubicBezTo>
                    <a:pt x="89" y="243"/>
                    <a:pt x="89" y="243"/>
                    <a:pt x="89" y="243"/>
                  </a:cubicBezTo>
                  <a:cubicBezTo>
                    <a:pt x="111" y="243"/>
                    <a:pt x="111" y="243"/>
                    <a:pt x="111" y="243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77" y="243"/>
                    <a:pt x="177" y="243"/>
                    <a:pt x="177" y="243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2" y="243"/>
                    <a:pt x="222" y="243"/>
                    <a:pt x="222" y="243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4" y="110"/>
                    <a:pt x="244" y="110"/>
                    <a:pt x="244" y="110"/>
                  </a:cubicBezTo>
                  <a:cubicBezTo>
                    <a:pt x="288" y="110"/>
                    <a:pt x="288" y="110"/>
                    <a:pt x="288" y="110"/>
                  </a:cubicBezTo>
                  <a:cubicBezTo>
                    <a:pt x="288" y="243"/>
                    <a:pt x="288" y="243"/>
                    <a:pt x="288" y="243"/>
                  </a:cubicBezTo>
                  <a:cubicBezTo>
                    <a:pt x="298" y="243"/>
                    <a:pt x="298" y="243"/>
                    <a:pt x="298" y="243"/>
                  </a:cubicBezTo>
                  <a:cubicBezTo>
                    <a:pt x="301" y="243"/>
                    <a:pt x="304" y="244"/>
                    <a:pt x="307" y="246"/>
                  </a:cubicBezTo>
                  <a:cubicBezTo>
                    <a:pt x="309" y="248"/>
                    <a:pt x="310" y="251"/>
                    <a:pt x="310" y="254"/>
                  </a:cubicBezTo>
                  <a:cubicBezTo>
                    <a:pt x="310" y="265"/>
                    <a:pt x="310" y="265"/>
                    <a:pt x="310" y="265"/>
                  </a:cubicBezTo>
                  <a:cubicBezTo>
                    <a:pt x="23" y="265"/>
                    <a:pt x="23" y="265"/>
                    <a:pt x="23" y="265"/>
                  </a:cubicBezTo>
                  <a:cubicBezTo>
                    <a:pt x="23" y="254"/>
                    <a:pt x="23" y="254"/>
                    <a:pt x="23" y="254"/>
                  </a:cubicBezTo>
                  <a:cubicBezTo>
                    <a:pt x="23" y="251"/>
                    <a:pt x="24" y="248"/>
                    <a:pt x="26" y="246"/>
                  </a:cubicBezTo>
                  <a:cubicBezTo>
                    <a:pt x="28" y="244"/>
                    <a:pt x="31" y="243"/>
                    <a:pt x="34" y="243"/>
                  </a:cubicBezTo>
                  <a:cubicBezTo>
                    <a:pt x="45" y="243"/>
                    <a:pt x="45" y="243"/>
                    <a:pt x="45" y="243"/>
                  </a:cubicBezTo>
                  <a:lnTo>
                    <a:pt x="45" y="110"/>
                  </a:lnTo>
                  <a:close/>
                  <a:moveTo>
                    <a:pt x="320" y="276"/>
                  </a:moveTo>
                  <a:cubicBezTo>
                    <a:pt x="324" y="276"/>
                    <a:pt x="326" y="277"/>
                    <a:pt x="329" y="279"/>
                  </a:cubicBezTo>
                  <a:cubicBezTo>
                    <a:pt x="331" y="282"/>
                    <a:pt x="332" y="284"/>
                    <a:pt x="332" y="287"/>
                  </a:cubicBezTo>
                  <a:cubicBezTo>
                    <a:pt x="332" y="309"/>
                    <a:pt x="332" y="309"/>
                    <a:pt x="332" y="309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0" y="284"/>
                    <a:pt x="2" y="282"/>
                    <a:pt x="4" y="279"/>
                  </a:cubicBezTo>
                  <a:cubicBezTo>
                    <a:pt x="6" y="277"/>
                    <a:pt x="9" y="276"/>
                    <a:pt x="12" y="276"/>
                  </a:cubicBezTo>
                  <a:lnTo>
                    <a:pt x="320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Diseño6.2">
              <a:extLst>
                <a:ext uri="{FF2B5EF4-FFF2-40B4-BE49-F238E27FC236}">
                  <a16:creationId xmlns:a16="http://schemas.microsoft.com/office/drawing/2014/main" id="{01530729-D4B9-9FD9-B2FD-11456F93F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430" y="3159659"/>
              <a:ext cx="753940" cy="4984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" name="Diseño6.1">
              <a:extLst>
                <a:ext uri="{FF2B5EF4-FFF2-40B4-BE49-F238E27FC236}">
                  <a16:creationId xmlns:a16="http://schemas.microsoft.com/office/drawing/2014/main" id="{988BB67E-329F-0E59-D0E5-95A8FB25F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404" y="3164177"/>
              <a:ext cx="639372" cy="458582"/>
            </a:xfrm>
            <a:prstGeom prst="ellipse">
              <a:avLst/>
            </a:prstGeom>
            <a:solidFill>
              <a:srgbClr val="00B0F0">
                <a:alpha val="61961"/>
              </a:srgbClr>
            </a:solidFill>
            <a:ln>
              <a:noFill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solidFill>
                  <a:srgbClr val="FFA21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4" name="Numero6">
              <a:extLst>
                <a:ext uri="{FF2B5EF4-FFF2-40B4-BE49-F238E27FC236}">
                  <a16:creationId xmlns:a16="http://schemas.microsoft.com/office/drawing/2014/main" id="{AA5CBCA3-596C-2A0B-CB88-7CD476F99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435" y="3163795"/>
              <a:ext cx="275321" cy="49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4900"/>
                <a:buFont typeface="Montserrat" panose="02000505000000020004" pitchFamily="2" charset="0"/>
                <a:buNone/>
              </a:pPr>
              <a:r>
                <a:rPr lang="en-US" altLang="en-US" sz="3200" dirty="0">
                  <a:solidFill>
                    <a:srgbClr val="FFFFFF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6</a:t>
              </a:r>
              <a:endParaRPr lang="en-US" altLang="en-US" sz="900" dirty="0"/>
            </a:p>
          </p:txBody>
        </p:sp>
      </p:grpSp>
      <p:grpSp>
        <p:nvGrpSpPr>
          <p:cNvPr id="98" name="Precondicion4">
            <a:extLst>
              <a:ext uri="{FF2B5EF4-FFF2-40B4-BE49-F238E27FC236}">
                <a16:creationId xmlns:a16="http://schemas.microsoft.com/office/drawing/2014/main" id="{386E8893-1CDA-AF75-18BA-25E91FE7DE08}"/>
              </a:ext>
            </a:extLst>
          </p:cNvPr>
          <p:cNvGrpSpPr/>
          <p:nvPr/>
        </p:nvGrpSpPr>
        <p:grpSpPr>
          <a:xfrm>
            <a:off x="6012611" y="1119599"/>
            <a:ext cx="1550174" cy="1953071"/>
            <a:chOff x="6610471" y="1186583"/>
            <a:chExt cx="1782776" cy="1873424"/>
          </a:xfrm>
        </p:grpSpPr>
        <p:sp>
          <p:nvSpPr>
            <p:cNvPr id="2" name="Diseño4.3">
              <a:extLst>
                <a:ext uri="{FF2B5EF4-FFF2-40B4-BE49-F238E27FC236}">
                  <a16:creationId xmlns:a16="http://schemas.microsoft.com/office/drawing/2014/main" id="{B49C2E2E-4148-963D-2F63-FF6BD98C9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44" y="1460760"/>
              <a:ext cx="1346303" cy="1599247"/>
            </a:xfrm>
            <a:custGeom>
              <a:avLst/>
              <a:gdLst>
                <a:gd name="T0" fmla="*/ 1361779 w 482"/>
                <a:gd name="T1" fmla="*/ 0 h 725"/>
                <a:gd name="T2" fmla="*/ 235246 w 482"/>
                <a:gd name="T3" fmla="*/ 0 h 725"/>
                <a:gd name="T4" fmla="*/ 0 w 482"/>
                <a:gd name="T5" fmla="*/ 235530 h 725"/>
                <a:gd name="T6" fmla="*/ 0 w 482"/>
                <a:gd name="T7" fmla="*/ 2405063 h 725"/>
                <a:gd name="T8" fmla="*/ 1597025 w 482"/>
                <a:gd name="T9" fmla="*/ 2405063 h 725"/>
                <a:gd name="T10" fmla="*/ 1597025 w 482"/>
                <a:gd name="T11" fmla="*/ 235530 h 725"/>
                <a:gd name="T12" fmla="*/ 1361779 w 482"/>
                <a:gd name="T13" fmla="*/ 0 h 7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2" h="725" extrusionOk="0">
                  <a:moveTo>
                    <a:pt x="41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482" y="725"/>
                    <a:pt x="482" y="725"/>
                    <a:pt x="482" y="725"/>
                  </a:cubicBezTo>
                  <a:cubicBezTo>
                    <a:pt x="482" y="71"/>
                    <a:pt x="482" y="71"/>
                    <a:pt x="482" y="71"/>
                  </a:cubicBezTo>
                  <a:cubicBezTo>
                    <a:pt x="482" y="32"/>
                    <a:pt x="450" y="0"/>
                    <a:pt x="411" y="0"/>
                  </a:cubicBezTo>
                  <a:close/>
                </a:path>
              </a:pathLst>
            </a:custGeom>
            <a:solidFill>
              <a:srgbClr val="8C1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 dirty="0"/>
            </a:p>
          </p:txBody>
        </p:sp>
        <p:sp>
          <p:nvSpPr>
            <p:cNvPr id="6" name="Texto4">
              <a:extLst>
                <a:ext uri="{FF2B5EF4-FFF2-40B4-BE49-F238E27FC236}">
                  <a16:creationId xmlns:a16="http://schemas.microsoft.com/office/drawing/2014/main" id="{824B84E1-CCEB-5E1F-EB76-F95591D3A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6174" y="1635959"/>
              <a:ext cx="1337073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1500"/>
                <a:buFont typeface="Open Sans" panose="020B0606030504020204" pitchFamily="34" charset="0"/>
                <a:buNone/>
              </a:pPr>
              <a:r>
                <a:rPr lang="es-CO" altLang="es-EC" sz="1100" dirty="0">
                  <a:solidFill>
                    <a:srgbClr val="FFFFFF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Terceros</a:t>
              </a:r>
            </a:p>
            <a:p>
              <a:pPr algn="ctr" eaLnBrk="1" hangingPunct="1">
                <a:buClr>
                  <a:srgbClr val="FFFFFF"/>
                </a:buClr>
                <a:buSzPts val="1500"/>
                <a:buFont typeface="Open Sans" panose="020B0606030504020204" pitchFamily="34" charset="0"/>
                <a:buNone/>
              </a:pPr>
              <a:r>
                <a:rPr lang="es-CO" altLang="es-EC" sz="1100" dirty="0">
                  <a:solidFill>
                    <a:srgbClr val="FFFFFF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“Creados y Activos” en el aplicativo</a:t>
              </a:r>
              <a:endParaRPr lang="es-CO" altLang="es-EC" sz="1100" dirty="0">
                <a:cs typeface="Open Sans" panose="020B0606030504020204" pitchFamily="34" charset="0"/>
              </a:endParaRPr>
            </a:p>
          </p:txBody>
        </p:sp>
        <p:sp>
          <p:nvSpPr>
            <p:cNvPr id="9" name="Icono4">
              <a:extLst>
                <a:ext uri="{FF2B5EF4-FFF2-40B4-BE49-F238E27FC236}">
                  <a16:creationId xmlns:a16="http://schemas.microsoft.com/office/drawing/2014/main" id="{24A2F5E7-06AC-A4DB-4C5A-CFD6589F6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0467" y="2522300"/>
              <a:ext cx="569087" cy="386568"/>
            </a:xfrm>
            <a:custGeom>
              <a:avLst/>
              <a:gdLst>
                <a:gd name="T0" fmla="*/ 34 w 176"/>
                <a:gd name="T1" fmla="*/ 86 h 144"/>
                <a:gd name="T2" fmla="*/ 28 w 176"/>
                <a:gd name="T3" fmla="*/ 65 h 144"/>
                <a:gd name="T4" fmla="*/ 28 w 176"/>
                <a:gd name="T5" fmla="*/ 58 h 144"/>
                <a:gd name="T6" fmla="*/ 25 w 176"/>
                <a:gd name="T7" fmla="*/ 38 h 144"/>
                <a:gd name="T8" fmla="*/ 35 w 176"/>
                <a:gd name="T9" fmla="*/ 26 h 144"/>
                <a:gd name="T10" fmla="*/ 49 w 176"/>
                <a:gd name="T11" fmla="*/ 25 h 144"/>
                <a:gd name="T12" fmla="*/ 52 w 176"/>
                <a:gd name="T13" fmla="*/ 18 h 144"/>
                <a:gd name="T14" fmla="*/ 30 w 176"/>
                <a:gd name="T15" fmla="*/ 19 h 144"/>
                <a:gd name="T16" fmla="*/ 20 w 176"/>
                <a:gd name="T17" fmla="*/ 56 h 144"/>
                <a:gd name="T18" fmla="*/ 26 w 176"/>
                <a:gd name="T19" fmla="*/ 86 h 144"/>
                <a:gd name="T20" fmla="*/ 0 w 176"/>
                <a:gd name="T21" fmla="*/ 124 h 144"/>
                <a:gd name="T22" fmla="*/ 22 w 176"/>
                <a:gd name="T23" fmla="*/ 128 h 144"/>
                <a:gd name="T24" fmla="*/ 8 w 176"/>
                <a:gd name="T25" fmla="*/ 120 h 144"/>
                <a:gd name="T26" fmla="*/ 159 w 176"/>
                <a:gd name="T27" fmla="*/ 100 h 144"/>
                <a:gd name="T28" fmla="*/ 155 w 176"/>
                <a:gd name="T29" fmla="*/ 70 h 144"/>
                <a:gd name="T30" fmla="*/ 159 w 176"/>
                <a:gd name="T31" fmla="*/ 35 h 144"/>
                <a:gd name="T32" fmla="*/ 132 w 176"/>
                <a:gd name="T33" fmla="*/ 16 h 144"/>
                <a:gd name="T34" fmla="*/ 126 w 176"/>
                <a:gd name="T35" fmla="*/ 25 h 144"/>
                <a:gd name="T36" fmla="*/ 132 w 176"/>
                <a:gd name="T37" fmla="*/ 24 h 144"/>
                <a:gd name="T38" fmla="*/ 142 w 176"/>
                <a:gd name="T39" fmla="*/ 27 h 144"/>
                <a:gd name="T40" fmla="*/ 149 w 176"/>
                <a:gd name="T41" fmla="*/ 53 h 144"/>
                <a:gd name="T42" fmla="*/ 149 w 176"/>
                <a:gd name="T43" fmla="*/ 65 h 144"/>
                <a:gd name="T44" fmla="*/ 148 w 176"/>
                <a:gd name="T45" fmla="*/ 66 h 144"/>
                <a:gd name="T46" fmla="*/ 157 w 176"/>
                <a:gd name="T47" fmla="*/ 108 h 144"/>
                <a:gd name="T48" fmla="*/ 150 w 176"/>
                <a:gd name="T49" fmla="*/ 120 h 144"/>
                <a:gd name="T50" fmla="*/ 172 w 176"/>
                <a:gd name="T51" fmla="*/ 128 h 144"/>
                <a:gd name="T52" fmla="*/ 159 w 176"/>
                <a:gd name="T53" fmla="*/ 100 h 144"/>
                <a:gd name="T54" fmla="*/ 106 w 176"/>
                <a:gd name="T55" fmla="*/ 90 h 144"/>
                <a:gd name="T56" fmla="*/ 115 w 176"/>
                <a:gd name="T57" fmla="*/ 52 h 144"/>
                <a:gd name="T58" fmla="*/ 104 w 176"/>
                <a:gd name="T59" fmla="*/ 3 h 144"/>
                <a:gd name="T60" fmla="*/ 76 w 176"/>
                <a:gd name="T61" fmla="*/ 4 h 144"/>
                <a:gd name="T62" fmla="*/ 61 w 176"/>
                <a:gd name="T63" fmla="*/ 52 h 144"/>
                <a:gd name="T64" fmla="*/ 70 w 176"/>
                <a:gd name="T65" fmla="*/ 90 h 144"/>
                <a:gd name="T66" fmla="*/ 28 w 176"/>
                <a:gd name="T67" fmla="*/ 140 h 144"/>
                <a:gd name="T68" fmla="*/ 144 w 176"/>
                <a:gd name="T69" fmla="*/ 144 h 144"/>
                <a:gd name="T70" fmla="*/ 120 w 176"/>
                <a:gd name="T71" fmla="*/ 109 h 144"/>
                <a:gd name="T72" fmla="*/ 58 w 176"/>
                <a:gd name="T73" fmla="*/ 117 h 144"/>
                <a:gd name="T74" fmla="*/ 78 w 176"/>
                <a:gd name="T75" fmla="*/ 90 h 144"/>
                <a:gd name="T76" fmla="*/ 69 w 176"/>
                <a:gd name="T77" fmla="*/ 65 h 144"/>
                <a:gd name="T78" fmla="*/ 68 w 176"/>
                <a:gd name="T79" fmla="*/ 48 h 144"/>
                <a:gd name="T80" fmla="*/ 79 w 176"/>
                <a:gd name="T81" fmla="*/ 12 h 144"/>
                <a:gd name="T82" fmla="*/ 93 w 176"/>
                <a:gd name="T83" fmla="*/ 8 h 144"/>
                <a:gd name="T84" fmla="*/ 108 w 176"/>
                <a:gd name="T85" fmla="*/ 22 h 144"/>
                <a:gd name="T86" fmla="*/ 107 w 176"/>
                <a:gd name="T87" fmla="*/ 54 h 144"/>
                <a:gd name="T88" fmla="*/ 106 w 176"/>
                <a:gd name="T89" fmla="*/ 66 h 144"/>
                <a:gd name="T90" fmla="*/ 118 w 176"/>
                <a:gd name="T91" fmla="*/ 117 h 144"/>
                <a:gd name="T92" fmla="*/ 140 w 176"/>
                <a:gd name="T93" fmla="*/ 1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6" h="144">
                  <a:moveTo>
                    <a:pt x="19" y="108"/>
                  </a:moveTo>
                  <a:cubicBezTo>
                    <a:pt x="25" y="106"/>
                    <a:pt x="34" y="100"/>
                    <a:pt x="34" y="86"/>
                  </a:cubicBezTo>
                  <a:cubicBezTo>
                    <a:pt x="34" y="74"/>
                    <a:pt x="30" y="69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3"/>
                    <a:pt x="28" y="58"/>
                  </a:cubicBezTo>
                  <a:cubicBezTo>
                    <a:pt x="28" y="56"/>
                    <a:pt x="28" y="54"/>
                    <a:pt x="27" y="53"/>
                  </a:cubicBezTo>
                  <a:cubicBezTo>
                    <a:pt x="26" y="49"/>
                    <a:pt x="23" y="43"/>
                    <a:pt x="25" y="38"/>
                  </a:cubicBezTo>
                  <a:cubicBezTo>
                    <a:pt x="28" y="29"/>
                    <a:pt x="30" y="28"/>
                    <a:pt x="34" y="27"/>
                  </a:cubicBezTo>
                  <a:cubicBezTo>
                    <a:pt x="34" y="27"/>
                    <a:pt x="34" y="26"/>
                    <a:pt x="35" y="26"/>
                  </a:cubicBezTo>
                  <a:cubicBezTo>
                    <a:pt x="36" y="25"/>
                    <a:pt x="40" y="24"/>
                    <a:pt x="44" y="24"/>
                  </a:cubicBezTo>
                  <a:cubicBezTo>
                    <a:pt x="46" y="24"/>
                    <a:pt x="48" y="24"/>
                    <a:pt x="49" y="25"/>
                  </a:cubicBezTo>
                  <a:cubicBezTo>
                    <a:pt x="49" y="24"/>
                    <a:pt x="50" y="22"/>
                    <a:pt x="50" y="21"/>
                  </a:cubicBezTo>
                  <a:cubicBezTo>
                    <a:pt x="51" y="20"/>
                    <a:pt x="51" y="19"/>
                    <a:pt x="52" y="18"/>
                  </a:cubicBezTo>
                  <a:cubicBezTo>
                    <a:pt x="49" y="16"/>
                    <a:pt x="47" y="16"/>
                    <a:pt x="44" y="16"/>
                  </a:cubicBezTo>
                  <a:cubicBezTo>
                    <a:pt x="38" y="16"/>
                    <a:pt x="33" y="18"/>
                    <a:pt x="30" y="19"/>
                  </a:cubicBezTo>
                  <a:cubicBezTo>
                    <a:pt x="24" y="22"/>
                    <a:pt x="21" y="25"/>
                    <a:pt x="17" y="35"/>
                  </a:cubicBezTo>
                  <a:cubicBezTo>
                    <a:pt x="14" y="43"/>
                    <a:pt x="18" y="52"/>
                    <a:pt x="20" y="56"/>
                  </a:cubicBezTo>
                  <a:cubicBezTo>
                    <a:pt x="18" y="66"/>
                    <a:pt x="21" y="70"/>
                    <a:pt x="21" y="70"/>
                  </a:cubicBezTo>
                  <a:cubicBezTo>
                    <a:pt x="23" y="73"/>
                    <a:pt x="26" y="76"/>
                    <a:pt x="26" y="86"/>
                  </a:cubicBezTo>
                  <a:cubicBezTo>
                    <a:pt x="26" y="98"/>
                    <a:pt x="17" y="100"/>
                    <a:pt x="17" y="100"/>
                  </a:cubicBezTo>
                  <a:cubicBezTo>
                    <a:pt x="10" y="103"/>
                    <a:pt x="0" y="108"/>
                    <a:pt x="0" y="124"/>
                  </a:cubicBezTo>
                  <a:cubicBezTo>
                    <a:pt x="0" y="124"/>
                    <a:pt x="0" y="128"/>
                    <a:pt x="4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3" y="125"/>
                    <a:pt x="24" y="122"/>
                    <a:pt x="26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9" y="112"/>
                    <a:pt x="14" y="110"/>
                    <a:pt x="19" y="108"/>
                  </a:cubicBezTo>
                  <a:moveTo>
                    <a:pt x="159" y="100"/>
                  </a:moveTo>
                  <a:cubicBezTo>
                    <a:pt x="159" y="100"/>
                    <a:pt x="150" y="98"/>
                    <a:pt x="150" y="86"/>
                  </a:cubicBezTo>
                  <a:cubicBezTo>
                    <a:pt x="150" y="76"/>
                    <a:pt x="153" y="73"/>
                    <a:pt x="155" y="70"/>
                  </a:cubicBezTo>
                  <a:cubicBezTo>
                    <a:pt x="155" y="70"/>
                    <a:pt x="158" y="66"/>
                    <a:pt x="156" y="56"/>
                  </a:cubicBezTo>
                  <a:cubicBezTo>
                    <a:pt x="158" y="52"/>
                    <a:pt x="162" y="43"/>
                    <a:pt x="159" y="35"/>
                  </a:cubicBezTo>
                  <a:cubicBezTo>
                    <a:pt x="155" y="25"/>
                    <a:pt x="152" y="22"/>
                    <a:pt x="146" y="19"/>
                  </a:cubicBezTo>
                  <a:cubicBezTo>
                    <a:pt x="143" y="18"/>
                    <a:pt x="138" y="16"/>
                    <a:pt x="132" y="16"/>
                  </a:cubicBezTo>
                  <a:cubicBezTo>
                    <a:pt x="129" y="16"/>
                    <a:pt x="127" y="16"/>
                    <a:pt x="124" y="18"/>
                  </a:cubicBezTo>
                  <a:cubicBezTo>
                    <a:pt x="125" y="20"/>
                    <a:pt x="126" y="23"/>
                    <a:pt x="126" y="25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8" y="24"/>
                    <a:pt x="130" y="24"/>
                    <a:pt x="132" y="24"/>
                  </a:cubicBezTo>
                  <a:cubicBezTo>
                    <a:pt x="136" y="24"/>
                    <a:pt x="140" y="25"/>
                    <a:pt x="141" y="26"/>
                  </a:cubicBezTo>
                  <a:cubicBezTo>
                    <a:pt x="142" y="26"/>
                    <a:pt x="142" y="27"/>
                    <a:pt x="142" y="27"/>
                  </a:cubicBezTo>
                  <a:cubicBezTo>
                    <a:pt x="146" y="28"/>
                    <a:pt x="148" y="29"/>
                    <a:pt x="151" y="38"/>
                  </a:cubicBezTo>
                  <a:cubicBezTo>
                    <a:pt x="153" y="43"/>
                    <a:pt x="150" y="49"/>
                    <a:pt x="149" y="53"/>
                  </a:cubicBezTo>
                  <a:cubicBezTo>
                    <a:pt x="148" y="54"/>
                    <a:pt x="148" y="56"/>
                    <a:pt x="148" y="58"/>
                  </a:cubicBezTo>
                  <a:cubicBezTo>
                    <a:pt x="149" y="63"/>
                    <a:pt x="149" y="65"/>
                    <a:pt x="149" y="65"/>
                  </a:cubicBezTo>
                  <a:cubicBezTo>
                    <a:pt x="149" y="65"/>
                    <a:pt x="149" y="65"/>
                    <a:pt x="148" y="65"/>
                  </a:cubicBezTo>
                  <a:cubicBezTo>
                    <a:pt x="148" y="66"/>
                    <a:pt x="148" y="66"/>
                    <a:pt x="148" y="66"/>
                  </a:cubicBezTo>
                  <a:cubicBezTo>
                    <a:pt x="146" y="69"/>
                    <a:pt x="142" y="74"/>
                    <a:pt x="142" y="86"/>
                  </a:cubicBezTo>
                  <a:cubicBezTo>
                    <a:pt x="142" y="100"/>
                    <a:pt x="151" y="106"/>
                    <a:pt x="157" y="108"/>
                  </a:cubicBezTo>
                  <a:cubicBezTo>
                    <a:pt x="162" y="110"/>
                    <a:pt x="167" y="112"/>
                    <a:pt x="168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2" y="122"/>
                    <a:pt x="153" y="125"/>
                    <a:pt x="154" y="128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6" y="128"/>
                    <a:pt x="176" y="124"/>
                    <a:pt x="176" y="124"/>
                  </a:cubicBezTo>
                  <a:cubicBezTo>
                    <a:pt x="176" y="108"/>
                    <a:pt x="166" y="103"/>
                    <a:pt x="159" y="100"/>
                  </a:cubicBezTo>
                  <a:moveTo>
                    <a:pt x="120" y="109"/>
                  </a:moveTo>
                  <a:cubicBezTo>
                    <a:pt x="120" y="109"/>
                    <a:pt x="106" y="105"/>
                    <a:pt x="106" y="90"/>
                  </a:cubicBezTo>
                  <a:cubicBezTo>
                    <a:pt x="106" y="77"/>
                    <a:pt x="111" y="73"/>
                    <a:pt x="114" y="69"/>
                  </a:cubicBezTo>
                  <a:cubicBezTo>
                    <a:pt x="114" y="69"/>
                    <a:pt x="118" y="65"/>
                    <a:pt x="115" y="52"/>
                  </a:cubicBezTo>
                  <a:cubicBezTo>
                    <a:pt x="120" y="45"/>
                    <a:pt x="122" y="33"/>
                    <a:pt x="116" y="19"/>
                  </a:cubicBezTo>
                  <a:cubicBezTo>
                    <a:pt x="112" y="10"/>
                    <a:pt x="109" y="5"/>
                    <a:pt x="104" y="3"/>
                  </a:cubicBezTo>
                  <a:cubicBezTo>
                    <a:pt x="101" y="1"/>
                    <a:pt x="97" y="0"/>
                    <a:pt x="93" y="0"/>
                  </a:cubicBezTo>
                  <a:cubicBezTo>
                    <a:pt x="86" y="0"/>
                    <a:pt x="79" y="3"/>
                    <a:pt x="76" y="4"/>
                  </a:cubicBezTo>
                  <a:cubicBezTo>
                    <a:pt x="68" y="8"/>
                    <a:pt x="63" y="11"/>
                    <a:pt x="58" y="24"/>
                  </a:cubicBezTo>
                  <a:cubicBezTo>
                    <a:pt x="53" y="34"/>
                    <a:pt x="58" y="46"/>
                    <a:pt x="61" y="52"/>
                  </a:cubicBezTo>
                  <a:cubicBezTo>
                    <a:pt x="58" y="65"/>
                    <a:pt x="62" y="69"/>
                    <a:pt x="62" y="69"/>
                  </a:cubicBezTo>
                  <a:cubicBezTo>
                    <a:pt x="65" y="73"/>
                    <a:pt x="70" y="77"/>
                    <a:pt x="70" y="90"/>
                  </a:cubicBezTo>
                  <a:cubicBezTo>
                    <a:pt x="70" y="105"/>
                    <a:pt x="56" y="109"/>
                    <a:pt x="56" y="109"/>
                  </a:cubicBezTo>
                  <a:cubicBezTo>
                    <a:pt x="47" y="112"/>
                    <a:pt x="28" y="118"/>
                    <a:pt x="28" y="140"/>
                  </a:cubicBezTo>
                  <a:cubicBezTo>
                    <a:pt x="28" y="140"/>
                    <a:pt x="28" y="144"/>
                    <a:pt x="32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8" y="144"/>
                    <a:pt x="148" y="140"/>
                    <a:pt x="148" y="140"/>
                  </a:cubicBezTo>
                  <a:cubicBezTo>
                    <a:pt x="148" y="118"/>
                    <a:pt x="129" y="112"/>
                    <a:pt x="120" y="109"/>
                  </a:cubicBezTo>
                  <a:moveTo>
                    <a:pt x="36" y="136"/>
                  </a:moveTo>
                  <a:cubicBezTo>
                    <a:pt x="38" y="125"/>
                    <a:pt x="48" y="120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6" y="115"/>
                    <a:pt x="78" y="107"/>
                    <a:pt x="78" y="90"/>
                  </a:cubicBezTo>
                  <a:cubicBezTo>
                    <a:pt x="78" y="76"/>
                    <a:pt x="73" y="70"/>
                    <a:pt x="70" y="66"/>
                  </a:cubicBezTo>
                  <a:cubicBezTo>
                    <a:pt x="69" y="65"/>
                    <a:pt x="68" y="64"/>
                    <a:pt x="69" y="65"/>
                  </a:cubicBezTo>
                  <a:cubicBezTo>
                    <a:pt x="68" y="64"/>
                    <a:pt x="67" y="61"/>
                    <a:pt x="69" y="54"/>
                  </a:cubicBezTo>
                  <a:cubicBezTo>
                    <a:pt x="70" y="50"/>
                    <a:pt x="68" y="48"/>
                    <a:pt x="68" y="48"/>
                  </a:cubicBezTo>
                  <a:cubicBezTo>
                    <a:pt x="66" y="43"/>
                    <a:pt x="62" y="34"/>
                    <a:pt x="65" y="27"/>
                  </a:cubicBezTo>
                  <a:cubicBezTo>
                    <a:pt x="69" y="17"/>
                    <a:pt x="73" y="15"/>
                    <a:pt x="79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2" y="10"/>
                    <a:pt x="87" y="8"/>
                    <a:pt x="93" y="8"/>
                  </a:cubicBezTo>
                  <a:cubicBezTo>
                    <a:pt x="96" y="8"/>
                    <a:pt x="98" y="9"/>
                    <a:pt x="100" y="10"/>
                  </a:cubicBezTo>
                  <a:cubicBezTo>
                    <a:pt x="103" y="11"/>
                    <a:pt x="105" y="14"/>
                    <a:pt x="108" y="22"/>
                  </a:cubicBezTo>
                  <a:cubicBezTo>
                    <a:pt x="115" y="36"/>
                    <a:pt x="111" y="45"/>
                    <a:pt x="109" y="47"/>
                  </a:cubicBezTo>
                  <a:cubicBezTo>
                    <a:pt x="107" y="49"/>
                    <a:pt x="107" y="52"/>
                    <a:pt x="107" y="54"/>
                  </a:cubicBezTo>
                  <a:cubicBezTo>
                    <a:pt x="109" y="61"/>
                    <a:pt x="108" y="64"/>
                    <a:pt x="108" y="64"/>
                  </a:cubicBezTo>
                  <a:cubicBezTo>
                    <a:pt x="108" y="64"/>
                    <a:pt x="107" y="65"/>
                    <a:pt x="106" y="66"/>
                  </a:cubicBezTo>
                  <a:cubicBezTo>
                    <a:pt x="103" y="70"/>
                    <a:pt x="98" y="76"/>
                    <a:pt x="98" y="90"/>
                  </a:cubicBezTo>
                  <a:cubicBezTo>
                    <a:pt x="98" y="107"/>
                    <a:pt x="110" y="115"/>
                    <a:pt x="118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28" y="120"/>
                    <a:pt x="138" y="125"/>
                    <a:pt x="140" y="136"/>
                  </a:cubicBezTo>
                  <a:lnTo>
                    <a:pt x="36" y="1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Diseño4.2">
              <a:extLst>
                <a:ext uri="{FF2B5EF4-FFF2-40B4-BE49-F238E27FC236}">
                  <a16:creationId xmlns:a16="http://schemas.microsoft.com/office/drawing/2014/main" id="{936028C4-CE3D-63A7-6DE5-D892ADB2E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0471" y="1194650"/>
              <a:ext cx="753940" cy="4984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3" name="Diseño4.1">
              <a:extLst>
                <a:ext uri="{FF2B5EF4-FFF2-40B4-BE49-F238E27FC236}">
                  <a16:creationId xmlns:a16="http://schemas.microsoft.com/office/drawing/2014/main" id="{C8BEEE31-D623-62E4-A210-33EFBCF4D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365" y="1196785"/>
              <a:ext cx="639372" cy="458582"/>
            </a:xfrm>
            <a:prstGeom prst="ellipse">
              <a:avLst/>
            </a:prstGeom>
            <a:solidFill>
              <a:srgbClr val="C00000">
                <a:alpha val="61961"/>
              </a:srgbClr>
            </a:solidFill>
            <a:ln>
              <a:noFill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solidFill>
                  <a:srgbClr val="FFA21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2" name="Numero4">
              <a:extLst>
                <a:ext uri="{FF2B5EF4-FFF2-40B4-BE49-F238E27FC236}">
                  <a16:creationId xmlns:a16="http://schemas.microsoft.com/office/drawing/2014/main" id="{CEA094A6-DD16-55CF-57DF-948918DEB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0204" y="1186583"/>
              <a:ext cx="275321" cy="49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4900"/>
                <a:buFont typeface="Montserrat" panose="02000505000000020004" pitchFamily="2" charset="0"/>
                <a:buNone/>
              </a:pPr>
              <a:r>
                <a:rPr lang="en-US" altLang="en-US" sz="3200" dirty="0">
                  <a:solidFill>
                    <a:srgbClr val="FFFFFF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4</a:t>
              </a:r>
              <a:endParaRPr lang="en-US" altLang="en-US" sz="900" dirty="0"/>
            </a:p>
          </p:txBody>
        </p:sp>
      </p:grpSp>
      <p:grpSp>
        <p:nvGrpSpPr>
          <p:cNvPr id="94" name="Precondicion.2">
            <a:extLst>
              <a:ext uri="{FF2B5EF4-FFF2-40B4-BE49-F238E27FC236}">
                <a16:creationId xmlns:a16="http://schemas.microsoft.com/office/drawing/2014/main" id="{32ED2C66-C272-7FE9-EFA8-8C587A42A014}"/>
              </a:ext>
            </a:extLst>
          </p:cNvPr>
          <p:cNvGrpSpPr/>
          <p:nvPr/>
        </p:nvGrpSpPr>
        <p:grpSpPr>
          <a:xfrm>
            <a:off x="2540619" y="1112557"/>
            <a:ext cx="1586785" cy="1960113"/>
            <a:chOff x="2291574" y="1190740"/>
            <a:chExt cx="1824881" cy="1880179"/>
          </a:xfrm>
        </p:grpSpPr>
        <p:sp>
          <p:nvSpPr>
            <p:cNvPr id="110" name="Diseño2.3">
              <a:extLst>
                <a:ext uri="{FF2B5EF4-FFF2-40B4-BE49-F238E27FC236}">
                  <a16:creationId xmlns:a16="http://schemas.microsoft.com/office/drawing/2014/main" id="{7F71E86D-AD1D-1CA8-7A1F-F5C00A25A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152" y="1471672"/>
              <a:ext cx="1346303" cy="1599247"/>
            </a:xfrm>
            <a:custGeom>
              <a:avLst/>
              <a:gdLst>
                <a:gd name="T0" fmla="*/ 1361779 w 482"/>
                <a:gd name="T1" fmla="*/ 0 h 725"/>
                <a:gd name="T2" fmla="*/ 231933 w 482"/>
                <a:gd name="T3" fmla="*/ 0 h 725"/>
                <a:gd name="T4" fmla="*/ 0 w 482"/>
                <a:gd name="T5" fmla="*/ 235530 h 725"/>
                <a:gd name="T6" fmla="*/ 0 w 482"/>
                <a:gd name="T7" fmla="*/ 2405063 h 725"/>
                <a:gd name="T8" fmla="*/ 1597025 w 482"/>
                <a:gd name="T9" fmla="*/ 2405063 h 725"/>
                <a:gd name="T10" fmla="*/ 1597025 w 482"/>
                <a:gd name="T11" fmla="*/ 235530 h 725"/>
                <a:gd name="T12" fmla="*/ 1361779 w 482"/>
                <a:gd name="T13" fmla="*/ 0 h 7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2" h="725" extrusionOk="0">
                  <a:moveTo>
                    <a:pt x="411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1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482" y="725"/>
                    <a:pt x="482" y="725"/>
                    <a:pt x="482" y="725"/>
                  </a:cubicBezTo>
                  <a:cubicBezTo>
                    <a:pt x="482" y="71"/>
                    <a:pt x="482" y="71"/>
                    <a:pt x="482" y="71"/>
                  </a:cubicBezTo>
                  <a:cubicBezTo>
                    <a:pt x="482" y="32"/>
                    <a:pt x="450" y="0"/>
                    <a:pt x="411" y="0"/>
                  </a:cubicBezTo>
                  <a:close/>
                </a:path>
              </a:pathLst>
            </a:custGeom>
            <a:solidFill>
              <a:srgbClr val="FF9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 dirty="0"/>
            </a:p>
          </p:txBody>
        </p:sp>
        <p:sp>
          <p:nvSpPr>
            <p:cNvPr id="113" name="Texto2">
              <a:extLst>
                <a:ext uri="{FF2B5EF4-FFF2-40B4-BE49-F238E27FC236}">
                  <a16:creationId xmlns:a16="http://schemas.microsoft.com/office/drawing/2014/main" id="{3EA056B1-67D5-F2D5-D9E9-A8FE5D56C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0152" y="1619704"/>
              <a:ext cx="1346302" cy="77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1500"/>
                <a:buFont typeface="Open Sans" panose="020B0606030504020204" pitchFamily="34" charset="0"/>
                <a:buNone/>
              </a:pPr>
              <a:r>
                <a:rPr lang="es-CO" altLang="es-EC" sz="1100" dirty="0">
                  <a:solidFill>
                    <a:srgbClr val="FFFFFF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Dependencia  de Afectación Contable</a:t>
              </a:r>
            </a:p>
            <a:p>
              <a:pPr algn="ctr" eaLnBrk="1" hangingPunct="1">
                <a:buClr>
                  <a:srgbClr val="FFFFFF"/>
                </a:buClr>
                <a:buSzPts val="1500"/>
                <a:buFont typeface="Open Sans" panose="020B0606030504020204" pitchFamily="34" charset="0"/>
                <a:buNone/>
              </a:pPr>
              <a:r>
                <a:rPr lang="es-CO" altLang="es-EC" sz="1100" dirty="0">
                  <a:solidFill>
                    <a:srgbClr val="FFFFFF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“Activa”</a:t>
              </a:r>
              <a:endParaRPr lang="es-CO" altLang="es-EC" sz="1100" dirty="0">
                <a:cs typeface="Open Sans" panose="020B0606030504020204" pitchFamily="34" charset="0"/>
              </a:endParaRPr>
            </a:p>
          </p:txBody>
        </p:sp>
        <p:sp>
          <p:nvSpPr>
            <p:cNvPr id="115" name="Icono2">
              <a:extLst>
                <a:ext uri="{FF2B5EF4-FFF2-40B4-BE49-F238E27FC236}">
                  <a16:creationId xmlns:a16="http://schemas.microsoft.com/office/drawing/2014/main" id="{6E72556E-F123-5049-25FD-3C132A79B4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6662" y="2478417"/>
              <a:ext cx="461803" cy="455949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168 w 176"/>
                <a:gd name="T11" fmla="*/ 84 h 176"/>
                <a:gd name="T12" fmla="*/ 98 w 176"/>
                <a:gd name="T13" fmla="*/ 84 h 176"/>
                <a:gd name="T14" fmla="*/ 147 w 176"/>
                <a:gd name="T15" fmla="*/ 34 h 176"/>
                <a:gd name="T16" fmla="*/ 168 w 176"/>
                <a:gd name="T17" fmla="*/ 84 h 176"/>
                <a:gd name="T18" fmla="*/ 88 w 176"/>
                <a:gd name="T19" fmla="*/ 168 h 176"/>
                <a:gd name="T20" fmla="*/ 8 w 176"/>
                <a:gd name="T21" fmla="*/ 88 h 176"/>
                <a:gd name="T22" fmla="*/ 88 w 176"/>
                <a:gd name="T23" fmla="*/ 8 h 176"/>
                <a:gd name="T24" fmla="*/ 142 w 176"/>
                <a:gd name="T25" fmla="*/ 29 h 176"/>
                <a:gd name="T26" fmla="*/ 85 w 176"/>
                <a:gd name="T27" fmla="*/ 85 h 176"/>
                <a:gd name="T28" fmla="*/ 84 w 176"/>
                <a:gd name="T29" fmla="*/ 88 h 176"/>
                <a:gd name="T30" fmla="*/ 88 w 176"/>
                <a:gd name="T31" fmla="*/ 92 h 176"/>
                <a:gd name="T32" fmla="*/ 168 w 176"/>
                <a:gd name="T33" fmla="*/ 92 h 176"/>
                <a:gd name="T34" fmla="*/ 88 w 176"/>
                <a:gd name="T35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168" y="84"/>
                  </a:moveTo>
                  <a:cubicBezTo>
                    <a:pt x="98" y="84"/>
                    <a:pt x="98" y="84"/>
                    <a:pt x="98" y="8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59" y="48"/>
                    <a:pt x="167" y="65"/>
                    <a:pt x="168" y="84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09" y="8"/>
                    <a:pt x="127" y="16"/>
                    <a:pt x="142" y="29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4" y="86"/>
                    <a:pt x="84" y="87"/>
                    <a:pt x="84" y="88"/>
                  </a:cubicBezTo>
                  <a:cubicBezTo>
                    <a:pt x="84" y="90"/>
                    <a:pt x="86" y="92"/>
                    <a:pt x="88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6" y="134"/>
                    <a:pt x="131" y="168"/>
                    <a:pt x="88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Diseño2.2">
              <a:extLst>
                <a:ext uri="{FF2B5EF4-FFF2-40B4-BE49-F238E27FC236}">
                  <a16:creationId xmlns:a16="http://schemas.microsoft.com/office/drawing/2014/main" id="{B89E276C-4907-742E-AA8E-350C7A53B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574" y="1200592"/>
              <a:ext cx="753940" cy="4984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" name="Diseño2.1">
              <a:extLst>
                <a:ext uri="{FF2B5EF4-FFF2-40B4-BE49-F238E27FC236}">
                  <a16:creationId xmlns:a16="http://schemas.microsoft.com/office/drawing/2014/main" id="{830F62B0-0405-AE3C-7AF7-63DBFBF90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218" y="1196785"/>
              <a:ext cx="639372" cy="458582"/>
            </a:xfrm>
            <a:prstGeom prst="ellipse">
              <a:avLst/>
            </a:prstGeom>
            <a:solidFill>
              <a:srgbClr val="FFA53D">
                <a:alpha val="61961"/>
              </a:srgbClr>
            </a:solidFill>
            <a:ln>
              <a:noFill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solidFill>
                  <a:srgbClr val="FFA21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" name="Numero2">
              <a:extLst>
                <a:ext uri="{FF2B5EF4-FFF2-40B4-BE49-F238E27FC236}">
                  <a16:creationId xmlns:a16="http://schemas.microsoft.com/office/drawing/2014/main" id="{4ABD5BB5-6D0C-CB95-7173-4BCDB153F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8896" y="1190740"/>
              <a:ext cx="275321" cy="49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4900"/>
                <a:buFont typeface="Montserrat" panose="02000505000000020004" pitchFamily="2" charset="0"/>
                <a:buNone/>
              </a:pPr>
              <a:r>
                <a:rPr lang="en-US" altLang="en-US" sz="3200" dirty="0">
                  <a:solidFill>
                    <a:srgbClr val="FFFFFF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2</a:t>
              </a:r>
              <a:endParaRPr lang="en-US" altLang="en-US" sz="900" dirty="0"/>
            </a:p>
          </p:txBody>
        </p:sp>
      </p:grpSp>
      <p:grpSp>
        <p:nvGrpSpPr>
          <p:cNvPr id="93" name="Precondicion.1">
            <a:extLst>
              <a:ext uri="{FF2B5EF4-FFF2-40B4-BE49-F238E27FC236}">
                <a16:creationId xmlns:a16="http://schemas.microsoft.com/office/drawing/2014/main" id="{2374DD5D-E40C-29F3-A509-1A2337B8C614}"/>
              </a:ext>
            </a:extLst>
          </p:cNvPr>
          <p:cNvGrpSpPr/>
          <p:nvPr/>
        </p:nvGrpSpPr>
        <p:grpSpPr>
          <a:xfrm>
            <a:off x="852312" y="1093999"/>
            <a:ext cx="1581010" cy="1963231"/>
            <a:chOff x="283034" y="1176837"/>
            <a:chExt cx="1818239" cy="1883170"/>
          </a:xfrm>
        </p:grpSpPr>
        <p:sp>
          <p:nvSpPr>
            <p:cNvPr id="102" name="Diseñ1.3">
              <a:extLst>
                <a:ext uri="{FF2B5EF4-FFF2-40B4-BE49-F238E27FC236}">
                  <a16:creationId xmlns:a16="http://schemas.microsoft.com/office/drawing/2014/main" id="{E8E7290E-E246-53CC-D84D-6D240860A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72" y="1460759"/>
              <a:ext cx="1346303" cy="1599248"/>
            </a:xfrm>
            <a:custGeom>
              <a:avLst/>
              <a:gdLst>
                <a:gd name="T0" fmla="*/ 1361779 w 482"/>
                <a:gd name="T1" fmla="*/ 0 h 725"/>
                <a:gd name="T2" fmla="*/ 235246 w 482"/>
                <a:gd name="T3" fmla="*/ 0 h 725"/>
                <a:gd name="T4" fmla="*/ 0 w 482"/>
                <a:gd name="T5" fmla="*/ 235530 h 725"/>
                <a:gd name="T6" fmla="*/ 0 w 482"/>
                <a:gd name="T7" fmla="*/ 2405063 h 725"/>
                <a:gd name="T8" fmla="*/ 1597025 w 482"/>
                <a:gd name="T9" fmla="*/ 2405063 h 725"/>
                <a:gd name="T10" fmla="*/ 1597025 w 482"/>
                <a:gd name="T11" fmla="*/ 235530 h 725"/>
                <a:gd name="T12" fmla="*/ 1361779 w 482"/>
                <a:gd name="T13" fmla="*/ 0 h 7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2" h="725" extrusionOk="0">
                  <a:moveTo>
                    <a:pt x="41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482" y="725"/>
                    <a:pt x="482" y="725"/>
                    <a:pt x="482" y="725"/>
                  </a:cubicBezTo>
                  <a:cubicBezTo>
                    <a:pt x="482" y="71"/>
                    <a:pt x="482" y="71"/>
                    <a:pt x="482" y="71"/>
                  </a:cubicBezTo>
                  <a:cubicBezTo>
                    <a:pt x="482" y="32"/>
                    <a:pt x="450" y="0"/>
                    <a:pt x="411" y="0"/>
                  </a:cubicBezTo>
                  <a:close/>
                </a:path>
              </a:pathLst>
            </a:custGeom>
            <a:solidFill>
              <a:srgbClr val="FFC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 sz="1400" dirty="0"/>
            </a:p>
          </p:txBody>
        </p:sp>
        <p:sp>
          <p:nvSpPr>
            <p:cNvPr id="109" name="Iconono1">
              <a:extLst>
                <a:ext uri="{FF2B5EF4-FFF2-40B4-BE49-F238E27FC236}">
                  <a16:creationId xmlns:a16="http://schemas.microsoft.com/office/drawing/2014/main" id="{E6824041-ACAE-48D4-F29E-1FDA2CC89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696" y="2459880"/>
              <a:ext cx="452254" cy="463967"/>
            </a:xfrm>
            <a:custGeom>
              <a:avLst/>
              <a:gdLst>
                <a:gd name="T0" fmla="*/ 168 w 176"/>
                <a:gd name="T1" fmla="*/ 4 h 176"/>
                <a:gd name="T2" fmla="*/ 8 w 176"/>
                <a:gd name="T3" fmla="*/ 4 h 176"/>
                <a:gd name="T4" fmla="*/ 0 w 176"/>
                <a:gd name="T5" fmla="*/ 20 h 176"/>
                <a:gd name="T6" fmla="*/ 8 w 176"/>
                <a:gd name="T7" fmla="*/ 172 h 176"/>
                <a:gd name="T8" fmla="*/ 168 w 176"/>
                <a:gd name="T9" fmla="*/ 172 h 176"/>
                <a:gd name="T10" fmla="*/ 176 w 176"/>
                <a:gd name="T11" fmla="*/ 20 h 176"/>
                <a:gd name="T12" fmla="*/ 80 w 176"/>
                <a:gd name="T13" fmla="*/ 168 h 176"/>
                <a:gd name="T14" fmla="*/ 96 w 176"/>
                <a:gd name="T15" fmla="*/ 168 h 176"/>
                <a:gd name="T16" fmla="*/ 104 w 176"/>
                <a:gd name="T17" fmla="*/ 124 h 176"/>
                <a:gd name="T18" fmla="*/ 72 w 176"/>
                <a:gd name="T19" fmla="*/ 124 h 176"/>
                <a:gd name="T20" fmla="*/ 16 w 176"/>
                <a:gd name="T21" fmla="*/ 24 h 176"/>
                <a:gd name="T22" fmla="*/ 160 w 176"/>
                <a:gd name="T23" fmla="*/ 16 h 176"/>
                <a:gd name="T24" fmla="*/ 160 w 176"/>
                <a:gd name="T25" fmla="*/ 8 h 176"/>
                <a:gd name="T26" fmla="*/ 140 w 176"/>
                <a:gd name="T27" fmla="*/ 72 h 176"/>
                <a:gd name="T28" fmla="*/ 140 w 176"/>
                <a:gd name="T29" fmla="*/ 40 h 176"/>
                <a:gd name="T30" fmla="*/ 112 w 176"/>
                <a:gd name="T31" fmla="*/ 68 h 176"/>
                <a:gd name="T32" fmla="*/ 136 w 176"/>
                <a:gd name="T33" fmla="*/ 48 h 176"/>
                <a:gd name="T34" fmla="*/ 120 w 176"/>
                <a:gd name="T35" fmla="*/ 48 h 176"/>
                <a:gd name="T36" fmla="*/ 64 w 176"/>
                <a:gd name="T37" fmla="*/ 68 h 176"/>
                <a:gd name="T38" fmla="*/ 36 w 176"/>
                <a:gd name="T39" fmla="*/ 40 h 176"/>
                <a:gd name="T40" fmla="*/ 36 w 176"/>
                <a:gd name="T41" fmla="*/ 72 h 176"/>
                <a:gd name="T42" fmla="*/ 56 w 176"/>
                <a:gd name="T43" fmla="*/ 64 h 176"/>
                <a:gd name="T44" fmla="*/ 36 w 176"/>
                <a:gd name="T45" fmla="*/ 112 h 176"/>
                <a:gd name="T46" fmla="*/ 64 w 176"/>
                <a:gd name="T47" fmla="*/ 84 h 176"/>
                <a:gd name="T48" fmla="*/ 32 w 176"/>
                <a:gd name="T49" fmla="*/ 84 h 176"/>
                <a:gd name="T50" fmla="*/ 40 w 176"/>
                <a:gd name="T51" fmla="*/ 88 h 176"/>
                <a:gd name="T52" fmla="*/ 40 w 176"/>
                <a:gd name="T53" fmla="*/ 104 h 176"/>
                <a:gd name="T54" fmla="*/ 140 w 176"/>
                <a:gd name="T55" fmla="*/ 112 h 176"/>
                <a:gd name="T56" fmla="*/ 140 w 176"/>
                <a:gd name="T57" fmla="*/ 80 h 176"/>
                <a:gd name="T58" fmla="*/ 112 w 176"/>
                <a:gd name="T59" fmla="*/ 108 h 176"/>
                <a:gd name="T60" fmla="*/ 136 w 176"/>
                <a:gd name="T61" fmla="*/ 88 h 176"/>
                <a:gd name="T62" fmla="*/ 120 w 176"/>
                <a:gd name="T63" fmla="*/ 88 h 176"/>
                <a:gd name="T64" fmla="*/ 64 w 176"/>
                <a:gd name="T65" fmla="*/ 148 h 176"/>
                <a:gd name="T66" fmla="*/ 36 w 176"/>
                <a:gd name="T67" fmla="*/ 120 h 176"/>
                <a:gd name="T68" fmla="*/ 36 w 176"/>
                <a:gd name="T69" fmla="*/ 152 h 176"/>
                <a:gd name="T70" fmla="*/ 56 w 176"/>
                <a:gd name="T71" fmla="*/ 144 h 176"/>
                <a:gd name="T72" fmla="*/ 76 w 176"/>
                <a:gd name="T73" fmla="*/ 72 h 176"/>
                <a:gd name="T74" fmla="*/ 104 w 176"/>
                <a:gd name="T75" fmla="*/ 44 h 176"/>
                <a:gd name="T76" fmla="*/ 72 w 176"/>
                <a:gd name="T77" fmla="*/ 44 h 176"/>
                <a:gd name="T78" fmla="*/ 80 w 176"/>
                <a:gd name="T79" fmla="*/ 48 h 176"/>
                <a:gd name="T80" fmla="*/ 80 w 176"/>
                <a:gd name="T81" fmla="*/ 64 h 176"/>
                <a:gd name="T82" fmla="*/ 140 w 176"/>
                <a:gd name="T83" fmla="*/ 152 h 176"/>
                <a:gd name="T84" fmla="*/ 140 w 176"/>
                <a:gd name="T85" fmla="*/ 120 h 176"/>
                <a:gd name="T86" fmla="*/ 112 w 176"/>
                <a:gd name="T87" fmla="*/ 148 h 176"/>
                <a:gd name="T88" fmla="*/ 136 w 176"/>
                <a:gd name="T89" fmla="*/ 128 h 176"/>
                <a:gd name="T90" fmla="*/ 120 w 176"/>
                <a:gd name="T91" fmla="*/ 128 h 176"/>
                <a:gd name="T92" fmla="*/ 104 w 176"/>
                <a:gd name="T93" fmla="*/ 108 h 176"/>
                <a:gd name="T94" fmla="*/ 76 w 176"/>
                <a:gd name="T95" fmla="*/ 80 h 176"/>
                <a:gd name="T96" fmla="*/ 76 w 176"/>
                <a:gd name="T97" fmla="*/ 112 h 176"/>
                <a:gd name="T98" fmla="*/ 96 w 176"/>
                <a:gd name="T99" fmla="*/ 10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" h="176">
                  <a:moveTo>
                    <a:pt x="172" y="16"/>
                  </a:moveTo>
                  <a:cubicBezTo>
                    <a:pt x="168" y="16"/>
                    <a:pt x="168" y="16"/>
                    <a:pt x="168" y="16"/>
                  </a:cubicBezTo>
                  <a:cubicBezTo>
                    <a:pt x="168" y="4"/>
                    <a:pt x="168" y="4"/>
                    <a:pt x="168" y="4"/>
                  </a:cubicBezTo>
                  <a:cubicBezTo>
                    <a:pt x="168" y="2"/>
                    <a:pt x="166" y="0"/>
                    <a:pt x="16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8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4"/>
                    <a:pt x="10" y="176"/>
                    <a:pt x="12" y="176"/>
                  </a:cubicBezTo>
                  <a:cubicBezTo>
                    <a:pt x="164" y="176"/>
                    <a:pt x="164" y="176"/>
                    <a:pt x="164" y="176"/>
                  </a:cubicBezTo>
                  <a:cubicBezTo>
                    <a:pt x="166" y="176"/>
                    <a:pt x="168" y="174"/>
                    <a:pt x="168" y="172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4" y="24"/>
                    <a:pt x="176" y="22"/>
                    <a:pt x="176" y="20"/>
                  </a:cubicBezTo>
                  <a:cubicBezTo>
                    <a:pt x="176" y="18"/>
                    <a:pt x="174" y="16"/>
                    <a:pt x="172" y="16"/>
                  </a:cubicBezTo>
                  <a:moveTo>
                    <a:pt x="96" y="168"/>
                  </a:moveTo>
                  <a:cubicBezTo>
                    <a:pt x="80" y="168"/>
                    <a:pt x="80" y="168"/>
                    <a:pt x="80" y="168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96" y="128"/>
                    <a:pt x="96" y="128"/>
                    <a:pt x="96" y="128"/>
                  </a:cubicBezTo>
                  <a:lnTo>
                    <a:pt x="96" y="168"/>
                  </a:lnTo>
                  <a:close/>
                  <a:moveTo>
                    <a:pt x="160" y="168"/>
                  </a:moveTo>
                  <a:cubicBezTo>
                    <a:pt x="104" y="168"/>
                    <a:pt x="104" y="168"/>
                    <a:pt x="104" y="168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4" y="122"/>
                    <a:pt x="102" y="120"/>
                    <a:pt x="100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4" y="120"/>
                    <a:pt x="72" y="122"/>
                    <a:pt x="72" y="124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0" y="24"/>
                    <a:pt x="160" y="24"/>
                    <a:pt x="160" y="24"/>
                  </a:cubicBezTo>
                  <a:lnTo>
                    <a:pt x="160" y="168"/>
                  </a:lnTo>
                  <a:close/>
                  <a:moveTo>
                    <a:pt x="160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16"/>
                  </a:lnTo>
                  <a:close/>
                  <a:moveTo>
                    <a:pt x="116" y="72"/>
                  </a:moveTo>
                  <a:cubicBezTo>
                    <a:pt x="140" y="72"/>
                    <a:pt x="140" y="72"/>
                    <a:pt x="140" y="72"/>
                  </a:cubicBezTo>
                  <a:cubicBezTo>
                    <a:pt x="142" y="72"/>
                    <a:pt x="144" y="70"/>
                    <a:pt x="144" y="68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4" y="42"/>
                    <a:pt x="142" y="40"/>
                    <a:pt x="140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4" y="40"/>
                    <a:pt x="112" y="42"/>
                    <a:pt x="112" y="44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70"/>
                    <a:pt x="114" y="72"/>
                    <a:pt x="116" y="72"/>
                  </a:cubicBezTo>
                  <a:moveTo>
                    <a:pt x="120" y="48"/>
                  </a:moveTo>
                  <a:cubicBezTo>
                    <a:pt x="136" y="48"/>
                    <a:pt x="136" y="48"/>
                    <a:pt x="136" y="48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20" y="64"/>
                    <a:pt x="120" y="64"/>
                    <a:pt x="120" y="64"/>
                  </a:cubicBezTo>
                  <a:lnTo>
                    <a:pt x="120" y="48"/>
                  </a:lnTo>
                  <a:close/>
                  <a:moveTo>
                    <a:pt x="36" y="72"/>
                  </a:moveTo>
                  <a:cubicBezTo>
                    <a:pt x="60" y="72"/>
                    <a:pt x="60" y="72"/>
                    <a:pt x="60" y="72"/>
                  </a:cubicBezTo>
                  <a:cubicBezTo>
                    <a:pt x="62" y="72"/>
                    <a:pt x="64" y="70"/>
                    <a:pt x="64" y="68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2"/>
                    <a:pt x="62" y="40"/>
                    <a:pt x="6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4" y="40"/>
                    <a:pt x="32" y="42"/>
                    <a:pt x="32" y="44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70"/>
                    <a:pt x="34" y="72"/>
                    <a:pt x="36" y="72"/>
                  </a:cubicBezTo>
                  <a:moveTo>
                    <a:pt x="40" y="48"/>
                  </a:moveTo>
                  <a:cubicBezTo>
                    <a:pt x="56" y="48"/>
                    <a:pt x="56" y="48"/>
                    <a:pt x="56" y="48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40" y="64"/>
                    <a:pt x="40" y="64"/>
                    <a:pt x="40" y="64"/>
                  </a:cubicBezTo>
                  <a:lnTo>
                    <a:pt x="40" y="48"/>
                  </a:lnTo>
                  <a:close/>
                  <a:moveTo>
                    <a:pt x="36" y="112"/>
                  </a:moveTo>
                  <a:cubicBezTo>
                    <a:pt x="60" y="112"/>
                    <a:pt x="60" y="112"/>
                    <a:pt x="60" y="112"/>
                  </a:cubicBezTo>
                  <a:cubicBezTo>
                    <a:pt x="62" y="112"/>
                    <a:pt x="64" y="110"/>
                    <a:pt x="64" y="108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2"/>
                    <a:pt x="62" y="80"/>
                    <a:pt x="60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4" y="80"/>
                    <a:pt x="32" y="82"/>
                    <a:pt x="32" y="84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2" y="110"/>
                    <a:pt x="34" y="112"/>
                    <a:pt x="36" y="112"/>
                  </a:cubicBezTo>
                  <a:moveTo>
                    <a:pt x="40" y="88"/>
                  </a:moveTo>
                  <a:cubicBezTo>
                    <a:pt x="56" y="88"/>
                    <a:pt x="56" y="88"/>
                    <a:pt x="56" y="8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40" y="104"/>
                    <a:pt x="40" y="104"/>
                    <a:pt x="40" y="104"/>
                  </a:cubicBezTo>
                  <a:lnTo>
                    <a:pt x="40" y="88"/>
                  </a:lnTo>
                  <a:close/>
                  <a:moveTo>
                    <a:pt x="116" y="112"/>
                  </a:moveTo>
                  <a:cubicBezTo>
                    <a:pt x="140" y="112"/>
                    <a:pt x="140" y="112"/>
                    <a:pt x="140" y="112"/>
                  </a:cubicBezTo>
                  <a:cubicBezTo>
                    <a:pt x="142" y="112"/>
                    <a:pt x="144" y="110"/>
                    <a:pt x="144" y="108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4" y="82"/>
                    <a:pt x="142" y="80"/>
                    <a:pt x="140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4" y="80"/>
                    <a:pt x="112" y="82"/>
                    <a:pt x="112" y="84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2" y="110"/>
                    <a:pt x="114" y="112"/>
                    <a:pt x="116" y="112"/>
                  </a:cubicBezTo>
                  <a:moveTo>
                    <a:pt x="120" y="88"/>
                  </a:moveTo>
                  <a:cubicBezTo>
                    <a:pt x="136" y="88"/>
                    <a:pt x="136" y="88"/>
                    <a:pt x="136" y="88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20" y="104"/>
                    <a:pt x="120" y="104"/>
                    <a:pt x="120" y="104"/>
                  </a:cubicBezTo>
                  <a:lnTo>
                    <a:pt x="120" y="88"/>
                  </a:lnTo>
                  <a:close/>
                  <a:moveTo>
                    <a:pt x="36" y="152"/>
                  </a:moveTo>
                  <a:cubicBezTo>
                    <a:pt x="60" y="152"/>
                    <a:pt x="60" y="152"/>
                    <a:pt x="60" y="152"/>
                  </a:cubicBezTo>
                  <a:cubicBezTo>
                    <a:pt x="62" y="152"/>
                    <a:pt x="64" y="150"/>
                    <a:pt x="64" y="148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4" y="122"/>
                    <a:pt x="62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4" y="120"/>
                    <a:pt x="32" y="122"/>
                    <a:pt x="32" y="124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50"/>
                    <a:pt x="34" y="152"/>
                    <a:pt x="36" y="152"/>
                  </a:cubicBezTo>
                  <a:moveTo>
                    <a:pt x="40" y="128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40" y="144"/>
                    <a:pt x="40" y="144"/>
                    <a:pt x="40" y="144"/>
                  </a:cubicBezTo>
                  <a:lnTo>
                    <a:pt x="40" y="128"/>
                  </a:lnTo>
                  <a:close/>
                  <a:moveTo>
                    <a:pt x="76" y="72"/>
                  </a:moveTo>
                  <a:cubicBezTo>
                    <a:pt x="100" y="72"/>
                    <a:pt x="100" y="72"/>
                    <a:pt x="100" y="72"/>
                  </a:cubicBezTo>
                  <a:cubicBezTo>
                    <a:pt x="102" y="72"/>
                    <a:pt x="104" y="70"/>
                    <a:pt x="104" y="68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2"/>
                    <a:pt x="102" y="40"/>
                    <a:pt x="100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4" y="40"/>
                    <a:pt x="72" y="42"/>
                    <a:pt x="72" y="44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70"/>
                    <a:pt x="74" y="72"/>
                    <a:pt x="76" y="72"/>
                  </a:cubicBezTo>
                  <a:moveTo>
                    <a:pt x="80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80" y="64"/>
                    <a:pt x="80" y="64"/>
                    <a:pt x="80" y="64"/>
                  </a:cubicBezTo>
                  <a:lnTo>
                    <a:pt x="80" y="48"/>
                  </a:lnTo>
                  <a:close/>
                  <a:moveTo>
                    <a:pt x="116" y="152"/>
                  </a:moveTo>
                  <a:cubicBezTo>
                    <a:pt x="140" y="152"/>
                    <a:pt x="140" y="152"/>
                    <a:pt x="140" y="152"/>
                  </a:cubicBezTo>
                  <a:cubicBezTo>
                    <a:pt x="142" y="152"/>
                    <a:pt x="144" y="150"/>
                    <a:pt x="144" y="148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4" y="122"/>
                    <a:pt x="142" y="120"/>
                    <a:pt x="140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4" y="120"/>
                    <a:pt x="112" y="122"/>
                    <a:pt x="112" y="124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12" y="150"/>
                    <a:pt x="114" y="152"/>
                    <a:pt x="116" y="152"/>
                  </a:cubicBezTo>
                  <a:moveTo>
                    <a:pt x="120" y="128"/>
                  </a:moveTo>
                  <a:cubicBezTo>
                    <a:pt x="136" y="128"/>
                    <a:pt x="136" y="128"/>
                    <a:pt x="136" y="128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20" y="144"/>
                    <a:pt x="120" y="144"/>
                    <a:pt x="120" y="144"/>
                  </a:cubicBezTo>
                  <a:lnTo>
                    <a:pt x="120" y="128"/>
                  </a:lnTo>
                  <a:close/>
                  <a:moveTo>
                    <a:pt x="76" y="112"/>
                  </a:moveTo>
                  <a:cubicBezTo>
                    <a:pt x="100" y="112"/>
                    <a:pt x="100" y="112"/>
                    <a:pt x="100" y="112"/>
                  </a:cubicBezTo>
                  <a:cubicBezTo>
                    <a:pt x="102" y="112"/>
                    <a:pt x="104" y="110"/>
                    <a:pt x="104" y="108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2"/>
                    <a:pt x="102" y="80"/>
                    <a:pt x="100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4" y="80"/>
                    <a:pt x="72" y="82"/>
                    <a:pt x="72" y="84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2" y="110"/>
                    <a:pt x="74" y="112"/>
                    <a:pt x="76" y="112"/>
                  </a:cubicBezTo>
                  <a:moveTo>
                    <a:pt x="80" y="88"/>
                  </a:moveTo>
                  <a:cubicBezTo>
                    <a:pt x="96" y="88"/>
                    <a:pt x="96" y="88"/>
                    <a:pt x="96" y="88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80" y="104"/>
                    <a:pt x="80" y="104"/>
                    <a:pt x="80" y="104"/>
                  </a:cubicBezTo>
                  <a:lnTo>
                    <a:pt x="80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Texto1">
              <a:extLst>
                <a:ext uri="{FF2B5EF4-FFF2-40B4-BE49-F238E27FC236}">
                  <a16:creationId xmlns:a16="http://schemas.microsoft.com/office/drawing/2014/main" id="{112537B3-9F56-A4AF-BD0A-8D5A03BA6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981" y="1619704"/>
              <a:ext cx="1451292" cy="98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1500"/>
                <a:buFont typeface="Open Sans" panose="020B0606030504020204" pitchFamily="34" charset="0"/>
                <a:buNone/>
              </a:pPr>
              <a:r>
                <a:rPr lang="es-CO" altLang="es-EC" sz="1100" dirty="0">
                  <a:solidFill>
                    <a:srgbClr val="FFFFFF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Dependencia(s) de Ingresos Presupuestales “Activas”</a:t>
              </a:r>
              <a:endParaRPr lang="es-CO" altLang="es-EC" sz="1100" dirty="0">
                <a:cs typeface="Open Sans" panose="020B0606030504020204" pitchFamily="34" charset="0"/>
              </a:endParaRPr>
            </a:p>
          </p:txBody>
        </p:sp>
        <p:sp>
          <p:nvSpPr>
            <p:cNvPr id="49" name="Diseño1.2">
              <a:extLst>
                <a:ext uri="{FF2B5EF4-FFF2-40B4-BE49-F238E27FC236}">
                  <a16:creationId xmlns:a16="http://schemas.microsoft.com/office/drawing/2014/main" id="{90699EAA-9811-812F-101B-560B737D6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34" y="1198692"/>
              <a:ext cx="753940" cy="4984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" name="Diseño1.1">
              <a:extLst>
                <a:ext uri="{FF2B5EF4-FFF2-40B4-BE49-F238E27FC236}">
                  <a16:creationId xmlns:a16="http://schemas.microsoft.com/office/drawing/2014/main" id="{96D8F53E-7E0E-3519-9DAA-A4D821865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08" y="1196785"/>
              <a:ext cx="639372" cy="458582"/>
            </a:xfrm>
            <a:prstGeom prst="ellipse">
              <a:avLst/>
            </a:prstGeom>
            <a:solidFill>
              <a:srgbClr val="FAD650">
                <a:alpha val="61961"/>
              </a:srgbClr>
            </a:solidFill>
            <a:ln>
              <a:noFill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0" name="Numero1">
              <a:extLst>
                <a:ext uri="{FF2B5EF4-FFF2-40B4-BE49-F238E27FC236}">
                  <a16:creationId xmlns:a16="http://schemas.microsoft.com/office/drawing/2014/main" id="{0BA81BA3-5FDD-A5A5-BC89-F0E0C26BD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227" y="1176837"/>
              <a:ext cx="221809" cy="49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4900"/>
                <a:buFont typeface="Montserrat" panose="02000505000000020004" pitchFamily="2" charset="0"/>
                <a:buNone/>
              </a:pPr>
              <a:r>
                <a:rPr lang="en-US" altLang="en-US" sz="3200" dirty="0">
                  <a:solidFill>
                    <a:srgbClr val="FFFFFF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1</a:t>
              </a:r>
              <a:endParaRPr lang="en-US" altLang="en-US" sz="900" dirty="0"/>
            </a:p>
          </p:txBody>
        </p:sp>
      </p:grpSp>
      <p:sp>
        <p:nvSpPr>
          <p:cNvPr id="5" name="T.Precondiciones">
            <a:extLst>
              <a:ext uri="{FF2B5EF4-FFF2-40B4-BE49-F238E27FC236}">
                <a16:creationId xmlns:a16="http://schemas.microsoft.com/office/drawing/2014/main" id="{1F473406-EE08-2AAA-29A5-677135EF1711}"/>
              </a:ext>
            </a:extLst>
          </p:cNvPr>
          <p:cNvSpPr txBox="1"/>
          <p:nvPr/>
        </p:nvSpPr>
        <p:spPr>
          <a:xfrm>
            <a:off x="3351573" y="498008"/>
            <a:ext cx="557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PRECONDICIONES</a:t>
            </a:r>
          </a:p>
          <a:p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23" name="Precondicion.5">
            <a:extLst>
              <a:ext uri="{FF2B5EF4-FFF2-40B4-BE49-F238E27FC236}">
                <a16:creationId xmlns:a16="http://schemas.microsoft.com/office/drawing/2014/main" id="{6AADF20E-C569-795B-D62B-0AC7F82CD202}"/>
              </a:ext>
            </a:extLst>
          </p:cNvPr>
          <p:cNvGrpSpPr/>
          <p:nvPr/>
        </p:nvGrpSpPr>
        <p:grpSpPr>
          <a:xfrm>
            <a:off x="287921" y="3127727"/>
            <a:ext cx="1681384" cy="1871759"/>
            <a:chOff x="618757" y="3164521"/>
            <a:chExt cx="1933675" cy="1795429"/>
          </a:xfrm>
        </p:grpSpPr>
        <p:sp>
          <p:nvSpPr>
            <p:cNvPr id="24" name="Diseño5.3">
              <a:extLst>
                <a:ext uri="{FF2B5EF4-FFF2-40B4-BE49-F238E27FC236}">
                  <a16:creationId xmlns:a16="http://schemas.microsoft.com/office/drawing/2014/main" id="{F6D17414-4057-5021-B427-50445173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030" y="3360702"/>
              <a:ext cx="1346304" cy="1599248"/>
            </a:xfrm>
            <a:custGeom>
              <a:avLst/>
              <a:gdLst>
                <a:gd name="T0" fmla="*/ 1361779 w 482"/>
                <a:gd name="T1" fmla="*/ 0 h 724"/>
                <a:gd name="T2" fmla="*/ 235246 w 482"/>
                <a:gd name="T3" fmla="*/ 0 h 724"/>
                <a:gd name="T4" fmla="*/ 0 w 482"/>
                <a:gd name="T5" fmla="*/ 232227 h 724"/>
                <a:gd name="T6" fmla="*/ 0 w 482"/>
                <a:gd name="T7" fmla="*/ 2401888 h 724"/>
                <a:gd name="T8" fmla="*/ 1597025 w 482"/>
                <a:gd name="T9" fmla="*/ 2401888 h 724"/>
                <a:gd name="T10" fmla="*/ 1597025 w 482"/>
                <a:gd name="T11" fmla="*/ 232227 h 724"/>
                <a:gd name="T12" fmla="*/ 1361779 w 482"/>
                <a:gd name="T13" fmla="*/ 0 h 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2" h="724" extrusionOk="0">
                  <a:moveTo>
                    <a:pt x="41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482" y="724"/>
                    <a:pt x="482" y="724"/>
                    <a:pt x="482" y="724"/>
                  </a:cubicBezTo>
                  <a:cubicBezTo>
                    <a:pt x="482" y="70"/>
                    <a:pt x="482" y="70"/>
                    <a:pt x="482" y="70"/>
                  </a:cubicBezTo>
                  <a:cubicBezTo>
                    <a:pt x="482" y="31"/>
                    <a:pt x="450" y="0"/>
                    <a:pt x="411" y="0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 dirty="0"/>
            </a:p>
          </p:txBody>
        </p:sp>
        <p:sp>
          <p:nvSpPr>
            <p:cNvPr id="25" name="Texto5">
              <a:extLst>
                <a:ext uri="{FF2B5EF4-FFF2-40B4-BE49-F238E27FC236}">
                  <a16:creationId xmlns:a16="http://schemas.microsoft.com/office/drawing/2014/main" id="{AD599427-A9FB-7980-9DB3-5C2822E94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757" y="3570249"/>
              <a:ext cx="1466850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1500"/>
                <a:buFont typeface="Open Sans" panose="020B0606030504020204" pitchFamily="34" charset="0"/>
                <a:buNone/>
              </a:pPr>
              <a:r>
                <a:rPr lang="es-CO" altLang="es-EC" sz="1100" dirty="0">
                  <a:solidFill>
                    <a:srgbClr val="FFFFFF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Cuentas Bancarias de Terceros </a:t>
              </a:r>
            </a:p>
            <a:p>
              <a:pPr algn="ctr" eaLnBrk="1" hangingPunct="1">
                <a:buClr>
                  <a:srgbClr val="FFFFFF"/>
                </a:buClr>
                <a:buSzPts val="1500"/>
                <a:buFont typeface="Open Sans" panose="020B0606030504020204" pitchFamily="34" charset="0"/>
                <a:buNone/>
              </a:pPr>
              <a:r>
                <a:rPr lang="es-CO" altLang="es-EC" sz="1100" dirty="0">
                  <a:solidFill>
                    <a:srgbClr val="FFFFFF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“Activas”</a:t>
              </a:r>
              <a:endParaRPr lang="es-CO" altLang="es-EC" sz="1100" dirty="0">
                <a:cs typeface="Open Sans" panose="020B0606030504020204" pitchFamily="34" charset="0"/>
              </a:endParaRPr>
            </a:p>
          </p:txBody>
        </p:sp>
        <p:sp>
          <p:nvSpPr>
            <p:cNvPr id="27" name="Icono5">
              <a:extLst>
                <a:ext uri="{FF2B5EF4-FFF2-40B4-BE49-F238E27FC236}">
                  <a16:creationId xmlns:a16="http://schemas.microsoft.com/office/drawing/2014/main" id="{DFF1C406-4319-55D3-640C-7D5CCEEBF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171" y="4412867"/>
              <a:ext cx="531779" cy="414337"/>
            </a:xfrm>
            <a:custGeom>
              <a:avLst/>
              <a:gdLst>
                <a:gd name="T0" fmla="*/ 100 w 176"/>
                <a:gd name="T1" fmla="*/ 120 h 144"/>
                <a:gd name="T2" fmla="*/ 116 w 176"/>
                <a:gd name="T3" fmla="*/ 120 h 144"/>
                <a:gd name="T4" fmla="*/ 120 w 176"/>
                <a:gd name="T5" fmla="*/ 116 h 144"/>
                <a:gd name="T6" fmla="*/ 120 w 176"/>
                <a:gd name="T7" fmla="*/ 100 h 144"/>
                <a:gd name="T8" fmla="*/ 116 w 176"/>
                <a:gd name="T9" fmla="*/ 96 h 144"/>
                <a:gd name="T10" fmla="*/ 100 w 176"/>
                <a:gd name="T11" fmla="*/ 96 h 144"/>
                <a:gd name="T12" fmla="*/ 96 w 176"/>
                <a:gd name="T13" fmla="*/ 100 h 144"/>
                <a:gd name="T14" fmla="*/ 96 w 176"/>
                <a:gd name="T15" fmla="*/ 116 h 144"/>
                <a:gd name="T16" fmla="*/ 100 w 176"/>
                <a:gd name="T17" fmla="*/ 120 h 144"/>
                <a:gd name="T18" fmla="*/ 28 w 176"/>
                <a:gd name="T19" fmla="*/ 104 h 144"/>
                <a:gd name="T20" fmla="*/ 76 w 176"/>
                <a:gd name="T21" fmla="*/ 104 h 144"/>
                <a:gd name="T22" fmla="*/ 80 w 176"/>
                <a:gd name="T23" fmla="*/ 100 h 144"/>
                <a:gd name="T24" fmla="*/ 76 w 176"/>
                <a:gd name="T25" fmla="*/ 96 h 144"/>
                <a:gd name="T26" fmla="*/ 28 w 176"/>
                <a:gd name="T27" fmla="*/ 96 h 144"/>
                <a:gd name="T28" fmla="*/ 24 w 176"/>
                <a:gd name="T29" fmla="*/ 100 h 144"/>
                <a:gd name="T30" fmla="*/ 28 w 176"/>
                <a:gd name="T31" fmla="*/ 104 h 144"/>
                <a:gd name="T32" fmla="*/ 28 w 176"/>
                <a:gd name="T33" fmla="*/ 120 h 144"/>
                <a:gd name="T34" fmla="*/ 60 w 176"/>
                <a:gd name="T35" fmla="*/ 120 h 144"/>
                <a:gd name="T36" fmla="*/ 64 w 176"/>
                <a:gd name="T37" fmla="*/ 116 h 144"/>
                <a:gd name="T38" fmla="*/ 60 w 176"/>
                <a:gd name="T39" fmla="*/ 112 h 144"/>
                <a:gd name="T40" fmla="*/ 28 w 176"/>
                <a:gd name="T41" fmla="*/ 112 h 144"/>
                <a:gd name="T42" fmla="*/ 24 w 176"/>
                <a:gd name="T43" fmla="*/ 116 h 144"/>
                <a:gd name="T44" fmla="*/ 28 w 176"/>
                <a:gd name="T45" fmla="*/ 120 h 144"/>
                <a:gd name="T46" fmla="*/ 136 w 176"/>
                <a:gd name="T47" fmla="*/ 32 h 144"/>
                <a:gd name="T48" fmla="*/ 8 w 176"/>
                <a:gd name="T49" fmla="*/ 32 h 144"/>
                <a:gd name="T50" fmla="*/ 0 w 176"/>
                <a:gd name="T51" fmla="*/ 40 h 144"/>
                <a:gd name="T52" fmla="*/ 0 w 176"/>
                <a:gd name="T53" fmla="*/ 136 h 144"/>
                <a:gd name="T54" fmla="*/ 8 w 176"/>
                <a:gd name="T55" fmla="*/ 144 h 144"/>
                <a:gd name="T56" fmla="*/ 136 w 176"/>
                <a:gd name="T57" fmla="*/ 144 h 144"/>
                <a:gd name="T58" fmla="*/ 144 w 176"/>
                <a:gd name="T59" fmla="*/ 136 h 144"/>
                <a:gd name="T60" fmla="*/ 144 w 176"/>
                <a:gd name="T61" fmla="*/ 40 h 144"/>
                <a:gd name="T62" fmla="*/ 136 w 176"/>
                <a:gd name="T63" fmla="*/ 32 h 144"/>
                <a:gd name="T64" fmla="*/ 136 w 176"/>
                <a:gd name="T65" fmla="*/ 136 h 144"/>
                <a:gd name="T66" fmla="*/ 8 w 176"/>
                <a:gd name="T67" fmla="*/ 136 h 144"/>
                <a:gd name="T68" fmla="*/ 8 w 176"/>
                <a:gd name="T69" fmla="*/ 80 h 144"/>
                <a:gd name="T70" fmla="*/ 136 w 176"/>
                <a:gd name="T71" fmla="*/ 80 h 144"/>
                <a:gd name="T72" fmla="*/ 136 w 176"/>
                <a:gd name="T73" fmla="*/ 136 h 144"/>
                <a:gd name="T74" fmla="*/ 136 w 176"/>
                <a:gd name="T75" fmla="*/ 56 h 144"/>
                <a:gd name="T76" fmla="*/ 8 w 176"/>
                <a:gd name="T77" fmla="*/ 56 h 144"/>
                <a:gd name="T78" fmla="*/ 8 w 176"/>
                <a:gd name="T79" fmla="*/ 40 h 144"/>
                <a:gd name="T80" fmla="*/ 136 w 176"/>
                <a:gd name="T81" fmla="*/ 40 h 144"/>
                <a:gd name="T82" fmla="*/ 136 w 176"/>
                <a:gd name="T83" fmla="*/ 56 h 144"/>
                <a:gd name="T84" fmla="*/ 168 w 176"/>
                <a:gd name="T85" fmla="*/ 0 h 144"/>
                <a:gd name="T86" fmla="*/ 40 w 176"/>
                <a:gd name="T87" fmla="*/ 0 h 144"/>
                <a:gd name="T88" fmla="*/ 32 w 176"/>
                <a:gd name="T89" fmla="*/ 8 h 144"/>
                <a:gd name="T90" fmla="*/ 32 w 176"/>
                <a:gd name="T91" fmla="*/ 20 h 144"/>
                <a:gd name="T92" fmla="*/ 36 w 176"/>
                <a:gd name="T93" fmla="*/ 24 h 144"/>
                <a:gd name="T94" fmla="*/ 40 w 176"/>
                <a:gd name="T95" fmla="*/ 20 h 144"/>
                <a:gd name="T96" fmla="*/ 40 w 176"/>
                <a:gd name="T97" fmla="*/ 8 h 144"/>
                <a:gd name="T98" fmla="*/ 168 w 176"/>
                <a:gd name="T99" fmla="*/ 8 h 144"/>
                <a:gd name="T100" fmla="*/ 168 w 176"/>
                <a:gd name="T101" fmla="*/ 104 h 144"/>
                <a:gd name="T102" fmla="*/ 156 w 176"/>
                <a:gd name="T103" fmla="*/ 104 h 144"/>
                <a:gd name="T104" fmla="*/ 152 w 176"/>
                <a:gd name="T105" fmla="*/ 108 h 144"/>
                <a:gd name="T106" fmla="*/ 156 w 176"/>
                <a:gd name="T107" fmla="*/ 112 h 144"/>
                <a:gd name="T108" fmla="*/ 168 w 176"/>
                <a:gd name="T109" fmla="*/ 112 h 144"/>
                <a:gd name="T110" fmla="*/ 176 w 176"/>
                <a:gd name="T111" fmla="*/ 104 h 144"/>
                <a:gd name="T112" fmla="*/ 176 w 176"/>
                <a:gd name="T113" fmla="*/ 8 h 144"/>
                <a:gd name="T114" fmla="*/ 168 w 176"/>
                <a:gd name="T1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" h="144">
                  <a:moveTo>
                    <a:pt x="100" y="120"/>
                  </a:moveTo>
                  <a:cubicBezTo>
                    <a:pt x="116" y="120"/>
                    <a:pt x="116" y="120"/>
                    <a:pt x="116" y="120"/>
                  </a:cubicBezTo>
                  <a:cubicBezTo>
                    <a:pt x="118" y="120"/>
                    <a:pt x="120" y="118"/>
                    <a:pt x="120" y="116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0" y="98"/>
                    <a:pt x="118" y="96"/>
                    <a:pt x="116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8" y="96"/>
                    <a:pt x="96" y="98"/>
                    <a:pt x="96" y="100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8"/>
                    <a:pt x="98" y="120"/>
                    <a:pt x="100" y="120"/>
                  </a:cubicBezTo>
                  <a:moveTo>
                    <a:pt x="28" y="104"/>
                  </a:moveTo>
                  <a:cubicBezTo>
                    <a:pt x="76" y="104"/>
                    <a:pt x="76" y="104"/>
                    <a:pt x="76" y="104"/>
                  </a:cubicBezTo>
                  <a:cubicBezTo>
                    <a:pt x="78" y="104"/>
                    <a:pt x="80" y="102"/>
                    <a:pt x="80" y="100"/>
                  </a:cubicBezTo>
                  <a:cubicBezTo>
                    <a:pt x="80" y="98"/>
                    <a:pt x="78" y="96"/>
                    <a:pt x="76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6"/>
                    <a:pt x="24" y="98"/>
                    <a:pt x="24" y="100"/>
                  </a:cubicBezTo>
                  <a:cubicBezTo>
                    <a:pt x="24" y="102"/>
                    <a:pt x="26" y="104"/>
                    <a:pt x="28" y="104"/>
                  </a:cubicBezTo>
                  <a:moveTo>
                    <a:pt x="28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114"/>
                    <a:pt x="62" y="112"/>
                    <a:pt x="60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6" y="112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moveTo>
                    <a:pt x="136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0"/>
                    <a:pt x="4" y="144"/>
                    <a:pt x="8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40" y="144"/>
                    <a:pt x="144" y="140"/>
                    <a:pt x="144" y="1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6"/>
                    <a:pt x="140" y="32"/>
                    <a:pt x="136" y="32"/>
                  </a:cubicBezTo>
                  <a:moveTo>
                    <a:pt x="136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6" y="136"/>
                  </a:lnTo>
                  <a:close/>
                  <a:moveTo>
                    <a:pt x="136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36" y="40"/>
                    <a:pt x="136" y="40"/>
                    <a:pt x="136" y="40"/>
                  </a:cubicBezTo>
                  <a:lnTo>
                    <a:pt x="136" y="56"/>
                  </a:lnTo>
                  <a:close/>
                  <a:moveTo>
                    <a:pt x="1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4" y="104"/>
                    <a:pt x="152" y="106"/>
                    <a:pt x="152" y="108"/>
                  </a:cubicBezTo>
                  <a:cubicBezTo>
                    <a:pt x="152" y="110"/>
                    <a:pt x="154" y="112"/>
                    <a:pt x="156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2" y="112"/>
                    <a:pt x="176" y="108"/>
                    <a:pt x="176" y="104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Diseño5.2">
              <a:extLst>
                <a:ext uri="{FF2B5EF4-FFF2-40B4-BE49-F238E27FC236}">
                  <a16:creationId xmlns:a16="http://schemas.microsoft.com/office/drawing/2014/main" id="{9A976BFA-42A4-A6E1-854F-8E436840D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492" y="3166297"/>
              <a:ext cx="753940" cy="4984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2" name="Diseño5.1">
              <a:extLst>
                <a:ext uri="{FF2B5EF4-FFF2-40B4-BE49-F238E27FC236}">
                  <a16:creationId xmlns:a16="http://schemas.microsoft.com/office/drawing/2014/main" id="{CE5370B0-B9F9-D9BE-0D0F-4FD18B32C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194" y="3173923"/>
              <a:ext cx="639372" cy="458582"/>
            </a:xfrm>
            <a:prstGeom prst="ellipse">
              <a:avLst/>
            </a:prstGeom>
            <a:solidFill>
              <a:srgbClr val="16418A">
                <a:alpha val="61961"/>
              </a:srgbClr>
            </a:solidFill>
            <a:ln>
              <a:noFill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4" name="Numero5">
              <a:extLst>
                <a:ext uri="{FF2B5EF4-FFF2-40B4-BE49-F238E27FC236}">
                  <a16:creationId xmlns:a16="http://schemas.microsoft.com/office/drawing/2014/main" id="{7D7ECC36-D0B8-E0C1-ABDB-C84CEAA7C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9483" y="3164521"/>
              <a:ext cx="275321" cy="49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4900"/>
                <a:buFont typeface="Montserrat" panose="02000505000000020004" pitchFamily="2" charset="0"/>
                <a:buNone/>
              </a:pPr>
              <a:r>
                <a:rPr lang="en-US" altLang="en-US" sz="3200" dirty="0">
                  <a:solidFill>
                    <a:srgbClr val="FFFFFF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5</a:t>
              </a:r>
              <a:endParaRPr lang="en-US" altLang="en-US" sz="900" dirty="0"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7" name="Vista general de diapositiva 86">
                <a:extLst>
                  <a:ext uri="{FF2B5EF4-FFF2-40B4-BE49-F238E27FC236}">
                    <a16:creationId xmlns:a16="http://schemas.microsoft.com/office/drawing/2014/main" id="{CB99C2D6-F4B3-2505-6DFC-B6066D0D13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6469597"/>
                  </p:ext>
                </p:extLst>
              </p:nvPr>
            </p:nvGraphicFramePr>
            <p:xfrm>
              <a:off x="7194177" y="3118158"/>
              <a:ext cx="1699815" cy="1916122"/>
            </p:xfrm>
            <a:graphic>
              <a:graphicData uri="http://schemas.microsoft.com/office/powerpoint/2016/slidezoom">
                <pslz:sldZm>
                  <pslz:sldZmObj sldId="302" cId="4109746611">
                    <pslz:zmPr id="{48538593-C1B8-4E9A-957B-D357DA57123D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99815" cy="1916122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bg1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7" name="Vista general de diapositiva 86">
                <a:extLst>
                  <a:ext uri="{FF2B5EF4-FFF2-40B4-BE49-F238E27FC236}">
                    <a16:creationId xmlns:a16="http://schemas.microsoft.com/office/drawing/2014/main" id="{CB99C2D6-F4B3-2505-6DFC-B6066D0D13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4177" y="3118158"/>
                <a:ext cx="1699815" cy="1916122"/>
              </a:xfrm>
              <a:prstGeom prst="rect">
                <a:avLst/>
              </a:prstGeom>
              <a:ln w="3175">
                <a:solidFill>
                  <a:schemeClr val="bg1"/>
                </a:solidFill>
              </a:ln>
            </p:spPr>
          </p:pic>
        </mc:Fallback>
      </mc:AlternateContent>
      <p:pic>
        <p:nvPicPr>
          <p:cNvPr id="123" name="Gráfico 122" descr="Calculadora contorno">
            <a:extLst>
              <a:ext uri="{FF2B5EF4-FFF2-40B4-BE49-F238E27FC236}">
                <a16:creationId xmlns:a16="http://schemas.microsoft.com/office/drawing/2014/main" id="{AB260DD6-3C65-FF0F-BE24-0093436D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8720" y="4342533"/>
            <a:ext cx="599745" cy="599745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5" name="Vista general de diapositiva 124">
                <a:extLst>
                  <a:ext uri="{FF2B5EF4-FFF2-40B4-BE49-F238E27FC236}">
                    <a16:creationId xmlns:a16="http://schemas.microsoft.com/office/drawing/2014/main" id="{7B2321A0-B497-B487-990A-A3F237CAC9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97820526"/>
                  </p:ext>
                </p:extLst>
              </p:nvPr>
            </p:nvGraphicFramePr>
            <p:xfrm>
              <a:off x="5495265" y="3119275"/>
              <a:ext cx="1589481" cy="1930084"/>
            </p:xfrm>
            <a:graphic>
              <a:graphicData uri="http://schemas.microsoft.com/office/powerpoint/2016/slidezoom">
                <pslz:sldZm>
                  <pslz:sldZmObj sldId="336" cId="4184726970">
                    <pslz:zmPr id="{D9D50F82-B13D-4FBC-AE2F-5AB9BC120E31}" imageType="cover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89481" cy="193008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5" name="Vista general de diapositiva 124">
                <a:extLst>
                  <a:ext uri="{FF2B5EF4-FFF2-40B4-BE49-F238E27FC236}">
                    <a16:creationId xmlns:a16="http://schemas.microsoft.com/office/drawing/2014/main" id="{7B2321A0-B497-B487-990A-A3F237CAC9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95265" y="3119275"/>
                <a:ext cx="1589481" cy="193008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Vista general de diapositiva 11">
                <a:extLst>
                  <a:ext uri="{FF2B5EF4-FFF2-40B4-BE49-F238E27FC236}">
                    <a16:creationId xmlns:a16="http://schemas.microsoft.com/office/drawing/2014/main" id="{808B8D7A-F1D1-EE07-AEE5-3E4D6C2B39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6148535"/>
                  </p:ext>
                </p:extLst>
              </p:nvPr>
            </p:nvGraphicFramePr>
            <p:xfrm>
              <a:off x="4149465" y="964165"/>
              <a:ext cx="1754547" cy="2104109"/>
            </p:xfrm>
            <a:graphic>
              <a:graphicData uri="http://schemas.microsoft.com/office/powerpoint/2016/slidezoom">
                <pslz:sldZm>
                  <pslz:sldZmObj sldId="357" cId="1814857500">
                    <pslz:zmPr id="{92F8B98A-1DE9-4A6E-8F35-37190379A717}" returnToParent="0" imageType="cover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54547" cy="210410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Vista general de diapositiva 11">
                <a:extLst>
                  <a:ext uri="{FF2B5EF4-FFF2-40B4-BE49-F238E27FC236}">
                    <a16:creationId xmlns:a16="http://schemas.microsoft.com/office/drawing/2014/main" id="{808B8D7A-F1D1-EE07-AEE5-3E4D6C2B39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49465" y="964165"/>
                <a:ext cx="1754547" cy="210410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Vista general de diapositiva 9">
                <a:extLst>
                  <a:ext uri="{FF2B5EF4-FFF2-40B4-BE49-F238E27FC236}">
                    <a16:creationId xmlns:a16="http://schemas.microsoft.com/office/drawing/2014/main" id="{5F91083C-B946-DAD8-C660-81A51C9C6B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018387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Vista general de diapositiva 9">
                <a:extLst>
                  <a:ext uri="{FF2B5EF4-FFF2-40B4-BE49-F238E27FC236}">
                    <a16:creationId xmlns:a16="http://schemas.microsoft.com/office/drawing/2014/main" id="{5F91083C-B946-DAD8-C660-81A51C9C6B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62616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.Consulta_DRXC">
            <a:extLst>
              <a:ext uri="{FF2B5EF4-FFF2-40B4-BE49-F238E27FC236}">
                <a16:creationId xmlns:a16="http://schemas.microsoft.com/office/drawing/2014/main" id="{6D86F7D8-23B5-0991-2A50-131E9D3E836D}"/>
              </a:ext>
            </a:extLst>
          </p:cNvPr>
          <p:cNvSpPr txBox="1"/>
          <p:nvPr/>
        </p:nvSpPr>
        <p:spPr>
          <a:xfrm>
            <a:off x="0" y="74737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CONSULTA DOCUMENTOS DE INGRESOS</a:t>
            </a:r>
          </a:p>
        </p:txBody>
      </p:sp>
      <p:cxnSp>
        <p:nvCxnSpPr>
          <p:cNvPr id="3" name="Linea_Consulta_DRXC">
            <a:extLst>
              <a:ext uri="{FF2B5EF4-FFF2-40B4-BE49-F238E27FC236}">
                <a16:creationId xmlns:a16="http://schemas.microsoft.com/office/drawing/2014/main" id="{E715404D-5667-2328-AD4C-1DC0712866C5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929D03B4-4381-6294-DC25-569B69538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048"/>
            <a:ext cx="9144000" cy="1493404"/>
          </a:xfrm>
          <a:prstGeom prst="rect">
            <a:avLst/>
          </a:prstGeom>
        </p:spPr>
      </p:pic>
      <p:sp>
        <p:nvSpPr>
          <p:cNvPr id="6" name="Boton_Sigui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7F7D72-836C-10E9-0C86-22B04819A512}"/>
              </a:ext>
            </a:extLst>
          </p:cNvPr>
          <p:cNvSpPr/>
          <p:nvPr/>
        </p:nvSpPr>
        <p:spPr>
          <a:xfrm rot="16200000" flipV="1">
            <a:off x="8649437" y="3942000"/>
            <a:ext cx="520867" cy="232285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518161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inea_Consulta_DRXC">
            <a:extLst>
              <a:ext uri="{FF2B5EF4-FFF2-40B4-BE49-F238E27FC236}">
                <a16:creationId xmlns:a16="http://schemas.microsoft.com/office/drawing/2014/main" id="{E715404D-5667-2328-AD4C-1DC0712866C5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3BEBF9FC-C6E7-EB49-08A2-089C4698F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6663"/>
            <a:ext cx="9144000" cy="1550174"/>
          </a:xfrm>
          <a:prstGeom prst="rect">
            <a:avLst/>
          </a:prstGeom>
        </p:spPr>
      </p:pic>
      <p:sp>
        <p:nvSpPr>
          <p:cNvPr id="9" name="Boton_anterior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DDDC98E-41A2-6F3D-2F8B-2F6BB79EBB65}"/>
              </a:ext>
            </a:extLst>
          </p:cNvPr>
          <p:cNvSpPr/>
          <p:nvPr/>
        </p:nvSpPr>
        <p:spPr>
          <a:xfrm rot="16200000">
            <a:off x="-52724" y="3942001"/>
            <a:ext cx="520868" cy="232282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Vista general de diapositiva 9">
                <a:extLst>
                  <a:ext uri="{FF2B5EF4-FFF2-40B4-BE49-F238E27FC236}">
                    <a16:creationId xmlns:a16="http://schemas.microsoft.com/office/drawing/2014/main" id="{E8DBB29D-17AD-483D-11FD-0034351F7F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6634730"/>
                  </p:ext>
                </p:extLst>
              </p:nvPr>
            </p:nvGraphicFramePr>
            <p:xfrm>
              <a:off x="8853186" y="431847"/>
              <a:ext cx="290813" cy="270524"/>
            </p:xfrm>
            <a:graphic>
              <a:graphicData uri="http://schemas.microsoft.com/office/powerpoint/2016/slidezoom">
                <pslz:sldZm>
                  <pslz:sldZmObj sldId="352" cId="2554505161">
                    <pslz:zmPr id="{5EEAA696-B460-4FEA-9E6F-D50654AE5947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0813" cy="27052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Vista general de diapositiva 9">
                <a:extLst>
                  <a:ext uri="{FF2B5EF4-FFF2-40B4-BE49-F238E27FC236}">
                    <a16:creationId xmlns:a16="http://schemas.microsoft.com/office/drawing/2014/main" id="{E8DBB29D-17AD-483D-11FD-0034351F7F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3186" y="431847"/>
                <a:ext cx="290813" cy="27052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1" name="Boton_Sigui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4F91C2-110B-2450-F18A-A6B9DF96D97D}"/>
              </a:ext>
            </a:extLst>
          </p:cNvPr>
          <p:cNvSpPr/>
          <p:nvPr/>
        </p:nvSpPr>
        <p:spPr>
          <a:xfrm rot="16200000" flipV="1">
            <a:off x="8649437" y="3942000"/>
            <a:ext cx="520867" cy="232285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Vista general de diapositiva 5">
                <a:extLst>
                  <a:ext uri="{FF2B5EF4-FFF2-40B4-BE49-F238E27FC236}">
                    <a16:creationId xmlns:a16="http://schemas.microsoft.com/office/drawing/2014/main" id="{2277D066-607D-E5CA-B59E-E8176A15D3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7755136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352" cId="2554505161">
                    <pslz:zmPr id="{5EEAA696-B460-4FEA-9E6F-D50654AE5947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Vista general de diapositiva 5">
                <a:extLst>
                  <a:ext uri="{FF2B5EF4-FFF2-40B4-BE49-F238E27FC236}">
                    <a16:creationId xmlns:a16="http://schemas.microsoft.com/office/drawing/2014/main" id="{2277D066-607D-E5CA-B59E-E8176A15D3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3" name="T.Consulta_DRXC">
            <a:extLst>
              <a:ext uri="{FF2B5EF4-FFF2-40B4-BE49-F238E27FC236}">
                <a16:creationId xmlns:a16="http://schemas.microsoft.com/office/drawing/2014/main" id="{047CC6C9-EDBF-2145-AB46-87DF2747E113}"/>
              </a:ext>
            </a:extLst>
          </p:cNvPr>
          <p:cNvSpPr txBox="1"/>
          <p:nvPr/>
        </p:nvSpPr>
        <p:spPr>
          <a:xfrm>
            <a:off x="0" y="74737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CONSULTA DOCUMENTOS DE INGRESOS</a:t>
            </a:r>
          </a:p>
        </p:txBody>
      </p:sp>
    </p:spTree>
    <p:extLst>
      <p:ext uri="{BB962C8B-B14F-4D97-AF65-F5344CB8AC3E}">
        <p14:creationId xmlns:p14="http://schemas.microsoft.com/office/powerpoint/2010/main" val="25940762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inea_Consulta_DRXC">
            <a:extLst>
              <a:ext uri="{FF2B5EF4-FFF2-40B4-BE49-F238E27FC236}">
                <a16:creationId xmlns:a16="http://schemas.microsoft.com/office/drawing/2014/main" id="{E715404D-5667-2328-AD4C-1DC0712866C5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465FC608-2058-F2E3-1867-6589ED580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000"/>
            <a:ext cx="9144000" cy="1667499"/>
          </a:xfrm>
          <a:prstGeom prst="rect">
            <a:avLst/>
          </a:prstGeom>
        </p:spPr>
      </p:pic>
      <p:sp>
        <p:nvSpPr>
          <p:cNvPr id="7" name="Boton_anterior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CF90630-8D2F-FE7E-C9CA-DD2F70AD394A}"/>
              </a:ext>
            </a:extLst>
          </p:cNvPr>
          <p:cNvSpPr/>
          <p:nvPr/>
        </p:nvSpPr>
        <p:spPr>
          <a:xfrm rot="16200000">
            <a:off x="-52724" y="3942001"/>
            <a:ext cx="520868" cy="232282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Boton_Sigui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60E3EE-F996-F938-A21A-18744C124D19}"/>
              </a:ext>
            </a:extLst>
          </p:cNvPr>
          <p:cNvSpPr/>
          <p:nvPr/>
        </p:nvSpPr>
        <p:spPr>
          <a:xfrm rot="16200000" flipV="1">
            <a:off x="8649437" y="3942000"/>
            <a:ext cx="520867" cy="232285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Vista general de diapositiva 9">
                <a:extLst>
                  <a:ext uri="{FF2B5EF4-FFF2-40B4-BE49-F238E27FC236}">
                    <a16:creationId xmlns:a16="http://schemas.microsoft.com/office/drawing/2014/main" id="{BCEE6136-96EE-68EE-CAD2-29FC53AEBD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7755136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352" cId="2554505161">
                    <pslz:zmPr id="{5EEAA696-B460-4FEA-9E6F-D50654AE5947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Vista general de diapositiva 9">
                <a:extLst>
                  <a:ext uri="{FF2B5EF4-FFF2-40B4-BE49-F238E27FC236}">
                    <a16:creationId xmlns:a16="http://schemas.microsoft.com/office/drawing/2014/main" id="{BCEE6136-96EE-68EE-CAD2-29FC53AEBD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2" name="T.Consulta_DRXC">
            <a:extLst>
              <a:ext uri="{FF2B5EF4-FFF2-40B4-BE49-F238E27FC236}">
                <a16:creationId xmlns:a16="http://schemas.microsoft.com/office/drawing/2014/main" id="{8B251B01-8193-AFC2-F25E-C11E988F0263}"/>
              </a:ext>
            </a:extLst>
          </p:cNvPr>
          <p:cNvSpPr txBox="1"/>
          <p:nvPr/>
        </p:nvSpPr>
        <p:spPr>
          <a:xfrm>
            <a:off x="0" y="74737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CONSULTA DOCUMENTOS DE INGRESOS</a:t>
            </a:r>
          </a:p>
        </p:txBody>
      </p:sp>
    </p:spTree>
    <p:extLst>
      <p:ext uri="{BB962C8B-B14F-4D97-AF65-F5344CB8AC3E}">
        <p14:creationId xmlns:p14="http://schemas.microsoft.com/office/powerpoint/2010/main" val="31197097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inea_Consulta_DRXC">
            <a:extLst>
              <a:ext uri="{FF2B5EF4-FFF2-40B4-BE49-F238E27FC236}">
                <a16:creationId xmlns:a16="http://schemas.microsoft.com/office/drawing/2014/main" id="{E715404D-5667-2328-AD4C-1DC0712866C5}"/>
              </a:ext>
            </a:extLst>
          </p:cNvPr>
          <p:cNvCxnSpPr/>
          <p:nvPr/>
        </p:nvCxnSpPr>
        <p:spPr>
          <a:xfrm>
            <a:off x="1329397" y="1181687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15A44996-2275-3DEF-6D9A-AB058A90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5580"/>
            <a:ext cx="9144000" cy="1452339"/>
          </a:xfrm>
          <a:prstGeom prst="rect">
            <a:avLst/>
          </a:prstGeom>
        </p:spPr>
      </p:pic>
      <p:sp>
        <p:nvSpPr>
          <p:cNvPr id="7" name="Boton_anterior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6582A95-FD9B-24B2-F72E-F451FA826261}"/>
              </a:ext>
            </a:extLst>
          </p:cNvPr>
          <p:cNvSpPr/>
          <p:nvPr/>
        </p:nvSpPr>
        <p:spPr>
          <a:xfrm rot="16200000">
            <a:off x="-52724" y="3942001"/>
            <a:ext cx="520868" cy="232282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Vista general de diapositiva 8">
                <a:extLst>
                  <a:ext uri="{FF2B5EF4-FFF2-40B4-BE49-F238E27FC236}">
                    <a16:creationId xmlns:a16="http://schemas.microsoft.com/office/drawing/2014/main" id="{BF4010BE-C2BA-9EF9-7CDB-0819CDC6D4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7755136"/>
                  </p:ext>
                </p:extLst>
              </p:nvPr>
            </p:nvGraphicFramePr>
            <p:xfrm>
              <a:off x="8969850" y="4981500"/>
              <a:ext cx="174150" cy="162000"/>
            </p:xfrm>
            <a:graphic>
              <a:graphicData uri="http://schemas.microsoft.com/office/powerpoint/2016/slidezoom">
                <pslz:sldZm>
                  <pslz:sldZmObj sldId="352" cId="2554505161">
                    <pslz:zmPr id="{5EEAA696-B460-4FEA-9E6F-D50654AE5947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150" cy="162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Vista general de diapositiva 8">
                <a:extLst>
                  <a:ext uri="{FF2B5EF4-FFF2-40B4-BE49-F238E27FC236}">
                    <a16:creationId xmlns:a16="http://schemas.microsoft.com/office/drawing/2014/main" id="{BF4010BE-C2BA-9EF9-7CDB-0819CDC6D4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850" y="4981500"/>
                <a:ext cx="174150" cy="162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0" name="T.Consulta_DRXC">
            <a:extLst>
              <a:ext uri="{FF2B5EF4-FFF2-40B4-BE49-F238E27FC236}">
                <a16:creationId xmlns:a16="http://schemas.microsoft.com/office/drawing/2014/main" id="{781FC434-1CBA-169F-8E33-E304A81F5229}"/>
              </a:ext>
            </a:extLst>
          </p:cNvPr>
          <p:cNvSpPr txBox="1"/>
          <p:nvPr/>
        </p:nvSpPr>
        <p:spPr>
          <a:xfrm>
            <a:off x="0" y="74737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rgbClr val="16418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CONSULTA DOCUMENTOS DE INGRESOS</a:t>
            </a:r>
          </a:p>
        </p:txBody>
      </p:sp>
    </p:spTree>
    <p:extLst>
      <p:ext uri="{BB962C8B-B14F-4D97-AF65-F5344CB8AC3E}">
        <p14:creationId xmlns:p14="http://schemas.microsoft.com/office/powerpoint/2010/main" val="11209898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cono6">
            <a:extLst>
              <a:ext uri="{FF2B5EF4-FFF2-40B4-BE49-F238E27FC236}">
                <a16:creationId xmlns:a16="http://schemas.microsoft.com/office/drawing/2014/main" id="{DEED14C4-D780-0E46-00D6-7A3F77AD41C4}"/>
              </a:ext>
            </a:extLst>
          </p:cNvPr>
          <p:cNvSpPr>
            <a:spLocks noEditPoints="1"/>
          </p:cNvSpPr>
          <p:nvPr/>
        </p:nvSpPr>
        <p:spPr bwMode="auto">
          <a:xfrm>
            <a:off x="4917125" y="687231"/>
            <a:ext cx="5117690" cy="4041092"/>
          </a:xfrm>
          <a:custGeom>
            <a:avLst/>
            <a:gdLst>
              <a:gd name="T0" fmla="*/ 166 w 332"/>
              <a:gd name="T1" fmla="*/ 0 h 309"/>
              <a:gd name="T2" fmla="*/ 332 w 332"/>
              <a:gd name="T3" fmla="*/ 66 h 309"/>
              <a:gd name="T4" fmla="*/ 332 w 332"/>
              <a:gd name="T5" fmla="*/ 88 h 309"/>
              <a:gd name="T6" fmla="*/ 310 w 332"/>
              <a:gd name="T7" fmla="*/ 88 h 309"/>
              <a:gd name="T8" fmla="*/ 307 w 332"/>
              <a:gd name="T9" fmla="*/ 96 h 309"/>
              <a:gd name="T10" fmla="*/ 298 w 332"/>
              <a:gd name="T11" fmla="*/ 99 h 309"/>
              <a:gd name="T12" fmla="*/ 34 w 332"/>
              <a:gd name="T13" fmla="*/ 99 h 309"/>
              <a:gd name="T14" fmla="*/ 26 w 332"/>
              <a:gd name="T15" fmla="*/ 96 h 309"/>
              <a:gd name="T16" fmla="*/ 23 w 332"/>
              <a:gd name="T17" fmla="*/ 88 h 309"/>
              <a:gd name="T18" fmla="*/ 0 w 332"/>
              <a:gd name="T19" fmla="*/ 88 h 309"/>
              <a:gd name="T20" fmla="*/ 0 w 332"/>
              <a:gd name="T21" fmla="*/ 66 h 309"/>
              <a:gd name="T22" fmla="*/ 166 w 332"/>
              <a:gd name="T23" fmla="*/ 0 h 309"/>
              <a:gd name="T24" fmla="*/ 45 w 332"/>
              <a:gd name="T25" fmla="*/ 110 h 309"/>
              <a:gd name="T26" fmla="*/ 89 w 332"/>
              <a:gd name="T27" fmla="*/ 110 h 309"/>
              <a:gd name="T28" fmla="*/ 89 w 332"/>
              <a:gd name="T29" fmla="*/ 243 h 309"/>
              <a:gd name="T30" fmla="*/ 111 w 332"/>
              <a:gd name="T31" fmla="*/ 243 h 309"/>
              <a:gd name="T32" fmla="*/ 111 w 332"/>
              <a:gd name="T33" fmla="*/ 110 h 309"/>
              <a:gd name="T34" fmla="*/ 155 w 332"/>
              <a:gd name="T35" fmla="*/ 110 h 309"/>
              <a:gd name="T36" fmla="*/ 155 w 332"/>
              <a:gd name="T37" fmla="*/ 243 h 309"/>
              <a:gd name="T38" fmla="*/ 177 w 332"/>
              <a:gd name="T39" fmla="*/ 243 h 309"/>
              <a:gd name="T40" fmla="*/ 177 w 332"/>
              <a:gd name="T41" fmla="*/ 110 h 309"/>
              <a:gd name="T42" fmla="*/ 222 w 332"/>
              <a:gd name="T43" fmla="*/ 110 h 309"/>
              <a:gd name="T44" fmla="*/ 222 w 332"/>
              <a:gd name="T45" fmla="*/ 243 h 309"/>
              <a:gd name="T46" fmla="*/ 244 w 332"/>
              <a:gd name="T47" fmla="*/ 243 h 309"/>
              <a:gd name="T48" fmla="*/ 244 w 332"/>
              <a:gd name="T49" fmla="*/ 110 h 309"/>
              <a:gd name="T50" fmla="*/ 288 w 332"/>
              <a:gd name="T51" fmla="*/ 110 h 309"/>
              <a:gd name="T52" fmla="*/ 288 w 332"/>
              <a:gd name="T53" fmla="*/ 243 h 309"/>
              <a:gd name="T54" fmla="*/ 298 w 332"/>
              <a:gd name="T55" fmla="*/ 243 h 309"/>
              <a:gd name="T56" fmla="*/ 307 w 332"/>
              <a:gd name="T57" fmla="*/ 246 h 309"/>
              <a:gd name="T58" fmla="*/ 310 w 332"/>
              <a:gd name="T59" fmla="*/ 254 h 309"/>
              <a:gd name="T60" fmla="*/ 310 w 332"/>
              <a:gd name="T61" fmla="*/ 265 h 309"/>
              <a:gd name="T62" fmla="*/ 23 w 332"/>
              <a:gd name="T63" fmla="*/ 265 h 309"/>
              <a:gd name="T64" fmla="*/ 23 w 332"/>
              <a:gd name="T65" fmla="*/ 254 h 309"/>
              <a:gd name="T66" fmla="*/ 26 w 332"/>
              <a:gd name="T67" fmla="*/ 246 h 309"/>
              <a:gd name="T68" fmla="*/ 34 w 332"/>
              <a:gd name="T69" fmla="*/ 243 h 309"/>
              <a:gd name="T70" fmla="*/ 45 w 332"/>
              <a:gd name="T71" fmla="*/ 243 h 309"/>
              <a:gd name="T72" fmla="*/ 45 w 332"/>
              <a:gd name="T73" fmla="*/ 110 h 309"/>
              <a:gd name="T74" fmla="*/ 320 w 332"/>
              <a:gd name="T75" fmla="*/ 276 h 309"/>
              <a:gd name="T76" fmla="*/ 329 w 332"/>
              <a:gd name="T77" fmla="*/ 279 h 309"/>
              <a:gd name="T78" fmla="*/ 332 w 332"/>
              <a:gd name="T79" fmla="*/ 287 h 309"/>
              <a:gd name="T80" fmla="*/ 332 w 332"/>
              <a:gd name="T81" fmla="*/ 309 h 309"/>
              <a:gd name="T82" fmla="*/ 0 w 332"/>
              <a:gd name="T83" fmla="*/ 309 h 309"/>
              <a:gd name="T84" fmla="*/ 0 w 332"/>
              <a:gd name="T85" fmla="*/ 287 h 309"/>
              <a:gd name="T86" fmla="*/ 4 w 332"/>
              <a:gd name="T87" fmla="*/ 279 h 309"/>
              <a:gd name="T88" fmla="*/ 12 w 332"/>
              <a:gd name="T89" fmla="*/ 276 h 309"/>
              <a:gd name="T90" fmla="*/ 320 w 332"/>
              <a:gd name="T91" fmla="*/ 276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2" h="309">
                <a:moveTo>
                  <a:pt x="166" y="0"/>
                </a:moveTo>
                <a:cubicBezTo>
                  <a:pt x="332" y="66"/>
                  <a:pt x="332" y="66"/>
                  <a:pt x="332" y="66"/>
                </a:cubicBezTo>
                <a:cubicBezTo>
                  <a:pt x="332" y="88"/>
                  <a:pt x="332" y="88"/>
                  <a:pt x="332" y="88"/>
                </a:cubicBezTo>
                <a:cubicBezTo>
                  <a:pt x="310" y="88"/>
                  <a:pt x="310" y="88"/>
                  <a:pt x="310" y="88"/>
                </a:cubicBezTo>
                <a:cubicBezTo>
                  <a:pt x="310" y="91"/>
                  <a:pt x="309" y="94"/>
                  <a:pt x="307" y="96"/>
                </a:cubicBezTo>
                <a:cubicBezTo>
                  <a:pt x="304" y="98"/>
                  <a:pt x="301" y="99"/>
                  <a:pt x="298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1" y="99"/>
                  <a:pt x="28" y="98"/>
                  <a:pt x="26" y="96"/>
                </a:cubicBezTo>
                <a:cubicBezTo>
                  <a:pt x="24" y="94"/>
                  <a:pt x="23" y="91"/>
                  <a:pt x="23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66"/>
                  <a:pt x="0" y="66"/>
                  <a:pt x="0" y="66"/>
                </a:cubicBezTo>
                <a:lnTo>
                  <a:pt x="166" y="0"/>
                </a:lnTo>
                <a:close/>
                <a:moveTo>
                  <a:pt x="45" y="110"/>
                </a:moveTo>
                <a:cubicBezTo>
                  <a:pt x="89" y="110"/>
                  <a:pt x="89" y="110"/>
                  <a:pt x="89" y="110"/>
                </a:cubicBezTo>
                <a:cubicBezTo>
                  <a:pt x="89" y="243"/>
                  <a:pt x="89" y="243"/>
                  <a:pt x="89" y="243"/>
                </a:cubicBezTo>
                <a:cubicBezTo>
                  <a:pt x="111" y="243"/>
                  <a:pt x="111" y="243"/>
                  <a:pt x="111" y="243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155" y="110"/>
                  <a:pt x="155" y="110"/>
                  <a:pt x="155" y="110"/>
                </a:cubicBezTo>
                <a:cubicBezTo>
                  <a:pt x="155" y="243"/>
                  <a:pt x="155" y="243"/>
                  <a:pt x="155" y="243"/>
                </a:cubicBezTo>
                <a:cubicBezTo>
                  <a:pt x="177" y="243"/>
                  <a:pt x="177" y="243"/>
                  <a:pt x="177" y="243"/>
                </a:cubicBezTo>
                <a:cubicBezTo>
                  <a:pt x="177" y="110"/>
                  <a:pt x="177" y="110"/>
                  <a:pt x="177" y="110"/>
                </a:cubicBezTo>
                <a:cubicBezTo>
                  <a:pt x="222" y="110"/>
                  <a:pt x="222" y="110"/>
                  <a:pt x="222" y="110"/>
                </a:cubicBezTo>
                <a:cubicBezTo>
                  <a:pt x="222" y="243"/>
                  <a:pt x="222" y="243"/>
                  <a:pt x="222" y="243"/>
                </a:cubicBezTo>
                <a:cubicBezTo>
                  <a:pt x="244" y="243"/>
                  <a:pt x="244" y="243"/>
                  <a:pt x="244" y="243"/>
                </a:cubicBezTo>
                <a:cubicBezTo>
                  <a:pt x="244" y="110"/>
                  <a:pt x="244" y="110"/>
                  <a:pt x="244" y="110"/>
                </a:cubicBezTo>
                <a:cubicBezTo>
                  <a:pt x="288" y="110"/>
                  <a:pt x="288" y="110"/>
                  <a:pt x="288" y="110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98" y="243"/>
                  <a:pt x="298" y="243"/>
                  <a:pt x="298" y="243"/>
                </a:cubicBezTo>
                <a:cubicBezTo>
                  <a:pt x="301" y="243"/>
                  <a:pt x="304" y="244"/>
                  <a:pt x="307" y="246"/>
                </a:cubicBezTo>
                <a:cubicBezTo>
                  <a:pt x="309" y="248"/>
                  <a:pt x="310" y="251"/>
                  <a:pt x="310" y="254"/>
                </a:cubicBezTo>
                <a:cubicBezTo>
                  <a:pt x="310" y="265"/>
                  <a:pt x="310" y="265"/>
                  <a:pt x="310" y="265"/>
                </a:cubicBezTo>
                <a:cubicBezTo>
                  <a:pt x="23" y="265"/>
                  <a:pt x="23" y="265"/>
                  <a:pt x="23" y="265"/>
                </a:cubicBezTo>
                <a:cubicBezTo>
                  <a:pt x="23" y="254"/>
                  <a:pt x="23" y="254"/>
                  <a:pt x="23" y="254"/>
                </a:cubicBezTo>
                <a:cubicBezTo>
                  <a:pt x="23" y="251"/>
                  <a:pt x="24" y="248"/>
                  <a:pt x="26" y="246"/>
                </a:cubicBezTo>
                <a:cubicBezTo>
                  <a:pt x="28" y="244"/>
                  <a:pt x="31" y="243"/>
                  <a:pt x="34" y="243"/>
                </a:cubicBezTo>
                <a:cubicBezTo>
                  <a:pt x="45" y="243"/>
                  <a:pt x="45" y="243"/>
                  <a:pt x="45" y="243"/>
                </a:cubicBezTo>
                <a:lnTo>
                  <a:pt x="45" y="110"/>
                </a:lnTo>
                <a:close/>
                <a:moveTo>
                  <a:pt x="320" y="276"/>
                </a:moveTo>
                <a:cubicBezTo>
                  <a:pt x="324" y="276"/>
                  <a:pt x="326" y="277"/>
                  <a:pt x="329" y="279"/>
                </a:cubicBezTo>
                <a:cubicBezTo>
                  <a:pt x="331" y="282"/>
                  <a:pt x="332" y="284"/>
                  <a:pt x="332" y="287"/>
                </a:cubicBezTo>
                <a:cubicBezTo>
                  <a:pt x="332" y="309"/>
                  <a:pt x="332" y="309"/>
                  <a:pt x="332" y="309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287"/>
                  <a:pt x="0" y="287"/>
                  <a:pt x="0" y="287"/>
                </a:cubicBezTo>
                <a:cubicBezTo>
                  <a:pt x="0" y="284"/>
                  <a:pt x="2" y="282"/>
                  <a:pt x="4" y="279"/>
                </a:cubicBezTo>
                <a:cubicBezTo>
                  <a:pt x="6" y="277"/>
                  <a:pt x="9" y="276"/>
                  <a:pt x="12" y="276"/>
                </a:cubicBezTo>
                <a:lnTo>
                  <a:pt x="320" y="276"/>
                </a:lnTo>
                <a:close/>
              </a:path>
            </a:pathLst>
          </a:custGeom>
          <a:solidFill>
            <a:srgbClr val="D9D9D9">
              <a:alpha val="3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" name="Texto 1">
            <a:extLst>
              <a:ext uri="{FF2B5EF4-FFF2-40B4-BE49-F238E27FC236}">
                <a16:creationId xmlns:a16="http://schemas.microsoft.com/office/drawing/2014/main" id="{D4AB5469-D380-622D-2513-945993B0865C}"/>
              </a:ext>
            </a:extLst>
          </p:cNvPr>
          <p:cNvSpPr txBox="1"/>
          <p:nvPr/>
        </p:nvSpPr>
        <p:spPr>
          <a:xfrm>
            <a:off x="3078480" y="455977"/>
            <a:ext cx="5920113" cy="6771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800" b="1" dirty="0">
                <a:solidFill>
                  <a:srgbClr val="16418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RECOMENDACIONES</a:t>
            </a:r>
            <a:endParaRPr kumimoji="0" lang="es-ES" sz="3800" b="1" i="0" u="none" strike="noStrike" kern="1200" cap="none" spc="0" normalizeH="0" baseline="0" noProof="0" dirty="0">
              <a:ln>
                <a:noFill/>
              </a:ln>
              <a:solidFill>
                <a:srgbClr val="16418A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pic>
        <p:nvPicPr>
          <p:cNvPr id="14" name="Icono Ruta" descr="Advertencia con relleno sólido">
            <a:extLst>
              <a:ext uri="{FF2B5EF4-FFF2-40B4-BE49-F238E27FC236}">
                <a16:creationId xmlns:a16="http://schemas.microsoft.com/office/drawing/2014/main" id="{65A94479-EF28-5DE8-7613-CFA816245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4404" y="4195079"/>
            <a:ext cx="369276" cy="3798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Recuadro ruta 1">
            <a:extLst>
              <a:ext uri="{FF2B5EF4-FFF2-40B4-BE49-F238E27FC236}">
                <a16:creationId xmlns:a16="http://schemas.microsoft.com/office/drawing/2014/main" id="{5C867038-08D9-487D-E689-5EB2BA58EDF3}"/>
              </a:ext>
            </a:extLst>
          </p:cNvPr>
          <p:cNvSpPr/>
          <p:nvPr/>
        </p:nvSpPr>
        <p:spPr>
          <a:xfrm>
            <a:off x="6013449" y="4348968"/>
            <a:ext cx="2397447" cy="72230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Ruta: </a:t>
            </a:r>
            <a:r>
              <a:rPr lang="es-CO" sz="1200" dirty="0">
                <a:solidFill>
                  <a:srgbClr val="C00000"/>
                </a:solidFill>
                <a:latin typeface="Helvetic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www.minhacienda.gov.co 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/ Entidades de Orden Nacional / Presupuesto General de la Nación / Normatividad PGN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5470ED-9371-A92D-A29B-D0B965B0AB85}"/>
              </a:ext>
            </a:extLst>
          </p:cNvPr>
          <p:cNvSpPr txBox="1"/>
          <p:nvPr/>
        </p:nvSpPr>
        <p:spPr>
          <a:xfrm>
            <a:off x="379748" y="1041018"/>
            <a:ext cx="867440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es-MX" sz="1700" b="0" i="0" u="none" strike="noStrike" kern="1200" cap="none" spc="0" normalizeH="0" baseline="0" noProof="0" dirty="0">
                <a:ln>
                  <a:noFill/>
                </a:ln>
                <a:solidFill>
                  <a:srgbClr val="065280"/>
                </a:solidFill>
                <a:effectLst/>
                <a:uLnTx/>
                <a:uFillTx/>
                <a:latin typeface="Helvetica"/>
              </a:rPr>
              <a:t>Consultar de forma permanente la página web del ministerio de hacienda para verificar las publicaciones de la administración SIIF y de los órganos rectores.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es-MX" sz="1700" b="0" i="0" u="none" strike="noStrike" kern="1200" cap="none" spc="0" normalizeH="0" baseline="0" noProof="0" dirty="0">
                <a:ln>
                  <a:noFill/>
                </a:ln>
                <a:solidFill>
                  <a:srgbClr val="065280"/>
                </a:solidFill>
                <a:effectLst/>
                <a:uLnTx/>
                <a:uFillTx/>
                <a:latin typeface="Helvetica"/>
              </a:rPr>
              <a:t>Registrar los excedentes financieros de acuerdo con la circular de cierre de vigencia emitida por la DGPPN.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es-MX" sz="1700" b="0" i="0" u="none" strike="noStrike" kern="1200" cap="none" spc="0" normalizeH="0" baseline="0" noProof="0" dirty="0">
                <a:ln>
                  <a:noFill/>
                </a:ln>
                <a:solidFill>
                  <a:srgbClr val="065280"/>
                </a:solidFill>
                <a:effectLst/>
                <a:uLnTx/>
                <a:uFillTx/>
                <a:latin typeface="Helvetica"/>
              </a:rPr>
              <a:t>Verificar que la afectación Contable y de la libreta de recursos administrados CUN sean consistentes.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es-MX" sz="1700" b="0" i="0" u="none" strike="noStrike" kern="1200" cap="none" spc="0" normalizeH="0" baseline="0" noProof="0" dirty="0">
                <a:ln>
                  <a:noFill/>
                </a:ln>
                <a:solidFill>
                  <a:srgbClr val="065280"/>
                </a:solidFill>
                <a:effectLst/>
                <a:uLnTx/>
                <a:uFillTx/>
                <a:latin typeface="Helvetica"/>
              </a:rPr>
              <a:t>Para la administración de los conceptos de ingreso atender lo dispuesto en el flujo de información CGN – DGPPN – SIIF.</a:t>
            </a:r>
          </a:p>
          <a:p>
            <a:pPr algn="just">
              <a:buClr>
                <a:prstClr val="black"/>
              </a:buClr>
              <a:buSzPts val="1800"/>
            </a:pPr>
            <a:r>
              <a:rPr lang="es-MX" sz="1700" dirty="0">
                <a:solidFill>
                  <a:srgbClr val="065280"/>
                </a:solidFill>
              </a:rPr>
              <a:t>Las solicitudes de creación, habilitación y/o modificación de conceptos presupuestales de ingresos deben ser tramitados ante la DGPPN a través del SITPRES</a:t>
            </a:r>
          </a:p>
          <a:p>
            <a:pPr algn="just">
              <a:buClr>
                <a:prstClr val="black"/>
              </a:buClr>
              <a:buSzPts val="1800"/>
            </a:pPr>
            <a:r>
              <a:rPr lang="es-MX" sz="1700" dirty="0">
                <a:solidFill>
                  <a:srgbClr val="065280"/>
                </a:solidFill>
              </a:rPr>
              <a:t>Consultar el “Catálogo de Clasificación Presupuestal” publicado por la DGPPN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endParaRPr kumimoji="0" lang="es-MX" sz="1700" b="0" i="0" u="none" strike="noStrike" kern="1200" cap="none" spc="0" normalizeH="0" baseline="0" noProof="0" dirty="0">
              <a:ln>
                <a:noFill/>
              </a:ln>
              <a:solidFill>
                <a:srgbClr val="065280"/>
              </a:solidFill>
              <a:effectLst/>
              <a:uLnTx/>
              <a:uFillTx/>
              <a:latin typeface="Helvetica"/>
            </a:endParaRPr>
          </a:p>
        </p:txBody>
      </p:sp>
      <p:pic>
        <p:nvPicPr>
          <p:cNvPr id="4" name="Gráfico 3" descr="Distintivo nuevo con relleno sólido">
            <a:extLst>
              <a:ext uri="{FF2B5EF4-FFF2-40B4-BE49-F238E27FC236}">
                <a16:creationId xmlns:a16="http://schemas.microsoft.com/office/drawing/2014/main" id="{42440315-41C7-3F3F-2A7C-7E57DFE73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885" y="1092114"/>
            <a:ext cx="257849" cy="257849"/>
          </a:xfrm>
          <a:prstGeom prst="rect">
            <a:avLst/>
          </a:prstGeom>
        </p:spPr>
      </p:pic>
      <p:pic>
        <p:nvPicPr>
          <p:cNvPr id="5" name="Gráfico 4" descr="Distintivo nuevo con relleno sólido">
            <a:extLst>
              <a:ext uri="{FF2B5EF4-FFF2-40B4-BE49-F238E27FC236}">
                <a16:creationId xmlns:a16="http://schemas.microsoft.com/office/drawing/2014/main" id="{BEEB3300-F26E-2615-347C-8C9A98633E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846" y="1578197"/>
            <a:ext cx="257849" cy="257849"/>
          </a:xfrm>
          <a:prstGeom prst="rect">
            <a:avLst/>
          </a:prstGeom>
        </p:spPr>
      </p:pic>
      <p:pic>
        <p:nvPicPr>
          <p:cNvPr id="6" name="Gráfico 5" descr="Distintivo nuevo con relleno sólido">
            <a:extLst>
              <a:ext uri="{FF2B5EF4-FFF2-40B4-BE49-F238E27FC236}">
                <a16:creationId xmlns:a16="http://schemas.microsoft.com/office/drawing/2014/main" id="{AC846B57-F4E4-E12B-C315-FCD82D2C8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884" y="2116717"/>
            <a:ext cx="257849" cy="257849"/>
          </a:xfrm>
          <a:prstGeom prst="rect">
            <a:avLst/>
          </a:prstGeom>
        </p:spPr>
      </p:pic>
      <p:pic>
        <p:nvPicPr>
          <p:cNvPr id="8" name="Gráfico 7" descr="Distintivo nuevo con relleno sólido">
            <a:extLst>
              <a:ext uri="{FF2B5EF4-FFF2-40B4-BE49-F238E27FC236}">
                <a16:creationId xmlns:a16="http://schemas.microsoft.com/office/drawing/2014/main" id="{3F940969-6F75-CF12-10A8-C256B272C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211" y="2655237"/>
            <a:ext cx="257849" cy="257849"/>
          </a:xfrm>
          <a:prstGeom prst="rect">
            <a:avLst/>
          </a:prstGeom>
        </p:spPr>
      </p:pic>
      <p:sp>
        <p:nvSpPr>
          <p:cNvPr id="7" name="Recuadro ruta 1">
            <a:extLst>
              <a:ext uri="{FF2B5EF4-FFF2-40B4-BE49-F238E27FC236}">
                <a16:creationId xmlns:a16="http://schemas.microsoft.com/office/drawing/2014/main" id="{5EC32FF4-7B85-D580-E95E-EBA72FEAEBC8}"/>
              </a:ext>
            </a:extLst>
          </p:cNvPr>
          <p:cNvSpPr/>
          <p:nvPr/>
        </p:nvSpPr>
        <p:spPr>
          <a:xfrm>
            <a:off x="345061" y="4348968"/>
            <a:ext cx="2193571" cy="715916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Ruta </a:t>
            </a:r>
            <a:r>
              <a:rPr lang="es-CO" sz="1100" dirty="0">
                <a:solidFill>
                  <a:srgbClr val="C00000"/>
                </a:solidFill>
                <a:latin typeface="Helvetic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www.minhacienda.gov.co 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/ SIIF Nación / Ciclo de Negocios / Gestión de Ingresos</a:t>
            </a:r>
          </a:p>
        </p:txBody>
      </p:sp>
      <p:pic>
        <p:nvPicPr>
          <p:cNvPr id="9" name="Icono Ruta" descr="Advertencia con relleno sólido">
            <a:extLst>
              <a:ext uri="{FF2B5EF4-FFF2-40B4-BE49-F238E27FC236}">
                <a16:creationId xmlns:a16="http://schemas.microsoft.com/office/drawing/2014/main" id="{73D1502B-00EB-B287-E609-C3543F65C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083" y="4171266"/>
            <a:ext cx="369276" cy="3798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Inf.2">
            <a:extLst>
              <a:ext uri="{FF2B5EF4-FFF2-40B4-BE49-F238E27FC236}">
                <a16:creationId xmlns:a16="http://schemas.microsoft.com/office/drawing/2014/main" id="{393EFBC3-289F-53D6-9A4F-EB8E7C7878F2}"/>
              </a:ext>
            </a:extLst>
          </p:cNvPr>
          <p:cNvSpPr txBox="1"/>
          <p:nvPr/>
        </p:nvSpPr>
        <p:spPr>
          <a:xfrm>
            <a:off x="601457" y="4041192"/>
            <a:ext cx="17202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Open Sans"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Guías de Ingresos</a:t>
            </a:r>
          </a:p>
        </p:txBody>
      </p:sp>
      <p:sp>
        <p:nvSpPr>
          <p:cNvPr id="16" name="Inf.2">
            <a:extLst>
              <a:ext uri="{FF2B5EF4-FFF2-40B4-BE49-F238E27FC236}">
                <a16:creationId xmlns:a16="http://schemas.microsoft.com/office/drawing/2014/main" id="{219C93DE-A0ED-92D4-74CF-623628F2080E}"/>
              </a:ext>
            </a:extLst>
          </p:cNvPr>
          <p:cNvSpPr txBox="1"/>
          <p:nvPr/>
        </p:nvSpPr>
        <p:spPr>
          <a:xfrm>
            <a:off x="6313911" y="4041191"/>
            <a:ext cx="20969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Open Sans"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Normatividad DGPPN</a:t>
            </a:r>
          </a:p>
        </p:txBody>
      </p:sp>
      <p:pic>
        <p:nvPicPr>
          <p:cNvPr id="13" name="Gráfico 12" descr="Distintivo nuevo con relleno sólido">
            <a:extLst>
              <a:ext uri="{FF2B5EF4-FFF2-40B4-BE49-F238E27FC236}">
                <a16:creationId xmlns:a16="http://schemas.microsoft.com/office/drawing/2014/main" id="{497337C9-1D17-1CB4-F74F-11AE6C48D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210" y="3159140"/>
            <a:ext cx="257849" cy="257849"/>
          </a:xfrm>
          <a:prstGeom prst="rect">
            <a:avLst/>
          </a:prstGeom>
        </p:spPr>
      </p:pic>
      <p:sp>
        <p:nvSpPr>
          <p:cNvPr id="12" name="Recuadro ruta 1">
            <a:extLst>
              <a:ext uri="{FF2B5EF4-FFF2-40B4-BE49-F238E27FC236}">
                <a16:creationId xmlns:a16="http://schemas.microsoft.com/office/drawing/2014/main" id="{808E23DE-A967-4DDB-EE24-93EBD74932AA}"/>
              </a:ext>
            </a:extLst>
          </p:cNvPr>
          <p:cNvSpPr/>
          <p:nvPr/>
        </p:nvSpPr>
        <p:spPr>
          <a:xfrm>
            <a:off x="3165061" y="4348969"/>
            <a:ext cx="2191112" cy="715915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Ruta </a:t>
            </a:r>
            <a:r>
              <a:rPr lang="es-CO" sz="1100" dirty="0">
                <a:solidFill>
                  <a:srgbClr val="C00000"/>
                </a:solidFill>
                <a:latin typeface="Helvetic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www.minhacienda.gov.co 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/ SIIF Nación / Catalogo de Clasificación Presupuestal / Actas / Herramientas </a:t>
            </a:r>
          </a:p>
        </p:txBody>
      </p:sp>
      <p:pic>
        <p:nvPicPr>
          <p:cNvPr id="17" name="Icono Ruta" descr="Advertencia con relleno sólido">
            <a:extLst>
              <a:ext uri="{FF2B5EF4-FFF2-40B4-BE49-F238E27FC236}">
                <a16:creationId xmlns:a16="http://schemas.microsoft.com/office/drawing/2014/main" id="{FCE6BF13-1A2B-0640-FD25-D4BCD83D0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8082" y="4171266"/>
            <a:ext cx="369276" cy="3798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Inf.2">
            <a:extLst>
              <a:ext uri="{FF2B5EF4-FFF2-40B4-BE49-F238E27FC236}">
                <a16:creationId xmlns:a16="http://schemas.microsoft.com/office/drawing/2014/main" id="{8A9D5F6D-A082-BE79-4B0B-C8A1DE73C371}"/>
              </a:ext>
            </a:extLst>
          </p:cNvPr>
          <p:cNvSpPr txBox="1"/>
          <p:nvPr/>
        </p:nvSpPr>
        <p:spPr>
          <a:xfrm>
            <a:off x="3371872" y="4034876"/>
            <a:ext cx="2191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Open Sans"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Catalogo Presupuestal</a:t>
            </a:r>
          </a:p>
        </p:txBody>
      </p:sp>
      <p:pic>
        <p:nvPicPr>
          <p:cNvPr id="20" name="Gráfico 19" descr="Distintivo nuevo con relleno sólido">
            <a:extLst>
              <a:ext uri="{FF2B5EF4-FFF2-40B4-BE49-F238E27FC236}">
                <a16:creationId xmlns:a16="http://schemas.microsoft.com/office/drawing/2014/main" id="{07E96808-327A-2DD0-0122-E408D9512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883" y="3679840"/>
            <a:ext cx="257849" cy="257849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Regresar Inicio">
                <a:extLst>
                  <a:ext uri="{FF2B5EF4-FFF2-40B4-BE49-F238E27FC236}">
                    <a16:creationId xmlns:a16="http://schemas.microsoft.com/office/drawing/2014/main" id="{D3F4AC38-CEEB-C940-E61B-57640424789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6384389"/>
                  </p:ext>
                </p:extLst>
              </p:nvPr>
            </p:nvGraphicFramePr>
            <p:xfrm>
              <a:off x="8970793" y="4978894"/>
              <a:ext cx="170703" cy="164606"/>
            </p:xfrm>
            <a:graphic>
              <a:graphicData uri="http://schemas.microsoft.com/office/powerpoint/2016/slidezoom">
                <pslz:sldZm>
                  <pslz:sldZmObj sldId="366" cId="1287694010">
                    <pslz:zmPr id="{2672C119-FD16-4CF2-BA39-E1661A92F843}" returnToParent="0" imageType="cover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703" cy="1646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Regresar Inicio">
                <a:extLst>
                  <a:ext uri="{FF2B5EF4-FFF2-40B4-BE49-F238E27FC236}">
                    <a16:creationId xmlns:a16="http://schemas.microsoft.com/office/drawing/2014/main" id="{D3F4AC38-CEEB-C940-E61B-5764042478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70793" y="4978894"/>
                <a:ext cx="170703" cy="1646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45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07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uta">
            <a:extLst>
              <a:ext uri="{FF2B5EF4-FFF2-40B4-BE49-F238E27FC236}">
                <a16:creationId xmlns:a16="http://schemas.microsoft.com/office/drawing/2014/main" id="{5BCEA846-A294-38B9-6404-20F0F5F0CCFC}"/>
              </a:ext>
            </a:extLst>
          </p:cNvPr>
          <p:cNvGrpSpPr/>
          <p:nvPr/>
        </p:nvGrpSpPr>
        <p:grpSpPr>
          <a:xfrm>
            <a:off x="811274" y="4367670"/>
            <a:ext cx="7582448" cy="505675"/>
            <a:chOff x="811274" y="4391883"/>
            <a:chExt cx="7582448" cy="491588"/>
          </a:xfrm>
        </p:grpSpPr>
        <p:pic>
          <p:nvPicPr>
            <p:cNvPr id="11" name="Icono Ruta" descr="Advertencia con relleno sólido">
              <a:extLst>
                <a:ext uri="{FF2B5EF4-FFF2-40B4-BE49-F238E27FC236}">
                  <a16:creationId xmlns:a16="http://schemas.microsoft.com/office/drawing/2014/main" id="{BAB394CF-27F6-875A-61E3-A1F9307BF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1274" y="4391883"/>
              <a:ext cx="369276" cy="36927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uadro ruta 1">
              <a:extLst>
                <a:ext uri="{FF2B5EF4-FFF2-40B4-BE49-F238E27FC236}">
                  <a16:creationId xmlns:a16="http://schemas.microsoft.com/office/drawing/2014/main" id="{12E669E0-D610-3011-5467-3E65964B0B07}"/>
                </a:ext>
              </a:extLst>
            </p:cNvPr>
            <p:cNvSpPr/>
            <p:nvPr/>
          </p:nvSpPr>
          <p:spPr>
            <a:xfrm>
              <a:off x="1008183" y="4498874"/>
              <a:ext cx="7385539" cy="38459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Ruta: </a:t>
              </a:r>
              <a:r>
                <a:rPr lang="es-CO" sz="1400" dirty="0">
                  <a:solidFill>
                    <a:srgbClr val="C00000"/>
                  </a:solidFill>
                  <a:latin typeface="Helvetica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www.minhacienda.gov.co</a:t>
              </a:r>
              <a:r>
                <a:rPr lang="es-CO" sz="1400" dirty="0">
                  <a:solidFill>
                    <a:srgbClr val="C00000"/>
                  </a:solidFill>
                  <a:latin typeface="Helvetica"/>
                </a:rPr>
                <a:t> </a:t>
              </a:r>
              <a:r>
                <a:rPr kumimoji="0" 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/ SIIF Nación / Ciclo de Negocios / Gestión de Ingresos </a:t>
              </a:r>
            </a:p>
          </p:txBody>
        </p:sp>
      </p:grpSp>
      <p:cxnSp>
        <p:nvCxnSpPr>
          <p:cNvPr id="12" name="Linea_Catalogo">
            <a:extLst>
              <a:ext uri="{FF2B5EF4-FFF2-40B4-BE49-F238E27FC236}">
                <a16:creationId xmlns:a16="http://schemas.microsoft.com/office/drawing/2014/main" id="{D6228AB1-4DF5-B970-5F59-C9C9C11E047C}"/>
              </a:ext>
            </a:extLst>
          </p:cNvPr>
          <p:cNvCxnSpPr/>
          <p:nvPr/>
        </p:nvCxnSpPr>
        <p:spPr>
          <a:xfrm>
            <a:off x="1329397" y="1137443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.Catalogo">
            <a:extLst>
              <a:ext uri="{FF2B5EF4-FFF2-40B4-BE49-F238E27FC236}">
                <a16:creationId xmlns:a16="http://schemas.microsoft.com/office/drawing/2014/main" id="{93BBEE31-D9B9-DD14-7654-34646F344F1A}"/>
              </a:ext>
            </a:extLst>
          </p:cNvPr>
          <p:cNvSpPr txBox="1"/>
          <p:nvPr/>
        </p:nvSpPr>
        <p:spPr>
          <a:xfrm>
            <a:off x="0" y="631772"/>
            <a:ext cx="9144000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srgbClr val="1641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CATALOGO DE INGRESOS PRESUPUESTALES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A5F701B-EE93-729A-3978-D02FD9805C24}"/>
              </a:ext>
            </a:extLst>
          </p:cNvPr>
          <p:cNvGraphicFramePr>
            <a:graphicFrameLocks noGrp="1"/>
          </p:cNvGraphicFramePr>
          <p:nvPr/>
        </p:nvGraphicFramePr>
        <p:xfrm>
          <a:off x="700765" y="1793201"/>
          <a:ext cx="7742470" cy="2207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329">
                  <a:extLst>
                    <a:ext uri="{9D8B030D-6E8A-4147-A177-3AD203B41FA5}">
                      <a16:colId xmlns:a16="http://schemas.microsoft.com/office/drawing/2014/main" val="2657932284"/>
                    </a:ext>
                  </a:extLst>
                </a:gridCol>
                <a:gridCol w="427546">
                  <a:extLst>
                    <a:ext uri="{9D8B030D-6E8A-4147-A177-3AD203B41FA5}">
                      <a16:colId xmlns:a16="http://schemas.microsoft.com/office/drawing/2014/main" val="4269488556"/>
                    </a:ext>
                  </a:extLst>
                </a:gridCol>
                <a:gridCol w="436453">
                  <a:extLst>
                    <a:ext uri="{9D8B030D-6E8A-4147-A177-3AD203B41FA5}">
                      <a16:colId xmlns:a16="http://schemas.microsoft.com/office/drawing/2014/main" val="248674964"/>
                    </a:ext>
                  </a:extLst>
                </a:gridCol>
                <a:gridCol w="498803">
                  <a:extLst>
                    <a:ext uri="{9D8B030D-6E8A-4147-A177-3AD203B41FA5}">
                      <a16:colId xmlns:a16="http://schemas.microsoft.com/office/drawing/2014/main" val="4293169401"/>
                    </a:ext>
                  </a:extLst>
                </a:gridCol>
                <a:gridCol w="507712">
                  <a:extLst>
                    <a:ext uri="{9D8B030D-6E8A-4147-A177-3AD203B41FA5}">
                      <a16:colId xmlns:a16="http://schemas.microsoft.com/office/drawing/2014/main" val="3108498187"/>
                    </a:ext>
                  </a:extLst>
                </a:gridCol>
                <a:gridCol w="605690">
                  <a:extLst>
                    <a:ext uri="{9D8B030D-6E8A-4147-A177-3AD203B41FA5}">
                      <a16:colId xmlns:a16="http://schemas.microsoft.com/office/drawing/2014/main" val="848217872"/>
                    </a:ext>
                  </a:extLst>
                </a:gridCol>
                <a:gridCol w="1407340">
                  <a:extLst>
                    <a:ext uri="{9D8B030D-6E8A-4147-A177-3AD203B41FA5}">
                      <a16:colId xmlns:a16="http://schemas.microsoft.com/office/drawing/2014/main" val="525292225"/>
                    </a:ext>
                  </a:extLst>
                </a:gridCol>
                <a:gridCol w="3410597">
                  <a:extLst>
                    <a:ext uri="{9D8B030D-6E8A-4147-A177-3AD203B41FA5}">
                      <a16:colId xmlns:a16="http://schemas.microsoft.com/office/drawing/2014/main" val="1823646371"/>
                    </a:ext>
                  </a:extLst>
                </a:gridCol>
              </a:tblGrid>
              <a:tr h="481854"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800" b="1" u="none" strike="noStrike">
                          <a:effectLst/>
                        </a:rPr>
                        <a:t>Nivel 1</a:t>
                      </a:r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800" b="1" u="none" strike="noStrike">
                          <a:effectLst/>
                        </a:rPr>
                        <a:t>Nivel 2</a:t>
                      </a:r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800" b="1" u="none" strike="noStrike">
                          <a:effectLst/>
                        </a:rPr>
                        <a:t>Nivel 3</a:t>
                      </a:r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800" b="1" u="none" strike="noStrike">
                          <a:effectLst/>
                        </a:rPr>
                        <a:t>Nivel 4</a:t>
                      </a:r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800" b="1" u="none" strike="noStrike">
                          <a:effectLst/>
                        </a:rPr>
                        <a:t>Numeral</a:t>
                      </a:r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800" b="1" u="none" strike="noStrike" dirty="0">
                          <a:effectLst/>
                        </a:rPr>
                        <a:t>Concepto</a:t>
                      </a:r>
                      <a:endParaRPr lang="es-CO" sz="8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900" b="1" u="none" strike="noStrike">
                          <a:effectLst/>
                        </a:rPr>
                        <a:t>IDENTIFICACION</a:t>
                      </a:r>
                      <a:endParaRPr lang="es-CO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900" b="1" u="none" strike="noStrike" dirty="0">
                          <a:effectLst/>
                        </a:rPr>
                        <a:t>DESCRIPCION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4719492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800" u="none" strike="noStrike">
                          <a:effectLst/>
                        </a:rPr>
                        <a:t>1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u="none" strike="noStrike" dirty="0">
                          <a:effectLst/>
                        </a:rPr>
                        <a:t>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800" u="none" strike="noStrike">
                          <a:effectLst/>
                        </a:rPr>
                        <a:t>INGRESOS CORRIENTES DE LA NACIÓN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12975846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800" u="none" strike="noStrike">
                          <a:effectLst/>
                        </a:rPr>
                        <a:t>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u="none" strike="noStrike">
                          <a:effectLst/>
                        </a:rPr>
                        <a:t>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800" u="none" strike="noStrike">
                          <a:effectLst/>
                        </a:rPr>
                        <a:t>RECURSOS DE CAPITAL DE LA NACIÓN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97739590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u="none" strike="noStrike">
                          <a:effectLst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800" u="none" strike="noStrike" dirty="0">
                          <a:effectLst/>
                        </a:rPr>
                        <a:t>RECURSOS PROPIOS DE ESTABLECIMIENTOS PÚBLICOS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60648806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800" u="none" strike="noStrike">
                          <a:effectLst/>
                        </a:rPr>
                        <a:t>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u="none" strike="noStrike">
                          <a:effectLst/>
                        </a:rPr>
                        <a:t>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800" u="none" strike="noStrike" dirty="0">
                          <a:effectLst/>
                        </a:rPr>
                        <a:t>CONTRIBUCIONES PARAFISCALES DE LA NACIÓN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2756917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800" u="none" strike="noStrike" dirty="0">
                          <a:effectLst/>
                        </a:rPr>
                        <a:t>6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800" u="none" strike="noStrike">
                          <a:effectLst/>
                        </a:rPr>
                        <a:t>6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800" u="none" strike="noStrike" dirty="0">
                          <a:effectLst/>
                        </a:rPr>
                        <a:t>FONDOS ESPECIALES DE LA NACIÓN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142999"/>
                  </a:ext>
                </a:extLst>
              </a:tr>
            </a:tbl>
          </a:graphicData>
        </a:graphic>
      </p:graphicFrame>
      <p:sp>
        <p:nvSpPr>
          <p:cNvPr id="17" name="Boton_Sigui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7631CB-5CD0-598D-8B1F-F6DA57EAFC4A}"/>
              </a:ext>
            </a:extLst>
          </p:cNvPr>
          <p:cNvSpPr/>
          <p:nvPr/>
        </p:nvSpPr>
        <p:spPr>
          <a:xfrm rot="5400000">
            <a:off x="8734606" y="3291838"/>
            <a:ext cx="441960" cy="205740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Vista general de diapositiva 17">
                <a:extLst>
                  <a:ext uri="{FF2B5EF4-FFF2-40B4-BE49-F238E27FC236}">
                    <a16:creationId xmlns:a16="http://schemas.microsoft.com/office/drawing/2014/main" id="{A2C619F2-471F-E89D-D73A-22F88286BAF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977186" y="4992300"/>
              <a:ext cx="162540" cy="151200"/>
            </p:xfrm>
            <a:graphic>
              <a:graphicData uri="http://schemas.microsoft.com/office/powerpoint/2016/slidezoom">
                <pslz:sldZm>
                  <pslz:sldZmObj sldId="266" cId="3036261683">
                    <pslz:zmPr id="{57CA7FC4-4774-4625-96B2-B16678A04768}" returnToParent="0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2540" cy="1512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Vista general de diapositiva 17">
                <a:extLst>
                  <a:ext uri="{FF2B5EF4-FFF2-40B4-BE49-F238E27FC236}">
                    <a16:creationId xmlns:a16="http://schemas.microsoft.com/office/drawing/2014/main" id="{A2C619F2-471F-E89D-D73A-22F88286BA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77186" y="4992300"/>
                <a:ext cx="162540" cy="1512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485750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Linea_Catalogo">
            <a:extLst>
              <a:ext uri="{FF2B5EF4-FFF2-40B4-BE49-F238E27FC236}">
                <a16:creationId xmlns:a16="http://schemas.microsoft.com/office/drawing/2014/main" id="{D6228AB1-4DF5-B970-5F59-C9C9C11E047C}"/>
              </a:ext>
            </a:extLst>
          </p:cNvPr>
          <p:cNvCxnSpPr/>
          <p:nvPr/>
        </p:nvCxnSpPr>
        <p:spPr>
          <a:xfrm>
            <a:off x="1329397" y="1137443"/>
            <a:ext cx="6632917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Boton_Anterior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A08DD05-D76E-CDE3-3A89-FB920C0CD293}"/>
              </a:ext>
            </a:extLst>
          </p:cNvPr>
          <p:cNvSpPr/>
          <p:nvPr/>
        </p:nvSpPr>
        <p:spPr>
          <a:xfrm rot="16200000">
            <a:off x="-29005" y="3275618"/>
            <a:ext cx="422177" cy="218399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Vista general de diapositiva 9">
                <a:extLst>
                  <a:ext uri="{FF2B5EF4-FFF2-40B4-BE49-F238E27FC236}">
                    <a16:creationId xmlns:a16="http://schemas.microsoft.com/office/drawing/2014/main" id="{37D0BB84-AC82-FFFB-ACBA-A1EB362D020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981460" y="4992300"/>
              <a:ext cx="162540" cy="151200"/>
            </p:xfrm>
            <a:graphic>
              <a:graphicData uri="http://schemas.microsoft.com/office/powerpoint/2016/slidezoom">
                <pslz:sldZm>
                  <pslz:sldZmObj sldId="266" cId="3036261683">
                    <pslz:zmPr id="{57CA7FC4-4774-4625-96B2-B16678A04768}" returnToParent="0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2540" cy="1512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Vista general de diapositiva 9">
                <a:extLst>
                  <a:ext uri="{FF2B5EF4-FFF2-40B4-BE49-F238E27FC236}">
                    <a16:creationId xmlns:a16="http://schemas.microsoft.com/office/drawing/2014/main" id="{37D0BB84-AC82-FFFB-ACBA-A1EB362D02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1460" y="4992300"/>
                <a:ext cx="162540" cy="1512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3" name="T.Catalogo">
            <a:extLst>
              <a:ext uri="{FF2B5EF4-FFF2-40B4-BE49-F238E27FC236}">
                <a16:creationId xmlns:a16="http://schemas.microsoft.com/office/drawing/2014/main" id="{5A6C5691-C887-6701-4EE2-7A7241930C08}"/>
              </a:ext>
            </a:extLst>
          </p:cNvPr>
          <p:cNvSpPr txBox="1"/>
          <p:nvPr/>
        </p:nvSpPr>
        <p:spPr>
          <a:xfrm>
            <a:off x="0" y="631772"/>
            <a:ext cx="9144000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srgbClr val="1641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CATALOGO DE INGRESOS PRESUPUESTALES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51FBCC-49B7-A883-5E41-3CD4BC521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973" y="1352632"/>
            <a:ext cx="6963747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8654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F2E63D61B4EF4B93C738236FC81050" ma:contentTypeVersion="2" ma:contentTypeDescription="Crear nuevo documento." ma:contentTypeScope="" ma:versionID="ff10a781a61055101a412cec68910d44">
  <xsd:schema xmlns:xsd="http://www.w3.org/2001/XMLSchema" xmlns:xs="http://www.w3.org/2001/XMLSchema" xmlns:p="http://schemas.microsoft.com/office/2006/metadata/properties" xmlns:ns1="http://schemas.microsoft.com/sharepoint/v3" xmlns:ns2="aac6e9ca-a293-4c82-8e9f-9055b12d24a8" targetNamespace="http://schemas.microsoft.com/office/2006/metadata/properties" ma:root="true" ma:fieldsID="48b42b37a1e2ad92365a67a34aee8fa9" ns1:_="" ns2:_="">
    <xsd:import namespace="http://schemas.microsoft.com/sharepoint/v3"/>
    <xsd:import namespace="aac6e9ca-a293-4c82-8e9f-9055b12d24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6e9ca-a293-4c82-8e9f-9055b12d24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843E73-5568-48C0-B4EE-8E58F208D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c6e9ca-a293-4c82-8e9f-9055b12d2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3AAB79-7B07-4B32-AEB8-E1D1F760FD2B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aac6e9ca-a293-4c82-8e9f-9055b12d24a8"/>
    <ds:schemaRef ds:uri="http://schemas.openxmlformats.org/package/2006/metadata/core-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B6D9B8A-FBA1-470A-A40F-C3484A8300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21934</TotalTime>
  <Words>2064</Words>
  <Application>Microsoft Office PowerPoint</Application>
  <PresentationFormat>Presentación en pantalla (16:9)</PresentationFormat>
  <Paragraphs>401</Paragraphs>
  <Slides>75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75</vt:i4>
      </vt:variant>
    </vt:vector>
  </HeadingPairs>
  <TitlesOfParts>
    <vt:vector size="86" baseType="lpstr">
      <vt:lpstr>Arial</vt:lpstr>
      <vt:lpstr>Arial Black</vt:lpstr>
      <vt:lpstr>Arial Narrow</vt:lpstr>
      <vt:lpstr>Calibri</vt:lpstr>
      <vt:lpstr>Helvetica</vt:lpstr>
      <vt:lpstr>Montserrat</vt:lpstr>
      <vt:lpstr>Open Sans</vt:lpstr>
      <vt:lpstr>Open Sans Light</vt:lpstr>
      <vt:lpstr>Open Sans SemiBold</vt:lpstr>
      <vt:lpstr>Verdana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Ingrid Carolina Rozo Rodriguez</cp:lastModifiedBy>
  <cp:revision>21</cp:revision>
  <dcterms:created xsi:type="dcterms:W3CDTF">2018-11-28T19:36:46Z</dcterms:created>
  <dcterms:modified xsi:type="dcterms:W3CDTF">2024-08-09T15:19:54Z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0x01010041F2E63D61B4EF4B93C738236FC81050</vt:lpwstr>
  </property>
</Properties>
</file>