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56" r:id="rId5"/>
    <p:sldId id="364" r:id="rId6"/>
    <p:sldId id="365" r:id="rId7"/>
    <p:sldId id="379" r:id="rId8"/>
    <p:sldId id="380" r:id="rId9"/>
    <p:sldId id="381" r:id="rId10"/>
    <p:sldId id="382" r:id="rId11"/>
    <p:sldId id="366" r:id="rId12"/>
    <p:sldId id="377" r:id="rId13"/>
    <p:sldId id="376" r:id="rId14"/>
    <p:sldId id="378" r:id="rId15"/>
    <p:sldId id="375" r:id="rId16"/>
    <p:sldId id="263" r:id="rId1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userDrawn="1">
          <p15:clr>
            <a:srgbClr val="A4A3A4"/>
          </p15:clr>
        </p15:guide>
        <p15:guide id="2" pos="3080" userDrawn="1">
          <p15:clr>
            <a:srgbClr val="A4A3A4"/>
          </p15:clr>
        </p15:guide>
        <p15:guide id="3" pos="2880" userDrawn="1">
          <p15:clr>
            <a:srgbClr val="A4A3A4"/>
          </p15:clr>
        </p15:guide>
        <p15:guide id="4" pos="5560" userDrawn="1">
          <p15:clr>
            <a:srgbClr val="A4A3A4"/>
          </p15:clr>
        </p15:guide>
        <p15:guide id="5" pos="2680" userDrawn="1">
          <p15:clr>
            <a:srgbClr val="A4A3A4"/>
          </p15:clr>
        </p15:guide>
        <p15:guide id="6" pos="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A34"/>
    <a:srgbClr val="A5C249"/>
    <a:srgbClr val="FF6600"/>
    <a:srgbClr val="339966"/>
    <a:srgbClr val="E7E7E7"/>
    <a:srgbClr val="009DD9"/>
    <a:srgbClr val="0F6FC6"/>
    <a:srgbClr val="10CF9B"/>
    <a:srgbClr val="8924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5501" autoAdjust="0"/>
  </p:normalViewPr>
  <p:slideViewPr>
    <p:cSldViewPr snapToGrid="0" snapToObjects="1" showGuides="1">
      <p:cViewPr varScale="1">
        <p:scale>
          <a:sx n="147" d="100"/>
          <a:sy n="147" d="100"/>
        </p:scale>
        <p:origin x="348" y="120"/>
      </p:cViewPr>
      <p:guideLst>
        <p:guide orient="horz" pos="1786"/>
        <p:guide pos="3080"/>
        <p:guide pos="2880"/>
        <p:guide pos="5560"/>
        <p:guide pos="2680"/>
        <p:guide pos="2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minhacienda\cedin\VICEGRAL\OAP\OAP\Plan_Estrategica\Nuevo%20Esquema%20Repositorio%20Planeaci&#243;n\1)%20PEI\1.1)%20Planeacion_Estrategica\4)%20Seguimientos\Vigencia%202020\Diciembre\Seguimiento%20PEI%20202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nhacienda\cedin\VICEGRAL\OAP\OAP\Plan_Estrategica\Nuevo%20Esquema%20Repositorio%20Planeaci&#243;n\1)%20PEI\1.1)%20Planeacion_Estrategica\4)%20Seguimientos\Vigencia%202020\Diciembre\Seguimiento%20PEI%202020.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minhacienda\cedin\VICEGRAL\OAP\OAP\Plan_Estrategica\Nuevo%20Esquema%20Repositorio%20Planeaci&#243;n\1)%20PEI\1.1)%20Planeacion_Estrategica\4)%20Seguimientos\Vigencia%202020\Diciembre\Seguimiento_PEI_270120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inhacienda\cedin\VICEGRAL\OAP\OAP\Plan_Estrategica\Nuevo%20Esquema%20Repositorio%20Planeaci&#243;n\1)%20PEI\1.1)%20Planeacion_Estrategica\4)%20Seguimientos\Vigencia%202020\Diciembre\Seguimiento_PEI_270120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inhacienda\cedin\VICEGRAL\OAP\OAP\Plan_Estrategica\Nuevo%20Esquema%20Repositorio%20Planeaci&#243;n\1)%20PEI\1.1)%20Planeacion_Estrategica\4)%20Seguimientos\Vigencia%202020\Diciembre\Seguimiento_PEI_270120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inhacienda\cedin\VICEGRAL\OAP\OAP\Plan_Estrategica\Nuevo%20Esquema%20Repositorio%20Planeaci&#243;n\1)%20PEI\1.1)%20Planeacion_Estrategica\4)%20Seguimientos\Vigencia%202020\Diciembre\Seguimiento_PEI_2701202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minhacienda\cedin\VICEGRAL\OAP\OAP\Plan_Estrategica\Nuevo%20Esquema%20Repositorio%20Planeaci&#243;n\1)%20PEI\1.1)%20Planeacion_Estrategica\4)%20Seguimientos\Vigencia%202020\Diciembre\Seguimiento%20PEI%202020.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minhacienda\cedin\VICEGRAL\OAP\OAP\Plan_Estrategica\Nuevo%20Esquema%20Repositorio%20Planeaci&#243;n\1)%20PEI\1.1)%20Planeacion_Estrategica\4)%20Seguimientos\Vigencia%202020\Diciembre\Seguimiento%20PEI%2020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i="0" u="none" strike="noStrike" baseline="0">
                <a:solidFill>
                  <a:srgbClr val="333333"/>
                </a:solidFill>
                <a:latin typeface="Arial"/>
                <a:ea typeface="Arial"/>
                <a:cs typeface="Arial"/>
              </a:defRPr>
            </a:pPr>
            <a:r>
              <a:rPr lang="es-CO" sz="1600" b="1" i="0" u="none" strike="noStrike" baseline="0">
                <a:solidFill>
                  <a:srgbClr val="333333"/>
                </a:solidFill>
                <a:latin typeface="Arial"/>
                <a:cs typeface="Arial"/>
              </a:rPr>
              <a:t>Cumplimiento PEI 2020 </a:t>
            </a:r>
          </a:p>
        </c:rich>
      </c:tx>
      <c:layout>
        <c:manualLayout>
          <c:xMode val="edge"/>
          <c:yMode val="edge"/>
          <c:x val="0.18665811811691477"/>
          <c:y val="8.1847963449013322E-2"/>
        </c:manualLayout>
      </c:layout>
      <c:overlay val="0"/>
      <c:spPr>
        <a:noFill/>
        <a:ln w="25400">
          <a:noFill/>
        </a:ln>
      </c:spPr>
    </c:title>
    <c:autoTitleDeleted val="0"/>
    <c:plotArea>
      <c:layout/>
      <c:doughnutChart>
        <c:varyColors val="1"/>
        <c:ser>
          <c:idx val="1"/>
          <c:order val="0"/>
          <c:spPr>
            <a:solidFill>
              <a:schemeClr val="bg1">
                <a:lumMod val="85000"/>
              </a:schemeClr>
            </a:solidFill>
          </c:spPr>
          <c:dPt>
            <c:idx val="0"/>
            <c:bubble3D val="0"/>
            <c:spPr>
              <a:solidFill>
                <a:srgbClr val="00B050"/>
              </a:solidFill>
            </c:spPr>
            <c:extLst>
              <c:ext xmlns:c16="http://schemas.microsoft.com/office/drawing/2014/chart" uri="{C3380CC4-5D6E-409C-BE32-E72D297353CC}">
                <c16:uniqueId val="{00000001-7CC9-46BB-8C0D-BCF349F6EF65}"/>
              </c:ext>
            </c:extLst>
          </c:dPt>
          <c:dPt>
            <c:idx val="1"/>
            <c:bubble3D val="0"/>
            <c:spPr>
              <a:solidFill>
                <a:srgbClr val="FFC000"/>
              </a:solidFill>
            </c:spPr>
            <c:extLst>
              <c:ext xmlns:c16="http://schemas.microsoft.com/office/drawing/2014/chart" uri="{C3380CC4-5D6E-409C-BE32-E72D297353CC}">
                <c16:uniqueId val="{00000003-7CC9-46BB-8C0D-BCF349F6EF65}"/>
              </c:ext>
            </c:extLst>
          </c:dPt>
          <c:dPt>
            <c:idx val="2"/>
            <c:bubble3D val="0"/>
            <c:spPr>
              <a:solidFill>
                <a:srgbClr val="7030A0"/>
              </a:solidFill>
            </c:spPr>
            <c:extLst>
              <c:ext xmlns:c16="http://schemas.microsoft.com/office/drawing/2014/chart" uri="{C3380CC4-5D6E-409C-BE32-E72D297353CC}">
                <c16:uniqueId val="{00000005-7CC9-46BB-8C0D-BCF349F6EF65}"/>
              </c:ext>
            </c:extLst>
          </c:dPt>
          <c:dPt>
            <c:idx val="3"/>
            <c:bubble3D val="0"/>
            <c:spPr>
              <a:solidFill>
                <a:schemeClr val="bg1">
                  <a:lumMod val="65000"/>
                </a:schemeClr>
              </a:solidFill>
            </c:spPr>
            <c:extLst>
              <c:ext xmlns:c16="http://schemas.microsoft.com/office/drawing/2014/chart" uri="{C3380CC4-5D6E-409C-BE32-E72D297353CC}">
                <c16:uniqueId val="{00000007-7CC9-46BB-8C0D-BCF349F6EF65}"/>
              </c:ext>
            </c:extLst>
          </c:dPt>
          <c:dLbls>
            <c:spPr>
              <a:noFill/>
              <a:ln w="25400">
                <a:noFill/>
              </a:ln>
            </c:spPr>
            <c:txPr>
              <a:bodyPr wrap="square" lIns="38100" tIns="19050" rIns="38100" bIns="19050" anchor="ctr">
                <a:spAutoFit/>
              </a:bodyPr>
              <a:lstStyle/>
              <a:p>
                <a:pPr>
                  <a:defRPr sz="1000" b="0" i="0" u="none" strike="noStrike" baseline="0">
                    <a:solidFill>
                      <a:srgbClr val="333333"/>
                    </a:solidFill>
                    <a:latin typeface="Arial"/>
                    <a:ea typeface="Arial"/>
                    <a:cs typeface="Aria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General!$L$31:$L$34</c:f>
              <c:strCache>
                <c:ptCount val="4"/>
                <c:pt idx="0">
                  <c:v>Finalizadas</c:v>
                </c:pt>
                <c:pt idx="1">
                  <c:v>En desarrollo</c:v>
                </c:pt>
                <c:pt idx="2">
                  <c:v>Para aprobación</c:v>
                </c:pt>
                <c:pt idx="3">
                  <c:v>Canceladas</c:v>
                </c:pt>
              </c:strCache>
            </c:strRef>
          </c:cat>
          <c:val>
            <c:numRef>
              <c:f>General!$M$31:$M$34</c:f>
              <c:numCache>
                <c:formatCode>General</c:formatCode>
                <c:ptCount val="4"/>
                <c:pt idx="0">
                  <c:v>88</c:v>
                </c:pt>
                <c:pt idx="1">
                  <c:v>1</c:v>
                </c:pt>
                <c:pt idx="2">
                  <c:v>1</c:v>
                </c:pt>
                <c:pt idx="3">
                  <c:v>4</c:v>
                </c:pt>
              </c:numCache>
            </c:numRef>
          </c:val>
          <c:extLst>
            <c:ext xmlns:c16="http://schemas.microsoft.com/office/drawing/2014/chart" uri="{C3380CC4-5D6E-409C-BE32-E72D297353CC}">
              <c16:uniqueId val="{00000008-7CC9-46BB-8C0D-BCF349F6EF65}"/>
            </c:ext>
          </c:extLst>
        </c:ser>
        <c:dLbls>
          <c:showLegendKey val="0"/>
          <c:showVal val="0"/>
          <c:showCatName val="0"/>
          <c:showSerName val="0"/>
          <c:showPercent val="0"/>
          <c:showBubbleSize val="0"/>
          <c:showLeaderLines val="0"/>
        </c:dLbls>
        <c:firstSliceAng val="0"/>
        <c:holeSize val="65"/>
      </c:doughnutChart>
      <c:spPr>
        <a:noFill/>
        <a:ln w="25400">
          <a:noFill/>
        </a:ln>
      </c:spPr>
    </c:plotArea>
    <c:legend>
      <c:legendPos val="b"/>
      <c:layout>
        <c:manualLayout>
          <c:xMode val="edge"/>
          <c:yMode val="edge"/>
          <c:x val="0.66337013216859342"/>
          <c:y val="0.79485305077606039"/>
          <c:w val="0.33144437098034502"/>
          <c:h val="0.12695764881241697"/>
        </c:manualLayout>
      </c:layout>
      <c:overlay val="0"/>
      <c:spPr>
        <a:noFill/>
        <a:ln w="25400">
          <a:noFill/>
        </a:ln>
      </c:spPr>
      <c:txPr>
        <a:bodyPr/>
        <a:lstStyle/>
        <a:p>
          <a:pPr>
            <a:defRPr sz="710" b="0" i="0" u="none" strike="noStrike" baseline="0">
              <a:solidFill>
                <a:srgbClr val="333333"/>
              </a:solidFill>
              <a:latin typeface="Arial"/>
              <a:ea typeface="Arial"/>
              <a:cs typeface="Arial"/>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333333"/>
          </a:solidFill>
          <a:latin typeface="Arial"/>
          <a:ea typeface="Arial"/>
          <a:cs typeface="Arial"/>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[Seguimiento PEI 2020.xlsx]General!TablaDinámica1</c:name>
    <c:fmtId val="3"/>
  </c:pivotSource>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s-CO" b="1">
                <a:solidFill>
                  <a:schemeClr val="tx1"/>
                </a:solidFill>
              </a:rPr>
              <a:t>Cumplimiento por Dependencias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ivotFmts>
      <c:pivotFmt>
        <c:idx val="0"/>
      </c:pivotFmt>
      <c:pivotFmt>
        <c:idx val="1"/>
      </c:pivotFmt>
      <c:pivotFmt>
        <c:idx val="2"/>
      </c:pivotFmt>
      <c:pivotFmt>
        <c:idx val="3"/>
      </c:pivotFmt>
      <c:pivotFmt>
        <c:idx val="4"/>
        <c:spPr>
          <a:solidFill>
            <a:schemeClr val="bg1">
              <a:lumMod val="65000"/>
            </a:schemeClr>
          </a:solidFill>
          <a:ln>
            <a:noFill/>
          </a:ln>
          <a:effectLst/>
          <a:sp3d/>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p3d/>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00B050"/>
          </a:solidFill>
          <a:ln>
            <a:noFill/>
          </a:ln>
          <a:effectLst/>
          <a:sp3d/>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sp3d/>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bg1">
              <a:lumMod val="65000"/>
            </a:schemeClr>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00B050"/>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bg1">
              <a:lumMod val="65000"/>
            </a:schemeClr>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00B050"/>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General!$B$3:$B$4</c:f>
              <c:strCache>
                <c:ptCount val="1"/>
                <c:pt idx="0">
                  <c:v>Cancelada</c:v>
                </c:pt>
              </c:strCache>
            </c:strRef>
          </c:tx>
          <c:spPr>
            <a:solidFill>
              <a:schemeClr val="bg1">
                <a:lumMod val="65000"/>
              </a:schemeClr>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General!$A$5:$A$22</c:f>
              <c:strCache>
                <c:ptCount val="17"/>
                <c:pt idx="0">
                  <c:v>Comunicaciones</c:v>
                </c:pt>
                <c:pt idx="1">
                  <c:v>DAF</c:v>
                </c:pt>
                <c:pt idx="2">
                  <c:v>DGCPTN</c:v>
                </c:pt>
                <c:pt idx="3">
                  <c:v>DGPE</c:v>
                </c:pt>
                <c:pt idx="4">
                  <c:v>DGPM</c:v>
                </c:pt>
                <c:pt idx="5">
                  <c:v>DGPPN</c:v>
                </c:pt>
                <c:pt idx="6">
                  <c:v>Dirección de Tecnología</c:v>
                </c:pt>
                <c:pt idx="7">
                  <c:v>DRESS</c:v>
                </c:pt>
                <c:pt idx="8">
                  <c:v>Grupo de Contratos</c:v>
                </c:pt>
                <c:pt idx="9">
                  <c:v>Grupo del SGR</c:v>
                </c:pt>
                <c:pt idx="10">
                  <c:v>OAP</c:v>
                </c:pt>
                <c:pt idx="11">
                  <c:v>REGALIAS</c:v>
                </c:pt>
                <c:pt idx="12">
                  <c:v>Subdirección de GTH</c:v>
                </c:pt>
                <c:pt idx="13">
                  <c:v>Subdirección de Servicios</c:v>
                </c:pt>
                <c:pt idx="14">
                  <c:v>Subdirección de Tecnología</c:v>
                </c:pt>
                <c:pt idx="15">
                  <c:v>Subdirección Jurídica</c:v>
                </c:pt>
                <c:pt idx="16">
                  <c:v>VICETÉCNICO</c:v>
                </c:pt>
              </c:strCache>
            </c:strRef>
          </c:cat>
          <c:val>
            <c:numRef>
              <c:f>General!$B$5:$B$22</c:f>
              <c:numCache>
                <c:formatCode>General</c:formatCode>
                <c:ptCount val="17"/>
                <c:pt idx="6">
                  <c:v>1</c:v>
                </c:pt>
                <c:pt idx="10">
                  <c:v>1</c:v>
                </c:pt>
                <c:pt idx="13">
                  <c:v>1</c:v>
                </c:pt>
                <c:pt idx="16">
                  <c:v>1</c:v>
                </c:pt>
              </c:numCache>
            </c:numRef>
          </c:val>
          <c:extLst>
            <c:ext xmlns:c16="http://schemas.microsoft.com/office/drawing/2014/chart" uri="{C3380CC4-5D6E-409C-BE32-E72D297353CC}">
              <c16:uniqueId val="{00000000-9417-4CD4-AFBB-0997D838413A}"/>
            </c:ext>
          </c:extLst>
        </c:ser>
        <c:ser>
          <c:idx val="1"/>
          <c:order val="1"/>
          <c:tx>
            <c:strRef>
              <c:f>General!$C$3:$C$4</c:f>
              <c:strCache>
                <c:ptCount val="1"/>
                <c:pt idx="0">
                  <c:v>En desarrollo</c:v>
                </c:pt>
              </c:strCache>
            </c:strRef>
          </c:tx>
          <c:spPr>
            <a:solidFill>
              <a:srgbClr val="FFC000"/>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General!$A$5:$A$22</c:f>
              <c:strCache>
                <c:ptCount val="17"/>
                <c:pt idx="0">
                  <c:v>Comunicaciones</c:v>
                </c:pt>
                <c:pt idx="1">
                  <c:v>DAF</c:v>
                </c:pt>
                <c:pt idx="2">
                  <c:v>DGCPTN</c:v>
                </c:pt>
                <c:pt idx="3">
                  <c:v>DGPE</c:v>
                </c:pt>
                <c:pt idx="4">
                  <c:v>DGPM</c:v>
                </c:pt>
                <c:pt idx="5">
                  <c:v>DGPPN</c:v>
                </c:pt>
                <c:pt idx="6">
                  <c:v>Dirección de Tecnología</c:v>
                </c:pt>
                <c:pt idx="7">
                  <c:v>DRESS</c:v>
                </c:pt>
                <c:pt idx="8">
                  <c:v>Grupo de Contratos</c:v>
                </c:pt>
                <c:pt idx="9">
                  <c:v>Grupo del SGR</c:v>
                </c:pt>
                <c:pt idx="10">
                  <c:v>OAP</c:v>
                </c:pt>
                <c:pt idx="11">
                  <c:v>REGALIAS</c:v>
                </c:pt>
                <c:pt idx="12">
                  <c:v>Subdirección de GTH</c:v>
                </c:pt>
                <c:pt idx="13">
                  <c:v>Subdirección de Servicios</c:v>
                </c:pt>
                <c:pt idx="14">
                  <c:v>Subdirección de Tecnología</c:v>
                </c:pt>
                <c:pt idx="15">
                  <c:v>Subdirección Jurídica</c:v>
                </c:pt>
                <c:pt idx="16">
                  <c:v>VICETÉCNICO</c:v>
                </c:pt>
              </c:strCache>
            </c:strRef>
          </c:cat>
          <c:val>
            <c:numRef>
              <c:f>General!$C$5:$C$22</c:f>
              <c:numCache>
                <c:formatCode>General</c:formatCode>
                <c:ptCount val="17"/>
                <c:pt idx="16">
                  <c:v>1</c:v>
                </c:pt>
              </c:numCache>
            </c:numRef>
          </c:val>
          <c:extLst>
            <c:ext xmlns:c16="http://schemas.microsoft.com/office/drawing/2014/chart" uri="{C3380CC4-5D6E-409C-BE32-E72D297353CC}">
              <c16:uniqueId val="{00000001-9417-4CD4-AFBB-0997D838413A}"/>
            </c:ext>
          </c:extLst>
        </c:ser>
        <c:ser>
          <c:idx val="2"/>
          <c:order val="2"/>
          <c:tx>
            <c:strRef>
              <c:f>General!$D$3:$D$4</c:f>
              <c:strCache>
                <c:ptCount val="1"/>
                <c:pt idx="0">
                  <c:v>Finalizada</c:v>
                </c:pt>
              </c:strCache>
            </c:strRef>
          </c:tx>
          <c:spPr>
            <a:solidFill>
              <a:srgbClr val="00B050"/>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General!$A$5:$A$22</c:f>
              <c:strCache>
                <c:ptCount val="17"/>
                <c:pt idx="0">
                  <c:v>Comunicaciones</c:v>
                </c:pt>
                <c:pt idx="1">
                  <c:v>DAF</c:v>
                </c:pt>
                <c:pt idx="2">
                  <c:v>DGCPTN</c:v>
                </c:pt>
                <c:pt idx="3">
                  <c:v>DGPE</c:v>
                </c:pt>
                <c:pt idx="4">
                  <c:v>DGPM</c:v>
                </c:pt>
                <c:pt idx="5">
                  <c:v>DGPPN</c:v>
                </c:pt>
                <c:pt idx="6">
                  <c:v>Dirección de Tecnología</c:v>
                </c:pt>
                <c:pt idx="7">
                  <c:v>DRESS</c:v>
                </c:pt>
                <c:pt idx="8">
                  <c:v>Grupo de Contratos</c:v>
                </c:pt>
                <c:pt idx="9">
                  <c:v>Grupo del SGR</c:v>
                </c:pt>
                <c:pt idx="10">
                  <c:v>OAP</c:v>
                </c:pt>
                <c:pt idx="11">
                  <c:v>REGALIAS</c:v>
                </c:pt>
                <c:pt idx="12">
                  <c:v>Subdirección de GTH</c:v>
                </c:pt>
                <c:pt idx="13">
                  <c:v>Subdirección de Servicios</c:v>
                </c:pt>
                <c:pt idx="14">
                  <c:v>Subdirección de Tecnología</c:v>
                </c:pt>
                <c:pt idx="15">
                  <c:v>Subdirección Jurídica</c:v>
                </c:pt>
                <c:pt idx="16">
                  <c:v>VICETÉCNICO</c:v>
                </c:pt>
              </c:strCache>
            </c:strRef>
          </c:cat>
          <c:val>
            <c:numRef>
              <c:f>General!$D$5:$D$22</c:f>
              <c:numCache>
                <c:formatCode>General</c:formatCode>
                <c:ptCount val="17"/>
                <c:pt idx="0">
                  <c:v>2</c:v>
                </c:pt>
                <c:pt idx="1">
                  <c:v>2</c:v>
                </c:pt>
                <c:pt idx="2">
                  <c:v>6</c:v>
                </c:pt>
                <c:pt idx="3">
                  <c:v>2</c:v>
                </c:pt>
                <c:pt idx="4">
                  <c:v>4</c:v>
                </c:pt>
                <c:pt idx="5">
                  <c:v>4</c:v>
                </c:pt>
                <c:pt idx="6">
                  <c:v>9</c:v>
                </c:pt>
                <c:pt idx="7">
                  <c:v>8</c:v>
                </c:pt>
                <c:pt idx="8">
                  <c:v>2</c:v>
                </c:pt>
                <c:pt idx="9">
                  <c:v>1</c:v>
                </c:pt>
                <c:pt idx="10">
                  <c:v>20</c:v>
                </c:pt>
                <c:pt idx="11">
                  <c:v>3</c:v>
                </c:pt>
                <c:pt idx="12">
                  <c:v>5</c:v>
                </c:pt>
                <c:pt idx="13">
                  <c:v>11</c:v>
                </c:pt>
                <c:pt idx="14">
                  <c:v>1</c:v>
                </c:pt>
                <c:pt idx="15">
                  <c:v>5</c:v>
                </c:pt>
                <c:pt idx="16">
                  <c:v>3</c:v>
                </c:pt>
              </c:numCache>
            </c:numRef>
          </c:val>
          <c:extLst>
            <c:ext xmlns:c16="http://schemas.microsoft.com/office/drawing/2014/chart" uri="{C3380CC4-5D6E-409C-BE32-E72D297353CC}">
              <c16:uniqueId val="{00000002-9417-4CD4-AFBB-0997D838413A}"/>
            </c:ext>
          </c:extLst>
        </c:ser>
        <c:ser>
          <c:idx val="3"/>
          <c:order val="3"/>
          <c:tx>
            <c:strRef>
              <c:f>General!$E$3:$E$4</c:f>
              <c:strCache>
                <c:ptCount val="1"/>
                <c:pt idx="0">
                  <c:v>Para aprobación</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General!$A$5:$A$22</c:f>
              <c:strCache>
                <c:ptCount val="17"/>
                <c:pt idx="0">
                  <c:v>Comunicaciones</c:v>
                </c:pt>
                <c:pt idx="1">
                  <c:v>DAF</c:v>
                </c:pt>
                <c:pt idx="2">
                  <c:v>DGCPTN</c:v>
                </c:pt>
                <c:pt idx="3">
                  <c:v>DGPE</c:v>
                </c:pt>
                <c:pt idx="4">
                  <c:v>DGPM</c:v>
                </c:pt>
                <c:pt idx="5">
                  <c:v>DGPPN</c:v>
                </c:pt>
                <c:pt idx="6">
                  <c:v>Dirección de Tecnología</c:v>
                </c:pt>
                <c:pt idx="7">
                  <c:v>DRESS</c:v>
                </c:pt>
                <c:pt idx="8">
                  <c:v>Grupo de Contratos</c:v>
                </c:pt>
                <c:pt idx="9">
                  <c:v>Grupo del SGR</c:v>
                </c:pt>
                <c:pt idx="10">
                  <c:v>OAP</c:v>
                </c:pt>
                <c:pt idx="11">
                  <c:v>REGALIAS</c:v>
                </c:pt>
                <c:pt idx="12">
                  <c:v>Subdirección de GTH</c:v>
                </c:pt>
                <c:pt idx="13">
                  <c:v>Subdirección de Servicios</c:v>
                </c:pt>
                <c:pt idx="14">
                  <c:v>Subdirección de Tecnología</c:v>
                </c:pt>
                <c:pt idx="15">
                  <c:v>Subdirección Jurídica</c:v>
                </c:pt>
                <c:pt idx="16">
                  <c:v>VICETÉCNICO</c:v>
                </c:pt>
              </c:strCache>
            </c:strRef>
          </c:cat>
          <c:val>
            <c:numRef>
              <c:f>General!$E$5:$E$22</c:f>
              <c:numCache>
                <c:formatCode>General</c:formatCode>
                <c:ptCount val="17"/>
                <c:pt idx="16">
                  <c:v>1</c:v>
                </c:pt>
              </c:numCache>
            </c:numRef>
          </c:val>
          <c:extLst>
            <c:ext xmlns:c16="http://schemas.microsoft.com/office/drawing/2014/chart" uri="{C3380CC4-5D6E-409C-BE32-E72D297353CC}">
              <c16:uniqueId val="{00000003-9417-4CD4-AFBB-0997D838413A}"/>
            </c:ext>
          </c:extLst>
        </c:ser>
        <c:dLbls>
          <c:showLegendKey val="0"/>
          <c:showVal val="0"/>
          <c:showCatName val="0"/>
          <c:showSerName val="0"/>
          <c:showPercent val="0"/>
          <c:showBubbleSize val="0"/>
        </c:dLbls>
        <c:gapWidth val="150"/>
        <c:shape val="box"/>
        <c:axId val="2032022303"/>
        <c:axId val="2032018559"/>
        <c:axId val="0"/>
      </c:bar3DChart>
      <c:catAx>
        <c:axId val="20320223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032018559"/>
        <c:crosses val="autoZero"/>
        <c:auto val="1"/>
        <c:lblAlgn val="ctr"/>
        <c:lblOffset val="100"/>
        <c:noMultiLvlLbl val="0"/>
      </c:catAx>
      <c:valAx>
        <c:axId val="20320185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032022303"/>
        <c:crosses val="autoZero"/>
        <c:crossBetween val="between"/>
      </c:valAx>
      <c:spPr>
        <a:noFill/>
        <a:ln>
          <a:noFill/>
        </a:ln>
        <a:effectLst/>
      </c:spPr>
    </c:plotArea>
    <c:legend>
      <c:legendPos val="r"/>
      <c:layout>
        <c:manualLayout>
          <c:xMode val="edge"/>
          <c:yMode val="edge"/>
          <c:x val="0.80161135810440731"/>
          <c:y val="0.43646867322278038"/>
          <c:w val="0.17600768917896795"/>
          <c:h val="0.2122938646573864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b="0">
          <a:latin typeface="Arial" panose="020B0604020202020204" pitchFamily="34" charset="0"/>
          <a:cs typeface="Arial" panose="020B0604020202020204" pitchFamily="34" charset="0"/>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Hoja1!$I$4</c:f>
              <c:strCache>
                <c:ptCount val="1"/>
                <c:pt idx="0">
                  <c:v>Cancelada</c:v>
                </c:pt>
              </c:strCache>
            </c:strRef>
          </c:tx>
          <c:spPr>
            <a:solidFill>
              <a:schemeClr val="bg1">
                <a:lumMod val="50000"/>
              </a:schemeClr>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Hoja1!$H$5:$H$27</c:f>
              <c:strCache>
                <c:ptCount val="19"/>
                <c:pt idx="0">
                  <c:v>Ini.2019.2022.GM1.001 Fortalecer las herramientas de análisis macroeconómico</c:v>
                </c:pt>
                <c:pt idx="1">
                  <c:v>Ini.2019.2022.GM1.002 Facilitar la transición de la economía hacia el crecimiento sostenible y bajo en carbono.</c:v>
                </c:pt>
                <c:pt idx="2">
                  <c:v>Ini.2019.2022.GM2.001 Diseñar la reforma de mercado de capitales.</c:v>
                </c:pt>
                <c:pt idx="3">
                  <c:v>Ini.2019.2022.GM3.001 Fortalecer la institucionalidad fiscal.</c:v>
                </c:pt>
                <c:pt idx="4">
                  <c:v>Ini.2019.2022.GM3.002 Fortalecer el sistema de gestión de riesgos fiscales.</c:v>
                </c:pt>
                <c:pt idx="5">
                  <c:v>Ini.2019.2022.GM3.003 Optimizar el modelo de gestión y administración del portafolio de empresas estatales y entes gestores.</c:v>
                </c:pt>
                <c:pt idx="6">
                  <c:v>Ini.2019.2022.GM3.004 Monitorear la sostenibilidad de los resultados fiscales de las entidades territoriales y sus descentralizadas.</c:v>
                </c:pt>
                <c:pt idx="7">
                  <c:v>Ini.2019.2022.GM3.005 Diseñar una reforma del sistema tributario territorial.</c:v>
                </c:pt>
                <c:pt idx="8">
                  <c:v>Ini.2019.2022.GM3.006 Modernizar las finanzas públicas.</c:v>
                </c:pt>
                <c:pt idx="9">
                  <c:v>Ini.2019.2022.GM3.007 Articular el presupuesto a los procesos de la Gestión Financiera Pública GFP.</c:v>
                </c:pt>
                <c:pt idx="10">
                  <c:v>Ini.2019.2022.GM3.008 Modernizar los sistemas de información para implementar el nuevo modelo de negocio.</c:v>
                </c:pt>
                <c:pt idx="11">
                  <c:v>Ini.2019.2022.GM3.009 Diseñar una Política sostenible de estabilización de los combustibles líquidos</c:v>
                </c:pt>
                <c:pt idx="12">
                  <c:v>Ini.2019.2022.GM3.010 Fortalecer los lineamientos de política de sostenibilidad financiera del Sistema General de Seguridad Social en Salud y el Sistema General de Riesgos Laborales.</c:v>
                </c:pt>
                <c:pt idx="13">
                  <c:v>Ini.2019.2022.GM3.011 Lograr la articulación y modernización de los sistemas de estimación del pasivo pensional para el nivel central.</c:v>
                </c:pt>
                <c:pt idx="14">
                  <c:v>Ini.2019.2022.GM3.012 Optimizar los procesos de seguimiento y control a los recursos de las Entidades Territoriales administrados por el FONPET.</c:v>
                </c:pt>
                <c:pt idx="15">
                  <c:v>Ini.2019.2022.GM3.013 Contribuir al mejoramiento del proceso de aprobación de proyectos de inversión en los OCAD del SGR.</c:v>
                </c:pt>
                <c:pt idx="16">
                  <c:v>Ini.2019.2022.GM3.014 Consolidar al CETIL como la herramienta para las certificaciones de tiempos laborados válidos para pensiones.</c:v>
                </c:pt>
                <c:pt idx="17">
                  <c:v>Ini.2019.2022.GM3.015 Identificar las apropiaciones presupuestales para políticas transversales.</c:v>
                </c:pt>
                <c:pt idx="18">
                  <c:v>Ini.2019.2022.GM4.001 Promover la regulación de normas para avanzar en la cobertura de los mecanismos de protección a la vejez.</c:v>
                </c:pt>
              </c:strCache>
            </c:strRef>
          </c:cat>
          <c:val>
            <c:numRef>
              <c:f>Hoja1!$I$5:$I$27</c:f>
              <c:numCache>
                <c:formatCode>General</c:formatCode>
                <c:ptCount val="19"/>
                <c:pt idx="7">
                  <c:v>1</c:v>
                </c:pt>
              </c:numCache>
            </c:numRef>
          </c:val>
          <c:extLst>
            <c:ext xmlns:c16="http://schemas.microsoft.com/office/drawing/2014/chart" uri="{C3380CC4-5D6E-409C-BE32-E72D297353CC}">
              <c16:uniqueId val="{00000000-DC4B-4CA3-A1B7-134A84227F9D}"/>
            </c:ext>
          </c:extLst>
        </c:ser>
        <c:ser>
          <c:idx val="1"/>
          <c:order val="1"/>
          <c:tx>
            <c:strRef>
              <c:f>Hoja1!$J$4</c:f>
              <c:strCache>
                <c:ptCount val="1"/>
                <c:pt idx="0">
                  <c:v>En desarrollo</c:v>
                </c:pt>
              </c:strCache>
            </c:strRef>
          </c:tx>
          <c:spPr>
            <a:solidFill>
              <a:srgbClr val="FFC000"/>
            </a:solidFill>
            <a:ln w="25400">
              <a:noFill/>
            </a:ln>
          </c:spPr>
          <c:invertIfNegative val="0"/>
          <c:dLbls>
            <c:dLbl>
              <c:idx val="7"/>
              <c:spPr>
                <a:noFill/>
                <a:ln w="25400">
                  <a:noFill/>
                </a:ln>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4B-4CA3-A1B7-134A84227F9D}"/>
                </c:ext>
              </c:extLst>
            </c:dLbl>
            <c:dLbl>
              <c:idx val="8"/>
              <c:spPr>
                <a:noFill/>
                <a:ln w="25400">
                  <a:noFill/>
                </a:ln>
              </c:spPr>
              <c:txPr>
                <a:bodyPr/>
                <a:lstStyle/>
                <a:p>
                  <a:pPr>
                    <a:defRPr sz="900" b="0" i="0" u="none" strike="noStrike" baseline="0">
                      <a:solidFill>
                        <a:srgbClr val="333333"/>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4B-4CA3-A1B7-134A84227F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Hoja1!$H$5:$H$27</c:f>
              <c:strCache>
                <c:ptCount val="19"/>
                <c:pt idx="0">
                  <c:v>Ini.2019.2022.GM1.001 Fortalecer las herramientas de análisis macroeconómico</c:v>
                </c:pt>
                <c:pt idx="1">
                  <c:v>Ini.2019.2022.GM1.002 Facilitar la transición de la economía hacia el crecimiento sostenible y bajo en carbono.</c:v>
                </c:pt>
                <c:pt idx="2">
                  <c:v>Ini.2019.2022.GM2.001 Diseñar la reforma de mercado de capitales.</c:v>
                </c:pt>
                <c:pt idx="3">
                  <c:v>Ini.2019.2022.GM3.001 Fortalecer la institucionalidad fiscal.</c:v>
                </c:pt>
                <c:pt idx="4">
                  <c:v>Ini.2019.2022.GM3.002 Fortalecer el sistema de gestión de riesgos fiscales.</c:v>
                </c:pt>
                <c:pt idx="5">
                  <c:v>Ini.2019.2022.GM3.003 Optimizar el modelo de gestión y administración del portafolio de empresas estatales y entes gestores.</c:v>
                </c:pt>
                <c:pt idx="6">
                  <c:v>Ini.2019.2022.GM3.004 Monitorear la sostenibilidad de los resultados fiscales de las entidades territoriales y sus descentralizadas.</c:v>
                </c:pt>
                <c:pt idx="7">
                  <c:v>Ini.2019.2022.GM3.005 Diseñar una reforma del sistema tributario territorial.</c:v>
                </c:pt>
                <c:pt idx="8">
                  <c:v>Ini.2019.2022.GM3.006 Modernizar las finanzas públicas.</c:v>
                </c:pt>
                <c:pt idx="9">
                  <c:v>Ini.2019.2022.GM3.007 Articular el presupuesto a los procesos de la Gestión Financiera Pública GFP.</c:v>
                </c:pt>
                <c:pt idx="10">
                  <c:v>Ini.2019.2022.GM3.008 Modernizar los sistemas de información para implementar el nuevo modelo de negocio.</c:v>
                </c:pt>
                <c:pt idx="11">
                  <c:v>Ini.2019.2022.GM3.009 Diseñar una Política sostenible de estabilización de los combustibles líquidos</c:v>
                </c:pt>
                <c:pt idx="12">
                  <c:v>Ini.2019.2022.GM3.010 Fortalecer los lineamientos de política de sostenibilidad financiera del Sistema General de Seguridad Social en Salud y el Sistema General de Riesgos Laborales.</c:v>
                </c:pt>
                <c:pt idx="13">
                  <c:v>Ini.2019.2022.GM3.011 Lograr la articulación y modernización de los sistemas de estimación del pasivo pensional para el nivel central.</c:v>
                </c:pt>
                <c:pt idx="14">
                  <c:v>Ini.2019.2022.GM3.012 Optimizar los procesos de seguimiento y control a los recursos de las Entidades Territoriales administrados por el FONPET.</c:v>
                </c:pt>
                <c:pt idx="15">
                  <c:v>Ini.2019.2022.GM3.013 Contribuir al mejoramiento del proceso de aprobación de proyectos de inversión en los OCAD del SGR.</c:v>
                </c:pt>
                <c:pt idx="16">
                  <c:v>Ini.2019.2022.GM3.014 Consolidar al CETIL como la herramienta para las certificaciones de tiempos laborados válidos para pensiones.</c:v>
                </c:pt>
                <c:pt idx="17">
                  <c:v>Ini.2019.2022.GM3.015 Identificar las apropiaciones presupuestales para políticas transversales.</c:v>
                </c:pt>
                <c:pt idx="18">
                  <c:v>Ini.2019.2022.GM4.001 Promover la regulación de normas para avanzar en la cobertura de los mecanismos de protección a la vejez.</c:v>
                </c:pt>
              </c:strCache>
            </c:strRef>
          </c:cat>
          <c:val>
            <c:numRef>
              <c:f>Hoja1!$J$5:$J$27</c:f>
              <c:numCache>
                <c:formatCode>General</c:formatCode>
                <c:ptCount val="19"/>
                <c:pt idx="11">
                  <c:v>1</c:v>
                </c:pt>
              </c:numCache>
            </c:numRef>
          </c:val>
          <c:extLst>
            <c:ext xmlns:c16="http://schemas.microsoft.com/office/drawing/2014/chart" uri="{C3380CC4-5D6E-409C-BE32-E72D297353CC}">
              <c16:uniqueId val="{00000003-DC4B-4CA3-A1B7-134A84227F9D}"/>
            </c:ext>
          </c:extLst>
        </c:ser>
        <c:ser>
          <c:idx val="2"/>
          <c:order val="2"/>
          <c:tx>
            <c:strRef>
              <c:f>Hoja1!$K$4</c:f>
              <c:strCache>
                <c:ptCount val="1"/>
                <c:pt idx="0">
                  <c:v>Finalizada</c:v>
                </c:pt>
              </c:strCache>
            </c:strRef>
          </c:tx>
          <c:spPr>
            <a:solidFill>
              <a:srgbClr val="00B050"/>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Hoja1!$H$5:$H$27</c:f>
              <c:strCache>
                <c:ptCount val="19"/>
                <c:pt idx="0">
                  <c:v>Ini.2019.2022.GM1.001 Fortalecer las herramientas de análisis macroeconómico</c:v>
                </c:pt>
                <c:pt idx="1">
                  <c:v>Ini.2019.2022.GM1.002 Facilitar la transición de la economía hacia el crecimiento sostenible y bajo en carbono.</c:v>
                </c:pt>
                <c:pt idx="2">
                  <c:v>Ini.2019.2022.GM2.001 Diseñar la reforma de mercado de capitales.</c:v>
                </c:pt>
                <c:pt idx="3">
                  <c:v>Ini.2019.2022.GM3.001 Fortalecer la institucionalidad fiscal.</c:v>
                </c:pt>
                <c:pt idx="4">
                  <c:v>Ini.2019.2022.GM3.002 Fortalecer el sistema de gestión de riesgos fiscales.</c:v>
                </c:pt>
                <c:pt idx="5">
                  <c:v>Ini.2019.2022.GM3.003 Optimizar el modelo de gestión y administración del portafolio de empresas estatales y entes gestores.</c:v>
                </c:pt>
                <c:pt idx="6">
                  <c:v>Ini.2019.2022.GM3.004 Monitorear la sostenibilidad de los resultados fiscales de las entidades territoriales y sus descentralizadas.</c:v>
                </c:pt>
                <c:pt idx="7">
                  <c:v>Ini.2019.2022.GM3.005 Diseñar una reforma del sistema tributario territorial.</c:v>
                </c:pt>
                <c:pt idx="8">
                  <c:v>Ini.2019.2022.GM3.006 Modernizar las finanzas públicas.</c:v>
                </c:pt>
                <c:pt idx="9">
                  <c:v>Ini.2019.2022.GM3.007 Articular el presupuesto a los procesos de la Gestión Financiera Pública GFP.</c:v>
                </c:pt>
                <c:pt idx="10">
                  <c:v>Ini.2019.2022.GM3.008 Modernizar los sistemas de información para implementar el nuevo modelo de negocio.</c:v>
                </c:pt>
                <c:pt idx="11">
                  <c:v>Ini.2019.2022.GM3.009 Diseñar una Política sostenible de estabilización de los combustibles líquidos</c:v>
                </c:pt>
                <c:pt idx="12">
                  <c:v>Ini.2019.2022.GM3.010 Fortalecer los lineamientos de política de sostenibilidad financiera del Sistema General de Seguridad Social en Salud y el Sistema General de Riesgos Laborales.</c:v>
                </c:pt>
                <c:pt idx="13">
                  <c:v>Ini.2019.2022.GM3.011 Lograr la articulación y modernización de los sistemas de estimación del pasivo pensional para el nivel central.</c:v>
                </c:pt>
                <c:pt idx="14">
                  <c:v>Ini.2019.2022.GM3.012 Optimizar los procesos de seguimiento y control a los recursos de las Entidades Territoriales administrados por el FONPET.</c:v>
                </c:pt>
                <c:pt idx="15">
                  <c:v>Ini.2019.2022.GM3.013 Contribuir al mejoramiento del proceso de aprobación de proyectos de inversión en los OCAD del SGR.</c:v>
                </c:pt>
                <c:pt idx="16">
                  <c:v>Ini.2019.2022.GM3.014 Consolidar al CETIL como la herramienta para las certificaciones de tiempos laborados válidos para pensiones.</c:v>
                </c:pt>
                <c:pt idx="17">
                  <c:v>Ini.2019.2022.GM3.015 Identificar las apropiaciones presupuestales para políticas transversales.</c:v>
                </c:pt>
                <c:pt idx="18">
                  <c:v>Ini.2019.2022.GM4.001 Promover la regulación de normas para avanzar en la cobertura de los mecanismos de protección a la vejez.</c:v>
                </c:pt>
              </c:strCache>
            </c:strRef>
          </c:cat>
          <c:val>
            <c:numRef>
              <c:f>Hoja1!$K$5:$K$27</c:f>
              <c:numCache>
                <c:formatCode>General</c:formatCode>
                <c:ptCount val="19"/>
                <c:pt idx="0">
                  <c:v>1</c:v>
                </c:pt>
                <c:pt idx="1">
                  <c:v>3</c:v>
                </c:pt>
                <c:pt idx="3">
                  <c:v>2</c:v>
                </c:pt>
                <c:pt idx="4">
                  <c:v>4</c:v>
                </c:pt>
                <c:pt idx="5">
                  <c:v>2</c:v>
                </c:pt>
                <c:pt idx="6">
                  <c:v>2</c:v>
                </c:pt>
                <c:pt idx="7">
                  <c:v>1</c:v>
                </c:pt>
                <c:pt idx="8">
                  <c:v>1</c:v>
                </c:pt>
                <c:pt idx="9">
                  <c:v>1</c:v>
                </c:pt>
                <c:pt idx="10">
                  <c:v>2</c:v>
                </c:pt>
                <c:pt idx="12">
                  <c:v>2</c:v>
                </c:pt>
                <c:pt idx="13">
                  <c:v>2</c:v>
                </c:pt>
                <c:pt idx="14">
                  <c:v>2</c:v>
                </c:pt>
                <c:pt idx="15">
                  <c:v>3</c:v>
                </c:pt>
                <c:pt idx="16">
                  <c:v>1</c:v>
                </c:pt>
                <c:pt idx="17">
                  <c:v>1</c:v>
                </c:pt>
                <c:pt idx="18">
                  <c:v>1</c:v>
                </c:pt>
              </c:numCache>
            </c:numRef>
          </c:val>
          <c:extLst>
            <c:ext xmlns:c16="http://schemas.microsoft.com/office/drawing/2014/chart" uri="{C3380CC4-5D6E-409C-BE32-E72D297353CC}">
              <c16:uniqueId val="{00000004-DC4B-4CA3-A1B7-134A84227F9D}"/>
            </c:ext>
          </c:extLst>
        </c:ser>
        <c:ser>
          <c:idx val="3"/>
          <c:order val="3"/>
          <c:tx>
            <c:strRef>
              <c:f>Hoja1!$L$4</c:f>
              <c:strCache>
                <c:ptCount val="1"/>
                <c:pt idx="0">
                  <c:v>Para aprobación</c:v>
                </c:pt>
              </c:strCache>
            </c:strRef>
          </c:tx>
          <c:spPr>
            <a:solidFill>
              <a:srgbClr val="00B0F0"/>
            </a:solidFill>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Hoja1!$H$5:$H$27</c:f>
              <c:strCache>
                <c:ptCount val="19"/>
                <c:pt idx="0">
                  <c:v>Ini.2019.2022.GM1.001 Fortalecer las herramientas de análisis macroeconómico</c:v>
                </c:pt>
                <c:pt idx="1">
                  <c:v>Ini.2019.2022.GM1.002 Facilitar la transición de la economía hacia el crecimiento sostenible y bajo en carbono.</c:v>
                </c:pt>
                <c:pt idx="2">
                  <c:v>Ini.2019.2022.GM2.001 Diseñar la reforma de mercado de capitales.</c:v>
                </c:pt>
                <c:pt idx="3">
                  <c:v>Ini.2019.2022.GM3.001 Fortalecer la institucionalidad fiscal.</c:v>
                </c:pt>
                <c:pt idx="4">
                  <c:v>Ini.2019.2022.GM3.002 Fortalecer el sistema de gestión de riesgos fiscales.</c:v>
                </c:pt>
                <c:pt idx="5">
                  <c:v>Ini.2019.2022.GM3.003 Optimizar el modelo de gestión y administración del portafolio de empresas estatales y entes gestores.</c:v>
                </c:pt>
                <c:pt idx="6">
                  <c:v>Ini.2019.2022.GM3.004 Monitorear la sostenibilidad de los resultados fiscales de las entidades territoriales y sus descentralizadas.</c:v>
                </c:pt>
                <c:pt idx="7">
                  <c:v>Ini.2019.2022.GM3.005 Diseñar una reforma del sistema tributario territorial.</c:v>
                </c:pt>
                <c:pt idx="8">
                  <c:v>Ini.2019.2022.GM3.006 Modernizar las finanzas públicas.</c:v>
                </c:pt>
                <c:pt idx="9">
                  <c:v>Ini.2019.2022.GM3.007 Articular el presupuesto a los procesos de la Gestión Financiera Pública GFP.</c:v>
                </c:pt>
                <c:pt idx="10">
                  <c:v>Ini.2019.2022.GM3.008 Modernizar los sistemas de información para implementar el nuevo modelo de negocio.</c:v>
                </c:pt>
                <c:pt idx="11">
                  <c:v>Ini.2019.2022.GM3.009 Diseñar una Política sostenible de estabilización de los combustibles líquidos</c:v>
                </c:pt>
                <c:pt idx="12">
                  <c:v>Ini.2019.2022.GM3.010 Fortalecer los lineamientos de política de sostenibilidad financiera del Sistema General de Seguridad Social en Salud y el Sistema General de Riesgos Laborales.</c:v>
                </c:pt>
                <c:pt idx="13">
                  <c:v>Ini.2019.2022.GM3.011 Lograr la articulación y modernización de los sistemas de estimación del pasivo pensional para el nivel central.</c:v>
                </c:pt>
                <c:pt idx="14">
                  <c:v>Ini.2019.2022.GM3.012 Optimizar los procesos de seguimiento y control a los recursos de las Entidades Territoriales administrados por el FONPET.</c:v>
                </c:pt>
                <c:pt idx="15">
                  <c:v>Ini.2019.2022.GM3.013 Contribuir al mejoramiento del proceso de aprobación de proyectos de inversión en los OCAD del SGR.</c:v>
                </c:pt>
                <c:pt idx="16">
                  <c:v>Ini.2019.2022.GM3.014 Consolidar al CETIL como la herramienta para las certificaciones de tiempos laborados válidos para pensiones.</c:v>
                </c:pt>
                <c:pt idx="17">
                  <c:v>Ini.2019.2022.GM3.015 Identificar las apropiaciones presupuestales para políticas transversales.</c:v>
                </c:pt>
                <c:pt idx="18">
                  <c:v>Ini.2019.2022.GM4.001 Promover la regulación de normas para avanzar en la cobertura de los mecanismos de protección a la vejez.</c:v>
                </c:pt>
              </c:strCache>
            </c:strRef>
          </c:cat>
          <c:val>
            <c:numRef>
              <c:f>Hoja1!$L$5:$L$27</c:f>
              <c:numCache>
                <c:formatCode>General</c:formatCode>
                <c:ptCount val="19"/>
                <c:pt idx="2">
                  <c:v>1</c:v>
                </c:pt>
              </c:numCache>
            </c:numRef>
          </c:val>
          <c:extLst>
            <c:ext xmlns:c16="http://schemas.microsoft.com/office/drawing/2014/chart" uri="{C3380CC4-5D6E-409C-BE32-E72D297353CC}">
              <c16:uniqueId val="{00000005-DC4B-4CA3-A1B7-134A84227F9D}"/>
            </c:ext>
          </c:extLst>
        </c:ser>
        <c:dLbls>
          <c:showLegendKey val="0"/>
          <c:showVal val="0"/>
          <c:showCatName val="0"/>
          <c:showSerName val="0"/>
          <c:showPercent val="0"/>
          <c:showBubbleSize val="0"/>
        </c:dLbls>
        <c:gapWidth val="150"/>
        <c:overlap val="100"/>
        <c:axId val="1654522512"/>
        <c:axId val="1"/>
      </c:barChart>
      <c:catAx>
        <c:axId val="165452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800" b="0" i="0" u="none" strike="noStrike" baseline="0">
                <a:solidFill>
                  <a:srgbClr val="333333"/>
                </a:solidFill>
                <a:latin typeface="Arial" panose="020B0604020202020204" pitchFamily="34" charset="0"/>
                <a:ea typeface="Calibri"/>
                <a:cs typeface="Arial" panose="020B0604020202020204" pitchFamily="34" charset="0"/>
              </a:defRPr>
            </a:pPr>
            <a:endParaRPr lang="es-CO"/>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s-CO"/>
          </a:p>
        </c:txPr>
        <c:crossAx val="1654522512"/>
        <c:crosses val="autoZero"/>
        <c:crossBetween val="between"/>
        <c:majorUnit val="0.5"/>
      </c:valAx>
      <c:spPr>
        <a:noFill/>
        <a:ln w="25400">
          <a:noFill/>
        </a:ln>
      </c:spPr>
    </c:plotArea>
    <c:legend>
      <c:legendPos val="b"/>
      <c:layout>
        <c:manualLayout>
          <c:xMode val="edge"/>
          <c:yMode val="edge"/>
          <c:x val="0.36570134108489988"/>
          <c:y val="0.94613711526976907"/>
          <c:w val="0.44303950849957141"/>
          <c:h val="3.8566517617420193E-2"/>
        </c:manualLayout>
      </c:layout>
      <c:overlay val="0"/>
      <c:spPr>
        <a:noFill/>
        <a:ln w="25400">
          <a:noFill/>
        </a:ln>
      </c:spPr>
      <c:txPr>
        <a:bodyPr/>
        <a:lstStyle/>
        <a:p>
          <a:pPr>
            <a:defRPr sz="755" b="0" i="0" u="none" strike="noStrike" baseline="0">
              <a:solidFill>
                <a:srgbClr val="333333"/>
              </a:solidFill>
              <a:latin typeface="Calibri"/>
              <a:ea typeface="Calibri"/>
              <a:cs typeface="Calibri"/>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333333"/>
                </a:solidFill>
                <a:latin typeface="Arial"/>
                <a:ea typeface="Arial"/>
                <a:cs typeface="Arial"/>
              </a:defRPr>
            </a:pPr>
            <a:r>
              <a:rPr lang="es-CO" sz="1200" b="1" i="0" u="none" strike="noStrike" baseline="0" dirty="0">
                <a:solidFill>
                  <a:srgbClr val="333333"/>
                </a:solidFill>
                <a:latin typeface="Arial"/>
                <a:cs typeface="Arial"/>
              </a:rPr>
              <a:t>Cumplimiento diciembre PEI 2020 </a:t>
            </a:r>
          </a:p>
          <a:p>
            <a:pPr>
              <a:defRPr sz="1000" b="0" i="0" u="none" strike="noStrike" baseline="0">
                <a:solidFill>
                  <a:srgbClr val="333333"/>
                </a:solidFill>
                <a:latin typeface="Arial"/>
                <a:ea typeface="Arial"/>
                <a:cs typeface="Arial"/>
              </a:defRPr>
            </a:pPr>
            <a:r>
              <a:rPr lang="es-CO" sz="1200" b="1" i="0" u="none" strike="noStrike" baseline="0" dirty="0">
                <a:solidFill>
                  <a:srgbClr val="333333"/>
                </a:solidFill>
                <a:latin typeface="Arial"/>
                <a:cs typeface="Arial"/>
              </a:rPr>
              <a:t>Perspectiva Misional</a:t>
            </a:r>
          </a:p>
        </c:rich>
      </c:tx>
      <c:layout>
        <c:manualLayout>
          <c:xMode val="edge"/>
          <c:yMode val="edge"/>
          <c:x val="0.16952107005333636"/>
          <c:y val="7.3102187845821287E-2"/>
        </c:manualLayout>
      </c:layout>
      <c:overlay val="0"/>
      <c:spPr>
        <a:noFill/>
        <a:ln w="25400">
          <a:noFill/>
        </a:ln>
      </c:spPr>
    </c:title>
    <c:autoTitleDeleted val="0"/>
    <c:plotArea>
      <c:layout/>
      <c:doughnutChart>
        <c:varyColors val="1"/>
        <c:ser>
          <c:idx val="1"/>
          <c:order val="0"/>
          <c:spPr>
            <a:solidFill>
              <a:schemeClr val="bg1">
                <a:lumMod val="85000"/>
              </a:schemeClr>
            </a:solidFill>
          </c:spPr>
          <c:dPt>
            <c:idx val="0"/>
            <c:bubble3D val="0"/>
            <c:spPr>
              <a:solidFill>
                <a:srgbClr val="FFC000"/>
              </a:solidFill>
            </c:spPr>
            <c:extLst>
              <c:ext xmlns:c16="http://schemas.microsoft.com/office/drawing/2014/chart" uri="{C3380CC4-5D6E-409C-BE32-E72D297353CC}">
                <c16:uniqueId val="{00000001-2090-43CD-BA93-37BE279F4517}"/>
              </c:ext>
            </c:extLst>
          </c:dPt>
          <c:dPt>
            <c:idx val="1"/>
            <c:bubble3D val="0"/>
            <c:spPr>
              <a:solidFill>
                <a:schemeClr val="bg1">
                  <a:lumMod val="50000"/>
                </a:schemeClr>
              </a:solidFill>
            </c:spPr>
            <c:extLst>
              <c:ext xmlns:c16="http://schemas.microsoft.com/office/drawing/2014/chart" uri="{C3380CC4-5D6E-409C-BE32-E72D297353CC}">
                <c16:uniqueId val="{00000003-2090-43CD-BA93-37BE279F4517}"/>
              </c:ext>
            </c:extLst>
          </c:dPt>
          <c:dPt>
            <c:idx val="2"/>
            <c:bubble3D val="0"/>
            <c:spPr>
              <a:solidFill>
                <a:srgbClr val="00B0F0"/>
              </a:solidFill>
            </c:spPr>
            <c:extLst>
              <c:ext xmlns:c16="http://schemas.microsoft.com/office/drawing/2014/chart" uri="{C3380CC4-5D6E-409C-BE32-E72D297353CC}">
                <c16:uniqueId val="{00000005-2090-43CD-BA93-37BE279F4517}"/>
              </c:ext>
            </c:extLst>
          </c:dPt>
          <c:dPt>
            <c:idx val="3"/>
            <c:bubble3D val="0"/>
            <c:spPr>
              <a:solidFill>
                <a:srgbClr val="00B050"/>
              </a:solidFill>
            </c:spPr>
            <c:extLst>
              <c:ext xmlns:c16="http://schemas.microsoft.com/office/drawing/2014/chart" uri="{C3380CC4-5D6E-409C-BE32-E72D297353CC}">
                <c16:uniqueId val="{00000007-2090-43CD-BA93-37BE279F4517}"/>
              </c:ext>
            </c:extLst>
          </c:dPt>
          <c:dLbls>
            <c:spPr>
              <a:noFill/>
              <a:ln w="25400">
                <a:noFill/>
              </a:ln>
            </c:spPr>
            <c:txPr>
              <a:bodyPr wrap="square" lIns="38100" tIns="19050" rIns="38100" bIns="19050" anchor="ctr">
                <a:spAutoFit/>
              </a:bodyPr>
              <a:lstStyle/>
              <a:p>
                <a:pPr>
                  <a:defRPr sz="1000" b="0" i="0" u="none" strike="noStrike" baseline="0">
                    <a:solidFill>
                      <a:srgbClr val="333333"/>
                    </a:solidFill>
                    <a:latin typeface="Arial"/>
                    <a:ea typeface="Arial"/>
                    <a:cs typeface="Aria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Hoja1!$L$39:$L$42</c:f>
              <c:strCache>
                <c:ptCount val="4"/>
                <c:pt idx="0">
                  <c:v>En desarrollo</c:v>
                </c:pt>
                <c:pt idx="1">
                  <c:v>Cancelada</c:v>
                </c:pt>
                <c:pt idx="2">
                  <c:v>Para aprobación</c:v>
                </c:pt>
                <c:pt idx="3">
                  <c:v>Finalizadas</c:v>
                </c:pt>
              </c:strCache>
            </c:strRef>
          </c:cat>
          <c:val>
            <c:numRef>
              <c:f>Hoja1!$M$39:$M$42</c:f>
              <c:numCache>
                <c:formatCode>General</c:formatCode>
                <c:ptCount val="4"/>
                <c:pt idx="0">
                  <c:v>1</c:v>
                </c:pt>
                <c:pt idx="1">
                  <c:v>1</c:v>
                </c:pt>
                <c:pt idx="2">
                  <c:v>1</c:v>
                </c:pt>
                <c:pt idx="3">
                  <c:v>31</c:v>
                </c:pt>
              </c:numCache>
            </c:numRef>
          </c:val>
          <c:extLst>
            <c:ext xmlns:c16="http://schemas.microsoft.com/office/drawing/2014/chart" uri="{C3380CC4-5D6E-409C-BE32-E72D297353CC}">
              <c16:uniqueId val="{00000008-2090-43CD-BA93-37BE279F4517}"/>
            </c:ext>
          </c:extLst>
        </c:ser>
        <c:dLbls>
          <c:showLegendKey val="0"/>
          <c:showVal val="0"/>
          <c:showCatName val="0"/>
          <c:showSerName val="0"/>
          <c:showPercent val="0"/>
          <c:showBubbleSize val="0"/>
          <c:showLeaderLines val="0"/>
        </c:dLbls>
        <c:firstSliceAng val="0"/>
        <c:holeSize val="65"/>
      </c:doughnutChart>
      <c:spPr>
        <a:noFill/>
        <a:ln w="25400">
          <a:noFill/>
        </a:ln>
      </c:spPr>
    </c:plotArea>
    <c:legend>
      <c:legendPos val="b"/>
      <c:layout/>
      <c:overlay val="0"/>
      <c:spPr>
        <a:noFill/>
        <a:ln w="25400">
          <a:noFill/>
        </a:ln>
      </c:spPr>
      <c:txPr>
        <a:bodyPr/>
        <a:lstStyle/>
        <a:p>
          <a:pPr>
            <a:defRPr sz="710" b="0" i="0" u="none" strike="noStrike" baseline="0">
              <a:solidFill>
                <a:srgbClr val="333333"/>
              </a:solidFill>
              <a:latin typeface="Arial"/>
              <a:ea typeface="Arial"/>
              <a:cs typeface="Arial"/>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333333"/>
          </a:solidFill>
          <a:latin typeface="Arial"/>
          <a:ea typeface="Arial"/>
          <a:cs typeface="Arial"/>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333333"/>
                </a:solidFill>
                <a:latin typeface="Arial"/>
                <a:ea typeface="Arial"/>
                <a:cs typeface="Arial"/>
              </a:defRPr>
            </a:pPr>
            <a:r>
              <a:rPr lang="es-CO" sz="1200" b="1" i="0" u="none" strike="noStrike" baseline="0" dirty="0">
                <a:solidFill>
                  <a:srgbClr val="333333"/>
                </a:solidFill>
                <a:latin typeface="Arial"/>
                <a:cs typeface="Arial"/>
              </a:rPr>
              <a:t>Cumplimiento diciembre PEI 2020 </a:t>
            </a:r>
          </a:p>
          <a:p>
            <a:pPr>
              <a:defRPr sz="1000" b="0" i="0" u="none" strike="noStrike" baseline="0">
                <a:solidFill>
                  <a:srgbClr val="333333"/>
                </a:solidFill>
                <a:latin typeface="Arial"/>
                <a:ea typeface="Arial"/>
                <a:cs typeface="Arial"/>
              </a:defRPr>
            </a:pPr>
            <a:r>
              <a:rPr lang="es-CO" sz="1200" b="1" i="0" u="none" strike="noStrike" baseline="0" dirty="0">
                <a:solidFill>
                  <a:srgbClr val="333333"/>
                </a:solidFill>
                <a:latin typeface="Arial"/>
                <a:cs typeface="Arial"/>
              </a:rPr>
              <a:t>Perspectiva Apoyo</a:t>
            </a:r>
          </a:p>
        </c:rich>
      </c:tx>
      <c:layout>
        <c:manualLayout>
          <c:xMode val="edge"/>
          <c:yMode val="edge"/>
          <c:x val="0.17648000106856876"/>
          <c:y val="8.1847963449013322E-2"/>
        </c:manualLayout>
      </c:layout>
      <c:overlay val="0"/>
      <c:spPr>
        <a:noFill/>
        <a:ln w="25400">
          <a:noFill/>
        </a:ln>
      </c:spPr>
    </c:title>
    <c:autoTitleDeleted val="0"/>
    <c:plotArea>
      <c:layout>
        <c:manualLayout>
          <c:layoutTarget val="inner"/>
          <c:xMode val="edge"/>
          <c:yMode val="edge"/>
          <c:x val="0.30329205509948515"/>
          <c:y val="0.34447604974086493"/>
          <c:w val="0.48176986225128704"/>
          <c:h val="0.57994662785258966"/>
        </c:manualLayout>
      </c:layout>
      <c:doughnutChart>
        <c:varyColors val="1"/>
        <c:ser>
          <c:idx val="1"/>
          <c:order val="0"/>
          <c:spPr>
            <a:solidFill>
              <a:schemeClr val="bg1">
                <a:lumMod val="85000"/>
              </a:schemeClr>
            </a:solidFill>
          </c:spPr>
          <c:dPt>
            <c:idx val="0"/>
            <c:bubble3D val="0"/>
            <c:spPr>
              <a:solidFill>
                <a:schemeClr val="bg1">
                  <a:lumMod val="50000"/>
                </a:schemeClr>
              </a:solidFill>
            </c:spPr>
            <c:extLst>
              <c:ext xmlns:c16="http://schemas.microsoft.com/office/drawing/2014/chart" uri="{C3380CC4-5D6E-409C-BE32-E72D297353CC}">
                <c16:uniqueId val="{00000001-F51F-43F6-97C7-05FCCD129185}"/>
              </c:ext>
            </c:extLst>
          </c:dPt>
          <c:dPt>
            <c:idx val="1"/>
            <c:bubble3D val="0"/>
            <c:spPr>
              <a:solidFill>
                <a:srgbClr val="00B050"/>
              </a:solidFill>
            </c:spPr>
            <c:extLst>
              <c:ext xmlns:c16="http://schemas.microsoft.com/office/drawing/2014/chart" uri="{C3380CC4-5D6E-409C-BE32-E72D297353CC}">
                <c16:uniqueId val="{00000003-F51F-43F6-97C7-05FCCD129185}"/>
              </c:ext>
            </c:extLst>
          </c:dPt>
          <c:dPt>
            <c:idx val="2"/>
            <c:bubble3D val="0"/>
            <c:spPr>
              <a:solidFill>
                <a:srgbClr val="00B0F0"/>
              </a:solidFill>
            </c:spPr>
            <c:extLst>
              <c:ext xmlns:c16="http://schemas.microsoft.com/office/drawing/2014/chart" uri="{C3380CC4-5D6E-409C-BE32-E72D297353CC}">
                <c16:uniqueId val="{00000005-F51F-43F6-97C7-05FCCD129185}"/>
              </c:ext>
            </c:extLst>
          </c:dPt>
          <c:dPt>
            <c:idx val="3"/>
            <c:bubble3D val="0"/>
            <c:spPr>
              <a:solidFill>
                <a:srgbClr val="00B050"/>
              </a:solidFill>
            </c:spPr>
            <c:extLst>
              <c:ext xmlns:c16="http://schemas.microsoft.com/office/drawing/2014/chart" uri="{C3380CC4-5D6E-409C-BE32-E72D297353CC}">
                <c16:uniqueId val="{00000007-F51F-43F6-97C7-05FCCD129185}"/>
              </c:ext>
            </c:extLst>
          </c:dPt>
          <c:dLbls>
            <c:spPr>
              <a:noFill/>
              <a:ln w="25400">
                <a:noFill/>
              </a:ln>
            </c:spPr>
            <c:txPr>
              <a:bodyPr wrap="square" lIns="38100" tIns="19050" rIns="38100" bIns="19050" anchor="ctr">
                <a:spAutoFit/>
              </a:bodyPr>
              <a:lstStyle/>
              <a:p>
                <a:pPr>
                  <a:defRPr sz="1000" b="0" i="0" u="none" strike="noStrike" baseline="0">
                    <a:solidFill>
                      <a:srgbClr val="333333"/>
                    </a:solidFill>
                    <a:latin typeface="Arial"/>
                    <a:ea typeface="Arial"/>
                    <a:cs typeface="Aria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'Hoja1 (2)'!$K$39:$L$40</c:f>
              <c:strCache>
                <c:ptCount val="2"/>
                <c:pt idx="0">
                  <c:v>Canceladas</c:v>
                </c:pt>
                <c:pt idx="1">
                  <c:v>Finalizadas</c:v>
                </c:pt>
              </c:strCache>
            </c:strRef>
          </c:cat>
          <c:val>
            <c:numRef>
              <c:f>'Hoja1 (2)'!$M$39:$M$40</c:f>
              <c:numCache>
                <c:formatCode>General</c:formatCode>
                <c:ptCount val="2"/>
                <c:pt idx="0">
                  <c:v>3</c:v>
                </c:pt>
                <c:pt idx="1">
                  <c:v>57</c:v>
                </c:pt>
              </c:numCache>
            </c:numRef>
          </c:val>
          <c:extLst>
            <c:ext xmlns:c16="http://schemas.microsoft.com/office/drawing/2014/chart" uri="{C3380CC4-5D6E-409C-BE32-E72D297353CC}">
              <c16:uniqueId val="{00000008-F51F-43F6-97C7-05FCCD129185}"/>
            </c:ext>
          </c:extLst>
        </c:ser>
        <c:dLbls>
          <c:showLegendKey val="0"/>
          <c:showVal val="0"/>
          <c:showCatName val="0"/>
          <c:showSerName val="0"/>
          <c:showPercent val="0"/>
          <c:showBubbleSize val="0"/>
          <c:showLeaderLines val="0"/>
        </c:dLbls>
        <c:firstSliceAng val="0"/>
        <c:holeSize val="65"/>
      </c:doughnutChart>
      <c:spPr>
        <a:noFill/>
        <a:ln w="25400">
          <a:noFill/>
        </a:ln>
      </c:spPr>
    </c:plotArea>
    <c:legend>
      <c:legendPos val="b"/>
      <c:layout>
        <c:manualLayout>
          <c:xMode val="edge"/>
          <c:yMode val="edge"/>
          <c:x val="0.28525323500765265"/>
          <c:y val="0.9263425841984777"/>
          <c:w val="0.46483511896479757"/>
          <c:h val="7.3657415801522269E-2"/>
        </c:manualLayout>
      </c:layout>
      <c:overlay val="0"/>
      <c:spPr>
        <a:noFill/>
        <a:ln w="25400">
          <a:noFill/>
        </a:ln>
      </c:spPr>
      <c:txPr>
        <a:bodyPr/>
        <a:lstStyle/>
        <a:p>
          <a:pPr>
            <a:defRPr sz="710" b="0" i="0" u="none" strike="noStrike" baseline="0">
              <a:solidFill>
                <a:srgbClr val="333333"/>
              </a:solidFill>
              <a:latin typeface="Arial"/>
              <a:ea typeface="Arial"/>
              <a:cs typeface="Arial"/>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333333"/>
          </a:solidFill>
          <a:latin typeface="Arial"/>
          <a:ea typeface="Arial"/>
          <a:cs typeface="Arial"/>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'Hoja1 (2)'!$I$4</c:f>
              <c:strCache>
                <c:ptCount val="1"/>
                <c:pt idx="0">
                  <c:v>Cancelada</c:v>
                </c:pt>
              </c:strCache>
            </c:strRef>
          </c:tx>
          <c:spPr>
            <a:solidFill>
              <a:schemeClr val="bg1">
                <a:lumMod val="50000"/>
              </a:schemeClr>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 (2)'!$H$5:$H$34</c:f>
              <c:strCache>
                <c:ptCount val="11"/>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Ini.2019.2022.GR2.005 Implementar lineamientos y estándares en seguridad digital basados en aspectos de transformación digital e innovación-SEGURIDAD.</c:v>
                </c:pt>
                <c:pt idx="10">
                  <c:v>Ini.2019.2022.GR3.001 Adecuar el Sistema Único de Gestión de acuerdo al Modelo Integrado de Planeación y Gestión.</c:v>
                </c:pt>
              </c:strCache>
            </c:strRef>
          </c:cat>
          <c:val>
            <c:numRef>
              <c:f>'Hoja1 (2)'!$I$5:$I$34</c:f>
              <c:numCache>
                <c:formatCode>General</c:formatCode>
                <c:ptCount val="11"/>
                <c:pt idx="4">
                  <c:v>1</c:v>
                </c:pt>
                <c:pt idx="7">
                  <c:v>1</c:v>
                </c:pt>
                <c:pt idx="10">
                  <c:v>1</c:v>
                </c:pt>
              </c:numCache>
            </c:numRef>
          </c:val>
          <c:extLst>
            <c:ext xmlns:c16="http://schemas.microsoft.com/office/drawing/2014/chart" uri="{C3380CC4-5D6E-409C-BE32-E72D297353CC}">
              <c16:uniqueId val="{00000000-249B-48D3-8E61-D7569F19E475}"/>
            </c:ext>
          </c:extLst>
        </c:ser>
        <c:ser>
          <c:idx val="1"/>
          <c:order val="1"/>
          <c:tx>
            <c:strRef>
              <c:f>'Hoja1 (2)'!$J$4</c:f>
              <c:strCache>
                <c:ptCount val="1"/>
                <c:pt idx="0">
                  <c:v>En desarrollo</c:v>
                </c:pt>
              </c:strCache>
            </c:strRef>
          </c:tx>
          <c:spPr>
            <a:solidFill>
              <a:srgbClr val="FFC000"/>
            </a:solidFill>
            <a:ln w="25400">
              <a:noFill/>
            </a:ln>
          </c:spPr>
          <c:invertIfNegative val="0"/>
          <c:dLbls>
            <c:dLbl>
              <c:idx val="7"/>
              <c:spPr>
                <a:noFill/>
                <a:ln w="25400">
                  <a:noFill/>
                </a:ln>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9B-48D3-8E61-D7569F19E475}"/>
                </c:ext>
              </c:extLst>
            </c:dLbl>
            <c:dLbl>
              <c:idx val="8"/>
              <c:spPr>
                <a:noFill/>
                <a:ln w="25400">
                  <a:noFill/>
                </a:ln>
              </c:spPr>
              <c:txPr>
                <a:bodyPr/>
                <a:lstStyle/>
                <a:p>
                  <a:pPr>
                    <a:defRPr sz="900" b="0" i="0" u="none" strike="noStrike" baseline="0">
                      <a:solidFill>
                        <a:srgbClr val="333333"/>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9B-48D3-8E61-D7569F19E4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'Hoja1 (2)'!$H$5:$H$34</c:f>
              <c:strCache>
                <c:ptCount val="11"/>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Ini.2019.2022.GR2.005 Implementar lineamientos y estándares en seguridad digital basados en aspectos de transformación digital e innovación-SEGURIDAD.</c:v>
                </c:pt>
                <c:pt idx="10">
                  <c:v>Ini.2019.2022.GR3.001 Adecuar el Sistema Único de Gestión de acuerdo al Modelo Integrado de Planeación y Gestión.</c:v>
                </c:pt>
              </c:strCache>
            </c:strRef>
          </c:cat>
          <c:val>
            <c:numRef>
              <c:f>'Hoja1 (2)'!$J$5:$J$34</c:f>
            </c:numRef>
          </c:val>
          <c:extLst>
            <c:ext xmlns:c16="http://schemas.microsoft.com/office/drawing/2014/chart" uri="{C3380CC4-5D6E-409C-BE32-E72D297353CC}">
              <c16:uniqueId val="{00000003-249B-48D3-8E61-D7569F19E475}"/>
            </c:ext>
          </c:extLst>
        </c:ser>
        <c:ser>
          <c:idx val="2"/>
          <c:order val="2"/>
          <c:tx>
            <c:strRef>
              <c:f>'Hoja1 (2)'!$K$4</c:f>
              <c:strCache>
                <c:ptCount val="1"/>
                <c:pt idx="0">
                  <c:v>Finalizada</c:v>
                </c:pt>
              </c:strCache>
            </c:strRef>
          </c:tx>
          <c:spPr>
            <a:solidFill>
              <a:srgbClr val="00B050"/>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 (2)'!$H$5:$H$34</c:f>
              <c:strCache>
                <c:ptCount val="11"/>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Ini.2019.2022.GR2.005 Implementar lineamientos y estándares en seguridad digital basados en aspectos de transformación digital e innovación-SEGURIDAD.</c:v>
                </c:pt>
                <c:pt idx="10">
                  <c:v>Ini.2019.2022.GR3.001 Adecuar el Sistema Único de Gestión de acuerdo al Modelo Integrado de Planeación y Gestión.</c:v>
                </c:pt>
              </c:strCache>
            </c:strRef>
          </c:cat>
          <c:val>
            <c:numRef>
              <c:f>'Hoja1 (2)'!$K$5:$K$34</c:f>
              <c:numCache>
                <c:formatCode>General</c:formatCode>
                <c:ptCount val="11"/>
                <c:pt idx="0">
                  <c:v>4</c:v>
                </c:pt>
                <c:pt idx="1">
                  <c:v>2</c:v>
                </c:pt>
                <c:pt idx="2">
                  <c:v>1</c:v>
                </c:pt>
                <c:pt idx="3">
                  <c:v>5</c:v>
                </c:pt>
                <c:pt idx="4">
                  <c:v>12</c:v>
                </c:pt>
                <c:pt idx="5">
                  <c:v>12</c:v>
                </c:pt>
                <c:pt idx="6">
                  <c:v>3</c:v>
                </c:pt>
                <c:pt idx="7">
                  <c:v>1</c:v>
                </c:pt>
                <c:pt idx="8">
                  <c:v>4</c:v>
                </c:pt>
                <c:pt idx="9">
                  <c:v>5</c:v>
                </c:pt>
                <c:pt idx="10">
                  <c:v>8</c:v>
                </c:pt>
              </c:numCache>
            </c:numRef>
          </c:val>
          <c:extLst>
            <c:ext xmlns:c16="http://schemas.microsoft.com/office/drawing/2014/chart" uri="{C3380CC4-5D6E-409C-BE32-E72D297353CC}">
              <c16:uniqueId val="{00000004-249B-48D3-8E61-D7569F19E475}"/>
            </c:ext>
          </c:extLst>
        </c:ser>
        <c:ser>
          <c:idx val="3"/>
          <c:order val="3"/>
          <c:tx>
            <c:strRef>
              <c:f>'Hoja1 (2)'!$L$4</c:f>
              <c:strCache>
                <c:ptCount val="1"/>
                <c:pt idx="0">
                  <c:v>Para aprobación</c:v>
                </c:pt>
              </c:strCache>
            </c:strRef>
          </c:tx>
          <c:spPr>
            <a:solidFill>
              <a:srgbClr val="00B0F0"/>
            </a:solidFill>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 (2)'!$H$5:$H$34</c:f>
              <c:strCache>
                <c:ptCount val="11"/>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Ini.2019.2022.GR2.005 Implementar lineamientos y estándares en seguridad digital basados en aspectos de transformación digital e innovación-SEGURIDAD.</c:v>
                </c:pt>
                <c:pt idx="10">
                  <c:v>Ini.2019.2022.GR3.001 Adecuar el Sistema Único de Gestión de acuerdo al Modelo Integrado de Planeación y Gestión.</c:v>
                </c:pt>
              </c:strCache>
            </c:strRef>
          </c:cat>
          <c:val>
            <c:numRef>
              <c:f>'Hoja1 (2)'!$L$5:$L$34</c:f>
            </c:numRef>
          </c:val>
          <c:extLst>
            <c:ext xmlns:c16="http://schemas.microsoft.com/office/drawing/2014/chart" uri="{C3380CC4-5D6E-409C-BE32-E72D297353CC}">
              <c16:uniqueId val="{00000005-249B-48D3-8E61-D7569F19E475}"/>
            </c:ext>
          </c:extLst>
        </c:ser>
        <c:dLbls>
          <c:showLegendKey val="0"/>
          <c:showVal val="0"/>
          <c:showCatName val="0"/>
          <c:showSerName val="0"/>
          <c:showPercent val="0"/>
          <c:showBubbleSize val="0"/>
        </c:dLbls>
        <c:gapWidth val="150"/>
        <c:overlap val="100"/>
        <c:axId val="1654522512"/>
        <c:axId val="1"/>
      </c:barChart>
      <c:catAx>
        <c:axId val="165452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800" b="0" i="0" u="none" strike="noStrike" baseline="0">
                <a:solidFill>
                  <a:srgbClr val="333333"/>
                </a:solidFill>
                <a:latin typeface="Arial" panose="020B0604020202020204" pitchFamily="34" charset="0"/>
                <a:ea typeface="Calibri"/>
                <a:cs typeface="Arial" panose="020B0604020202020204" pitchFamily="34" charset="0"/>
              </a:defRPr>
            </a:pPr>
            <a:endParaRPr lang="es-CO"/>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s-CO"/>
          </a:p>
        </c:txPr>
        <c:crossAx val="1654522512"/>
        <c:crosses val="autoZero"/>
        <c:crossBetween val="between"/>
        <c:majorUnit val="0.5"/>
      </c:valAx>
      <c:spPr>
        <a:noFill/>
        <a:ln w="25400">
          <a:noFill/>
        </a:ln>
      </c:spPr>
    </c:plotArea>
    <c:legend>
      <c:legendPos val="b"/>
      <c:layout>
        <c:manualLayout>
          <c:xMode val="edge"/>
          <c:yMode val="edge"/>
          <c:x val="0.36570134108489988"/>
          <c:y val="0.94613711526976907"/>
          <c:w val="0.44303950849957141"/>
          <c:h val="3.8566517617420193E-2"/>
        </c:manualLayout>
      </c:layout>
      <c:overlay val="0"/>
      <c:spPr>
        <a:noFill/>
        <a:ln w="25400">
          <a:noFill/>
        </a:ln>
      </c:spPr>
      <c:txPr>
        <a:bodyPr/>
        <a:lstStyle/>
        <a:p>
          <a:pPr>
            <a:defRPr sz="755" b="0" i="0" u="none" strike="noStrike" baseline="0">
              <a:solidFill>
                <a:srgbClr val="333333"/>
              </a:solidFill>
              <a:latin typeface="Calibri"/>
              <a:ea typeface="Calibri"/>
              <a:cs typeface="Calibri"/>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[Seguimiento PEI 2020.xlsx]PAAC!TablaDinámica2</c:name>
    <c:fmtId val="18"/>
  </c:pivotSource>
  <c:chart>
    <c:autoTitleDeleted val="0"/>
    <c:pivotFmts>
      <c:pivotFmt>
        <c:idx val="0"/>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00B050"/>
          </a:solidFill>
          <a:ln>
            <a:noFill/>
          </a:ln>
          <a:effectLst/>
        </c:spPr>
        <c:marker>
          <c:symbol val="none"/>
        </c:marker>
      </c:pivotFmt>
      <c:pivotFmt>
        <c:idx val="4"/>
        <c:spPr>
          <a:solidFill>
            <a:srgbClr val="C00000"/>
          </a:solidFill>
          <a:ln>
            <a:noFill/>
          </a:ln>
          <a:effectLst/>
        </c:spPr>
        <c:marker>
          <c:symbol val="none"/>
        </c:marker>
      </c:pivotFmt>
      <c:pivotFmt>
        <c:idx val="5"/>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bg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PAAC!$B$3:$B$4</c:f>
              <c:strCache>
                <c:ptCount val="1"/>
                <c:pt idx="0">
                  <c:v>Cancelada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PAAC!$A$5:$A$11</c:f>
              <c:strCache>
                <c:ptCount val="6"/>
                <c:pt idx="0">
                  <c:v>6. Iniciativas Adicionales</c:v>
                </c:pt>
                <c:pt idx="1">
                  <c:v>5. Mecanismos para la Transparencia y el Acceso a la Información</c:v>
                </c:pt>
                <c:pt idx="2">
                  <c:v>4. Mecanismos para mejorar la atención al ciudadano</c:v>
                </c:pt>
                <c:pt idx="3">
                  <c:v>3. Rendición de Cuentas</c:v>
                </c:pt>
                <c:pt idx="4">
                  <c:v>2. Racionalización de trámites</c:v>
                </c:pt>
                <c:pt idx="5">
                  <c:v>1. Gestión del Riesgo de Corrupción - Mapa de Riesgos de Corrupción</c:v>
                </c:pt>
              </c:strCache>
            </c:strRef>
          </c:cat>
          <c:val>
            <c:numRef>
              <c:f>PAAC!$B$5:$B$11</c:f>
              <c:numCache>
                <c:formatCode>General</c:formatCode>
                <c:ptCount val="6"/>
                <c:pt idx="2">
                  <c:v>1</c:v>
                </c:pt>
                <c:pt idx="5">
                  <c:v>1</c:v>
                </c:pt>
              </c:numCache>
            </c:numRef>
          </c:val>
          <c:extLst>
            <c:ext xmlns:c16="http://schemas.microsoft.com/office/drawing/2014/chart" uri="{C3380CC4-5D6E-409C-BE32-E72D297353CC}">
              <c16:uniqueId val="{00000000-A93D-451F-8A89-C5DEDECE8262}"/>
            </c:ext>
          </c:extLst>
        </c:ser>
        <c:ser>
          <c:idx val="1"/>
          <c:order val="1"/>
          <c:tx>
            <c:strRef>
              <c:f>PAAC!$C$3:$C$4</c:f>
              <c:strCache>
                <c:ptCount val="1"/>
                <c:pt idx="0">
                  <c:v>Finalizada</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PAAC!$A$5:$A$11</c:f>
              <c:strCache>
                <c:ptCount val="6"/>
                <c:pt idx="0">
                  <c:v>6. Iniciativas Adicionales</c:v>
                </c:pt>
                <c:pt idx="1">
                  <c:v>5. Mecanismos para la Transparencia y el Acceso a la Información</c:v>
                </c:pt>
                <c:pt idx="2">
                  <c:v>4. Mecanismos para mejorar la atención al ciudadano</c:v>
                </c:pt>
                <c:pt idx="3">
                  <c:v>3. Rendición de Cuentas</c:v>
                </c:pt>
                <c:pt idx="4">
                  <c:v>2. Racionalización de trámites</c:v>
                </c:pt>
                <c:pt idx="5">
                  <c:v>1. Gestión del Riesgo de Corrupción - Mapa de Riesgos de Corrupción</c:v>
                </c:pt>
              </c:strCache>
            </c:strRef>
          </c:cat>
          <c:val>
            <c:numRef>
              <c:f>PAAC!$C$5:$C$11</c:f>
              <c:numCache>
                <c:formatCode>General</c:formatCode>
                <c:ptCount val="6"/>
                <c:pt idx="0">
                  <c:v>1</c:v>
                </c:pt>
                <c:pt idx="1">
                  <c:v>8</c:v>
                </c:pt>
                <c:pt idx="2">
                  <c:v>3</c:v>
                </c:pt>
                <c:pt idx="3">
                  <c:v>8</c:v>
                </c:pt>
                <c:pt idx="4">
                  <c:v>6</c:v>
                </c:pt>
                <c:pt idx="5">
                  <c:v>3</c:v>
                </c:pt>
              </c:numCache>
            </c:numRef>
          </c:val>
          <c:extLst>
            <c:ext xmlns:c16="http://schemas.microsoft.com/office/drawing/2014/chart" uri="{C3380CC4-5D6E-409C-BE32-E72D297353CC}">
              <c16:uniqueId val="{00000001-A93D-451F-8A89-C5DEDECE8262}"/>
            </c:ext>
          </c:extLst>
        </c:ser>
        <c:dLbls>
          <c:showLegendKey val="0"/>
          <c:showVal val="0"/>
          <c:showCatName val="0"/>
          <c:showSerName val="0"/>
          <c:showPercent val="0"/>
          <c:showBubbleSize val="0"/>
        </c:dLbls>
        <c:gapWidth val="150"/>
        <c:overlap val="100"/>
        <c:axId val="1294193696"/>
        <c:axId val="1294197024"/>
      </c:barChart>
      <c:catAx>
        <c:axId val="1294193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294197024"/>
        <c:crosses val="autoZero"/>
        <c:auto val="1"/>
        <c:lblAlgn val="ctr"/>
        <c:lblOffset val="100"/>
        <c:noMultiLvlLbl val="0"/>
      </c:catAx>
      <c:valAx>
        <c:axId val="1294197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2941936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s-CO" b="1"/>
              <a:t>Cumplimiento del PAAC 2020</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manualLayout>
          <c:layoutTarget val="inner"/>
          <c:xMode val="edge"/>
          <c:yMode val="edge"/>
          <c:x val="0.31341706254296037"/>
          <c:y val="0.17780154339113322"/>
          <c:w val="0.39797428543871155"/>
          <c:h val="0.67169123934926189"/>
        </c:manualLayout>
      </c:layout>
      <c:doughnutChart>
        <c:varyColors val="1"/>
        <c:ser>
          <c:idx val="0"/>
          <c:order val="0"/>
          <c:spPr>
            <a:solidFill>
              <a:srgbClr val="00B05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7C53-4DA0-9216-33EA8233CBC0}"/>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7C53-4DA0-9216-33EA8233CBC0}"/>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7C53-4DA0-9216-33EA8233CBC0}"/>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PAAC!$H$18:$H$19</c:f>
              <c:strCache>
                <c:ptCount val="2"/>
                <c:pt idx="0">
                  <c:v>Finalizadas</c:v>
                </c:pt>
                <c:pt idx="1">
                  <c:v>Canceladas</c:v>
                </c:pt>
              </c:strCache>
            </c:strRef>
          </c:cat>
          <c:val>
            <c:numRef>
              <c:f>PAAC!$I$18:$I$19</c:f>
              <c:numCache>
                <c:formatCode>General</c:formatCode>
                <c:ptCount val="2"/>
                <c:pt idx="0">
                  <c:v>29</c:v>
                </c:pt>
                <c:pt idx="1">
                  <c:v>2</c:v>
                </c:pt>
              </c:numCache>
            </c:numRef>
          </c:val>
          <c:extLst>
            <c:ext xmlns:c16="http://schemas.microsoft.com/office/drawing/2014/chart" uri="{C3380CC4-5D6E-409C-BE32-E72D297353CC}">
              <c16:uniqueId val="{00000006-7C53-4DA0-9216-33EA8233CBC0}"/>
            </c:ext>
          </c:extLst>
        </c:ser>
        <c:dLbls>
          <c:showLegendKey val="0"/>
          <c:showVal val="0"/>
          <c:showCatName val="0"/>
          <c:showSerName val="0"/>
          <c:showPercent val="0"/>
          <c:showBubbleSize val="0"/>
          <c:showLeaderLines val="1"/>
        </c:dLbls>
        <c:firstSliceAng val="50"/>
        <c:holeSize val="47"/>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D8CC5-6391-4190-AD52-C0F69AFD5582}" type="datetimeFigureOut">
              <a:rPr lang="es-CO" smtClean="0"/>
              <a:t>11/05/2021</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91F93-A43E-485E-BC95-A2799663FAFF}" type="slidenum">
              <a:rPr lang="es-CO" smtClean="0"/>
              <a:t>‹Nº›</a:t>
            </a:fld>
            <a:endParaRPr lang="es-CO" dirty="0"/>
          </a:p>
        </p:txBody>
      </p:sp>
    </p:spTree>
    <p:extLst>
      <p:ext uri="{BB962C8B-B14F-4D97-AF65-F5344CB8AC3E}">
        <p14:creationId xmlns:p14="http://schemas.microsoft.com/office/powerpoint/2010/main" val="403602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2591F93-A43E-485E-BC95-A2799663FAFF}" type="slidenum">
              <a:rPr lang="es-CO" smtClean="0"/>
              <a:t>1</a:t>
            </a:fld>
            <a:endParaRPr lang="es-CO" dirty="0"/>
          </a:p>
        </p:txBody>
      </p:sp>
    </p:spTree>
    <p:extLst>
      <p:ext uri="{BB962C8B-B14F-4D97-AF65-F5344CB8AC3E}">
        <p14:creationId xmlns:p14="http://schemas.microsoft.com/office/powerpoint/2010/main" val="198116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2591F93-A43E-485E-BC95-A2799663FAFF}" type="slidenum">
              <a:rPr lang="es-CO" smtClean="0"/>
              <a:t>13</a:t>
            </a:fld>
            <a:endParaRPr lang="es-CO" dirty="0"/>
          </a:p>
        </p:txBody>
      </p:sp>
    </p:spTree>
    <p:extLst>
      <p:ext uri="{BB962C8B-B14F-4D97-AF65-F5344CB8AC3E}">
        <p14:creationId xmlns:p14="http://schemas.microsoft.com/office/powerpoint/2010/main" val="180069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2591F93-A43E-485E-BC95-A2799663FAFF}" type="slidenum">
              <a:rPr lang="es-CO" smtClean="0"/>
              <a:t>2</a:t>
            </a:fld>
            <a:endParaRPr lang="es-CO" dirty="0"/>
          </a:p>
        </p:txBody>
      </p:sp>
    </p:spTree>
    <p:extLst>
      <p:ext uri="{BB962C8B-B14F-4D97-AF65-F5344CB8AC3E}">
        <p14:creationId xmlns:p14="http://schemas.microsoft.com/office/powerpoint/2010/main" val="64716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2591F93-A43E-485E-BC95-A2799663FAFF}" type="slidenum">
              <a:rPr lang="es-CO" smtClean="0"/>
              <a:t>4</a:t>
            </a:fld>
            <a:endParaRPr lang="es-CO" dirty="0"/>
          </a:p>
        </p:txBody>
      </p:sp>
    </p:spTree>
    <p:extLst>
      <p:ext uri="{BB962C8B-B14F-4D97-AF65-F5344CB8AC3E}">
        <p14:creationId xmlns:p14="http://schemas.microsoft.com/office/powerpoint/2010/main" val="226390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2591F93-A43E-485E-BC95-A2799663FAFF}" type="slidenum">
              <a:rPr lang="es-CO" smtClean="0"/>
              <a:t>5</a:t>
            </a:fld>
            <a:endParaRPr lang="es-CO" dirty="0"/>
          </a:p>
        </p:txBody>
      </p:sp>
    </p:spTree>
    <p:extLst>
      <p:ext uri="{BB962C8B-B14F-4D97-AF65-F5344CB8AC3E}">
        <p14:creationId xmlns:p14="http://schemas.microsoft.com/office/powerpoint/2010/main" val="365431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2591F93-A43E-485E-BC95-A2799663FAFF}" type="slidenum">
              <a:rPr lang="es-CO" smtClean="0"/>
              <a:t>6</a:t>
            </a:fld>
            <a:endParaRPr lang="es-CO" dirty="0"/>
          </a:p>
        </p:txBody>
      </p:sp>
    </p:spTree>
    <p:extLst>
      <p:ext uri="{BB962C8B-B14F-4D97-AF65-F5344CB8AC3E}">
        <p14:creationId xmlns:p14="http://schemas.microsoft.com/office/powerpoint/2010/main" val="126403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2591F93-A43E-485E-BC95-A2799663FAFF}" type="slidenum">
              <a:rPr lang="es-CO" smtClean="0"/>
              <a:t>7</a:t>
            </a:fld>
            <a:endParaRPr lang="es-CO" dirty="0"/>
          </a:p>
        </p:txBody>
      </p:sp>
    </p:spTree>
    <p:extLst>
      <p:ext uri="{BB962C8B-B14F-4D97-AF65-F5344CB8AC3E}">
        <p14:creationId xmlns:p14="http://schemas.microsoft.com/office/powerpoint/2010/main" val="132984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2591F93-A43E-485E-BC95-A2799663FAFF}" type="slidenum">
              <a:rPr lang="es-CO" smtClean="0"/>
              <a:t>8</a:t>
            </a:fld>
            <a:endParaRPr lang="es-CO" dirty="0"/>
          </a:p>
        </p:txBody>
      </p:sp>
    </p:spTree>
    <p:extLst>
      <p:ext uri="{BB962C8B-B14F-4D97-AF65-F5344CB8AC3E}">
        <p14:creationId xmlns:p14="http://schemas.microsoft.com/office/powerpoint/2010/main" val="301177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2591F93-A43E-485E-BC95-A2799663FAFF}" type="slidenum">
              <a:rPr lang="es-CO" smtClean="0"/>
              <a:t>10</a:t>
            </a:fld>
            <a:endParaRPr lang="es-CO" dirty="0"/>
          </a:p>
        </p:txBody>
      </p:sp>
    </p:spTree>
    <p:extLst>
      <p:ext uri="{BB962C8B-B14F-4D97-AF65-F5344CB8AC3E}">
        <p14:creationId xmlns:p14="http://schemas.microsoft.com/office/powerpoint/2010/main" val="320884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2591F93-A43E-485E-BC95-A2799663FAFF}" type="slidenum">
              <a:rPr lang="es-CO" smtClean="0"/>
              <a:t>11</a:t>
            </a:fld>
            <a:endParaRPr lang="es-CO" dirty="0"/>
          </a:p>
        </p:txBody>
      </p:sp>
    </p:spTree>
    <p:extLst>
      <p:ext uri="{BB962C8B-B14F-4D97-AF65-F5344CB8AC3E}">
        <p14:creationId xmlns:p14="http://schemas.microsoft.com/office/powerpoint/2010/main" val="208951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5"/>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63005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31795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78716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72357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308945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128481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3" y="1151335"/>
            <a:ext cx="4040188" cy="47982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30" y="1151335"/>
            <a:ext cx="4041775" cy="47982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160802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39874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370860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5"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3" y="204794"/>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5" y="1076328"/>
            <a:ext cx="3008313" cy="3518297"/>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96000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s-ES" dirty="0"/>
          </a:p>
        </p:txBody>
      </p:sp>
      <p:sp>
        <p:nvSpPr>
          <p:cNvPr id="4" name="Marcador de texto 3"/>
          <p:cNvSpPr>
            <a:spLocks noGrp="1"/>
          </p:cNvSpPr>
          <p:nvPr>
            <p:ph type="body" sz="half" idx="2"/>
          </p:nvPr>
        </p:nvSpPr>
        <p:spPr>
          <a:xfrm>
            <a:off x="1792288" y="4025509"/>
            <a:ext cx="5486400" cy="603647"/>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AAD99FA-6287-F142-B37B-E8AE046167C9}" type="datetimeFigureOut">
              <a:rPr lang="es-ES" smtClean="0"/>
              <a:t>11/05/2021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C3853B9-C74E-A14A-9659-8F3953DB2F40}" type="slidenum">
              <a:rPr lang="es-ES" smtClean="0"/>
              <a:t>‹Nº›</a:t>
            </a:fld>
            <a:endParaRPr lang="es-ES" dirty="0"/>
          </a:p>
        </p:txBody>
      </p:sp>
    </p:spTree>
    <p:extLst>
      <p:ext uri="{BB962C8B-B14F-4D97-AF65-F5344CB8AC3E}">
        <p14:creationId xmlns:p14="http://schemas.microsoft.com/office/powerpoint/2010/main" val="84416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AD99FA-6287-F142-B37B-E8AE046167C9}" type="datetimeFigureOut">
              <a:rPr lang="es-ES" smtClean="0"/>
              <a:t>11/05/2021</a:t>
            </a:fld>
            <a:endParaRPr lang="es-ES" dirty="0"/>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3853B9-C74E-A14A-9659-8F3953DB2F40}" type="slidenum">
              <a:rPr lang="es-ES" smtClean="0"/>
              <a:t>‹Nº›</a:t>
            </a:fld>
            <a:endParaRPr lang="es-ES" dirty="0"/>
          </a:p>
        </p:txBody>
      </p:sp>
      <p:sp>
        <p:nvSpPr>
          <p:cNvPr id="7" name="Rectángulo 6"/>
          <p:cNvSpPr/>
          <p:nvPr userDrawn="1"/>
        </p:nvSpPr>
        <p:spPr>
          <a:xfrm flipH="1">
            <a:off x="8823909" y="-1"/>
            <a:ext cx="320091" cy="642129"/>
          </a:xfrm>
          <a:prstGeom prst="rect">
            <a:avLst/>
          </a:prstGeom>
          <a:solidFill>
            <a:srgbClr val="1381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dirty="0"/>
          </a:p>
        </p:txBody>
      </p:sp>
      <p:sp>
        <p:nvSpPr>
          <p:cNvPr id="8" name="Rectángulo 7"/>
          <p:cNvSpPr/>
          <p:nvPr userDrawn="1"/>
        </p:nvSpPr>
        <p:spPr>
          <a:xfrm flipH="1">
            <a:off x="-6" y="-1"/>
            <a:ext cx="8823915" cy="642129"/>
          </a:xfrm>
          <a:prstGeom prst="rect">
            <a:avLst/>
          </a:prstGeom>
          <a:solidFill>
            <a:srgbClr val="DBE6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dirty="0"/>
          </a:p>
        </p:txBody>
      </p:sp>
      <p:pic>
        <p:nvPicPr>
          <p:cNvPr id="9" name="Imagen 8" descr="Logo-Minhacienda.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321064"/>
            <a:ext cx="1900403" cy="321064"/>
          </a:xfrm>
          <a:prstGeom prst="rect">
            <a:avLst/>
          </a:prstGeom>
        </p:spPr>
      </p:pic>
    </p:spTree>
    <p:extLst>
      <p:ext uri="{BB962C8B-B14F-4D97-AF65-F5344CB8AC3E}">
        <p14:creationId xmlns:p14="http://schemas.microsoft.com/office/powerpoint/2010/main" val="2389220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PPT-MHCP-16-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51074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77756" y="775429"/>
            <a:ext cx="8372477" cy="369332"/>
          </a:xfrm>
          <a:prstGeom prst="rect">
            <a:avLst/>
          </a:prstGeom>
          <a:solidFill>
            <a:schemeClr val="bg1">
              <a:lumMod val="95000"/>
            </a:schemeClr>
          </a:solidFill>
        </p:spPr>
        <p:txBody>
          <a:bodyPr wrap="square">
            <a:spAutoFit/>
          </a:bodyPr>
          <a:lstStyle/>
          <a:p>
            <a:r>
              <a:rPr lang="es-CO" b="1" dirty="0" smtClean="0">
                <a:effectLst>
                  <a:outerShdw blurRad="38100" dist="38100" dir="2700000" algn="tl">
                    <a:srgbClr val="000000">
                      <a:alpha val="43137"/>
                    </a:srgbClr>
                  </a:outerShdw>
                </a:effectLst>
                <a:latin typeface="Arial"/>
                <a:cs typeface="Arial"/>
              </a:rPr>
              <a:t>2.2. Planeación </a:t>
            </a:r>
            <a:r>
              <a:rPr lang="es-CO" b="1" dirty="0">
                <a:effectLst>
                  <a:outerShdw blurRad="38100" dist="38100" dir="2700000" algn="tl">
                    <a:srgbClr val="000000">
                      <a:alpha val="43137"/>
                    </a:srgbClr>
                  </a:outerShdw>
                </a:effectLst>
                <a:latin typeface="Arial"/>
                <a:cs typeface="Arial"/>
              </a:rPr>
              <a:t>Estratégica </a:t>
            </a:r>
            <a:r>
              <a:rPr lang="es-CO" b="1" dirty="0" smtClean="0">
                <a:effectLst>
                  <a:outerShdw blurRad="38100" dist="38100" dir="2700000" algn="tl">
                    <a:srgbClr val="000000">
                      <a:alpha val="43137"/>
                    </a:srgbClr>
                  </a:outerShdw>
                </a:effectLst>
                <a:latin typeface="Arial"/>
                <a:cs typeface="Arial"/>
              </a:rPr>
              <a:t>Institucional - </a:t>
            </a:r>
            <a:r>
              <a:rPr lang="es-CO" b="1" dirty="0">
                <a:effectLst>
                  <a:outerShdw blurRad="38100" dist="38100" dir="2700000" algn="tl">
                    <a:srgbClr val="000000">
                      <a:alpha val="43137"/>
                    </a:srgbClr>
                  </a:outerShdw>
                </a:effectLst>
                <a:latin typeface="Arial"/>
                <a:cs typeface="Arial"/>
              </a:rPr>
              <a:t>Perspectiva Misional</a:t>
            </a:r>
            <a:endParaRPr lang="es-ES" b="1" dirty="0">
              <a:solidFill>
                <a:srgbClr val="000000"/>
              </a:solidFill>
              <a:latin typeface="Arial" panose="020B0604020202020204" pitchFamily="34" charset="0"/>
            </a:endParaRPr>
          </a:p>
        </p:txBody>
      </p:sp>
      <p:sp>
        <p:nvSpPr>
          <p:cNvPr id="8" name="CuadroTexto 7"/>
          <p:cNvSpPr txBox="1"/>
          <p:nvPr/>
        </p:nvSpPr>
        <p:spPr>
          <a:xfrm>
            <a:off x="289933" y="4276861"/>
            <a:ext cx="8792345" cy="507831"/>
          </a:xfrm>
          <a:prstGeom prst="rect">
            <a:avLst/>
          </a:prstGeom>
          <a:noFill/>
        </p:spPr>
        <p:txBody>
          <a:bodyPr wrap="square" rtlCol="0">
            <a:spAutoFit/>
          </a:bodyPr>
          <a:lstStyle/>
          <a:p>
            <a:pPr algn="just"/>
            <a:r>
              <a:rPr lang="es-CO" sz="900" dirty="0">
                <a:latin typeface="Arial" panose="020B0604020202020204" pitchFamily="34" charset="0"/>
                <a:cs typeface="Arial" panose="020B0604020202020204" pitchFamily="34" charset="0"/>
              </a:rPr>
              <a:t>Esta Perspectiva inició con </a:t>
            </a:r>
            <a:r>
              <a:rPr lang="es-CO" sz="900" b="1" dirty="0">
                <a:latin typeface="Arial" panose="020B0604020202020204" pitchFamily="34" charset="0"/>
                <a:cs typeface="Arial" panose="020B0604020202020204" pitchFamily="34" charset="0"/>
              </a:rPr>
              <a:t>34 tareas </a:t>
            </a:r>
            <a:r>
              <a:rPr lang="es-CO" sz="900" dirty="0">
                <a:latin typeface="Arial" panose="020B0604020202020204" pitchFamily="34" charset="0"/>
                <a:cs typeface="Arial" panose="020B0604020202020204" pitchFamily="34" charset="0"/>
              </a:rPr>
              <a:t>para la vigencia 2020 y quedo con un total de </a:t>
            </a:r>
            <a:r>
              <a:rPr lang="es-CO" sz="900" b="1" dirty="0">
                <a:latin typeface="Arial" panose="020B0604020202020204" pitchFamily="34" charset="0"/>
                <a:cs typeface="Arial" panose="020B0604020202020204" pitchFamily="34" charset="0"/>
              </a:rPr>
              <a:t>33 tareas</a:t>
            </a:r>
            <a:r>
              <a:rPr lang="es-CO" sz="900" dirty="0">
                <a:latin typeface="Arial" panose="020B0604020202020204" pitchFamily="34" charset="0"/>
                <a:cs typeface="Arial" panose="020B0604020202020204" pitchFamily="34" charset="0"/>
              </a:rPr>
              <a:t>. Se canceló 1 tarea “Hacer la priorización de las recomendaciones finales de la Comisión para la elaboración de una reforma al sistema tributario territorial”, ya que hubo demoras en la entrega de las recomendaciones. 31 tareas finalizadas acorde con la fecha planificada; 1 tarea en desarrollo que tiene finalización al 31-03-2021; 1 tarea para aprobación por parte del Viceministerio Técnico.</a:t>
            </a:r>
          </a:p>
        </p:txBody>
      </p:sp>
      <p:graphicFrame>
        <p:nvGraphicFramePr>
          <p:cNvPr id="10" name="Gráfico 9"/>
          <p:cNvGraphicFramePr>
            <a:graphicFrameLocks/>
          </p:cNvGraphicFramePr>
          <p:nvPr>
            <p:extLst>
              <p:ext uri="{D42A27DB-BD31-4B8C-83A1-F6EECF244321}">
                <p14:modId xmlns:p14="http://schemas.microsoft.com/office/powerpoint/2010/main" val="2428295641"/>
              </p:ext>
            </p:extLst>
          </p:nvPr>
        </p:nvGraphicFramePr>
        <p:xfrm>
          <a:off x="4147150" y="1267431"/>
          <a:ext cx="4794131" cy="29043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a:graphicFrameLocks/>
          </p:cNvGraphicFramePr>
          <p:nvPr>
            <p:extLst>
              <p:ext uri="{D42A27DB-BD31-4B8C-83A1-F6EECF244321}">
                <p14:modId xmlns:p14="http://schemas.microsoft.com/office/powerpoint/2010/main" val="1946514703"/>
              </p:ext>
            </p:extLst>
          </p:nvPr>
        </p:nvGraphicFramePr>
        <p:xfrm>
          <a:off x="496221" y="1267431"/>
          <a:ext cx="3463304" cy="2904318"/>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p:cNvSpPr txBox="1"/>
          <p:nvPr/>
        </p:nvSpPr>
        <p:spPr>
          <a:xfrm>
            <a:off x="1920317" y="2581090"/>
            <a:ext cx="842292" cy="415498"/>
          </a:xfrm>
          <a:prstGeom prst="rect">
            <a:avLst/>
          </a:prstGeom>
          <a:noFill/>
        </p:spPr>
        <p:txBody>
          <a:bodyPr wrap="square" rtlCol="0">
            <a:spAutoFit/>
          </a:bodyPr>
          <a:lstStyle/>
          <a:p>
            <a:pPr algn="just"/>
            <a:r>
              <a:rPr lang="es-CO" sz="2100" b="1" dirty="0">
                <a:latin typeface="Arial" panose="020B0604020202020204" pitchFamily="34" charset="0"/>
                <a:cs typeface="Arial" panose="020B0604020202020204" pitchFamily="34" charset="0"/>
              </a:rPr>
              <a:t>94%</a:t>
            </a:r>
          </a:p>
        </p:txBody>
      </p:sp>
      <p:sp>
        <p:nvSpPr>
          <p:cNvPr id="9" name="Rectángulo 8">
            <a:extLst>
              <a:ext uri="{FF2B5EF4-FFF2-40B4-BE49-F238E27FC236}">
                <a16:creationId xmlns:a16="http://schemas.microsoft.com/office/drawing/2014/main" id="{AE078BBA-298C-4653-A715-9F45A840C61E}"/>
              </a:ext>
            </a:extLst>
          </p:cNvPr>
          <p:cNvSpPr/>
          <p:nvPr/>
        </p:nvSpPr>
        <p:spPr>
          <a:xfrm>
            <a:off x="289932" y="4878133"/>
            <a:ext cx="4406455" cy="219291"/>
          </a:xfrm>
          <a:prstGeom prst="rect">
            <a:avLst/>
          </a:prstGeom>
        </p:spPr>
        <p:txBody>
          <a:bodyPr wrap="square">
            <a:spAutoFit/>
          </a:bodyPr>
          <a:lstStyle/>
          <a:p>
            <a:pPr defTabSz="685800" eaLnBrk="0" fontAlgn="base" hangingPunct="0">
              <a:spcBef>
                <a:spcPct val="0"/>
              </a:spcBef>
              <a:spcAft>
                <a:spcPct val="0"/>
              </a:spcAft>
            </a:pPr>
            <a:r>
              <a:rPr lang="es-CO" altLang="es-CO" sz="825" b="1" dirty="0">
                <a:latin typeface="Arial" panose="020B0604020202020204" pitchFamily="34" charset="0"/>
                <a:cs typeface="Arial" panose="020B0604020202020204" pitchFamily="34" charset="0"/>
              </a:rPr>
              <a:t>5 tareas finalizadas después de la fecha límite (24 diciembre  2020)</a:t>
            </a:r>
          </a:p>
        </p:txBody>
      </p:sp>
      <p:sp>
        <p:nvSpPr>
          <p:cNvPr id="11" name="Rectángulo 10"/>
          <p:cNvSpPr/>
          <p:nvPr/>
        </p:nvSpPr>
        <p:spPr>
          <a:xfrm>
            <a:off x="2837235" y="82343"/>
            <a:ext cx="5821307" cy="461665"/>
          </a:xfrm>
          <a:prstGeom prst="rect">
            <a:avLst/>
          </a:prstGeom>
        </p:spPr>
        <p:txBody>
          <a:bodyPr wrap="square">
            <a:spAutoFit/>
          </a:bodyPr>
          <a:lstStyle/>
          <a:p>
            <a:pPr algn="r">
              <a:defRPr/>
            </a:pPr>
            <a:r>
              <a:rPr lang="es-CO" sz="2400" b="1" dirty="0" smtClean="0">
                <a:effectLst>
                  <a:outerShdw blurRad="38100" dist="38100" dir="2700000" algn="tl">
                    <a:srgbClr val="000000">
                      <a:alpha val="43137"/>
                    </a:srgbClr>
                  </a:outerShdw>
                </a:effectLst>
                <a:latin typeface="Arial"/>
                <a:cs typeface="Arial"/>
              </a:rPr>
              <a:t>2. Seguimiento Plan Institucional</a:t>
            </a:r>
            <a:endParaRPr lang="es-CO" b="1" dirty="0">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336508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p:cNvGraphicFramePr>
            <a:graphicFrameLocks/>
          </p:cNvGraphicFramePr>
          <p:nvPr>
            <p:extLst>
              <p:ext uri="{D42A27DB-BD31-4B8C-83A1-F6EECF244321}">
                <p14:modId xmlns:p14="http://schemas.microsoft.com/office/powerpoint/2010/main" val="3979957841"/>
              </p:ext>
            </p:extLst>
          </p:nvPr>
        </p:nvGraphicFramePr>
        <p:xfrm>
          <a:off x="252441" y="1409833"/>
          <a:ext cx="2874800" cy="238813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232913" y="803330"/>
            <a:ext cx="8669547" cy="369332"/>
          </a:xfrm>
          <a:prstGeom prst="rect">
            <a:avLst/>
          </a:prstGeom>
          <a:solidFill>
            <a:schemeClr val="bg1">
              <a:lumMod val="95000"/>
            </a:schemeClr>
          </a:solidFill>
        </p:spPr>
        <p:txBody>
          <a:bodyPr wrap="square">
            <a:spAutoFit/>
          </a:bodyPr>
          <a:lstStyle/>
          <a:p>
            <a:pPr algn="just"/>
            <a:r>
              <a:rPr lang="es-CO" b="1" dirty="0" smtClean="0">
                <a:effectLst>
                  <a:outerShdw blurRad="38100" dist="38100" dir="2700000" algn="tl">
                    <a:srgbClr val="000000">
                      <a:alpha val="43137"/>
                    </a:srgbClr>
                  </a:outerShdw>
                </a:effectLst>
                <a:latin typeface="Arial"/>
                <a:cs typeface="Arial"/>
              </a:rPr>
              <a:t>2.3. Planeación </a:t>
            </a:r>
            <a:r>
              <a:rPr lang="es-CO" b="1" dirty="0">
                <a:effectLst>
                  <a:outerShdw blurRad="38100" dist="38100" dir="2700000" algn="tl">
                    <a:srgbClr val="000000">
                      <a:alpha val="43137"/>
                    </a:srgbClr>
                  </a:outerShdw>
                </a:effectLst>
                <a:latin typeface="Arial"/>
                <a:cs typeface="Arial"/>
              </a:rPr>
              <a:t>Estratégica Institucional </a:t>
            </a:r>
            <a:r>
              <a:rPr lang="es-CO" b="1" dirty="0" smtClean="0">
                <a:effectLst>
                  <a:outerShdw blurRad="38100" dist="38100" dir="2700000" algn="tl">
                    <a:srgbClr val="000000">
                      <a:alpha val="43137"/>
                    </a:srgbClr>
                  </a:outerShdw>
                </a:effectLst>
                <a:latin typeface="Arial"/>
                <a:cs typeface="Arial"/>
              </a:rPr>
              <a:t>– Perspectiva de </a:t>
            </a:r>
            <a:r>
              <a:rPr lang="es-CO" b="1" dirty="0">
                <a:effectLst>
                  <a:outerShdw blurRad="38100" dist="38100" dir="2700000" algn="tl">
                    <a:srgbClr val="000000">
                      <a:alpha val="43137"/>
                    </a:srgbClr>
                  </a:outerShdw>
                </a:effectLst>
                <a:latin typeface="Arial"/>
                <a:cs typeface="Arial"/>
              </a:rPr>
              <a:t>Apoyo</a:t>
            </a:r>
            <a:endParaRPr lang="es-ES" b="1" dirty="0">
              <a:solidFill>
                <a:srgbClr val="000000"/>
              </a:solidFill>
              <a:latin typeface="Arial" panose="020B0604020202020204" pitchFamily="34" charset="0"/>
            </a:endParaRPr>
          </a:p>
        </p:txBody>
      </p:sp>
      <p:sp>
        <p:nvSpPr>
          <p:cNvPr id="7" name="CuadroTexto 6"/>
          <p:cNvSpPr txBox="1"/>
          <p:nvPr/>
        </p:nvSpPr>
        <p:spPr>
          <a:xfrm>
            <a:off x="289932" y="4049061"/>
            <a:ext cx="8703846" cy="461665"/>
          </a:xfrm>
          <a:prstGeom prst="rect">
            <a:avLst/>
          </a:prstGeom>
          <a:noFill/>
        </p:spPr>
        <p:txBody>
          <a:bodyPr wrap="square" rtlCol="0">
            <a:spAutoFit/>
          </a:bodyPr>
          <a:lstStyle/>
          <a:p>
            <a:pPr algn="just"/>
            <a:r>
              <a:rPr lang="es-CO" sz="1200" dirty="0">
                <a:latin typeface="Arial" panose="020B0604020202020204" pitchFamily="34" charset="0"/>
                <a:cs typeface="Arial" panose="020B0604020202020204" pitchFamily="34" charset="0"/>
              </a:rPr>
              <a:t>Esta Perspectiva inició con </a:t>
            </a:r>
            <a:r>
              <a:rPr lang="es-CO" sz="1200" b="1" dirty="0">
                <a:latin typeface="Arial" panose="020B0604020202020204" pitchFamily="34" charset="0"/>
                <a:cs typeface="Arial" panose="020B0604020202020204" pitchFamily="34" charset="0"/>
              </a:rPr>
              <a:t>52 tareas </a:t>
            </a:r>
            <a:r>
              <a:rPr lang="es-CO" sz="1200" dirty="0">
                <a:latin typeface="Arial" panose="020B0604020202020204" pitchFamily="34" charset="0"/>
                <a:cs typeface="Arial" panose="020B0604020202020204" pitchFamily="34" charset="0"/>
              </a:rPr>
              <a:t>para la vigencia.</a:t>
            </a:r>
            <a:r>
              <a:rPr lang="es-CO" sz="1200" b="1" dirty="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Se adicionaron 8 tareas, se cancelaron 3 tareas y se finalizó la vigencia con 57 cumplidas acorde con la fecha planificada.</a:t>
            </a:r>
          </a:p>
        </p:txBody>
      </p:sp>
      <p:sp>
        <p:nvSpPr>
          <p:cNvPr id="11" name="CuadroTexto 10"/>
          <p:cNvSpPr txBox="1"/>
          <p:nvPr/>
        </p:nvSpPr>
        <p:spPr>
          <a:xfrm>
            <a:off x="1499917" y="2731165"/>
            <a:ext cx="854177" cy="369332"/>
          </a:xfrm>
          <a:prstGeom prst="rect">
            <a:avLst/>
          </a:prstGeom>
          <a:noFill/>
        </p:spPr>
        <p:txBody>
          <a:bodyPr wrap="square" rtlCol="0">
            <a:spAutoFit/>
          </a:bodyPr>
          <a:lstStyle/>
          <a:p>
            <a:pPr algn="just"/>
            <a:r>
              <a:rPr lang="es-CO" b="1" dirty="0">
                <a:latin typeface="Arial" panose="020B0604020202020204" pitchFamily="34" charset="0"/>
                <a:cs typeface="Arial" panose="020B0604020202020204" pitchFamily="34" charset="0"/>
              </a:rPr>
              <a:t>100%</a:t>
            </a:r>
          </a:p>
        </p:txBody>
      </p:sp>
      <p:graphicFrame>
        <p:nvGraphicFramePr>
          <p:cNvPr id="12" name="Gráfico 11"/>
          <p:cNvGraphicFramePr>
            <a:graphicFrameLocks/>
          </p:cNvGraphicFramePr>
          <p:nvPr>
            <p:extLst>
              <p:ext uri="{D42A27DB-BD31-4B8C-83A1-F6EECF244321}">
                <p14:modId xmlns:p14="http://schemas.microsoft.com/office/powerpoint/2010/main" val="659118753"/>
              </p:ext>
            </p:extLst>
          </p:nvPr>
        </p:nvGraphicFramePr>
        <p:xfrm>
          <a:off x="3226077" y="1409833"/>
          <a:ext cx="5676384" cy="263922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ángulo 8"/>
          <p:cNvSpPr/>
          <p:nvPr/>
        </p:nvSpPr>
        <p:spPr>
          <a:xfrm>
            <a:off x="2837235" y="82343"/>
            <a:ext cx="5821307" cy="461665"/>
          </a:xfrm>
          <a:prstGeom prst="rect">
            <a:avLst/>
          </a:prstGeom>
        </p:spPr>
        <p:txBody>
          <a:bodyPr wrap="square">
            <a:spAutoFit/>
          </a:bodyPr>
          <a:lstStyle/>
          <a:p>
            <a:pPr algn="r">
              <a:defRPr/>
            </a:pPr>
            <a:r>
              <a:rPr lang="es-CO" sz="2400" b="1" dirty="0" smtClean="0">
                <a:effectLst>
                  <a:outerShdw blurRad="38100" dist="38100" dir="2700000" algn="tl">
                    <a:srgbClr val="000000">
                      <a:alpha val="43137"/>
                    </a:srgbClr>
                  </a:outerShdw>
                </a:effectLst>
                <a:latin typeface="Arial"/>
                <a:cs typeface="Arial"/>
              </a:rPr>
              <a:t>2. Seguimiento Plan Institucional</a:t>
            </a:r>
            <a:endParaRPr lang="es-CO" b="1" dirty="0">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17075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86425" y="810755"/>
            <a:ext cx="8669547" cy="369332"/>
          </a:xfrm>
          <a:prstGeom prst="rect">
            <a:avLst/>
          </a:prstGeom>
          <a:solidFill>
            <a:schemeClr val="bg1">
              <a:lumMod val="95000"/>
            </a:schemeClr>
          </a:solidFill>
        </p:spPr>
        <p:txBody>
          <a:bodyPr wrap="square">
            <a:spAutoFit/>
          </a:bodyPr>
          <a:lstStyle/>
          <a:p>
            <a:pPr algn="just"/>
            <a:r>
              <a:rPr lang="es-CO" b="1" dirty="0" smtClean="0">
                <a:effectLst>
                  <a:outerShdw blurRad="38100" dist="38100" dir="2700000" algn="tl">
                    <a:srgbClr val="000000">
                      <a:alpha val="43137"/>
                    </a:srgbClr>
                  </a:outerShdw>
                </a:effectLst>
                <a:latin typeface="Arial"/>
                <a:cs typeface="Arial"/>
              </a:rPr>
              <a:t>2.4. Planeación </a:t>
            </a:r>
            <a:r>
              <a:rPr lang="es-CO" b="1" dirty="0">
                <a:effectLst>
                  <a:outerShdw blurRad="38100" dist="38100" dir="2700000" algn="tl">
                    <a:srgbClr val="000000">
                      <a:alpha val="43137"/>
                    </a:srgbClr>
                  </a:outerShdw>
                </a:effectLst>
                <a:latin typeface="Arial"/>
                <a:cs typeface="Arial"/>
              </a:rPr>
              <a:t>Estratégica Institucional </a:t>
            </a:r>
            <a:r>
              <a:rPr lang="es-CO" b="1" dirty="0" smtClean="0">
                <a:effectLst>
                  <a:outerShdw blurRad="38100" dist="38100" dir="2700000" algn="tl">
                    <a:srgbClr val="000000">
                      <a:alpha val="43137"/>
                    </a:srgbClr>
                  </a:outerShdw>
                </a:effectLst>
                <a:latin typeface="Arial"/>
                <a:cs typeface="Arial"/>
              </a:rPr>
              <a:t>– Plan Anticorrupción</a:t>
            </a:r>
            <a:endParaRPr lang="es-ES" b="1" dirty="0">
              <a:solidFill>
                <a:srgbClr val="000000"/>
              </a:solidFill>
              <a:latin typeface="Arial" panose="020B0604020202020204" pitchFamily="34" charset="0"/>
            </a:endParaRPr>
          </a:p>
        </p:txBody>
      </p:sp>
      <p:graphicFrame>
        <p:nvGraphicFramePr>
          <p:cNvPr id="10" name="Gráfico 9">
            <a:extLst>
              <a:ext uri="{FF2B5EF4-FFF2-40B4-BE49-F238E27FC236}">
                <a16:creationId xmlns:a16="http://schemas.microsoft.com/office/drawing/2014/main" id="{70B628DC-957C-44EA-8227-669EA329E742}"/>
              </a:ext>
            </a:extLst>
          </p:cNvPr>
          <p:cNvGraphicFramePr>
            <a:graphicFrameLocks/>
          </p:cNvGraphicFramePr>
          <p:nvPr>
            <p:extLst>
              <p:ext uri="{D42A27DB-BD31-4B8C-83A1-F6EECF244321}">
                <p14:modId xmlns:p14="http://schemas.microsoft.com/office/powerpoint/2010/main" val="345982958"/>
              </p:ext>
            </p:extLst>
          </p:nvPr>
        </p:nvGraphicFramePr>
        <p:xfrm>
          <a:off x="115616" y="1453048"/>
          <a:ext cx="522922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p:cNvSpPr txBox="1"/>
          <p:nvPr/>
        </p:nvSpPr>
        <p:spPr>
          <a:xfrm>
            <a:off x="186425" y="4279893"/>
            <a:ext cx="8703846" cy="461665"/>
          </a:xfrm>
          <a:prstGeom prst="rect">
            <a:avLst/>
          </a:prstGeom>
          <a:noFill/>
        </p:spPr>
        <p:txBody>
          <a:bodyPr wrap="square" rtlCol="0">
            <a:spAutoFit/>
          </a:bodyPr>
          <a:lstStyle/>
          <a:p>
            <a:pPr algn="just"/>
            <a:r>
              <a:rPr lang="es-CO" sz="1200" b="1" dirty="0" smtClean="0">
                <a:latin typeface="Arial" panose="020B0604020202020204" pitchFamily="34" charset="0"/>
                <a:cs typeface="Arial" panose="020B0604020202020204" pitchFamily="34" charset="0"/>
              </a:rPr>
              <a:t>31 </a:t>
            </a:r>
            <a:r>
              <a:rPr lang="es-CO" sz="1200" b="1" dirty="0">
                <a:latin typeface="Arial" panose="020B0604020202020204" pitchFamily="34" charset="0"/>
                <a:cs typeface="Arial" panose="020B0604020202020204" pitchFamily="34" charset="0"/>
              </a:rPr>
              <a:t>tareas </a:t>
            </a:r>
            <a:r>
              <a:rPr lang="es-CO" sz="1200" dirty="0">
                <a:latin typeface="Arial" panose="020B0604020202020204" pitchFamily="34" charset="0"/>
                <a:cs typeface="Arial" panose="020B0604020202020204" pitchFamily="34" charset="0"/>
              </a:rPr>
              <a:t>para la vigencia.</a:t>
            </a:r>
            <a:r>
              <a:rPr lang="es-CO" sz="1200" b="1" dirty="0">
                <a:latin typeface="Arial" panose="020B0604020202020204" pitchFamily="34" charset="0"/>
                <a:cs typeface="Arial" panose="020B0604020202020204" pitchFamily="34" charset="0"/>
              </a:rPr>
              <a:t> </a:t>
            </a:r>
            <a:r>
              <a:rPr lang="es-CO" sz="1200" dirty="0" smtClean="0">
                <a:latin typeface="Arial" panose="020B0604020202020204" pitchFamily="34" charset="0"/>
                <a:cs typeface="Arial" panose="020B0604020202020204" pitchFamily="34" charset="0"/>
              </a:rPr>
              <a:t>Se </a:t>
            </a:r>
            <a:r>
              <a:rPr lang="es-CO" sz="1200" dirty="0">
                <a:latin typeface="Arial" panose="020B0604020202020204" pitchFamily="34" charset="0"/>
                <a:cs typeface="Arial" panose="020B0604020202020204" pitchFamily="34" charset="0"/>
              </a:rPr>
              <a:t>cancelaron </a:t>
            </a:r>
            <a:r>
              <a:rPr lang="es-CO" sz="1200" dirty="0" smtClean="0">
                <a:latin typeface="Arial" panose="020B0604020202020204" pitchFamily="34" charset="0"/>
                <a:cs typeface="Arial" panose="020B0604020202020204" pitchFamily="34" charset="0"/>
              </a:rPr>
              <a:t>2 </a:t>
            </a:r>
            <a:r>
              <a:rPr lang="es-CO" sz="1200" dirty="0">
                <a:latin typeface="Arial" panose="020B0604020202020204" pitchFamily="34" charset="0"/>
                <a:cs typeface="Arial" panose="020B0604020202020204" pitchFamily="34" charset="0"/>
              </a:rPr>
              <a:t>tareas y se finalizó la vigencia con </a:t>
            </a:r>
            <a:r>
              <a:rPr lang="es-CO" sz="1200" dirty="0" smtClean="0">
                <a:latin typeface="Arial" panose="020B0604020202020204" pitchFamily="34" charset="0"/>
                <a:cs typeface="Arial" panose="020B0604020202020204" pitchFamily="34" charset="0"/>
              </a:rPr>
              <a:t>29 tareas </a:t>
            </a:r>
            <a:r>
              <a:rPr lang="es-CO" sz="1200" dirty="0">
                <a:latin typeface="Arial" panose="020B0604020202020204" pitchFamily="34" charset="0"/>
                <a:cs typeface="Arial" panose="020B0604020202020204" pitchFamily="34" charset="0"/>
              </a:rPr>
              <a:t>cumplidas acorde con la fecha planificada.</a:t>
            </a:r>
          </a:p>
        </p:txBody>
      </p:sp>
      <p:graphicFrame>
        <p:nvGraphicFramePr>
          <p:cNvPr id="12" name="Gráfico 11">
            <a:extLst>
              <a:ext uri="{FF2B5EF4-FFF2-40B4-BE49-F238E27FC236}">
                <a16:creationId xmlns:a16="http://schemas.microsoft.com/office/drawing/2014/main" id="{43B4A20A-C717-4B50-932F-FB1FB8869703}"/>
              </a:ext>
            </a:extLst>
          </p:cNvPr>
          <p:cNvGraphicFramePr>
            <a:graphicFrameLocks/>
          </p:cNvGraphicFramePr>
          <p:nvPr>
            <p:extLst>
              <p:ext uri="{D42A27DB-BD31-4B8C-83A1-F6EECF244321}">
                <p14:modId xmlns:p14="http://schemas.microsoft.com/office/powerpoint/2010/main" val="2391189881"/>
              </p:ext>
            </p:extLst>
          </p:nvPr>
        </p:nvGraphicFramePr>
        <p:xfrm>
          <a:off x="4640093" y="1453048"/>
          <a:ext cx="4095345" cy="2426475"/>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p:cNvSpPr txBox="1"/>
          <p:nvPr/>
        </p:nvSpPr>
        <p:spPr>
          <a:xfrm>
            <a:off x="6375586" y="2481619"/>
            <a:ext cx="972040" cy="369332"/>
          </a:xfrm>
          <a:prstGeom prst="rect">
            <a:avLst/>
          </a:prstGeom>
          <a:noFill/>
        </p:spPr>
        <p:txBody>
          <a:bodyPr wrap="square" rtlCol="0">
            <a:spAutoFit/>
          </a:bodyPr>
          <a:lstStyle/>
          <a:p>
            <a:pPr algn="just"/>
            <a:r>
              <a:rPr lang="es-CO" b="1" dirty="0" smtClean="0">
                <a:latin typeface="Arial" panose="020B0604020202020204" pitchFamily="34" charset="0"/>
                <a:cs typeface="Arial" panose="020B0604020202020204" pitchFamily="34" charset="0"/>
              </a:rPr>
              <a:t>100%</a:t>
            </a:r>
            <a:endParaRPr lang="es-CO" b="1" dirty="0">
              <a:latin typeface="Arial" panose="020B0604020202020204" pitchFamily="34" charset="0"/>
              <a:cs typeface="Arial" panose="020B0604020202020204" pitchFamily="34" charset="0"/>
            </a:endParaRPr>
          </a:p>
        </p:txBody>
      </p:sp>
      <p:sp>
        <p:nvSpPr>
          <p:cNvPr id="8" name="Rectángulo 7"/>
          <p:cNvSpPr/>
          <p:nvPr/>
        </p:nvSpPr>
        <p:spPr>
          <a:xfrm>
            <a:off x="2837235" y="82343"/>
            <a:ext cx="5821307" cy="461665"/>
          </a:xfrm>
          <a:prstGeom prst="rect">
            <a:avLst/>
          </a:prstGeom>
        </p:spPr>
        <p:txBody>
          <a:bodyPr wrap="square">
            <a:spAutoFit/>
          </a:bodyPr>
          <a:lstStyle/>
          <a:p>
            <a:pPr algn="r">
              <a:defRPr/>
            </a:pPr>
            <a:r>
              <a:rPr lang="es-CO" sz="2400" b="1" dirty="0" smtClean="0">
                <a:effectLst>
                  <a:outerShdw blurRad="38100" dist="38100" dir="2700000" algn="tl">
                    <a:srgbClr val="000000">
                      <a:alpha val="43137"/>
                    </a:srgbClr>
                  </a:outerShdw>
                </a:effectLst>
                <a:latin typeface="Arial"/>
                <a:cs typeface="Arial"/>
              </a:rPr>
              <a:t>2. Seguimiento Plan Institucional</a:t>
            </a:r>
            <a:endParaRPr lang="es-CO" b="1" dirty="0">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322209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PPT-MHCP-16-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60163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27550" y="1"/>
            <a:ext cx="7916455" cy="5143500"/>
          </a:xfrm>
          <a:prstGeom prst="rect">
            <a:avLst/>
          </a:prstGeom>
          <a:solidFill>
            <a:srgbClr val="DBE6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b="1" dirty="0"/>
          </a:p>
        </p:txBody>
      </p:sp>
      <p:sp>
        <p:nvSpPr>
          <p:cNvPr id="3" name="Rectángulo 2"/>
          <p:cNvSpPr/>
          <p:nvPr/>
        </p:nvSpPr>
        <p:spPr>
          <a:xfrm flipH="1">
            <a:off x="-1" y="0"/>
            <a:ext cx="1227547" cy="5143500"/>
          </a:xfrm>
          <a:prstGeom prst="rect">
            <a:avLst/>
          </a:prstGeom>
          <a:solidFill>
            <a:srgbClr val="1381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1227550" y="1823721"/>
            <a:ext cx="7659275" cy="1323439"/>
          </a:xfrm>
          <a:prstGeom prst="rect">
            <a:avLst/>
          </a:prstGeom>
          <a:noFill/>
        </p:spPr>
        <p:txBody>
          <a:bodyPr wrap="square" rtlCol="0">
            <a:spAutoFit/>
          </a:bodyPr>
          <a:lstStyle/>
          <a:p>
            <a:pPr algn="r"/>
            <a:r>
              <a:rPr lang="es-ES" sz="4000" b="1" dirty="0">
                <a:solidFill>
                  <a:srgbClr val="4F81BD"/>
                </a:solidFill>
                <a:effectLst>
                  <a:outerShdw blurRad="38100" dist="38100" dir="2700000" algn="tl">
                    <a:srgbClr val="000000">
                      <a:alpha val="43137"/>
                    </a:srgbClr>
                  </a:outerShdw>
                </a:effectLst>
                <a:latin typeface="Arial"/>
                <a:cs typeface="Arial"/>
              </a:rPr>
              <a:t>Seguimiento </a:t>
            </a:r>
          </a:p>
          <a:p>
            <a:pPr algn="r"/>
            <a:r>
              <a:rPr lang="es-ES" sz="4000" b="1" dirty="0" smtClean="0">
                <a:solidFill>
                  <a:srgbClr val="4F81BD"/>
                </a:solidFill>
                <a:effectLst>
                  <a:outerShdw blurRad="38100" dist="38100" dir="2700000" algn="tl">
                    <a:srgbClr val="000000">
                      <a:alpha val="43137"/>
                    </a:srgbClr>
                  </a:outerShdw>
                </a:effectLst>
                <a:latin typeface="Arial"/>
                <a:cs typeface="Arial"/>
              </a:rPr>
              <a:t>Plan </a:t>
            </a:r>
            <a:r>
              <a:rPr lang="es-ES" sz="4000" b="1" dirty="0">
                <a:solidFill>
                  <a:srgbClr val="4F81BD"/>
                </a:solidFill>
                <a:effectLst>
                  <a:outerShdw blurRad="38100" dist="38100" dir="2700000" algn="tl">
                    <a:srgbClr val="000000">
                      <a:alpha val="43137"/>
                    </a:srgbClr>
                  </a:outerShdw>
                </a:effectLst>
                <a:latin typeface="Arial"/>
                <a:cs typeface="Arial"/>
              </a:rPr>
              <a:t>Institucionales</a:t>
            </a:r>
          </a:p>
        </p:txBody>
      </p:sp>
      <p:pic>
        <p:nvPicPr>
          <p:cNvPr id="6" name="Imagen 5" descr="Logo-Minhaciend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11" y="536656"/>
            <a:ext cx="2788959" cy="471183"/>
          </a:xfrm>
          <a:prstGeom prst="rect">
            <a:avLst/>
          </a:prstGeom>
        </p:spPr>
      </p:pic>
      <p:sp>
        <p:nvSpPr>
          <p:cNvPr id="10" name="CuadroTexto 9"/>
          <p:cNvSpPr txBox="1"/>
          <p:nvPr/>
        </p:nvSpPr>
        <p:spPr>
          <a:xfrm>
            <a:off x="4025791" y="3485988"/>
            <a:ext cx="4861034" cy="1015663"/>
          </a:xfrm>
          <a:prstGeom prst="rect">
            <a:avLst/>
          </a:prstGeom>
          <a:noFill/>
        </p:spPr>
        <p:txBody>
          <a:bodyPr wrap="square" rtlCol="0">
            <a:spAutoFit/>
          </a:bodyPr>
          <a:lstStyle/>
          <a:p>
            <a:pPr algn="r"/>
            <a:r>
              <a:rPr lang="es-ES_tradnl" sz="1400" b="1" dirty="0">
                <a:solidFill>
                  <a:schemeClr val="tx2"/>
                </a:solidFill>
                <a:latin typeface="Arial"/>
                <a:cs typeface="Arial"/>
              </a:rPr>
              <a:t>Plan Estratégico Institucional 2019-2022</a:t>
            </a:r>
          </a:p>
          <a:p>
            <a:pPr algn="r"/>
            <a:r>
              <a:rPr lang="es-ES_tradnl" sz="1400" b="1" dirty="0">
                <a:solidFill>
                  <a:schemeClr val="tx2"/>
                </a:solidFill>
                <a:latin typeface="Arial"/>
                <a:cs typeface="Arial"/>
              </a:rPr>
              <a:t>Plan de Acción Anual 2020</a:t>
            </a:r>
            <a:endParaRPr lang="es-CO" sz="1400" b="1" dirty="0">
              <a:solidFill>
                <a:schemeClr val="tx2"/>
              </a:solidFill>
              <a:latin typeface="Arial"/>
              <a:cs typeface="Arial"/>
            </a:endParaRPr>
          </a:p>
          <a:p>
            <a:endParaRPr lang="es-ES" sz="1400" b="1" dirty="0">
              <a:solidFill>
                <a:schemeClr val="tx2"/>
              </a:solidFill>
              <a:latin typeface="Arial"/>
              <a:cs typeface="Arial"/>
            </a:endParaRPr>
          </a:p>
          <a:p>
            <a:pPr algn="r"/>
            <a:r>
              <a:rPr lang="es-ES" b="1" dirty="0">
                <a:solidFill>
                  <a:schemeClr val="tx2"/>
                </a:solidFill>
                <a:latin typeface="Arial"/>
                <a:cs typeface="Arial"/>
              </a:rPr>
              <a:t>Diciembre 2020</a:t>
            </a:r>
          </a:p>
        </p:txBody>
      </p:sp>
    </p:spTree>
    <p:extLst>
      <p:ext uri="{BB962C8B-B14F-4D97-AF65-F5344CB8AC3E}">
        <p14:creationId xmlns:p14="http://schemas.microsoft.com/office/powerpoint/2010/main" val="35398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234938" y="1042327"/>
            <a:ext cx="8513467" cy="3662808"/>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450"/>
              </a:spcAft>
              <a:buAutoNum type="arabicPeriod"/>
              <a:defRPr/>
            </a:pPr>
            <a:r>
              <a:rPr lang="es-CO" sz="1600" b="1" dirty="0">
                <a:solidFill>
                  <a:srgbClr val="0F6FC6"/>
                </a:solidFill>
                <a:latin typeface="Arial"/>
                <a:cs typeface="Arial"/>
              </a:rPr>
              <a:t>Planeación Estratégica Institucional 2019-2022.</a:t>
            </a:r>
          </a:p>
          <a:p>
            <a:pPr marL="457200" lvl="1" indent="0" algn="just">
              <a:spcAft>
                <a:spcPts val="450"/>
              </a:spcAft>
              <a:buNone/>
              <a:defRPr/>
            </a:pPr>
            <a:r>
              <a:rPr lang="es-CO" sz="1600" dirty="0">
                <a:solidFill>
                  <a:schemeClr val="tx1">
                    <a:lumMod val="75000"/>
                    <a:lumOff val="25000"/>
                  </a:schemeClr>
                </a:solidFill>
                <a:latin typeface="Arial"/>
                <a:cs typeface="Arial"/>
              </a:rPr>
              <a:t>Mapa Estratégico</a:t>
            </a:r>
            <a:r>
              <a:rPr lang="es-CO" sz="1600" dirty="0" smtClean="0">
                <a:solidFill>
                  <a:schemeClr val="tx1">
                    <a:lumMod val="75000"/>
                    <a:lumOff val="25000"/>
                  </a:schemeClr>
                </a:solidFill>
                <a:latin typeface="Arial"/>
                <a:cs typeface="Arial"/>
              </a:rPr>
              <a:t>.</a:t>
            </a:r>
          </a:p>
          <a:p>
            <a:pPr marL="457200" lvl="1" indent="0" algn="just">
              <a:spcAft>
                <a:spcPts val="450"/>
              </a:spcAft>
              <a:buNone/>
              <a:defRPr/>
            </a:pPr>
            <a:r>
              <a:rPr lang="es-CO" sz="1600" dirty="0">
                <a:solidFill>
                  <a:schemeClr val="tx1">
                    <a:lumMod val="75000"/>
                    <a:lumOff val="25000"/>
                  </a:schemeClr>
                </a:solidFill>
                <a:latin typeface="Arial"/>
                <a:cs typeface="Arial"/>
              </a:rPr>
              <a:t>Iniciativas Estratégicas.</a:t>
            </a:r>
          </a:p>
          <a:p>
            <a:pPr marL="457200" lvl="1" indent="0" algn="just">
              <a:spcAft>
                <a:spcPts val="450"/>
              </a:spcAft>
              <a:buNone/>
              <a:defRPr/>
            </a:pPr>
            <a:endParaRPr lang="es-CO" sz="1600" dirty="0" smtClean="0">
              <a:solidFill>
                <a:schemeClr val="tx1">
                  <a:lumMod val="75000"/>
                  <a:lumOff val="25000"/>
                </a:schemeClr>
              </a:solidFill>
              <a:latin typeface="Arial"/>
              <a:cs typeface="Arial"/>
            </a:endParaRPr>
          </a:p>
          <a:p>
            <a:pPr marL="457200" lvl="1" indent="0" algn="just">
              <a:spcAft>
                <a:spcPts val="450"/>
              </a:spcAft>
              <a:buNone/>
              <a:defRPr/>
            </a:pPr>
            <a:endParaRPr lang="es-CO" sz="1600" dirty="0">
              <a:solidFill>
                <a:schemeClr val="tx1">
                  <a:lumMod val="75000"/>
                  <a:lumOff val="25000"/>
                </a:schemeClr>
              </a:solidFill>
              <a:latin typeface="Arial"/>
              <a:cs typeface="Arial"/>
            </a:endParaRPr>
          </a:p>
          <a:p>
            <a:pPr algn="just">
              <a:spcAft>
                <a:spcPts val="450"/>
              </a:spcAft>
              <a:buAutoNum type="arabicPeriod"/>
              <a:defRPr/>
            </a:pPr>
            <a:r>
              <a:rPr lang="es-CO" sz="1600" b="1" dirty="0" smtClean="0">
                <a:solidFill>
                  <a:srgbClr val="0F6FC6"/>
                </a:solidFill>
                <a:latin typeface="Arial"/>
                <a:cs typeface="Arial"/>
              </a:rPr>
              <a:t>Seguimiento Plan Institucional.</a:t>
            </a:r>
            <a:endParaRPr lang="es-CO" sz="1600" b="1" dirty="0">
              <a:solidFill>
                <a:srgbClr val="0F6FC6"/>
              </a:solidFill>
              <a:latin typeface="Arial"/>
              <a:cs typeface="Arial"/>
            </a:endParaRPr>
          </a:p>
          <a:p>
            <a:pPr marL="0" indent="0" algn="just">
              <a:spcAft>
                <a:spcPts val="450"/>
              </a:spcAft>
              <a:buNone/>
              <a:defRPr/>
            </a:pPr>
            <a:r>
              <a:rPr lang="es-CO" sz="1600" dirty="0">
                <a:solidFill>
                  <a:schemeClr val="tx1">
                    <a:lumMod val="75000"/>
                    <a:lumOff val="25000"/>
                  </a:schemeClr>
                </a:solidFill>
                <a:latin typeface="Arial"/>
                <a:cs typeface="Arial"/>
              </a:rPr>
              <a:t>	Cumplimiento del Plan de Acción </a:t>
            </a:r>
            <a:r>
              <a:rPr lang="es-CO" sz="1600" dirty="0" smtClean="0">
                <a:solidFill>
                  <a:schemeClr val="tx1">
                    <a:lumMod val="75000"/>
                    <a:lumOff val="25000"/>
                  </a:schemeClr>
                </a:solidFill>
                <a:latin typeface="Arial"/>
                <a:cs typeface="Arial"/>
              </a:rPr>
              <a:t>Anual 2020.</a:t>
            </a:r>
            <a:endParaRPr lang="es-CO" sz="1600" dirty="0">
              <a:solidFill>
                <a:schemeClr val="tx1">
                  <a:lumMod val="75000"/>
                  <a:lumOff val="25000"/>
                </a:schemeClr>
              </a:solidFill>
              <a:latin typeface="Arial"/>
              <a:cs typeface="Arial"/>
            </a:endParaRPr>
          </a:p>
          <a:p>
            <a:pPr marL="0" indent="0" algn="just">
              <a:spcAft>
                <a:spcPts val="450"/>
              </a:spcAft>
              <a:buNone/>
              <a:defRPr/>
            </a:pPr>
            <a:r>
              <a:rPr lang="es-CO" sz="1600" dirty="0">
                <a:solidFill>
                  <a:schemeClr val="tx1">
                    <a:lumMod val="75000"/>
                    <a:lumOff val="25000"/>
                  </a:schemeClr>
                </a:solidFill>
                <a:latin typeface="Arial"/>
                <a:cs typeface="Arial"/>
              </a:rPr>
              <a:t>	Cumplimiento del Plan Anticorrupción y Atención al </a:t>
            </a:r>
            <a:r>
              <a:rPr lang="es-CO" sz="1600" dirty="0" smtClean="0">
                <a:solidFill>
                  <a:schemeClr val="tx1">
                    <a:lumMod val="75000"/>
                    <a:lumOff val="25000"/>
                  </a:schemeClr>
                </a:solidFill>
                <a:latin typeface="Arial"/>
                <a:cs typeface="Arial"/>
              </a:rPr>
              <a:t>Ciudadano 2020.</a:t>
            </a:r>
            <a:endParaRPr lang="es-CO" sz="1600" dirty="0">
              <a:solidFill>
                <a:schemeClr val="tx1">
                  <a:lumMod val="75000"/>
                  <a:lumOff val="25000"/>
                </a:schemeClr>
              </a:solidFill>
              <a:latin typeface="Arial"/>
              <a:cs typeface="Arial"/>
            </a:endParaRPr>
          </a:p>
        </p:txBody>
      </p:sp>
      <p:sp>
        <p:nvSpPr>
          <p:cNvPr id="6" name="Rectángulo 5"/>
          <p:cNvSpPr/>
          <p:nvPr/>
        </p:nvSpPr>
        <p:spPr>
          <a:xfrm>
            <a:off x="2351335" y="106907"/>
            <a:ext cx="6397071" cy="430887"/>
          </a:xfrm>
          <a:prstGeom prst="rect">
            <a:avLst/>
          </a:prstGeom>
        </p:spPr>
        <p:txBody>
          <a:bodyPr wrap="square">
            <a:spAutoFit/>
          </a:bodyPr>
          <a:lstStyle/>
          <a:p>
            <a:pPr algn="r">
              <a:defRPr/>
            </a:pPr>
            <a:r>
              <a:rPr lang="es-CO" sz="2200" b="1" dirty="0">
                <a:effectLst>
                  <a:outerShdw blurRad="38100" dist="38100" dir="2700000" algn="tl">
                    <a:srgbClr val="000000">
                      <a:alpha val="43137"/>
                    </a:srgbClr>
                  </a:outerShdw>
                </a:effectLst>
                <a:latin typeface="Arial"/>
                <a:cs typeface="Arial"/>
              </a:rPr>
              <a:t>Contenido</a:t>
            </a:r>
          </a:p>
        </p:txBody>
      </p:sp>
    </p:spTree>
    <p:extLst>
      <p:ext uri="{BB962C8B-B14F-4D97-AF65-F5344CB8AC3E}">
        <p14:creationId xmlns:p14="http://schemas.microsoft.com/office/powerpoint/2010/main" val="107601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58977" y="689687"/>
            <a:ext cx="4373593" cy="420243"/>
          </a:xfrm>
          <a:prstGeom prst="rect">
            <a:avLst/>
          </a:prstGeom>
          <a:noFill/>
        </p:spPr>
        <p:txBody>
          <a:bodyPr wrap="square" rtlCol="0">
            <a:spAutoFit/>
          </a:bodyPr>
          <a:lstStyle/>
          <a:p>
            <a:r>
              <a:rPr lang="es-CO" sz="2131" dirty="0">
                <a:solidFill>
                  <a:srgbClr val="138156"/>
                </a:solidFill>
                <a:latin typeface="Arial" panose="020B0604020202020204" pitchFamily="34" charset="0"/>
                <a:cs typeface="Arial" panose="020B0604020202020204" pitchFamily="34" charset="0"/>
              </a:rPr>
              <a:t>Perspectiva: Gestión Misional</a:t>
            </a: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16887" t="22376" r="73962" b="70068"/>
          <a:stretch/>
        </p:blipFill>
        <p:spPr>
          <a:xfrm>
            <a:off x="183642" y="746639"/>
            <a:ext cx="531976" cy="30163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661484921"/>
              </p:ext>
            </p:extLst>
          </p:nvPr>
        </p:nvGraphicFramePr>
        <p:xfrm>
          <a:off x="80275" y="1112955"/>
          <a:ext cx="8960358" cy="3785635"/>
        </p:xfrm>
        <a:graphic>
          <a:graphicData uri="http://schemas.openxmlformats.org/drawingml/2006/table">
            <a:tbl>
              <a:tblPr/>
              <a:tblGrid>
                <a:gridCol w="2307736">
                  <a:extLst>
                    <a:ext uri="{9D8B030D-6E8A-4147-A177-3AD203B41FA5}">
                      <a16:colId xmlns:a16="http://schemas.microsoft.com/office/drawing/2014/main" val="147860546"/>
                    </a:ext>
                  </a:extLst>
                </a:gridCol>
                <a:gridCol w="5118184">
                  <a:extLst>
                    <a:ext uri="{9D8B030D-6E8A-4147-A177-3AD203B41FA5}">
                      <a16:colId xmlns:a16="http://schemas.microsoft.com/office/drawing/2014/main" val="3708013185"/>
                    </a:ext>
                  </a:extLst>
                </a:gridCol>
                <a:gridCol w="1534438">
                  <a:extLst>
                    <a:ext uri="{9D8B030D-6E8A-4147-A177-3AD203B41FA5}">
                      <a16:colId xmlns:a16="http://schemas.microsoft.com/office/drawing/2014/main" val="1284818433"/>
                    </a:ext>
                  </a:extLst>
                </a:gridCol>
              </a:tblGrid>
              <a:tr h="217596">
                <a:tc>
                  <a:txBody>
                    <a:bodyPr/>
                    <a:lstStyle/>
                    <a:p>
                      <a:pPr algn="ctr" fontAlgn="ctr"/>
                      <a:r>
                        <a:rPr lang="es-CO" sz="900" b="1" i="0" u="none" strike="noStrike" dirty="0">
                          <a:solidFill>
                            <a:srgbClr val="FFFFFF"/>
                          </a:solidFill>
                          <a:effectLst/>
                          <a:latin typeface="Arial" panose="020B0604020202020204" pitchFamily="34" charset="0"/>
                        </a:rPr>
                        <a:t>Objetivo </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tc>
                  <a:txBody>
                    <a:bodyPr/>
                    <a:lstStyle/>
                    <a:p>
                      <a:pPr algn="ctr" fontAlgn="ctr"/>
                      <a:r>
                        <a:rPr lang="es-CO" sz="900" b="1" i="0" u="none" strike="noStrike" dirty="0">
                          <a:solidFill>
                            <a:srgbClr val="FFFFFF"/>
                          </a:solidFill>
                          <a:effectLst/>
                          <a:latin typeface="Arial" panose="020B0604020202020204" pitchFamily="34" charset="0"/>
                        </a:rPr>
                        <a:t>Iniciativa </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tc>
                  <a:txBody>
                    <a:bodyPr/>
                    <a:lstStyle/>
                    <a:p>
                      <a:pPr algn="ctr" fontAlgn="ctr"/>
                      <a:r>
                        <a:rPr lang="es-CO" sz="900" b="1" i="0" u="none" strike="noStrike" dirty="0">
                          <a:solidFill>
                            <a:srgbClr val="FFFFFF"/>
                          </a:solidFill>
                          <a:effectLst/>
                          <a:latin typeface="Arial" panose="020B0604020202020204" pitchFamily="34" charset="0"/>
                        </a:rPr>
                        <a:t>Dependencia Responsable</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extLst>
                  <a:ext uri="{0D108BD9-81ED-4DB2-BD59-A6C34878D82A}">
                    <a16:rowId xmlns:a16="http://schemas.microsoft.com/office/drawing/2014/main" val="3613844063"/>
                  </a:ext>
                </a:extLst>
              </a:tr>
              <a:tr h="287572">
                <a:tc>
                  <a:txBody>
                    <a:bodyPr/>
                    <a:lstStyle/>
                    <a:p>
                      <a:r>
                        <a:rPr lang="es-ES" sz="800" dirty="0">
                          <a:effectLst/>
                          <a:latin typeface="Arial" panose="020B0604020202020204" pitchFamily="34" charset="0"/>
                          <a:ea typeface="Calibri" panose="020F0502020204030204" pitchFamily="34" charset="0"/>
                          <a:cs typeface="Calibri" panose="020F0502020204030204" pitchFamily="34" charset="0"/>
                        </a:rPr>
                        <a:t>GM1. </a:t>
                      </a:r>
                      <a:r>
                        <a:rPr lang="es-ES" sz="800" dirty="0" smtClean="0">
                          <a:effectLst/>
                          <a:latin typeface="Arial" panose="020B0604020202020204" pitchFamily="34" charset="0"/>
                          <a:ea typeface="Calibri" panose="020F0502020204030204" pitchFamily="34" charset="0"/>
                          <a:cs typeface="Calibri" panose="020F0502020204030204" pitchFamily="34" charset="0"/>
                        </a:rPr>
                        <a:t>Fortalecer</a:t>
                      </a:r>
                      <a:r>
                        <a:rPr lang="es-ES" sz="800" baseline="0" dirty="0" smtClean="0">
                          <a:effectLst/>
                          <a:latin typeface="Arial" panose="020B0604020202020204" pitchFamily="34" charset="0"/>
                          <a:ea typeface="Calibri" panose="020F0502020204030204" pitchFamily="34" charset="0"/>
                          <a:cs typeface="Calibri" panose="020F0502020204030204" pitchFamily="34" charset="0"/>
                        </a:rPr>
                        <a:t> la </a:t>
                      </a:r>
                      <a:r>
                        <a:rPr lang="es-ES" sz="800" dirty="0" smtClean="0">
                          <a:effectLst/>
                          <a:latin typeface="Arial" panose="020B0604020202020204" pitchFamily="34" charset="0"/>
                          <a:ea typeface="Calibri" panose="020F0502020204030204" pitchFamily="34" charset="0"/>
                          <a:cs typeface="Calibri" panose="020F0502020204030204" pitchFamily="34" charset="0"/>
                        </a:rPr>
                        <a:t>reactivación y crecimiento, </a:t>
                      </a:r>
                      <a:r>
                        <a:rPr lang="es-ES" sz="800" dirty="0">
                          <a:effectLst/>
                          <a:latin typeface="Arial" panose="020B0604020202020204" pitchFamily="34" charset="0"/>
                          <a:ea typeface="Calibri" panose="020F0502020204030204" pitchFamily="34" charset="0"/>
                          <a:cs typeface="Calibri" panose="020F0502020204030204" pitchFamily="34" charset="0"/>
                        </a:rPr>
                        <a:t>generando una economía sostenible.</a:t>
                      </a:r>
                      <a:r>
                        <a:rPr lang="es-CO" sz="8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Ini.2019.2022.GM1.001 Fortalecer las herramientas de análisis </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macroeconómico</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effectLst/>
                          <a:latin typeface="Arial" panose="020B0604020202020204" pitchFamily="34" charset="0"/>
                          <a:ea typeface="Calibri" panose="020F0502020204030204" pitchFamily="34" charset="0"/>
                          <a:cs typeface="Times New Roman" panose="02020603050405020304" pitchFamily="18" charset="0"/>
                        </a:rPr>
                        <a:t>Dirección General de Política Macroeconómica</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962522"/>
                  </a:ext>
                </a:extLst>
              </a:tr>
              <a:tr h="192505">
                <a:tc rowSpan="2">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GM2. Promover la inversión nacional y extranjera, que genere confianza en los mercados</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Ini.2019.2022.GM1.002 Facilitar la transición de la economía hacia el crecimiento sostenible y bajo en carbono</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effectLst/>
                          <a:latin typeface="Arial" panose="020B0604020202020204" pitchFamily="34" charset="0"/>
                          <a:ea typeface="Calibri" panose="020F0502020204030204" pitchFamily="34" charset="0"/>
                          <a:cs typeface="Times New Roman" panose="02020603050405020304" pitchFamily="18" charset="0"/>
                        </a:rPr>
                        <a:t>Viceministerio Técnico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5925310"/>
                  </a:ext>
                </a:extLst>
              </a:tr>
              <a:tr h="299974">
                <a:tc vMerge="1">
                  <a:txBody>
                    <a:bodyPr/>
                    <a:lstStyle/>
                    <a:p>
                      <a:endParaRPr lang="es-CO"/>
                    </a:p>
                  </a:txBody>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Ini.2019.2022.GM2.001 Diseñar la reforma de mercado de capitales</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effectLst/>
                          <a:latin typeface="Arial" panose="020B0604020202020204" pitchFamily="34" charset="0"/>
                          <a:ea typeface="Calibri" panose="020F0502020204030204" pitchFamily="34" charset="0"/>
                          <a:cs typeface="Times New Roman" panose="02020603050405020304" pitchFamily="18" charset="0"/>
                        </a:rPr>
                        <a:t>Viceministerio Técnico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230177"/>
                  </a:ext>
                </a:extLst>
              </a:tr>
              <a:tr h="172155">
                <a:tc rowSpan="10">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GM3. Contribuir con la sostenibilidad fiscal y el fortalecimiento de la gestión financiera pública nacional y territorial</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Ini.2019.2022.GM3.001 Fortalecer la institucionalidad fiscal</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effectLst/>
                          <a:latin typeface="Arial" panose="020B0604020202020204" pitchFamily="34" charset="0"/>
                          <a:ea typeface="Calibri" panose="020F0502020204030204" pitchFamily="34" charset="0"/>
                          <a:cs typeface="Times New Roman" panose="02020603050405020304" pitchFamily="18" charset="0"/>
                        </a:rPr>
                        <a:t>Dirección General de Política Macroeconómica</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61509"/>
                  </a:ext>
                </a:extLst>
              </a:tr>
              <a:tr h="25444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Ini.2019.2022.GM3.002 Fortalecer el sistema de gestión de riesgos fiscales.</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effectLst/>
                          <a:latin typeface="Arial" panose="020B0604020202020204" pitchFamily="34" charset="0"/>
                          <a:ea typeface="Calibri" panose="020F0502020204030204" pitchFamily="34" charset="0"/>
                          <a:cs typeface="Times New Roman" panose="02020603050405020304" pitchFamily="18" charset="0"/>
                        </a:rPr>
                        <a:t>Dirección General de Crédito Público y Tesoro Nacional</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215709"/>
                  </a:ext>
                </a:extLst>
              </a:tr>
              <a:tr h="257612">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Ini.2019.2022.GM3.003 Optimizar el modelo de gestión y administración del portafolio de empresas estatales y entes gestores</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effectLst/>
                          <a:latin typeface="Arial" panose="020B0604020202020204" pitchFamily="34" charset="0"/>
                          <a:ea typeface="Calibri" panose="020F0502020204030204" pitchFamily="34" charset="0"/>
                          <a:cs typeface="Times New Roman" panose="02020603050405020304" pitchFamily="18" charset="0"/>
                        </a:rPr>
                        <a:t>Dirección General de Participaciones Estatales</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810000"/>
                  </a:ext>
                </a:extLst>
              </a:tr>
              <a:tr h="25444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Ini.2019.2022.GM3.004 Monitorear la sostenibilidad de los resultados fiscales de las entidades territoriales y sus descentralizadas</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effectLst/>
                          <a:latin typeface="Arial" panose="020B0604020202020204" pitchFamily="34" charset="0"/>
                          <a:ea typeface="Calibri" panose="020F0502020204030204" pitchFamily="34" charset="0"/>
                          <a:cs typeface="Times New Roman" panose="02020603050405020304" pitchFamily="18" charset="0"/>
                        </a:rPr>
                        <a:t>Dirección General de Apoyo Fiscal</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5774219"/>
                  </a:ext>
                </a:extLst>
              </a:tr>
              <a:tr h="25444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Ini.2019.2022.GM3.005 Diseñar una reforma del sistema tributario territorial</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effectLst/>
                          <a:latin typeface="Arial" panose="020B0604020202020204" pitchFamily="34" charset="0"/>
                          <a:ea typeface="Calibri" panose="020F0502020204030204" pitchFamily="34" charset="0"/>
                          <a:cs typeface="Times New Roman" panose="02020603050405020304" pitchFamily="18" charset="0"/>
                        </a:rPr>
                        <a:t>Viceministerio Técnico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3820040"/>
                  </a:ext>
                </a:extLst>
              </a:tr>
              <a:tr h="25444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Ini.2019.2022.GM3.006 Modernizar las finanzas públicas</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effectLst/>
                          <a:latin typeface="Arial" panose="020B0604020202020204" pitchFamily="34" charset="0"/>
                          <a:ea typeface="Calibri" panose="020F0502020204030204" pitchFamily="34" charset="0"/>
                          <a:cs typeface="Times New Roman" panose="02020603050405020304" pitchFamily="18" charset="0"/>
                        </a:rPr>
                        <a:t>Dirección General de Política Macroeconómica</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354087"/>
                  </a:ext>
                </a:extLst>
              </a:tr>
              <a:tr h="25444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Ini.2019.2022.GM3.007 Articular el presupuesto a los procesos de la Gestión Financiera Pública – GFP</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effectLst/>
                          <a:latin typeface="Arial" panose="020B0604020202020204" pitchFamily="34" charset="0"/>
                          <a:ea typeface="Calibri" panose="020F0502020204030204" pitchFamily="34" charset="0"/>
                          <a:cs typeface="Times New Roman" panose="02020603050405020304" pitchFamily="18" charset="0"/>
                        </a:rPr>
                        <a:t>Dirección General de Presupuesto Público Nacional</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720684"/>
                  </a:ext>
                </a:extLst>
              </a:tr>
              <a:tr h="25444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Ini.2019.2022.GM3.008 Modernizar los sistemas de información para implementar el nuevo modelo de negocio</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Dirección General de Crédito Público y Tesoro Nacional</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2706615"/>
                  </a:ext>
                </a:extLst>
              </a:tr>
              <a:tr h="25444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Ini.2019.2022.GM3.009 Diseñar una Política  sostenible de  estabilización de los combustibles líquidos</a:t>
                      </a:r>
                      <a:r>
                        <a:rPr lang="es-ES" sz="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dirty="0">
                          <a:effectLst/>
                          <a:latin typeface="Arial" panose="020B0604020202020204" pitchFamily="34" charset="0"/>
                          <a:ea typeface="Calibri" panose="020F0502020204030204" pitchFamily="34" charset="0"/>
                          <a:cs typeface="Times New Roman" panose="02020603050405020304" pitchFamily="18" charset="0"/>
                        </a:rPr>
                        <a:t>Viceministerio Técnico</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4581989"/>
                  </a:ext>
                </a:extLst>
              </a:tr>
              <a:tr h="254441">
                <a:tc vMerge="1">
                  <a:txBody>
                    <a:bodyPr/>
                    <a:lstStyle/>
                    <a:p>
                      <a:pPr algn="just">
                        <a:lnSpc>
                          <a:spcPct val="107000"/>
                        </a:lnSpc>
                        <a:spcAft>
                          <a:spcPts val="0"/>
                        </a:spcAft>
                      </a:pP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Ini.2019.2022.GM3.010 Fortalecer los lineamientos de política de sostenibilidad financiera del Sistema General de Seguridad Social en Salud y el Sistema General de Riesgos Laborales</a:t>
                      </a:r>
                      <a:r>
                        <a:rPr lang="es-ES" sz="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General de Regulación Económica de la Seguridad Social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856459"/>
                  </a:ext>
                </a:extLst>
              </a:tr>
            </a:tbl>
          </a:graphicData>
        </a:graphic>
      </p:graphicFrame>
      <p:sp>
        <p:nvSpPr>
          <p:cNvPr id="9" name="Rectángulo 8"/>
          <p:cNvSpPr/>
          <p:nvPr/>
        </p:nvSpPr>
        <p:spPr>
          <a:xfrm>
            <a:off x="2479898" y="-34005"/>
            <a:ext cx="6397071" cy="430887"/>
          </a:xfrm>
          <a:prstGeom prst="rect">
            <a:avLst/>
          </a:prstGeom>
        </p:spPr>
        <p:txBody>
          <a:bodyPr wrap="square">
            <a:spAutoFit/>
          </a:bodyPr>
          <a:lstStyle/>
          <a:p>
            <a:pPr algn="r">
              <a:defRPr/>
            </a:pPr>
            <a:r>
              <a:rPr lang="es-CO" sz="2200" b="1" dirty="0">
                <a:effectLst>
                  <a:outerShdw blurRad="38100" dist="38100" dir="2700000" algn="tl">
                    <a:srgbClr val="000000">
                      <a:alpha val="43137"/>
                    </a:srgbClr>
                  </a:outerShdw>
                </a:effectLst>
                <a:latin typeface="Arial"/>
                <a:cs typeface="Arial"/>
              </a:rPr>
              <a:t>1. Planeación Estratégica Institucional</a:t>
            </a:r>
          </a:p>
        </p:txBody>
      </p:sp>
      <p:sp>
        <p:nvSpPr>
          <p:cNvPr id="10" name="Rectángulo 9"/>
          <p:cNvSpPr/>
          <p:nvPr/>
        </p:nvSpPr>
        <p:spPr>
          <a:xfrm>
            <a:off x="4751531" y="276144"/>
            <a:ext cx="4100386" cy="323165"/>
          </a:xfrm>
          <a:prstGeom prst="rect">
            <a:avLst/>
          </a:prstGeom>
        </p:spPr>
        <p:txBody>
          <a:bodyPr wrap="square">
            <a:spAutoFit/>
          </a:bodyPr>
          <a:lstStyle/>
          <a:p>
            <a:pPr algn="r">
              <a:defRPr/>
            </a:pPr>
            <a:r>
              <a:rPr lang="es-CO" sz="1500" dirty="0">
                <a:effectLst>
                  <a:outerShdw blurRad="38100" dist="38100" dir="2700000" algn="tl">
                    <a:srgbClr val="000000">
                      <a:alpha val="43137"/>
                    </a:srgbClr>
                  </a:outerShdw>
                </a:effectLst>
                <a:latin typeface="Arial"/>
                <a:cs typeface="Arial"/>
              </a:rPr>
              <a:t>Iniciativas Estratégicas</a:t>
            </a:r>
          </a:p>
        </p:txBody>
      </p:sp>
      <p:sp>
        <p:nvSpPr>
          <p:cNvPr id="2" name="Rectángulo 1"/>
          <p:cNvSpPr/>
          <p:nvPr/>
        </p:nvSpPr>
        <p:spPr>
          <a:xfrm>
            <a:off x="0" y="4827285"/>
            <a:ext cx="8234385" cy="492443"/>
          </a:xfrm>
          <a:prstGeom prst="rect">
            <a:avLst/>
          </a:prstGeom>
        </p:spPr>
        <p:txBody>
          <a:bodyPr wrap="square">
            <a:spAutoFit/>
          </a:bodyPr>
          <a:lstStyle/>
          <a:p>
            <a:pPr algn="just"/>
            <a:r>
              <a:rPr lang="es-CO" sz="800" dirty="0">
                <a:latin typeface="Arial" panose="020B0604020202020204" pitchFamily="34" charset="0"/>
                <a:cs typeface="Arial" panose="020B0604020202020204" pitchFamily="34" charset="0"/>
              </a:rPr>
              <a:t>**</a:t>
            </a:r>
            <a:r>
              <a:rPr lang="es-CO" sz="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Objetivo modificado dada la situación de la pandemia actual, </a:t>
            </a:r>
            <a:r>
              <a:rPr lang="es-CO"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aprobación en Comité Institucional de Gestión y Desempeño – 30 de octubre 2020</a:t>
            </a:r>
            <a:r>
              <a:rPr lang="es-C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2983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58977" y="689687"/>
            <a:ext cx="4373593" cy="420243"/>
          </a:xfrm>
          <a:prstGeom prst="rect">
            <a:avLst/>
          </a:prstGeom>
          <a:noFill/>
        </p:spPr>
        <p:txBody>
          <a:bodyPr wrap="square" rtlCol="0">
            <a:spAutoFit/>
          </a:bodyPr>
          <a:lstStyle/>
          <a:p>
            <a:r>
              <a:rPr lang="es-CO" sz="2131" dirty="0">
                <a:solidFill>
                  <a:srgbClr val="138156"/>
                </a:solidFill>
                <a:latin typeface="Arial" panose="020B0604020202020204" pitchFamily="34" charset="0"/>
                <a:cs typeface="Arial" panose="020B0604020202020204" pitchFamily="34" charset="0"/>
              </a:rPr>
              <a:t>Perspectiva: Gestión Misional</a:t>
            </a: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16887" t="22376" r="73962" b="70068"/>
          <a:stretch/>
        </p:blipFill>
        <p:spPr>
          <a:xfrm>
            <a:off x="183642" y="746639"/>
            <a:ext cx="531976" cy="30163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506226563"/>
              </p:ext>
            </p:extLst>
          </p:nvPr>
        </p:nvGraphicFramePr>
        <p:xfrm>
          <a:off x="80275" y="1112955"/>
          <a:ext cx="8960358" cy="2343576"/>
        </p:xfrm>
        <a:graphic>
          <a:graphicData uri="http://schemas.openxmlformats.org/drawingml/2006/table">
            <a:tbl>
              <a:tblPr/>
              <a:tblGrid>
                <a:gridCol w="2307736">
                  <a:extLst>
                    <a:ext uri="{9D8B030D-6E8A-4147-A177-3AD203B41FA5}">
                      <a16:colId xmlns:a16="http://schemas.microsoft.com/office/drawing/2014/main" val="147860546"/>
                    </a:ext>
                  </a:extLst>
                </a:gridCol>
                <a:gridCol w="5118184">
                  <a:extLst>
                    <a:ext uri="{9D8B030D-6E8A-4147-A177-3AD203B41FA5}">
                      <a16:colId xmlns:a16="http://schemas.microsoft.com/office/drawing/2014/main" val="3708013185"/>
                    </a:ext>
                  </a:extLst>
                </a:gridCol>
                <a:gridCol w="1534438">
                  <a:extLst>
                    <a:ext uri="{9D8B030D-6E8A-4147-A177-3AD203B41FA5}">
                      <a16:colId xmlns:a16="http://schemas.microsoft.com/office/drawing/2014/main" val="1284818433"/>
                    </a:ext>
                  </a:extLst>
                </a:gridCol>
              </a:tblGrid>
              <a:tr h="217596">
                <a:tc>
                  <a:txBody>
                    <a:bodyPr/>
                    <a:lstStyle/>
                    <a:p>
                      <a:pPr algn="ctr" fontAlgn="ctr"/>
                      <a:r>
                        <a:rPr lang="es-CO" sz="900" b="1" i="0" u="none" strike="noStrike" dirty="0">
                          <a:solidFill>
                            <a:srgbClr val="FFFFFF"/>
                          </a:solidFill>
                          <a:effectLst/>
                          <a:latin typeface="Arial" panose="020B0604020202020204" pitchFamily="34" charset="0"/>
                        </a:rPr>
                        <a:t>Objetivo </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tc>
                  <a:txBody>
                    <a:bodyPr/>
                    <a:lstStyle/>
                    <a:p>
                      <a:pPr algn="ctr" fontAlgn="ctr"/>
                      <a:r>
                        <a:rPr lang="es-CO" sz="900" b="1" i="0" u="none" strike="noStrike" dirty="0">
                          <a:solidFill>
                            <a:srgbClr val="FFFFFF"/>
                          </a:solidFill>
                          <a:effectLst/>
                          <a:latin typeface="Arial" panose="020B0604020202020204" pitchFamily="34" charset="0"/>
                        </a:rPr>
                        <a:t>Iniciativa </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tc>
                  <a:txBody>
                    <a:bodyPr/>
                    <a:lstStyle/>
                    <a:p>
                      <a:pPr algn="ctr" fontAlgn="ctr"/>
                      <a:r>
                        <a:rPr lang="es-CO" sz="900" b="1" i="0" u="none" strike="noStrike" dirty="0">
                          <a:solidFill>
                            <a:srgbClr val="FFFFFF"/>
                          </a:solidFill>
                          <a:effectLst/>
                          <a:latin typeface="Arial" panose="020B0604020202020204" pitchFamily="34" charset="0"/>
                        </a:rPr>
                        <a:t>Dependencia Responsable</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extLst>
                  <a:ext uri="{0D108BD9-81ED-4DB2-BD59-A6C34878D82A}">
                    <a16:rowId xmlns:a16="http://schemas.microsoft.com/office/drawing/2014/main" val="3613844063"/>
                  </a:ext>
                </a:extLst>
              </a:tr>
              <a:tr h="287572">
                <a:tc rowSpan="3">
                  <a:txBody>
                    <a:bodyPr/>
                    <a:lstStyle/>
                    <a:p>
                      <a:endParaRPr lang="es-CO" sz="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Ini.2019.2022.GM3.011 Lograr la articulación  y modernización de los sistemas de estimación del pasivo pensional para el nivel central</a:t>
                      </a:r>
                      <a:r>
                        <a:rPr lang="es-ES" sz="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General de Regulación Económica de la Seguridad Social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962522"/>
                  </a:ext>
                </a:extLst>
              </a:tr>
              <a:tr h="192505">
                <a:tc vMerge="1">
                  <a:txBody>
                    <a:bodyPr/>
                    <a:lstStyle/>
                    <a:p>
                      <a:pPr algn="just">
                        <a:lnSpc>
                          <a:spcPct val="107000"/>
                        </a:lnSpc>
                        <a:spcAft>
                          <a:spcPts val="0"/>
                        </a:spcAft>
                      </a:pP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Ini.2019.2022.GM3.012 Optimizar los procesos de seguimiento y control a los recursos de las Entidades Territoriales administrados por el FONPET</a:t>
                      </a:r>
                      <a:r>
                        <a:rPr lang="es-ES" sz="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General de Regulación Económica de la Seguridad Social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5925310"/>
                  </a:ext>
                </a:extLst>
              </a:tr>
              <a:tr h="299974">
                <a:tc vMerge="1">
                  <a:txBody>
                    <a:bodyPr/>
                    <a:lstStyle/>
                    <a:p>
                      <a:endParaRPr lang="es-CO"/>
                    </a:p>
                  </a:txBody>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Ini.2019.2022.GM3.013 Contribuir al mejoramiento del proceso de aprobación de proyectos de inversión en los OCAD del SGR</a:t>
                      </a:r>
                      <a:r>
                        <a:rPr lang="es-ES" sz="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Grupo del Sistema General de Regalías</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230177"/>
                  </a:ext>
                </a:extLst>
              </a:tr>
              <a:tr h="172155">
                <a:tc rowSpan="3">
                  <a:txBody>
                    <a:bodyPr/>
                    <a:lstStyle/>
                    <a:p>
                      <a:pPr algn="just">
                        <a:lnSpc>
                          <a:spcPct val="107000"/>
                        </a:lnSpc>
                        <a:spcAft>
                          <a:spcPts val="0"/>
                        </a:spcAft>
                      </a:pPr>
                      <a:r>
                        <a:rPr lang="es-CO" sz="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GM4. Promover la equidad, mediante la focalización de los subsidios y el manejo eficiente del gasto social</a:t>
                      </a:r>
                      <a:r>
                        <a:rPr lang="es-CO" sz="8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Ini.2019.2022.GM3.014 Consolidar al CETIL  como la herramienta para las certificaciones de tiempos laborados válidos para pensiones</a:t>
                      </a:r>
                      <a:r>
                        <a:rPr lang="es-ES" sz="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General de Regulación Económica de la Seguridad Social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61509"/>
                  </a:ext>
                </a:extLst>
              </a:tr>
              <a:tr h="25444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Ini.2019.2022.GM3.015 Identificar las apropiaciones presupuestales para políticas transversales</a:t>
                      </a:r>
                      <a:r>
                        <a:rPr lang="es-ES" sz="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General de Presupuesto Público Nacional</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215709"/>
                  </a:ext>
                </a:extLst>
              </a:tr>
              <a:tr h="257612">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es-E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Ini.2019.2022.GM4.001 Promover la regulación de normas para avanzar en la cobertura de los mecanismos de protección a la vejez</a:t>
                      </a:r>
                      <a:r>
                        <a:rPr lang="es-ES" sz="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E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General de Regulación Económica de la Seguridad Social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810000"/>
                  </a:ext>
                </a:extLst>
              </a:tr>
            </a:tbl>
          </a:graphicData>
        </a:graphic>
      </p:graphicFrame>
      <p:sp>
        <p:nvSpPr>
          <p:cNvPr id="9" name="Rectángulo 8"/>
          <p:cNvSpPr/>
          <p:nvPr/>
        </p:nvSpPr>
        <p:spPr>
          <a:xfrm>
            <a:off x="2479898" y="-34005"/>
            <a:ext cx="6397071" cy="430887"/>
          </a:xfrm>
          <a:prstGeom prst="rect">
            <a:avLst/>
          </a:prstGeom>
        </p:spPr>
        <p:txBody>
          <a:bodyPr wrap="square">
            <a:spAutoFit/>
          </a:bodyPr>
          <a:lstStyle/>
          <a:p>
            <a:pPr algn="r">
              <a:defRPr/>
            </a:pPr>
            <a:r>
              <a:rPr lang="es-CO" sz="2200" b="1" dirty="0">
                <a:effectLst>
                  <a:outerShdw blurRad="38100" dist="38100" dir="2700000" algn="tl">
                    <a:srgbClr val="000000">
                      <a:alpha val="43137"/>
                    </a:srgbClr>
                  </a:outerShdw>
                </a:effectLst>
                <a:latin typeface="Arial"/>
                <a:cs typeface="Arial"/>
              </a:rPr>
              <a:t>1. Planeación Estratégica Institucional</a:t>
            </a:r>
          </a:p>
        </p:txBody>
      </p:sp>
      <p:sp>
        <p:nvSpPr>
          <p:cNvPr id="10" name="Rectángulo 9"/>
          <p:cNvSpPr/>
          <p:nvPr/>
        </p:nvSpPr>
        <p:spPr>
          <a:xfrm>
            <a:off x="4751531" y="276144"/>
            <a:ext cx="4100386" cy="323165"/>
          </a:xfrm>
          <a:prstGeom prst="rect">
            <a:avLst/>
          </a:prstGeom>
        </p:spPr>
        <p:txBody>
          <a:bodyPr wrap="square">
            <a:spAutoFit/>
          </a:bodyPr>
          <a:lstStyle/>
          <a:p>
            <a:pPr algn="r">
              <a:defRPr/>
            </a:pPr>
            <a:r>
              <a:rPr lang="es-CO" sz="1500" dirty="0">
                <a:effectLst>
                  <a:outerShdw blurRad="38100" dist="38100" dir="2700000" algn="tl">
                    <a:srgbClr val="000000">
                      <a:alpha val="43137"/>
                    </a:srgbClr>
                  </a:outerShdw>
                </a:effectLst>
                <a:latin typeface="Arial"/>
                <a:cs typeface="Arial"/>
              </a:rPr>
              <a:t>Iniciativas Estratégicas</a:t>
            </a:r>
          </a:p>
        </p:txBody>
      </p:sp>
    </p:spTree>
    <p:extLst>
      <p:ext uri="{BB962C8B-B14F-4D97-AF65-F5344CB8AC3E}">
        <p14:creationId xmlns:p14="http://schemas.microsoft.com/office/powerpoint/2010/main" val="382053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nvPr>
        </p:nvGraphicFramePr>
        <p:xfrm>
          <a:off x="80275" y="1328004"/>
          <a:ext cx="8960358" cy="3274022"/>
        </p:xfrm>
        <a:graphic>
          <a:graphicData uri="http://schemas.openxmlformats.org/drawingml/2006/table">
            <a:tbl>
              <a:tblPr/>
              <a:tblGrid>
                <a:gridCol w="2307736">
                  <a:extLst>
                    <a:ext uri="{9D8B030D-6E8A-4147-A177-3AD203B41FA5}">
                      <a16:colId xmlns:a16="http://schemas.microsoft.com/office/drawing/2014/main" val="147860546"/>
                    </a:ext>
                  </a:extLst>
                </a:gridCol>
                <a:gridCol w="5118184">
                  <a:extLst>
                    <a:ext uri="{9D8B030D-6E8A-4147-A177-3AD203B41FA5}">
                      <a16:colId xmlns:a16="http://schemas.microsoft.com/office/drawing/2014/main" val="3708013185"/>
                    </a:ext>
                  </a:extLst>
                </a:gridCol>
                <a:gridCol w="1534438">
                  <a:extLst>
                    <a:ext uri="{9D8B030D-6E8A-4147-A177-3AD203B41FA5}">
                      <a16:colId xmlns:a16="http://schemas.microsoft.com/office/drawing/2014/main" val="1284818433"/>
                    </a:ext>
                  </a:extLst>
                </a:gridCol>
              </a:tblGrid>
              <a:tr h="217596">
                <a:tc>
                  <a:txBody>
                    <a:bodyPr/>
                    <a:lstStyle/>
                    <a:p>
                      <a:pPr algn="ctr" fontAlgn="ctr"/>
                      <a:r>
                        <a:rPr lang="es-CO" sz="900" b="1" i="0" u="none" strike="noStrike" dirty="0">
                          <a:solidFill>
                            <a:srgbClr val="FFFFFF"/>
                          </a:solidFill>
                          <a:effectLst/>
                          <a:latin typeface="Arial" panose="020B0604020202020204" pitchFamily="34" charset="0"/>
                        </a:rPr>
                        <a:t>Objetivo </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tc>
                  <a:txBody>
                    <a:bodyPr/>
                    <a:lstStyle/>
                    <a:p>
                      <a:pPr algn="ctr" fontAlgn="ctr"/>
                      <a:r>
                        <a:rPr lang="es-CO" sz="900" b="1" i="0" u="none" strike="noStrike" dirty="0">
                          <a:solidFill>
                            <a:srgbClr val="FFFFFF"/>
                          </a:solidFill>
                          <a:effectLst/>
                          <a:latin typeface="Arial" panose="020B0604020202020204" pitchFamily="34" charset="0"/>
                        </a:rPr>
                        <a:t>Iniciativa </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tc>
                  <a:txBody>
                    <a:bodyPr/>
                    <a:lstStyle/>
                    <a:p>
                      <a:pPr algn="ctr" fontAlgn="ctr"/>
                      <a:r>
                        <a:rPr lang="es-CO" sz="900" b="1" i="0" u="none" strike="noStrike" dirty="0">
                          <a:solidFill>
                            <a:srgbClr val="FFFFFF"/>
                          </a:solidFill>
                          <a:effectLst/>
                          <a:latin typeface="Arial" panose="020B0604020202020204" pitchFamily="34" charset="0"/>
                        </a:rPr>
                        <a:t>Dependencia Responsable</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extLst>
                  <a:ext uri="{0D108BD9-81ED-4DB2-BD59-A6C34878D82A}">
                    <a16:rowId xmlns:a16="http://schemas.microsoft.com/office/drawing/2014/main" val="3613844063"/>
                  </a:ext>
                </a:extLst>
              </a:tr>
              <a:tr h="287572">
                <a:tc rowSpan="2">
                  <a:txBody>
                    <a:bodyPr/>
                    <a:lstStyle/>
                    <a:p>
                      <a:pPr algn="just" fontAlgn="ctr">
                        <a:spcAft>
                          <a:spcPts val="0"/>
                        </a:spcAft>
                      </a:pPr>
                      <a:r>
                        <a:rPr lang="es-ES" sz="900" kern="1200">
                          <a:solidFill>
                            <a:srgbClr val="000000"/>
                          </a:solidFill>
                          <a:effectLst/>
                          <a:latin typeface="Arial" panose="020B0604020202020204" pitchFamily="34" charset="0"/>
                          <a:ea typeface="Calibri" panose="020F0502020204030204" pitchFamily="34" charset="0"/>
                          <a:cs typeface="Calibri" panose="020F0502020204030204" pitchFamily="34" charset="0"/>
                        </a:rPr>
                        <a:t>GR1. Fortalecer las relaciones de la entidad con sus grupos de valor. </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fontAlgn="ctr">
                        <a:spcAft>
                          <a:spcPts val="0"/>
                        </a:spcAft>
                      </a:pPr>
                      <a:r>
                        <a:rPr lang="es-ES" sz="900" kern="120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Ini.2019.GR1.001 Desarrollar estrategias para la mejora y seguimiento del servicio al ciudadano.</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a:solidFill>
                            <a:srgbClr val="000000"/>
                          </a:solidFill>
                          <a:effectLst/>
                          <a:latin typeface="Arial" panose="020B0604020202020204" pitchFamily="34" charset="0"/>
                          <a:ea typeface="Calibri" panose="020F0502020204030204" pitchFamily="34" charset="0"/>
                          <a:cs typeface="Calibri" panose="020F0502020204030204" pitchFamily="34" charset="0"/>
                        </a:rPr>
                        <a:t>Dirección Administrativa -DRESS</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962522"/>
                  </a:ext>
                </a:extLst>
              </a:tr>
              <a:tr h="192505">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Ini.2019.GR1.002 Implementar mecanismos para la divulgación de información e interacción con los grupos de valor.</a:t>
                      </a:r>
                      <a:endParaRPr lang="es-CO"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a:solidFill>
                            <a:srgbClr val="000000"/>
                          </a:solidFill>
                          <a:effectLst/>
                          <a:latin typeface="Arial" panose="020B0604020202020204" pitchFamily="34" charset="0"/>
                          <a:ea typeface="Calibri" panose="020F0502020204030204" pitchFamily="34" charset="0"/>
                          <a:cs typeface="Calibri" panose="020F0502020204030204" pitchFamily="34" charset="0"/>
                        </a:rPr>
                        <a:t>Comunicaciones</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5925310"/>
                  </a:ext>
                </a:extLst>
              </a:tr>
              <a:tr h="299974">
                <a:tc rowSpan="5">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GR2. Fortalecer la Gestión TIC y de la Información en la Entidad.</a:t>
                      </a:r>
                      <a:endParaRPr lang="es-CO"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Ini.2019.GR2.001 Promover buenas prácticas de gestión documental y administración de archivos.</a:t>
                      </a:r>
                      <a:endParaRPr lang="es-CO"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a:solidFill>
                            <a:srgbClr val="000000"/>
                          </a:solidFill>
                          <a:effectLst/>
                          <a:latin typeface="Arial" panose="020B0604020202020204" pitchFamily="34" charset="0"/>
                          <a:ea typeface="Calibri" panose="020F0502020204030204" pitchFamily="34" charset="0"/>
                          <a:cs typeface="Calibri" panose="020F0502020204030204" pitchFamily="34" charset="0"/>
                        </a:rPr>
                        <a:t>Dirección Administrativa</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230177"/>
                  </a:ext>
                </a:extLst>
              </a:tr>
              <a:tr h="299974">
                <a:tc vMerge="1">
                  <a:txBody>
                    <a:bodyPr/>
                    <a:lstStyle/>
                    <a:p>
                      <a:endParaRPr lang="es-CO"/>
                    </a:p>
                  </a:txBody>
                  <a:tcPr/>
                </a:tc>
                <a:tc>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Ini.2019.GR2.002 Fortalecer la adopción del marco de referencia de arquitectura (Componentes: Estrategia TI -Arquitectura / Uso y apropiación - Transferencia conocimiento DT) – ARQUITECTURA.*</a:t>
                      </a:r>
                      <a:endParaRPr lang="es-CO"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spcAft>
                          <a:spcPts val="0"/>
                        </a:spcAft>
                      </a:pPr>
                      <a:r>
                        <a:rPr lang="es-ES" sz="9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Dirección de Tecnología</a:t>
                      </a:r>
                      <a:endParaRPr lang="es-CO"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7337157"/>
                  </a:ext>
                </a:extLst>
              </a:tr>
              <a:tr h="299974">
                <a:tc vMerge="1">
                  <a:txBody>
                    <a:bodyPr/>
                    <a:lstStyle/>
                    <a:p>
                      <a:endParaRPr lang="es-CO"/>
                    </a:p>
                  </a:txBody>
                  <a:tcPr/>
                </a:tc>
                <a:tc>
                  <a:txBody>
                    <a:bodyPr/>
                    <a:lstStyle/>
                    <a:p>
                      <a:pPr algn="just" fontAlgn="ctr">
                        <a:spcAft>
                          <a:spcPts val="0"/>
                        </a:spcAft>
                      </a:pPr>
                      <a:r>
                        <a:rPr lang="es-ES" sz="900" kern="120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Ini.2019.GR2.003 Impulsar la adopción de lineamientos y acciones en torno al Gobierno de TI - GOBIERNO (Cumplimiento y alineación políticas TI, esquema de Gobierno TI, gestión integral de proyectos TI y gestión de la operación de TI)</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a:solidFill>
                            <a:srgbClr val="000000"/>
                          </a:solidFill>
                          <a:effectLst/>
                          <a:latin typeface="Arial" panose="020B0604020202020204" pitchFamily="34" charset="0"/>
                          <a:ea typeface="Calibri" panose="020F0502020204030204" pitchFamily="34" charset="0"/>
                          <a:cs typeface="Calibri" panose="020F0502020204030204" pitchFamily="34" charset="0"/>
                        </a:rPr>
                        <a:t>Dirección de Tecnología</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61509"/>
                  </a:ext>
                </a:extLst>
              </a:tr>
              <a:tr h="254441">
                <a:tc vMerge="1">
                  <a:txBody>
                    <a:bodyPr/>
                    <a:lstStyle/>
                    <a:p>
                      <a:pPr algn="just" fontAlgn="ctr">
                        <a:spcAft>
                          <a:spcPts val="0"/>
                        </a:spcAft>
                      </a:pPr>
                      <a:endParaRPr lang="es-CO"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Ini.2019.GR2.004 Promover la aplicación de herramientas tecnológicas que apoyen la gestión de servicios TI del MHCP-SERVICIOS. (Arquitectura, operación, soporte de los servicios, gestión de la calidad y seguridad)</a:t>
                      </a:r>
                      <a:endParaRPr lang="es-CO"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a:solidFill>
                            <a:srgbClr val="000000"/>
                          </a:solidFill>
                          <a:effectLst/>
                          <a:latin typeface="Arial" panose="020B0604020202020204" pitchFamily="34" charset="0"/>
                          <a:ea typeface="Calibri" panose="020F0502020204030204" pitchFamily="34" charset="0"/>
                          <a:cs typeface="Calibri" panose="020F0502020204030204" pitchFamily="34" charset="0"/>
                        </a:rPr>
                        <a:t>Dirección de Tecnología</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215709"/>
                  </a:ext>
                </a:extLst>
              </a:tr>
              <a:tr h="25444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fontAlgn="ctr">
                        <a:spcAft>
                          <a:spcPts val="0"/>
                        </a:spcAft>
                      </a:pPr>
                      <a:r>
                        <a:rPr lang="es-ES" sz="900" kern="120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Ini.2019.GR2.005 Implementar lineamientos y estándares en seguridad digital basados en aspectos de transformación digital e innovación-SEGURIDAD.</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Dirección de Tecnología</a:t>
                      </a:r>
                      <a:endParaRPr lang="es-CO"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810000"/>
                  </a:ext>
                </a:extLst>
              </a:tr>
              <a:tr h="254441">
                <a:tc rowSpan="2">
                  <a:txBody>
                    <a:bodyPr/>
                    <a:lstStyle/>
                    <a:p>
                      <a:pPr algn="just">
                        <a:lnSpc>
                          <a:spcPct val="107000"/>
                        </a:lnSpc>
                        <a:spcAft>
                          <a:spcPts val="0"/>
                        </a:spcAft>
                      </a:pPr>
                      <a:r>
                        <a:rPr lang="es-E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GR3. Fortalecer la gestión organizacional y por procesos de la entidad.</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fontAlgn="ctr">
                        <a:spcAft>
                          <a:spcPts val="0"/>
                        </a:spcAft>
                      </a:pPr>
                      <a:r>
                        <a:rPr lang="es-ES" sz="900" kern="120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Ini.2019.GR3.001 Adecuar el Sistema Único de Gestión de acuerdo al Modelo Integrado de Planeación y Gestión.</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kern="1200">
                          <a:solidFill>
                            <a:srgbClr val="000000"/>
                          </a:solidFill>
                          <a:effectLst/>
                          <a:latin typeface="Arial" panose="020B0604020202020204" pitchFamily="34" charset="0"/>
                          <a:ea typeface="Calibri" panose="020F0502020204030204" pitchFamily="34" charset="0"/>
                          <a:cs typeface="Calibri" panose="020F0502020204030204" pitchFamily="34" charset="0"/>
                        </a:rPr>
                        <a:t>Oficina Asesora de Planeación</a:t>
                      </a:r>
                      <a:endParaRPr lang="es-CO"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5774219"/>
                  </a:ext>
                </a:extLst>
              </a:tr>
              <a:tr h="25444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Ini.2019.GR3.002 Mejorar la estructura organizativa y tecnológica, en el marco de una gestión integral de activos y pasivos financieros de la Dirección General de Crédito Público y Tesoro Nacional.**</a:t>
                      </a:r>
                      <a:endParaRPr lang="es-CO"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Dirección General de Crédito Público y Tesoro Nacional</a:t>
                      </a:r>
                      <a:endParaRPr lang="es-CO"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753820040"/>
                  </a:ext>
                </a:extLst>
              </a:tr>
            </a:tbl>
          </a:graphicData>
        </a:graphic>
      </p:graphicFrame>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18585" t="53426" r="75849" b="38468"/>
          <a:stretch/>
        </p:blipFill>
        <p:spPr>
          <a:xfrm>
            <a:off x="504700" y="787054"/>
            <a:ext cx="421731" cy="421732"/>
          </a:xfrm>
          <a:prstGeom prst="rect">
            <a:avLst/>
          </a:prstGeom>
        </p:spPr>
      </p:pic>
      <p:sp>
        <p:nvSpPr>
          <p:cNvPr id="10" name="CuadroTexto 9"/>
          <p:cNvSpPr txBox="1"/>
          <p:nvPr/>
        </p:nvSpPr>
        <p:spPr>
          <a:xfrm>
            <a:off x="926431" y="804461"/>
            <a:ext cx="6090249" cy="420243"/>
          </a:xfrm>
          <a:prstGeom prst="rect">
            <a:avLst/>
          </a:prstGeom>
          <a:noFill/>
        </p:spPr>
        <p:txBody>
          <a:bodyPr wrap="square" rtlCol="0">
            <a:spAutoFit/>
          </a:bodyPr>
          <a:lstStyle/>
          <a:p>
            <a:r>
              <a:rPr lang="es-CO" sz="2131" dirty="0">
                <a:solidFill>
                  <a:srgbClr val="138156"/>
                </a:solidFill>
                <a:latin typeface="Arial" panose="020B0604020202020204" pitchFamily="34" charset="0"/>
                <a:cs typeface="Arial" panose="020B0604020202020204" pitchFamily="34" charset="0"/>
              </a:rPr>
              <a:t>Perspectiva: Gestión para el Resultado</a:t>
            </a:r>
          </a:p>
        </p:txBody>
      </p:sp>
      <p:sp>
        <p:nvSpPr>
          <p:cNvPr id="13" name="Rectángulo 12"/>
          <p:cNvSpPr/>
          <p:nvPr/>
        </p:nvSpPr>
        <p:spPr>
          <a:xfrm>
            <a:off x="2479898" y="-34005"/>
            <a:ext cx="6397071" cy="430887"/>
          </a:xfrm>
          <a:prstGeom prst="rect">
            <a:avLst/>
          </a:prstGeom>
        </p:spPr>
        <p:txBody>
          <a:bodyPr wrap="square">
            <a:spAutoFit/>
          </a:bodyPr>
          <a:lstStyle/>
          <a:p>
            <a:pPr algn="r">
              <a:defRPr/>
            </a:pPr>
            <a:r>
              <a:rPr lang="es-CO" sz="2200" b="1" dirty="0">
                <a:effectLst>
                  <a:outerShdw blurRad="38100" dist="38100" dir="2700000" algn="tl">
                    <a:srgbClr val="000000">
                      <a:alpha val="43137"/>
                    </a:srgbClr>
                  </a:outerShdw>
                </a:effectLst>
                <a:latin typeface="Arial"/>
                <a:cs typeface="Arial"/>
              </a:rPr>
              <a:t>1. Planeación Estratégica Institucional</a:t>
            </a:r>
          </a:p>
        </p:txBody>
      </p:sp>
      <p:sp>
        <p:nvSpPr>
          <p:cNvPr id="14" name="Rectángulo 13"/>
          <p:cNvSpPr/>
          <p:nvPr/>
        </p:nvSpPr>
        <p:spPr>
          <a:xfrm>
            <a:off x="4751531" y="276144"/>
            <a:ext cx="4100386" cy="323165"/>
          </a:xfrm>
          <a:prstGeom prst="rect">
            <a:avLst/>
          </a:prstGeom>
        </p:spPr>
        <p:txBody>
          <a:bodyPr wrap="square">
            <a:spAutoFit/>
          </a:bodyPr>
          <a:lstStyle/>
          <a:p>
            <a:pPr algn="r">
              <a:defRPr/>
            </a:pPr>
            <a:r>
              <a:rPr lang="es-CO" sz="1500" dirty="0">
                <a:effectLst>
                  <a:outerShdw blurRad="38100" dist="38100" dir="2700000" algn="tl">
                    <a:srgbClr val="000000">
                      <a:alpha val="43137"/>
                    </a:srgbClr>
                  </a:outerShdw>
                </a:effectLst>
                <a:latin typeface="Arial"/>
                <a:cs typeface="Arial"/>
              </a:rPr>
              <a:t>Iniciativas Estratégicas</a:t>
            </a:r>
          </a:p>
        </p:txBody>
      </p:sp>
      <p:sp>
        <p:nvSpPr>
          <p:cNvPr id="2" name="Rectángulo 1"/>
          <p:cNvSpPr/>
          <p:nvPr/>
        </p:nvSpPr>
        <p:spPr>
          <a:xfrm>
            <a:off x="80275" y="4705326"/>
            <a:ext cx="7450864" cy="338554"/>
          </a:xfrm>
          <a:prstGeom prst="rect">
            <a:avLst/>
          </a:prstGeom>
        </p:spPr>
        <p:txBody>
          <a:bodyPr wrap="square">
            <a:spAutoFit/>
          </a:bodyPr>
          <a:lstStyle/>
          <a:p>
            <a:r>
              <a:rPr lang="es-CO" sz="800" dirty="0">
                <a:latin typeface="Arial" panose="020B0604020202020204" pitchFamily="34" charset="0"/>
                <a:cs typeface="Arial" panose="020B0604020202020204" pitchFamily="34" charset="0"/>
              </a:rPr>
              <a:t>*Iniciativa que fue eliminada en el perfeccionamiento del PEI, mes de marzo 2019.</a:t>
            </a:r>
          </a:p>
          <a:p>
            <a:r>
              <a:rPr lang="es-CO" sz="800" dirty="0">
                <a:latin typeface="Arial" panose="020B0604020202020204" pitchFamily="34" charset="0"/>
                <a:cs typeface="Arial" panose="020B0604020202020204" pitchFamily="34" charset="0"/>
              </a:rPr>
              <a:t>** Iniciativa eliminada en el perfeccionamiento del PEI, mes de diciembre 2019.</a:t>
            </a:r>
          </a:p>
        </p:txBody>
      </p:sp>
    </p:spTree>
    <p:extLst>
      <p:ext uri="{BB962C8B-B14F-4D97-AF65-F5344CB8AC3E}">
        <p14:creationId xmlns:p14="http://schemas.microsoft.com/office/powerpoint/2010/main" val="134583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nvPr>
        </p:nvGraphicFramePr>
        <p:xfrm>
          <a:off x="80275" y="1784782"/>
          <a:ext cx="8960358" cy="1889170"/>
        </p:xfrm>
        <a:graphic>
          <a:graphicData uri="http://schemas.openxmlformats.org/drawingml/2006/table">
            <a:tbl>
              <a:tblPr/>
              <a:tblGrid>
                <a:gridCol w="2307736">
                  <a:extLst>
                    <a:ext uri="{9D8B030D-6E8A-4147-A177-3AD203B41FA5}">
                      <a16:colId xmlns:a16="http://schemas.microsoft.com/office/drawing/2014/main" val="147860546"/>
                    </a:ext>
                  </a:extLst>
                </a:gridCol>
                <a:gridCol w="5118184">
                  <a:extLst>
                    <a:ext uri="{9D8B030D-6E8A-4147-A177-3AD203B41FA5}">
                      <a16:colId xmlns:a16="http://schemas.microsoft.com/office/drawing/2014/main" val="3708013185"/>
                    </a:ext>
                  </a:extLst>
                </a:gridCol>
                <a:gridCol w="1534438">
                  <a:extLst>
                    <a:ext uri="{9D8B030D-6E8A-4147-A177-3AD203B41FA5}">
                      <a16:colId xmlns:a16="http://schemas.microsoft.com/office/drawing/2014/main" val="1284818433"/>
                    </a:ext>
                  </a:extLst>
                </a:gridCol>
              </a:tblGrid>
              <a:tr h="217596">
                <a:tc>
                  <a:txBody>
                    <a:bodyPr/>
                    <a:lstStyle/>
                    <a:p>
                      <a:pPr algn="ctr" fontAlgn="ctr"/>
                      <a:r>
                        <a:rPr lang="es-CO" sz="900" b="1" i="0" u="none" strike="noStrike" dirty="0">
                          <a:solidFill>
                            <a:srgbClr val="FFFFFF"/>
                          </a:solidFill>
                          <a:effectLst/>
                          <a:latin typeface="Arial" panose="020B0604020202020204" pitchFamily="34" charset="0"/>
                        </a:rPr>
                        <a:t>Objetivo </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tc>
                  <a:txBody>
                    <a:bodyPr/>
                    <a:lstStyle/>
                    <a:p>
                      <a:pPr algn="ctr" fontAlgn="ctr"/>
                      <a:r>
                        <a:rPr lang="es-CO" sz="900" b="1" i="0" u="none" strike="noStrike" dirty="0">
                          <a:solidFill>
                            <a:srgbClr val="FFFFFF"/>
                          </a:solidFill>
                          <a:effectLst/>
                          <a:latin typeface="Arial" panose="020B0604020202020204" pitchFamily="34" charset="0"/>
                        </a:rPr>
                        <a:t>Iniciativa </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tc>
                  <a:txBody>
                    <a:bodyPr/>
                    <a:lstStyle/>
                    <a:p>
                      <a:pPr algn="ctr" fontAlgn="ctr"/>
                      <a:r>
                        <a:rPr lang="es-CO" sz="900" b="1" i="0" u="none" strike="noStrike" dirty="0">
                          <a:solidFill>
                            <a:srgbClr val="FFFFFF"/>
                          </a:solidFill>
                          <a:effectLst/>
                          <a:latin typeface="Arial" panose="020B0604020202020204" pitchFamily="34" charset="0"/>
                        </a:rPr>
                        <a:t>Dependencia Responsable</a:t>
                      </a:r>
                    </a:p>
                  </a:txBody>
                  <a:tcPr marL="3421" marR="3421" marT="3421"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138156"/>
                    </a:solidFill>
                  </a:tcPr>
                </a:tc>
                <a:extLst>
                  <a:ext uri="{0D108BD9-81ED-4DB2-BD59-A6C34878D82A}">
                    <a16:rowId xmlns:a16="http://schemas.microsoft.com/office/drawing/2014/main" val="3613844063"/>
                  </a:ext>
                </a:extLst>
              </a:tr>
              <a:tr h="287572">
                <a:tc rowSpan="2">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GCI1. Fortalecer las capacidades del talento humano y la innovación.</a:t>
                      </a:r>
                      <a:endParaRPr lang="es-CO"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Ini.2019.GCI1.001 Desarrollar estrategias enfocadas al mejorar el nivel cumplimiento de lo dispuesto por el Modelo Integrado de Planeación y Gestión en cuanto a la gestión del Talento Humano, teniendo en cuenta las rutas de creación de valor, el ciclo de vida del servidor público y la política de integridad.</a:t>
                      </a:r>
                      <a:endParaRPr lang="es-CO"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kern="1200">
                          <a:solidFill>
                            <a:srgbClr val="000000"/>
                          </a:solidFill>
                          <a:effectLst/>
                          <a:latin typeface="Arial" panose="020B0604020202020204" pitchFamily="34" charset="0"/>
                          <a:ea typeface="Calibri" panose="020F0502020204030204" pitchFamily="34" charset="0"/>
                          <a:cs typeface="Calibri" panose="020F0502020204030204" pitchFamily="34" charset="0"/>
                        </a:rPr>
                        <a:t>Dirección Administrativa</a:t>
                      </a:r>
                      <a:endParaRPr lang="es-CO"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962522"/>
                  </a:ext>
                </a:extLst>
              </a:tr>
              <a:tr h="364021">
                <a:tc vMerge="1">
                  <a:txBody>
                    <a:bodyPr/>
                    <a:lstStyle/>
                    <a:p>
                      <a:endParaRPr lang="es-CO"/>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Ini.2019.GCI1.002 Promover acciones para desarrollo y mejora de la gestión del conocimiento y la innovación en la Entidad.</a:t>
                      </a:r>
                      <a:endParaRPr lang="es-CO"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kern="1200">
                          <a:solidFill>
                            <a:srgbClr val="000000"/>
                          </a:solidFill>
                          <a:effectLst/>
                          <a:latin typeface="Arial" panose="020B0604020202020204" pitchFamily="34" charset="0"/>
                          <a:ea typeface="Calibri" panose="020F0502020204030204" pitchFamily="34" charset="0"/>
                          <a:cs typeface="Calibri" panose="020F0502020204030204" pitchFamily="34" charset="0"/>
                        </a:rPr>
                        <a:t>Dirección Administrativa – Oficina Asesora de Planeación</a:t>
                      </a:r>
                      <a:endParaRPr lang="es-CO"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5925310"/>
                  </a:ext>
                </a:extLst>
              </a:tr>
              <a:tr h="299974">
                <a:tc rowSpan="2">
                  <a:txBody>
                    <a:bodyPr/>
                    <a:lstStyle/>
                    <a:p>
                      <a:pPr algn="just" fontAlgn="ctr">
                        <a:spcAft>
                          <a:spcPts val="0"/>
                        </a:spcAft>
                      </a:pPr>
                      <a:r>
                        <a:rPr lang="es-ES" sz="900" kern="1200">
                          <a:solidFill>
                            <a:srgbClr val="000000"/>
                          </a:solidFill>
                          <a:effectLst/>
                          <a:latin typeface="Arial" panose="020B0604020202020204" pitchFamily="34" charset="0"/>
                          <a:ea typeface="Calibri" panose="020F0502020204030204" pitchFamily="34" charset="0"/>
                          <a:cs typeface="Calibri" panose="020F0502020204030204" pitchFamily="34" charset="0"/>
                        </a:rPr>
                        <a:t>GCI2. Promover la adecuada administración de los recursos físicos, financieros y la defensa técnica de la Entidad.</a:t>
                      </a:r>
                      <a:endParaRPr lang="es-CO"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Ini.2019.GCI2.001 Implementar estándares y buenas prácticas para el manejo y uso de la información financiera.</a:t>
                      </a:r>
                      <a:endParaRPr lang="es-CO"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kern="1200">
                          <a:solidFill>
                            <a:srgbClr val="000000"/>
                          </a:solidFill>
                          <a:effectLst/>
                          <a:latin typeface="Arial" panose="020B0604020202020204" pitchFamily="34" charset="0"/>
                          <a:ea typeface="Calibri" panose="020F0502020204030204" pitchFamily="34" charset="0"/>
                          <a:cs typeface="Calibri" panose="020F0502020204030204" pitchFamily="34" charset="0"/>
                        </a:rPr>
                        <a:t>Dirección Administrativa - Oficina Asesora de Planeación</a:t>
                      </a:r>
                      <a:endParaRPr lang="es-CO" sz="9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230177"/>
                  </a:ext>
                </a:extLst>
              </a:tr>
              <a:tr h="299974">
                <a:tc vMerge="1">
                  <a:txBody>
                    <a:bodyPr/>
                    <a:lstStyle/>
                    <a:p>
                      <a:endParaRPr lang="es-CO"/>
                    </a:p>
                  </a:txBody>
                  <a:tcPr/>
                </a:tc>
                <a:tc>
                  <a:txBody>
                    <a:bodyPr/>
                    <a:lstStyle/>
                    <a:p>
                      <a:pPr algn="just"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Ini.2019.GCI2.002 Promover mecanismos para un ejercicio adecuado de defensa jurídica de la Entidad.</a:t>
                      </a:r>
                      <a:endParaRPr lang="es-CO"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s-ES" sz="9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Subdirección Jurídica</a:t>
                      </a:r>
                      <a:endParaRPr lang="es-CO"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61509"/>
                  </a:ext>
                </a:extLst>
              </a:tr>
            </a:tbl>
          </a:graphicData>
        </a:graphic>
      </p:graphicFrame>
      <p:sp>
        <p:nvSpPr>
          <p:cNvPr id="12" name="CuadroTexto 11"/>
          <p:cNvSpPr txBox="1"/>
          <p:nvPr/>
        </p:nvSpPr>
        <p:spPr>
          <a:xfrm>
            <a:off x="1001857" y="805746"/>
            <a:ext cx="7582619" cy="420243"/>
          </a:xfrm>
          <a:prstGeom prst="rect">
            <a:avLst/>
          </a:prstGeom>
          <a:noFill/>
        </p:spPr>
        <p:txBody>
          <a:bodyPr wrap="square" rtlCol="0">
            <a:spAutoFit/>
          </a:bodyPr>
          <a:lstStyle/>
          <a:p>
            <a:r>
              <a:rPr lang="es-CO" sz="2131" dirty="0">
                <a:solidFill>
                  <a:srgbClr val="138156"/>
                </a:solidFill>
                <a:latin typeface="Arial" panose="020B0604020202020204" pitchFamily="34" charset="0"/>
                <a:cs typeface="Arial" panose="020B0604020202020204" pitchFamily="34" charset="0"/>
              </a:rPr>
              <a:t>Perspectiva: Gestión de Capacidades Institucionales</a:t>
            </a:r>
          </a:p>
        </p:txBody>
      </p:sp>
      <p:pic>
        <p:nvPicPr>
          <p:cNvPr id="13" name="Imagen 12"/>
          <p:cNvPicPr>
            <a:picLocks noChangeAspect="1"/>
          </p:cNvPicPr>
          <p:nvPr/>
        </p:nvPicPr>
        <p:blipFill rotWithShape="1">
          <a:blip r:embed="rId3">
            <a:extLst>
              <a:ext uri="{28A0092B-C50C-407E-A947-70E740481C1C}">
                <a14:useLocalDpi xmlns:a14="http://schemas.microsoft.com/office/drawing/2010/main" val="0"/>
              </a:ext>
            </a:extLst>
          </a:blip>
          <a:srcRect l="17547" t="82964" r="75000" b="8518"/>
          <a:stretch/>
        </p:blipFill>
        <p:spPr>
          <a:xfrm>
            <a:off x="419855" y="769229"/>
            <a:ext cx="582002" cy="456760"/>
          </a:xfrm>
          <a:prstGeom prst="rect">
            <a:avLst/>
          </a:prstGeom>
        </p:spPr>
      </p:pic>
      <p:sp>
        <p:nvSpPr>
          <p:cNvPr id="10" name="Rectángulo 9"/>
          <p:cNvSpPr/>
          <p:nvPr/>
        </p:nvSpPr>
        <p:spPr>
          <a:xfrm>
            <a:off x="2479898" y="-34005"/>
            <a:ext cx="6397071" cy="430887"/>
          </a:xfrm>
          <a:prstGeom prst="rect">
            <a:avLst/>
          </a:prstGeom>
        </p:spPr>
        <p:txBody>
          <a:bodyPr wrap="square">
            <a:spAutoFit/>
          </a:bodyPr>
          <a:lstStyle/>
          <a:p>
            <a:pPr algn="r">
              <a:defRPr/>
            </a:pPr>
            <a:r>
              <a:rPr lang="es-CO" sz="2200" b="1" dirty="0">
                <a:effectLst>
                  <a:outerShdw blurRad="38100" dist="38100" dir="2700000" algn="tl">
                    <a:srgbClr val="000000">
                      <a:alpha val="43137"/>
                    </a:srgbClr>
                  </a:outerShdw>
                </a:effectLst>
                <a:latin typeface="Arial"/>
                <a:cs typeface="Arial"/>
              </a:rPr>
              <a:t>1. Planeación Estratégica Institucional</a:t>
            </a:r>
          </a:p>
        </p:txBody>
      </p:sp>
      <p:sp>
        <p:nvSpPr>
          <p:cNvPr id="11" name="Rectángulo 10"/>
          <p:cNvSpPr/>
          <p:nvPr/>
        </p:nvSpPr>
        <p:spPr>
          <a:xfrm>
            <a:off x="4751531" y="276144"/>
            <a:ext cx="4100386" cy="323165"/>
          </a:xfrm>
          <a:prstGeom prst="rect">
            <a:avLst/>
          </a:prstGeom>
        </p:spPr>
        <p:txBody>
          <a:bodyPr wrap="square">
            <a:spAutoFit/>
          </a:bodyPr>
          <a:lstStyle/>
          <a:p>
            <a:pPr algn="r">
              <a:defRPr/>
            </a:pPr>
            <a:r>
              <a:rPr lang="es-CO" sz="1500" dirty="0">
                <a:effectLst>
                  <a:outerShdw blurRad="38100" dist="38100" dir="2700000" algn="tl">
                    <a:srgbClr val="000000">
                      <a:alpha val="43137"/>
                    </a:srgbClr>
                  </a:outerShdw>
                </a:effectLst>
                <a:latin typeface="Arial"/>
                <a:cs typeface="Arial"/>
              </a:rPr>
              <a:t>Iniciativas Estratégicas</a:t>
            </a:r>
          </a:p>
        </p:txBody>
      </p:sp>
    </p:spTree>
    <p:extLst>
      <p:ext uri="{BB962C8B-B14F-4D97-AF65-F5344CB8AC3E}">
        <p14:creationId xmlns:p14="http://schemas.microsoft.com/office/powerpoint/2010/main" val="353495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351335" y="106907"/>
            <a:ext cx="6397071" cy="430887"/>
          </a:xfrm>
          <a:prstGeom prst="rect">
            <a:avLst/>
          </a:prstGeom>
        </p:spPr>
        <p:txBody>
          <a:bodyPr wrap="square">
            <a:spAutoFit/>
          </a:bodyPr>
          <a:lstStyle/>
          <a:p>
            <a:pPr algn="r">
              <a:defRPr/>
            </a:pPr>
            <a:r>
              <a:rPr lang="es-CO" sz="2200" b="1" dirty="0">
                <a:effectLst>
                  <a:outerShdw blurRad="38100" dist="38100" dir="2700000" algn="tl">
                    <a:srgbClr val="000000">
                      <a:alpha val="43137"/>
                    </a:srgbClr>
                  </a:outerShdw>
                </a:effectLst>
                <a:latin typeface="Arial"/>
                <a:cs typeface="Arial"/>
              </a:rPr>
              <a:t>1. Planeación Estratégica Institucional</a:t>
            </a:r>
          </a:p>
        </p:txBody>
      </p:sp>
      <p:pic>
        <p:nvPicPr>
          <p:cNvPr id="5" name="Imagen 4">
            <a:extLst>
              <a:ext uri="{FF2B5EF4-FFF2-40B4-BE49-F238E27FC236}">
                <a16:creationId xmlns:a16="http://schemas.microsoft.com/office/drawing/2014/main" id="{F746E20D-3829-4DE5-B2B3-969E79A38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964" y="1303073"/>
            <a:ext cx="1377539" cy="1376330"/>
          </a:xfrm>
          <a:prstGeom prst="rect">
            <a:avLst/>
          </a:prstGeom>
        </p:spPr>
      </p:pic>
      <p:pic>
        <p:nvPicPr>
          <p:cNvPr id="8" name="Imagen 7">
            <a:extLst>
              <a:ext uri="{FF2B5EF4-FFF2-40B4-BE49-F238E27FC236}">
                <a16:creationId xmlns:a16="http://schemas.microsoft.com/office/drawing/2014/main" id="{9E64F2D1-264E-431B-95BD-4D303C0DCE62}"/>
              </a:ext>
            </a:extLst>
          </p:cNvPr>
          <p:cNvPicPr>
            <a:picLocks noChangeAspect="1"/>
          </p:cNvPicPr>
          <p:nvPr/>
        </p:nvPicPr>
        <p:blipFill>
          <a:blip r:embed="rId4"/>
          <a:stretch>
            <a:fillRect/>
          </a:stretch>
        </p:blipFill>
        <p:spPr>
          <a:xfrm>
            <a:off x="5328013" y="2763305"/>
            <a:ext cx="1993106" cy="635794"/>
          </a:xfrm>
          <a:prstGeom prst="rect">
            <a:avLst/>
          </a:prstGeom>
        </p:spPr>
      </p:pic>
      <p:sp>
        <p:nvSpPr>
          <p:cNvPr id="9" name="Rectángulo 8">
            <a:extLst>
              <a:ext uri="{FF2B5EF4-FFF2-40B4-BE49-F238E27FC236}">
                <a16:creationId xmlns:a16="http://schemas.microsoft.com/office/drawing/2014/main" id="{1DD3F995-1592-474D-B3ED-91D777825CD6}"/>
              </a:ext>
            </a:extLst>
          </p:cNvPr>
          <p:cNvSpPr/>
          <p:nvPr/>
        </p:nvSpPr>
        <p:spPr>
          <a:xfrm>
            <a:off x="4676503" y="3863550"/>
            <a:ext cx="4193177" cy="923330"/>
          </a:xfrm>
          <a:prstGeom prst="rect">
            <a:avLst/>
          </a:prstGeom>
        </p:spPr>
        <p:txBody>
          <a:bodyPr wrap="square">
            <a:spAutoFit/>
          </a:bodyPr>
          <a:ls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s-CO" sz="900" dirty="0">
                <a:latin typeface="Arial" panose="020B0604020202020204" pitchFamily="34" charset="0"/>
                <a:cs typeface="Arial" panose="020B0604020202020204" pitchFamily="34" charset="0"/>
              </a:rPr>
              <a:t>En el año 2022, nos consolidaremos como un Ministerio que contribuye al emprendimiento y a la equidad, a través del desarrollo de políticas y estrategias de gestión pública nacional y territorial armonizadas con buenas prácticas internacionales, que generen </a:t>
            </a:r>
            <a:r>
              <a:rPr lang="es-CO" sz="900" b="1" dirty="0">
                <a:solidFill>
                  <a:srgbClr val="0070C0"/>
                </a:solidFill>
                <a:latin typeface="Arial" panose="020B0604020202020204" pitchFamily="34" charset="0"/>
                <a:cs typeface="Arial" panose="020B0604020202020204" pitchFamily="34" charset="0"/>
              </a:rPr>
              <a:t>reactivación</a:t>
            </a:r>
            <a:r>
              <a:rPr lang="es-CO" sz="900" dirty="0">
                <a:latin typeface="Arial" panose="020B0604020202020204" pitchFamily="34" charset="0"/>
                <a:cs typeface="Arial" panose="020B0604020202020204" pitchFamily="34" charset="0"/>
              </a:rPr>
              <a:t> y crecimiento económico, sostenibilidad fiscal, solvencia financiera y mejoren las condiciones de calidad de vida de los ciudadanos</a:t>
            </a:r>
            <a:endParaRPr lang="es-CO" sz="900" dirty="0"/>
          </a:p>
        </p:txBody>
      </p:sp>
      <p:sp>
        <p:nvSpPr>
          <p:cNvPr id="10" name="Rectángulo 9">
            <a:extLst>
              <a:ext uri="{FF2B5EF4-FFF2-40B4-BE49-F238E27FC236}">
                <a16:creationId xmlns:a16="http://schemas.microsoft.com/office/drawing/2014/main" id="{B0DB3ED5-17CA-4117-8907-AB1F87655AFF}"/>
              </a:ext>
            </a:extLst>
          </p:cNvPr>
          <p:cNvSpPr/>
          <p:nvPr/>
        </p:nvSpPr>
        <p:spPr>
          <a:xfrm>
            <a:off x="-729095" y="864732"/>
            <a:ext cx="6713753" cy="264688"/>
          </a:xfrm>
          <a:prstGeom prst="rect">
            <a:avLst/>
          </a:prstGeom>
        </p:spPr>
        <p:txBody>
          <a:bodyPr wrap="square">
            <a:spAutoFit/>
          </a:bodyPr>
          <a:ls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80000"/>
              </a:lnSpc>
            </a:pPr>
            <a:r>
              <a:rPr lang="es-ES" sz="1400" b="1" dirty="0">
                <a:latin typeface="Century Gothic" panose="020B0502020202020204" pitchFamily="34" charset="0"/>
              </a:rPr>
              <a:t>Cambios del Marco Estratégico frente al Covid 19 </a:t>
            </a:r>
          </a:p>
        </p:txBody>
      </p:sp>
      <p:sp>
        <p:nvSpPr>
          <p:cNvPr id="11" name="Rectángulo 10">
            <a:extLst>
              <a:ext uri="{FF2B5EF4-FFF2-40B4-BE49-F238E27FC236}">
                <a16:creationId xmlns:a16="http://schemas.microsoft.com/office/drawing/2014/main" id="{F1041677-E93C-4A83-B67D-0220A5B8C9D4}"/>
              </a:ext>
            </a:extLst>
          </p:cNvPr>
          <p:cNvSpPr/>
          <p:nvPr/>
        </p:nvSpPr>
        <p:spPr>
          <a:xfrm>
            <a:off x="4676503" y="3655801"/>
            <a:ext cx="4193177" cy="230832"/>
          </a:xfrm>
          <a:prstGeom prst="rect">
            <a:avLst/>
          </a:prstGeom>
        </p:spPr>
        <p:txBody>
          <a:bodyPr wrap="square">
            <a:spAutoFit/>
          </a:bodyPr>
          <a:ls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s-CO" sz="900" b="1" dirty="0">
                <a:latin typeface="Arial" panose="020B0604020202020204" pitchFamily="34" charset="0"/>
                <a:cs typeface="Arial" panose="020B0604020202020204" pitchFamily="34" charset="0"/>
              </a:rPr>
              <a:t>Visión</a:t>
            </a:r>
            <a:endParaRPr lang="es-CO" sz="900" b="1" dirty="0"/>
          </a:p>
        </p:txBody>
      </p:sp>
      <p:pic>
        <p:nvPicPr>
          <p:cNvPr id="12" name="Imagen 11">
            <a:extLst>
              <a:ext uri="{FF2B5EF4-FFF2-40B4-BE49-F238E27FC236}">
                <a16:creationId xmlns:a16="http://schemas.microsoft.com/office/drawing/2014/main" id="{187E3B22-3048-4AB5-AA09-656D64488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06" y="1379492"/>
            <a:ext cx="3609591" cy="3530811"/>
          </a:xfrm>
          <a:prstGeom prst="rect">
            <a:avLst/>
          </a:prstGeom>
        </p:spPr>
      </p:pic>
      <p:sp>
        <p:nvSpPr>
          <p:cNvPr id="13" name="Rectángulo 12">
            <a:extLst>
              <a:ext uri="{FF2B5EF4-FFF2-40B4-BE49-F238E27FC236}">
                <a16:creationId xmlns:a16="http://schemas.microsoft.com/office/drawing/2014/main" id="{4AC10594-5B49-4A9D-834A-8D7E243F1F4C}"/>
              </a:ext>
            </a:extLst>
          </p:cNvPr>
          <p:cNvSpPr/>
          <p:nvPr/>
        </p:nvSpPr>
        <p:spPr>
          <a:xfrm>
            <a:off x="1790968" y="2935825"/>
            <a:ext cx="1173815" cy="229724"/>
          </a:xfrm>
          <a:prstGeom prst="rect">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s-CO" sz="1013" dirty="0"/>
          </a:p>
        </p:txBody>
      </p:sp>
      <p:cxnSp>
        <p:nvCxnSpPr>
          <p:cNvPr id="14" name="Conector angular 16">
            <a:extLst>
              <a:ext uri="{FF2B5EF4-FFF2-40B4-BE49-F238E27FC236}">
                <a16:creationId xmlns:a16="http://schemas.microsoft.com/office/drawing/2014/main" id="{8B731F0B-0421-410C-9BDB-8464BCE4D122}"/>
              </a:ext>
            </a:extLst>
          </p:cNvPr>
          <p:cNvCxnSpPr>
            <a:stCxn id="13" idx="3"/>
          </p:cNvCxnSpPr>
          <p:nvPr/>
        </p:nvCxnSpPr>
        <p:spPr>
          <a:xfrm>
            <a:off x="2964783" y="3050687"/>
            <a:ext cx="2221172" cy="126596"/>
          </a:xfrm>
          <a:prstGeom prst="bentConnector3">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15" name="Elipse 14">
            <a:extLst>
              <a:ext uri="{FF2B5EF4-FFF2-40B4-BE49-F238E27FC236}">
                <a16:creationId xmlns:a16="http://schemas.microsoft.com/office/drawing/2014/main" id="{38F1FACC-34FC-4DA2-863A-0E0840DFE6B8}"/>
              </a:ext>
            </a:extLst>
          </p:cNvPr>
          <p:cNvSpPr/>
          <p:nvPr/>
        </p:nvSpPr>
        <p:spPr>
          <a:xfrm>
            <a:off x="705949" y="2129126"/>
            <a:ext cx="516270" cy="422194"/>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s-CO" sz="1013" dirty="0"/>
          </a:p>
        </p:txBody>
      </p:sp>
      <p:cxnSp>
        <p:nvCxnSpPr>
          <p:cNvPr id="16" name="Conector angular 18">
            <a:extLst>
              <a:ext uri="{FF2B5EF4-FFF2-40B4-BE49-F238E27FC236}">
                <a16:creationId xmlns:a16="http://schemas.microsoft.com/office/drawing/2014/main" id="{68D624DB-E4A0-41E0-9DCD-9791A296DAE1}"/>
              </a:ext>
            </a:extLst>
          </p:cNvPr>
          <p:cNvCxnSpPr/>
          <p:nvPr/>
        </p:nvCxnSpPr>
        <p:spPr>
          <a:xfrm flipV="1">
            <a:off x="1158097" y="2272519"/>
            <a:ext cx="3739465" cy="3"/>
          </a:xfrm>
          <a:prstGeom prst="bentConnector3">
            <a:avLst/>
          </a:prstGeom>
          <a:ln w="285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343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a:graphicFrameLocks/>
          </p:cNvGraphicFramePr>
          <p:nvPr>
            <p:extLst>
              <p:ext uri="{D42A27DB-BD31-4B8C-83A1-F6EECF244321}">
                <p14:modId xmlns:p14="http://schemas.microsoft.com/office/powerpoint/2010/main" val="209819493"/>
              </p:ext>
            </p:extLst>
          </p:nvPr>
        </p:nvGraphicFramePr>
        <p:xfrm>
          <a:off x="5726349" y="1731523"/>
          <a:ext cx="3287949" cy="28081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a:graphicFrameLocks/>
          </p:cNvGraphicFramePr>
          <p:nvPr>
            <p:extLst>
              <p:ext uri="{D42A27DB-BD31-4B8C-83A1-F6EECF244321}">
                <p14:modId xmlns:p14="http://schemas.microsoft.com/office/powerpoint/2010/main" val="1613477172"/>
              </p:ext>
            </p:extLst>
          </p:nvPr>
        </p:nvGraphicFramePr>
        <p:xfrm>
          <a:off x="1" y="1134760"/>
          <a:ext cx="5674468" cy="40380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277756" y="775429"/>
            <a:ext cx="8372477" cy="369332"/>
          </a:xfrm>
          <a:prstGeom prst="rect">
            <a:avLst/>
          </a:prstGeom>
          <a:solidFill>
            <a:schemeClr val="bg1">
              <a:lumMod val="95000"/>
            </a:schemeClr>
          </a:solidFill>
        </p:spPr>
        <p:txBody>
          <a:bodyPr wrap="square">
            <a:spAutoFit/>
          </a:bodyPr>
          <a:lstStyle/>
          <a:p>
            <a:r>
              <a:rPr lang="es-CO" b="1" dirty="0" smtClean="0">
                <a:effectLst>
                  <a:outerShdw blurRad="38100" dist="38100" dir="2700000" algn="tl">
                    <a:srgbClr val="000000">
                      <a:alpha val="43137"/>
                    </a:srgbClr>
                  </a:outerShdw>
                </a:effectLst>
                <a:latin typeface="Arial"/>
                <a:cs typeface="Arial"/>
              </a:rPr>
              <a:t>2.1. Planeación </a:t>
            </a:r>
            <a:r>
              <a:rPr lang="es-CO" b="1" dirty="0">
                <a:effectLst>
                  <a:outerShdw blurRad="38100" dist="38100" dir="2700000" algn="tl">
                    <a:srgbClr val="000000">
                      <a:alpha val="43137"/>
                    </a:srgbClr>
                  </a:outerShdw>
                </a:effectLst>
                <a:latin typeface="Arial"/>
                <a:cs typeface="Arial"/>
              </a:rPr>
              <a:t>Estratégica </a:t>
            </a:r>
            <a:r>
              <a:rPr lang="es-CO" b="1" dirty="0" smtClean="0">
                <a:effectLst>
                  <a:outerShdw blurRad="38100" dist="38100" dir="2700000" algn="tl">
                    <a:srgbClr val="000000">
                      <a:alpha val="43137"/>
                    </a:srgbClr>
                  </a:outerShdw>
                </a:effectLst>
                <a:latin typeface="Arial"/>
                <a:cs typeface="Arial"/>
              </a:rPr>
              <a:t>Institucional – PEI 2020</a:t>
            </a:r>
            <a:endParaRPr lang="es-ES" b="1" dirty="0">
              <a:solidFill>
                <a:srgbClr val="000000"/>
              </a:solidFill>
              <a:latin typeface="Arial" panose="020B0604020202020204" pitchFamily="34" charset="0"/>
            </a:endParaRPr>
          </a:p>
        </p:txBody>
      </p:sp>
      <p:sp>
        <p:nvSpPr>
          <p:cNvPr id="4" name="Rectángulo 3"/>
          <p:cNvSpPr/>
          <p:nvPr/>
        </p:nvSpPr>
        <p:spPr>
          <a:xfrm>
            <a:off x="2837235" y="82343"/>
            <a:ext cx="5821307" cy="461665"/>
          </a:xfrm>
          <a:prstGeom prst="rect">
            <a:avLst/>
          </a:prstGeom>
        </p:spPr>
        <p:txBody>
          <a:bodyPr wrap="square">
            <a:spAutoFit/>
          </a:bodyPr>
          <a:lstStyle/>
          <a:p>
            <a:pPr algn="r">
              <a:defRPr/>
            </a:pPr>
            <a:r>
              <a:rPr lang="es-CO" sz="2400" b="1" dirty="0" smtClean="0">
                <a:effectLst>
                  <a:outerShdw blurRad="38100" dist="38100" dir="2700000" algn="tl">
                    <a:srgbClr val="000000">
                      <a:alpha val="43137"/>
                    </a:srgbClr>
                  </a:outerShdw>
                </a:effectLst>
                <a:latin typeface="Arial"/>
                <a:cs typeface="Arial"/>
              </a:rPr>
              <a:t>2. Seguimiento Plan Institucional</a:t>
            </a:r>
            <a:endParaRPr lang="es-CO" b="1" dirty="0">
              <a:effectLst>
                <a:outerShdw blurRad="38100" dist="38100" dir="2700000" algn="tl">
                  <a:srgbClr val="000000">
                    <a:alpha val="43137"/>
                  </a:srgbClr>
                </a:outerShdw>
              </a:effectLst>
              <a:latin typeface="Arial"/>
              <a:cs typeface="Arial"/>
            </a:endParaRPr>
          </a:p>
        </p:txBody>
      </p:sp>
      <p:sp>
        <p:nvSpPr>
          <p:cNvPr id="6" name="CuadroTexto 5"/>
          <p:cNvSpPr txBox="1"/>
          <p:nvPr/>
        </p:nvSpPr>
        <p:spPr>
          <a:xfrm>
            <a:off x="7090869" y="2935563"/>
            <a:ext cx="697627" cy="400110"/>
          </a:xfrm>
          <a:prstGeom prst="rect">
            <a:avLst/>
          </a:prstGeom>
          <a:noFill/>
        </p:spPr>
        <p:txBody>
          <a:bodyPr wrap="none" rtlCol="0">
            <a:spAutoFit/>
          </a:bodyPr>
          <a:lstStyle/>
          <a:p>
            <a:r>
              <a:rPr lang="es-CO" sz="2000" b="1" dirty="0" smtClean="0">
                <a:latin typeface="Arial" panose="020B0604020202020204" pitchFamily="34" charset="0"/>
                <a:cs typeface="Arial" panose="020B0604020202020204" pitchFamily="34" charset="0"/>
              </a:rPr>
              <a:t>98%</a:t>
            </a:r>
            <a:endParaRPr lang="es-CO"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1754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1F2E63D61B4EF4B93C738236FC81050" ma:contentTypeVersion="2" ma:contentTypeDescription="Crear nuevo documento." ma:contentTypeScope="" ma:versionID="ff10a781a61055101a412cec68910d44">
  <xsd:schema xmlns:xsd="http://www.w3.org/2001/XMLSchema" xmlns:xs="http://www.w3.org/2001/XMLSchema" xmlns:p="http://schemas.microsoft.com/office/2006/metadata/properties" xmlns:ns1="http://schemas.microsoft.com/sharepoint/v3" xmlns:ns2="aac6e9ca-a293-4c82-8e9f-9055b12d24a8" targetNamespace="http://schemas.microsoft.com/office/2006/metadata/properties" ma:root="true" ma:fieldsID="48b42b37a1e2ad92365a67a34aee8fa9" ns1:_="" ns2:_="">
    <xsd:import namespace="http://schemas.microsoft.com/sharepoint/v3"/>
    <xsd:import namespace="aac6e9ca-a293-4c82-8e9f-9055b12d24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c6e9ca-a293-4c82-8e9f-9055b12d24a8" elementFormDefault="qualified">
    <xsd:import namespace="http://schemas.microsoft.com/office/2006/documentManagement/types"/>
    <xsd:import namespace="http://schemas.microsoft.com/office/infopath/2007/PartnerControls"/>
    <xsd:element name="SharedWithUsers" ma:index="10"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843E73-5568-48C0-B4EE-8E58F208D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c6e9ca-a293-4c82-8e9f-9055b12d2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3AAB79-7B07-4B32-AEB8-E1D1F760FD2B}">
  <ds:schemaRefs>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sharepoint/v3"/>
    <ds:schemaRef ds:uri="http://purl.org/dc/elements/1.1/"/>
    <ds:schemaRef ds:uri="aac6e9ca-a293-4c82-8e9f-9055b12d24a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B6D9B8A-FBA1-470A-A40F-C3484A8300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18522</TotalTime>
  <Words>1383</Words>
  <Application>Microsoft Office PowerPoint</Application>
  <PresentationFormat>Presentación en pantalla (16:9)</PresentationFormat>
  <Paragraphs>153</Paragraphs>
  <Slides>13</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Derly Catherine Cifuentes Guerrero</cp:lastModifiedBy>
  <cp:revision>454</cp:revision>
  <dcterms:created xsi:type="dcterms:W3CDTF">2018-11-28T19:36:46Z</dcterms:created>
  <dcterms:modified xsi:type="dcterms:W3CDTF">2021-05-12T04:55:23Z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0x01010041F2E63D61B4EF4B93C738236FC81050</vt:lpwstr>
  </property>
</Properties>
</file>