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364" r:id="rId31"/>
    <p:sldId id="365" r:id="rId32"/>
    <p:sldId id="287" r:id="rId33"/>
    <p:sldId id="288" r:id="rId34"/>
    <p:sldId id="289" r:id="rId35"/>
    <p:sldId id="290" r:id="rId36"/>
    <p:sldId id="291" r:id="rId37"/>
    <p:sldId id="367" r:id="rId38"/>
    <p:sldId id="293" r:id="rId39"/>
    <p:sldId id="294" r:id="rId40"/>
    <p:sldId id="295" r:id="rId41"/>
    <p:sldId id="296" r:id="rId42"/>
    <p:sldId id="297" r:id="rId43"/>
    <p:sldId id="298" r:id="rId44"/>
    <p:sldId id="299" r:id="rId45"/>
    <p:sldId id="300" r:id="rId46"/>
    <p:sldId id="301" r:id="rId47"/>
    <p:sldId id="302" r:id="rId48"/>
    <p:sldId id="303" r:id="rId49"/>
    <p:sldId id="362"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54" r:id="rId91"/>
    <p:sldId id="355" r:id="rId92"/>
    <p:sldId id="356" r:id="rId93"/>
    <p:sldId id="357" r:id="rId94"/>
    <p:sldId id="345" r:id="rId95"/>
    <p:sldId id="346" r:id="rId96"/>
    <p:sldId id="347" r:id="rId97"/>
    <p:sldId id="348" r:id="rId98"/>
  </p:sldIdLst>
  <p:sldSz cx="9144000" cy="5143500" type="screen16x9"/>
  <p:notesSz cx="9144000" cy="51435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5" d="100"/>
          <a:sy n="115" d="100"/>
        </p:scale>
        <p:origin x="684"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07C27-1201-4D02-88F8-1EB2AFE038F6}" type="doc">
      <dgm:prSet loTypeId="urn:microsoft.com/office/officeart/2008/layout/HorizontalMultiLevelHierarchy" loCatId="hierarchy" qsTypeId="urn:microsoft.com/office/officeart/2005/8/quickstyle/simple5" qsCatId="simple" csTypeId="urn:microsoft.com/office/officeart/2005/8/colors/colorful1" csCatId="colorful" phldr="1"/>
      <dgm:spPr/>
      <dgm:t>
        <a:bodyPr/>
        <a:lstStyle/>
        <a:p>
          <a:endParaRPr lang="es-ES"/>
        </a:p>
      </dgm:t>
    </dgm:pt>
    <dgm:pt modelId="{CF8B3BFF-2539-4717-84E8-43E1D58F9883}">
      <dgm:prSet phldrT="[Texto]" custT="1"/>
      <dgm:spPr>
        <a:xfrm rot="16200000">
          <a:off x="-847593" y="1693425"/>
          <a:ext cx="3563937" cy="677148"/>
        </a:xfrm>
        <a:prstGeom prst="rect">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r>
            <a:rPr lang="es-ES" sz="1800" b="0" cap="none" spc="0" dirty="0" smtClean="0">
              <a:ln w="0"/>
              <a:solidFill>
                <a:sysClr val="windowText" lastClr="000000"/>
              </a:solidFill>
              <a:effectLst>
                <a:outerShdw blurRad="38100" dist="19050" dir="2700000" algn="tl" rotWithShape="0">
                  <a:sysClr val="windowText" lastClr="000000">
                    <a:alpha val="40000"/>
                  </a:sysClr>
                </a:outerShdw>
              </a:effectLst>
              <a:latin typeface="Calibri" panose="020F0502020204030204"/>
              <a:ea typeface="+mn-ea"/>
              <a:cs typeface="+mn-cs"/>
            </a:rPr>
            <a:t>EVALUACIÓN</a:t>
          </a:r>
          <a:endParaRPr lang="es-ES" sz="1800" b="0" cap="none" spc="0" dirty="0">
            <a:ln w="0"/>
            <a:solidFill>
              <a:sysClr val="windowText" lastClr="000000"/>
            </a:solidFill>
            <a:effectLst>
              <a:outerShdw blurRad="38100" dist="19050" dir="2700000" algn="tl" rotWithShape="0">
                <a:sysClr val="windowText" lastClr="000000">
                  <a:alpha val="40000"/>
                </a:sysClr>
              </a:outerShdw>
            </a:effectLst>
            <a:latin typeface="Calibri" panose="020F0502020204030204"/>
            <a:ea typeface="+mn-ea"/>
            <a:cs typeface="+mn-cs"/>
          </a:endParaRPr>
        </a:p>
      </dgm:t>
    </dgm:pt>
    <dgm:pt modelId="{CEE57398-A377-455E-86B1-D472397D9400}" type="parTrans" cxnId="{1B2FAD95-C8B5-467F-B4DC-873F8D1122EC}">
      <dgm:prSet/>
      <dgm:spPr/>
      <dgm:t>
        <a:bodyPr/>
        <a:lstStyle/>
        <a:p>
          <a:endParaRPr lang="es-ES" sz="900"/>
        </a:p>
      </dgm:t>
    </dgm:pt>
    <dgm:pt modelId="{3D140D3B-60CC-470C-BB43-FED32E5305D1}" type="sibTrans" cxnId="{1B2FAD95-C8B5-467F-B4DC-873F8D1122EC}">
      <dgm:prSet/>
      <dgm:spPr/>
      <dgm:t>
        <a:bodyPr/>
        <a:lstStyle/>
        <a:p>
          <a:endParaRPr lang="es-ES" sz="900"/>
        </a:p>
      </dgm:t>
    </dgm:pt>
    <dgm:pt modelId="{B24F7A00-2456-4EF7-A2E3-90AD301EFB04}">
      <dgm:prSet phldrT="[Texto]" custT="1"/>
      <dgm:spPr>
        <a:xfrm>
          <a:off x="1717158" y="555"/>
          <a:ext cx="2221045" cy="677148"/>
        </a:xfrm>
        <a:prstGeom prst="rect">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r>
            <a:rPr lang="es-ES" sz="900" b="0" cap="none" spc="0" dirty="0">
              <a:ln w="0"/>
              <a:solidFill>
                <a:sysClr val="windowText" lastClr="000000"/>
              </a:solidFill>
              <a:effectLst>
                <a:outerShdw blurRad="38100" dist="19050" dir="2700000" algn="tl" rotWithShape="0">
                  <a:sysClr val="windowText" lastClr="000000">
                    <a:alpha val="40000"/>
                  </a:sysClr>
                </a:outerShdw>
              </a:effectLst>
              <a:latin typeface="Calibri" panose="020F0502020204030204"/>
              <a:ea typeface="+mn-ea"/>
              <a:cs typeface="+mn-cs"/>
            </a:rPr>
            <a:t>AVANCE </a:t>
          </a:r>
        </a:p>
        <a:p>
          <a:r>
            <a:rPr lang="es-ES" sz="900" b="0" cap="none" spc="0" dirty="0">
              <a:ln w="0"/>
              <a:solidFill>
                <a:sysClr val="windowText" lastClr="000000"/>
              </a:solidFill>
              <a:effectLst>
                <a:outerShdw blurRad="38100" dist="19050" dir="2700000" algn="tl" rotWithShape="0">
                  <a:sysClr val="windowText" lastClr="000000">
                    <a:alpha val="40000"/>
                  </a:sysClr>
                </a:outerShdw>
              </a:effectLst>
              <a:latin typeface="Calibri" panose="020F0502020204030204"/>
              <a:ea typeface="+mn-ea"/>
              <a:cs typeface="+mn-cs"/>
            </a:rPr>
            <a:t>MEDIDAS</a:t>
          </a:r>
        </a:p>
      </dgm:t>
    </dgm:pt>
    <dgm:pt modelId="{1272708C-07CA-415C-A87F-9BA1C0AE6136}" type="parTrans" cxnId="{CCE959D8-A3E5-4096-8F03-2DFEBC111E72}">
      <dgm:prSet custT="1"/>
      <dgm:spPr>
        <a:xfrm>
          <a:off x="1272949" y="339129"/>
          <a:ext cx="444209" cy="1692870"/>
        </a:xfrm>
        <a:custGeom>
          <a:avLst/>
          <a:gdLst/>
          <a:ahLst/>
          <a:cxnLst/>
          <a:rect l="0" t="0" r="0" b="0"/>
          <a:pathLst>
            <a:path>
              <a:moveTo>
                <a:pt x="0" y="1692870"/>
              </a:moveTo>
              <a:lnTo>
                <a:pt x="222104" y="1692870"/>
              </a:lnTo>
              <a:lnTo>
                <a:pt x="222104" y="0"/>
              </a:lnTo>
              <a:lnTo>
                <a:pt x="444209" y="0"/>
              </a:lnTo>
            </a:path>
          </a:pathLst>
        </a:custGeom>
        <a:noFill/>
        <a:ln w="12700" cap="flat" cmpd="sng" algn="ctr">
          <a:solidFill>
            <a:srgbClr val="ED7D31">
              <a:hueOff val="0"/>
              <a:satOff val="0"/>
              <a:lumOff val="0"/>
              <a:alphaOff val="0"/>
            </a:srgbClr>
          </a:solidFill>
          <a:prstDash val="solid"/>
          <a:miter lim="800000"/>
        </a:ln>
        <a:effectLst/>
      </dgm:spPr>
      <dgm:t>
        <a:bodyPr/>
        <a:lstStyle/>
        <a:p>
          <a:endParaRPr lang="es-ES" sz="900">
            <a:solidFill>
              <a:sysClr val="windowText" lastClr="000000">
                <a:hueOff val="0"/>
                <a:satOff val="0"/>
                <a:lumOff val="0"/>
                <a:alphaOff val="0"/>
              </a:sysClr>
            </a:solidFill>
            <a:latin typeface="Calibri" panose="020F0502020204030204"/>
            <a:ea typeface="+mn-ea"/>
            <a:cs typeface="+mn-cs"/>
          </a:endParaRPr>
        </a:p>
      </dgm:t>
    </dgm:pt>
    <dgm:pt modelId="{2FC1AB36-27F5-45E5-B741-49584155A7E9}" type="sibTrans" cxnId="{CCE959D8-A3E5-4096-8F03-2DFEBC111E72}">
      <dgm:prSet/>
      <dgm:spPr/>
      <dgm:t>
        <a:bodyPr/>
        <a:lstStyle/>
        <a:p>
          <a:endParaRPr lang="es-ES" sz="900"/>
        </a:p>
      </dgm:t>
    </dgm:pt>
    <dgm:pt modelId="{E00E70E8-B000-4434-9477-D053F28A32A5}">
      <dgm:prSet phldrT="[Texto]" custT="1"/>
      <dgm:spPr>
        <a:xfrm>
          <a:off x="1717158" y="846990"/>
          <a:ext cx="2221045" cy="677148"/>
        </a:xfrm>
        <a:prstGeom prst="rect">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r>
            <a:rPr lang="es-ES" sz="900" b="0" cap="none" spc="0" dirty="0" smtClean="0">
              <a:ln w="0"/>
              <a:solidFill>
                <a:sysClr val="windowText" lastClr="000000"/>
              </a:solidFill>
              <a:effectLst>
                <a:outerShdw blurRad="38100" dist="19050" dir="2700000" algn="tl" rotWithShape="0">
                  <a:sysClr val="windowText" lastClr="000000">
                    <a:alpha val="40000"/>
                  </a:sysClr>
                </a:outerShdw>
              </a:effectLst>
              <a:latin typeface="Calibri" panose="020F0502020204030204"/>
              <a:ea typeface="+mn-ea"/>
              <a:cs typeface="+mn-cs"/>
            </a:rPr>
            <a:t>FLUJO </a:t>
          </a:r>
          <a:r>
            <a:rPr lang="es-ES" sz="900" b="0" cap="none" spc="0" dirty="0">
              <a:ln w="0"/>
              <a:solidFill>
                <a:sysClr val="windowText" lastClr="000000"/>
              </a:solidFill>
              <a:effectLst>
                <a:outerShdw blurRad="38100" dist="19050" dir="2700000" algn="tl" rotWithShape="0">
                  <a:sysClr val="windowText" lastClr="000000">
                    <a:alpha val="40000"/>
                  </a:sysClr>
                </a:outerShdw>
              </a:effectLst>
              <a:latin typeface="Calibri" panose="020F0502020204030204"/>
              <a:ea typeface="+mn-ea"/>
              <a:cs typeface="+mn-cs"/>
            </a:rPr>
            <a:t>FINANCIERO PSFF</a:t>
          </a:r>
        </a:p>
      </dgm:t>
    </dgm:pt>
    <dgm:pt modelId="{06B80D0C-F567-4558-880A-091F14D3F71F}" type="parTrans" cxnId="{9D21EB2E-57B0-414C-AD1C-A21F020A0180}">
      <dgm:prSet custT="1"/>
      <dgm:spPr>
        <a:xfrm>
          <a:off x="1272949" y="1185564"/>
          <a:ext cx="444209" cy="846435"/>
        </a:xfrm>
        <a:custGeom>
          <a:avLst/>
          <a:gdLst/>
          <a:ahLst/>
          <a:cxnLst/>
          <a:rect l="0" t="0" r="0" b="0"/>
          <a:pathLst>
            <a:path>
              <a:moveTo>
                <a:pt x="0" y="846435"/>
              </a:moveTo>
              <a:lnTo>
                <a:pt x="222104" y="846435"/>
              </a:lnTo>
              <a:lnTo>
                <a:pt x="222104" y="0"/>
              </a:lnTo>
              <a:lnTo>
                <a:pt x="444209" y="0"/>
              </a:lnTo>
            </a:path>
          </a:pathLst>
        </a:custGeom>
        <a:noFill/>
        <a:ln w="12700" cap="flat" cmpd="sng" algn="ctr">
          <a:solidFill>
            <a:srgbClr val="ED7D31">
              <a:hueOff val="0"/>
              <a:satOff val="0"/>
              <a:lumOff val="0"/>
              <a:alphaOff val="0"/>
            </a:srgbClr>
          </a:solidFill>
          <a:prstDash val="solid"/>
          <a:miter lim="800000"/>
        </a:ln>
        <a:effectLst/>
      </dgm:spPr>
      <dgm:t>
        <a:bodyPr/>
        <a:lstStyle/>
        <a:p>
          <a:endParaRPr lang="es-ES" sz="900">
            <a:solidFill>
              <a:sysClr val="windowText" lastClr="000000">
                <a:hueOff val="0"/>
                <a:satOff val="0"/>
                <a:lumOff val="0"/>
                <a:alphaOff val="0"/>
              </a:sysClr>
            </a:solidFill>
            <a:latin typeface="Calibri" panose="020F0502020204030204"/>
            <a:ea typeface="+mn-ea"/>
            <a:cs typeface="+mn-cs"/>
          </a:endParaRPr>
        </a:p>
      </dgm:t>
    </dgm:pt>
    <dgm:pt modelId="{BBFC76B9-FBBB-4B2C-A529-EB72F8BE58B7}" type="sibTrans" cxnId="{9D21EB2E-57B0-414C-AD1C-A21F020A0180}">
      <dgm:prSet/>
      <dgm:spPr/>
      <dgm:t>
        <a:bodyPr/>
        <a:lstStyle/>
        <a:p>
          <a:endParaRPr lang="es-ES" sz="900"/>
        </a:p>
      </dgm:t>
    </dgm:pt>
    <dgm:pt modelId="{5C183892-24AF-4AC0-AE09-8F332411A50A}">
      <dgm:prSet phldrT="[Texto]" custT="1"/>
      <dgm:spPr>
        <a:xfrm>
          <a:off x="1717158" y="1693425"/>
          <a:ext cx="2221045" cy="677148"/>
        </a:xfrm>
        <a:prstGeom prst="rect">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r>
            <a:rPr lang="es-ES" sz="900" b="0" cap="none" spc="0" dirty="0" smtClean="0">
              <a:ln w="0"/>
              <a:solidFill>
                <a:sysClr val="windowText" lastClr="000000"/>
              </a:solidFill>
              <a:effectLst>
                <a:outerShdw blurRad="38100" dist="19050" dir="2700000" algn="tl" rotWithShape="0">
                  <a:sysClr val="windowText" lastClr="000000">
                    <a:alpha val="40000"/>
                  </a:sysClr>
                </a:outerShdw>
              </a:effectLst>
              <a:latin typeface="Calibri" panose="020F0502020204030204"/>
              <a:ea typeface="+mn-ea"/>
              <a:cs typeface="+mn-cs"/>
            </a:rPr>
            <a:t>FUENTE DE FINANCIACION PSFF</a:t>
          </a:r>
          <a:endParaRPr lang="es-ES" sz="900" b="0" cap="none" spc="0" dirty="0">
            <a:ln w="0"/>
            <a:solidFill>
              <a:sysClr val="windowText" lastClr="000000"/>
            </a:solidFill>
            <a:effectLst>
              <a:outerShdw blurRad="38100" dist="19050" dir="2700000" algn="tl" rotWithShape="0">
                <a:sysClr val="windowText" lastClr="000000">
                  <a:alpha val="40000"/>
                </a:sysClr>
              </a:outerShdw>
            </a:effectLst>
            <a:latin typeface="Calibri" panose="020F0502020204030204"/>
            <a:ea typeface="+mn-ea"/>
            <a:cs typeface="+mn-cs"/>
          </a:endParaRPr>
        </a:p>
      </dgm:t>
    </dgm:pt>
    <dgm:pt modelId="{AC02D819-CEB6-437D-AD8A-9C3CE855A515}" type="parTrans" cxnId="{6D51C25C-BE15-4B0D-8F9E-39F4571E4628}">
      <dgm:prSet custT="1"/>
      <dgm:spPr>
        <a:xfrm>
          <a:off x="1272949" y="1986280"/>
          <a:ext cx="444209" cy="91440"/>
        </a:xfrm>
        <a:custGeom>
          <a:avLst/>
          <a:gdLst/>
          <a:ahLst/>
          <a:cxnLst/>
          <a:rect l="0" t="0" r="0" b="0"/>
          <a:pathLst>
            <a:path>
              <a:moveTo>
                <a:pt x="0" y="45720"/>
              </a:moveTo>
              <a:lnTo>
                <a:pt x="444209" y="45720"/>
              </a:lnTo>
            </a:path>
          </a:pathLst>
        </a:custGeom>
        <a:noFill/>
        <a:ln w="12700" cap="flat" cmpd="sng" algn="ctr">
          <a:solidFill>
            <a:srgbClr val="ED7D31">
              <a:hueOff val="0"/>
              <a:satOff val="0"/>
              <a:lumOff val="0"/>
              <a:alphaOff val="0"/>
            </a:srgbClr>
          </a:solidFill>
          <a:prstDash val="solid"/>
          <a:miter lim="800000"/>
        </a:ln>
        <a:effectLst/>
      </dgm:spPr>
      <dgm:t>
        <a:bodyPr/>
        <a:lstStyle/>
        <a:p>
          <a:endParaRPr lang="es-ES" sz="900">
            <a:solidFill>
              <a:sysClr val="windowText" lastClr="000000">
                <a:hueOff val="0"/>
                <a:satOff val="0"/>
                <a:lumOff val="0"/>
                <a:alphaOff val="0"/>
              </a:sysClr>
            </a:solidFill>
            <a:latin typeface="Calibri" panose="020F0502020204030204"/>
            <a:ea typeface="+mn-ea"/>
            <a:cs typeface="+mn-cs"/>
          </a:endParaRPr>
        </a:p>
      </dgm:t>
    </dgm:pt>
    <dgm:pt modelId="{D196D3F3-B32F-488D-8780-B3FAEA19656F}" type="sibTrans" cxnId="{6D51C25C-BE15-4B0D-8F9E-39F4571E4628}">
      <dgm:prSet/>
      <dgm:spPr/>
      <dgm:t>
        <a:bodyPr/>
        <a:lstStyle/>
        <a:p>
          <a:endParaRPr lang="es-ES" sz="900"/>
        </a:p>
      </dgm:t>
    </dgm:pt>
    <dgm:pt modelId="{1B8CF7C7-F1AD-426A-A82A-96427349485A}">
      <dgm:prSet phldrT="[Texto]" custT="1"/>
      <dgm:spPr>
        <a:xfrm>
          <a:off x="1717158" y="2539861"/>
          <a:ext cx="2221045" cy="677148"/>
        </a:xfrm>
        <a:prstGeom prst="rect">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r>
            <a:rPr lang="es-ES" sz="900" b="0" cap="none" spc="0" dirty="0">
              <a:ln w="0"/>
              <a:solidFill>
                <a:sysClr val="windowText" lastClr="000000"/>
              </a:solidFill>
              <a:effectLst>
                <a:outerShdw blurRad="38100" dist="19050" dir="2700000" algn="tl" rotWithShape="0">
                  <a:sysClr val="windowText" lastClr="000000">
                    <a:alpha val="40000"/>
                  </a:sysClr>
                </a:outerShdw>
              </a:effectLst>
              <a:latin typeface="Calibri" panose="020F0502020204030204"/>
              <a:ea typeface="+mn-ea"/>
              <a:cs typeface="+mn-cs"/>
            </a:rPr>
            <a:t>PAGO PASIVO PSFF</a:t>
          </a:r>
        </a:p>
      </dgm:t>
    </dgm:pt>
    <dgm:pt modelId="{4FED0FEB-CC18-4E99-9F6D-796564CB65BE}" type="parTrans" cxnId="{31A49830-4D7F-4CD4-9373-87CE7F835908}">
      <dgm:prSet custT="1"/>
      <dgm:spPr>
        <a:xfrm>
          <a:off x="1272949" y="2032000"/>
          <a:ext cx="444209" cy="846435"/>
        </a:xfrm>
        <a:custGeom>
          <a:avLst/>
          <a:gdLst/>
          <a:ahLst/>
          <a:cxnLst/>
          <a:rect l="0" t="0" r="0" b="0"/>
          <a:pathLst>
            <a:path>
              <a:moveTo>
                <a:pt x="0" y="0"/>
              </a:moveTo>
              <a:lnTo>
                <a:pt x="222104" y="0"/>
              </a:lnTo>
              <a:lnTo>
                <a:pt x="222104" y="846435"/>
              </a:lnTo>
              <a:lnTo>
                <a:pt x="444209" y="846435"/>
              </a:lnTo>
            </a:path>
          </a:pathLst>
        </a:custGeom>
        <a:noFill/>
        <a:ln w="12700" cap="flat" cmpd="sng" algn="ctr">
          <a:solidFill>
            <a:srgbClr val="ED7D31">
              <a:hueOff val="0"/>
              <a:satOff val="0"/>
              <a:lumOff val="0"/>
              <a:alphaOff val="0"/>
            </a:srgbClr>
          </a:solidFill>
          <a:prstDash val="solid"/>
          <a:miter lim="800000"/>
        </a:ln>
        <a:effectLst/>
      </dgm:spPr>
      <dgm:t>
        <a:bodyPr/>
        <a:lstStyle/>
        <a:p>
          <a:endParaRPr lang="es-ES" sz="900">
            <a:solidFill>
              <a:sysClr val="windowText" lastClr="000000">
                <a:hueOff val="0"/>
                <a:satOff val="0"/>
                <a:lumOff val="0"/>
                <a:alphaOff val="0"/>
              </a:sysClr>
            </a:solidFill>
            <a:latin typeface="Calibri" panose="020F0502020204030204"/>
            <a:ea typeface="+mn-ea"/>
            <a:cs typeface="+mn-cs"/>
          </a:endParaRPr>
        </a:p>
      </dgm:t>
    </dgm:pt>
    <dgm:pt modelId="{2DE5C8DE-2710-4F6F-8F2B-A107053065E4}" type="sibTrans" cxnId="{31A49830-4D7F-4CD4-9373-87CE7F835908}">
      <dgm:prSet/>
      <dgm:spPr/>
      <dgm:t>
        <a:bodyPr/>
        <a:lstStyle/>
        <a:p>
          <a:endParaRPr lang="es-ES" sz="900"/>
        </a:p>
      </dgm:t>
    </dgm:pt>
    <dgm:pt modelId="{5BB9832D-7368-49FB-9181-1AF80E196840}">
      <dgm:prSet phldrT="[Texto]" custT="1"/>
      <dgm:spPr>
        <a:xfrm>
          <a:off x="1717158" y="3386296"/>
          <a:ext cx="2221045" cy="677148"/>
        </a:xfrm>
        <a:prstGeom prst="rect">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r>
            <a:rPr lang="es-ES" sz="900" b="0" cap="none" spc="0" dirty="0" smtClean="0">
              <a:ln w="0"/>
              <a:solidFill>
                <a:sysClr val="windowText" lastClr="000000"/>
              </a:solidFill>
              <a:effectLst>
                <a:outerShdw blurRad="38100" dist="19050" dir="2700000" algn="tl" rotWithShape="0">
                  <a:sysClr val="windowText" lastClr="000000">
                    <a:alpha val="40000"/>
                  </a:sysClr>
                </a:outerShdw>
              </a:effectLst>
              <a:latin typeface="Calibri" panose="020F0502020204030204"/>
              <a:ea typeface="+mn-ea"/>
              <a:cs typeface="+mn-cs"/>
            </a:rPr>
            <a:t>PRODUCCIÓN EN UVR</a:t>
          </a:r>
          <a:endParaRPr lang="es-ES" sz="900" b="0" cap="none" spc="0" dirty="0">
            <a:ln w="0"/>
            <a:solidFill>
              <a:sysClr val="windowText" lastClr="000000"/>
            </a:solidFill>
            <a:effectLst>
              <a:outerShdw blurRad="38100" dist="19050" dir="2700000" algn="tl" rotWithShape="0">
                <a:sysClr val="windowText" lastClr="000000">
                  <a:alpha val="40000"/>
                </a:sysClr>
              </a:outerShdw>
            </a:effectLst>
            <a:latin typeface="Calibri" panose="020F0502020204030204"/>
            <a:ea typeface="+mn-ea"/>
            <a:cs typeface="+mn-cs"/>
          </a:endParaRPr>
        </a:p>
      </dgm:t>
    </dgm:pt>
    <dgm:pt modelId="{EA5EF8A3-6EC0-44DF-999C-26C94FC54719}" type="parTrans" cxnId="{337A67E0-BD67-4BB5-9702-4E6088444EAD}">
      <dgm:prSet custT="1"/>
      <dgm:spPr>
        <a:xfrm>
          <a:off x="1272949" y="2032000"/>
          <a:ext cx="444209" cy="1692870"/>
        </a:xfrm>
        <a:custGeom>
          <a:avLst/>
          <a:gdLst/>
          <a:ahLst/>
          <a:cxnLst/>
          <a:rect l="0" t="0" r="0" b="0"/>
          <a:pathLst>
            <a:path>
              <a:moveTo>
                <a:pt x="0" y="0"/>
              </a:moveTo>
              <a:lnTo>
                <a:pt x="222104" y="0"/>
              </a:lnTo>
              <a:lnTo>
                <a:pt x="222104" y="1692870"/>
              </a:lnTo>
              <a:lnTo>
                <a:pt x="444209" y="1692870"/>
              </a:lnTo>
            </a:path>
          </a:pathLst>
        </a:custGeom>
        <a:noFill/>
        <a:ln w="12700" cap="flat" cmpd="sng" algn="ctr">
          <a:solidFill>
            <a:srgbClr val="ED7D31">
              <a:hueOff val="0"/>
              <a:satOff val="0"/>
              <a:lumOff val="0"/>
              <a:alphaOff val="0"/>
            </a:srgbClr>
          </a:solidFill>
          <a:prstDash val="solid"/>
          <a:miter lim="800000"/>
        </a:ln>
        <a:effectLst/>
      </dgm:spPr>
      <dgm:t>
        <a:bodyPr/>
        <a:lstStyle/>
        <a:p>
          <a:endParaRPr lang="es-CO" sz="900">
            <a:solidFill>
              <a:sysClr val="windowText" lastClr="000000">
                <a:hueOff val="0"/>
                <a:satOff val="0"/>
                <a:lumOff val="0"/>
                <a:alphaOff val="0"/>
              </a:sysClr>
            </a:solidFill>
            <a:latin typeface="Calibri" panose="020F0502020204030204"/>
            <a:ea typeface="+mn-ea"/>
            <a:cs typeface="+mn-cs"/>
          </a:endParaRPr>
        </a:p>
      </dgm:t>
    </dgm:pt>
    <dgm:pt modelId="{61E7A870-21CE-4CFC-AE49-0CE4D71F42FB}" type="sibTrans" cxnId="{337A67E0-BD67-4BB5-9702-4E6088444EAD}">
      <dgm:prSet/>
      <dgm:spPr/>
      <dgm:t>
        <a:bodyPr/>
        <a:lstStyle/>
        <a:p>
          <a:endParaRPr lang="es-CO" sz="900"/>
        </a:p>
      </dgm:t>
    </dgm:pt>
    <dgm:pt modelId="{E19A8695-B7F1-4E6C-9BC7-53A08BDAF32E}" type="pres">
      <dgm:prSet presAssocID="{FC507C27-1201-4D02-88F8-1EB2AFE038F6}" presName="Name0" presStyleCnt="0">
        <dgm:presLayoutVars>
          <dgm:chPref val="1"/>
          <dgm:dir/>
          <dgm:animOne val="branch"/>
          <dgm:animLvl val="lvl"/>
          <dgm:resizeHandles val="exact"/>
        </dgm:presLayoutVars>
      </dgm:prSet>
      <dgm:spPr/>
      <dgm:t>
        <a:bodyPr/>
        <a:lstStyle/>
        <a:p>
          <a:endParaRPr lang="es-ES"/>
        </a:p>
      </dgm:t>
    </dgm:pt>
    <dgm:pt modelId="{1CE0ECCA-9803-42EE-B7B0-1918630C09E3}" type="pres">
      <dgm:prSet presAssocID="{CF8B3BFF-2539-4717-84E8-43E1D58F9883}" presName="root1" presStyleCnt="0"/>
      <dgm:spPr/>
    </dgm:pt>
    <dgm:pt modelId="{82AC9E3B-A566-46D9-8BA3-E7E278E963A4}" type="pres">
      <dgm:prSet presAssocID="{CF8B3BFF-2539-4717-84E8-43E1D58F9883}" presName="LevelOneTextNode" presStyleLbl="node0" presStyleIdx="0" presStyleCnt="1">
        <dgm:presLayoutVars>
          <dgm:chPref val="3"/>
        </dgm:presLayoutVars>
      </dgm:prSet>
      <dgm:spPr/>
      <dgm:t>
        <a:bodyPr/>
        <a:lstStyle/>
        <a:p>
          <a:endParaRPr lang="es-ES"/>
        </a:p>
      </dgm:t>
    </dgm:pt>
    <dgm:pt modelId="{3D6CA2B2-FDB2-4C69-AECB-4B2AF4D2F327}" type="pres">
      <dgm:prSet presAssocID="{CF8B3BFF-2539-4717-84E8-43E1D58F9883}" presName="level2hierChild" presStyleCnt="0"/>
      <dgm:spPr/>
    </dgm:pt>
    <dgm:pt modelId="{BD0B2CD5-1465-474C-B0D2-4B0EA5B5DD35}" type="pres">
      <dgm:prSet presAssocID="{1272708C-07CA-415C-A87F-9BA1C0AE6136}" presName="conn2-1" presStyleLbl="parChTrans1D2" presStyleIdx="0" presStyleCnt="5"/>
      <dgm:spPr/>
      <dgm:t>
        <a:bodyPr/>
        <a:lstStyle/>
        <a:p>
          <a:endParaRPr lang="es-ES"/>
        </a:p>
      </dgm:t>
    </dgm:pt>
    <dgm:pt modelId="{6020A165-5E21-4609-856E-961401B37CDF}" type="pres">
      <dgm:prSet presAssocID="{1272708C-07CA-415C-A87F-9BA1C0AE6136}" presName="connTx" presStyleLbl="parChTrans1D2" presStyleIdx="0" presStyleCnt="5"/>
      <dgm:spPr/>
      <dgm:t>
        <a:bodyPr/>
        <a:lstStyle/>
        <a:p>
          <a:endParaRPr lang="es-ES"/>
        </a:p>
      </dgm:t>
    </dgm:pt>
    <dgm:pt modelId="{D9651C38-6E3E-4BB4-9F9A-011212C46754}" type="pres">
      <dgm:prSet presAssocID="{B24F7A00-2456-4EF7-A2E3-90AD301EFB04}" presName="root2" presStyleCnt="0"/>
      <dgm:spPr/>
    </dgm:pt>
    <dgm:pt modelId="{90B6EAE3-5B58-400B-8E6A-207156DF19A6}" type="pres">
      <dgm:prSet presAssocID="{B24F7A00-2456-4EF7-A2E3-90AD301EFB04}" presName="LevelTwoTextNode" presStyleLbl="node2" presStyleIdx="0" presStyleCnt="5">
        <dgm:presLayoutVars>
          <dgm:chPref val="3"/>
        </dgm:presLayoutVars>
      </dgm:prSet>
      <dgm:spPr/>
      <dgm:t>
        <a:bodyPr/>
        <a:lstStyle/>
        <a:p>
          <a:endParaRPr lang="es-ES"/>
        </a:p>
      </dgm:t>
    </dgm:pt>
    <dgm:pt modelId="{3AF1D7EC-949D-46FD-8EC2-CB5279302F30}" type="pres">
      <dgm:prSet presAssocID="{B24F7A00-2456-4EF7-A2E3-90AD301EFB04}" presName="level3hierChild" presStyleCnt="0"/>
      <dgm:spPr/>
    </dgm:pt>
    <dgm:pt modelId="{8D4ECF73-2920-4A98-9B4A-98EC32CF5A90}" type="pres">
      <dgm:prSet presAssocID="{06B80D0C-F567-4558-880A-091F14D3F71F}" presName="conn2-1" presStyleLbl="parChTrans1D2" presStyleIdx="1" presStyleCnt="5"/>
      <dgm:spPr/>
      <dgm:t>
        <a:bodyPr/>
        <a:lstStyle/>
        <a:p>
          <a:endParaRPr lang="es-ES"/>
        </a:p>
      </dgm:t>
    </dgm:pt>
    <dgm:pt modelId="{DA447B7B-D9D5-43B2-9791-D9FB774DB6C7}" type="pres">
      <dgm:prSet presAssocID="{06B80D0C-F567-4558-880A-091F14D3F71F}" presName="connTx" presStyleLbl="parChTrans1D2" presStyleIdx="1" presStyleCnt="5"/>
      <dgm:spPr/>
      <dgm:t>
        <a:bodyPr/>
        <a:lstStyle/>
        <a:p>
          <a:endParaRPr lang="es-ES"/>
        </a:p>
      </dgm:t>
    </dgm:pt>
    <dgm:pt modelId="{60C00ECD-FEBD-45A6-86AE-794B1E6D1879}" type="pres">
      <dgm:prSet presAssocID="{E00E70E8-B000-4434-9477-D053F28A32A5}" presName="root2" presStyleCnt="0"/>
      <dgm:spPr/>
    </dgm:pt>
    <dgm:pt modelId="{FD149441-ABD7-4BD1-AD26-79DF2FF527BD}" type="pres">
      <dgm:prSet presAssocID="{E00E70E8-B000-4434-9477-D053F28A32A5}" presName="LevelTwoTextNode" presStyleLbl="node2" presStyleIdx="1" presStyleCnt="5">
        <dgm:presLayoutVars>
          <dgm:chPref val="3"/>
        </dgm:presLayoutVars>
      </dgm:prSet>
      <dgm:spPr/>
      <dgm:t>
        <a:bodyPr/>
        <a:lstStyle/>
        <a:p>
          <a:endParaRPr lang="es-ES"/>
        </a:p>
      </dgm:t>
    </dgm:pt>
    <dgm:pt modelId="{2C2D710F-90F2-4225-8E54-8579CAF3C0DA}" type="pres">
      <dgm:prSet presAssocID="{E00E70E8-B000-4434-9477-D053F28A32A5}" presName="level3hierChild" presStyleCnt="0"/>
      <dgm:spPr/>
    </dgm:pt>
    <dgm:pt modelId="{8AEE26FC-5A90-4618-8F3C-CA6EB121EADC}" type="pres">
      <dgm:prSet presAssocID="{AC02D819-CEB6-437D-AD8A-9C3CE855A515}" presName="conn2-1" presStyleLbl="parChTrans1D2" presStyleIdx="2" presStyleCnt="5"/>
      <dgm:spPr/>
      <dgm:t>
        <a:bodyPr/>
        <a:lstStyle/>
        <a:p>
          <a:endParaRPr lang="es-ES"/>
        </a:p>
      </dgm:t>
    </dgm:pt>
    <dgm:pt modelId="{3D217684-B165-495D-95D8-130B554C1BAC}" type="pres">
      <dgm:prSet presAssocID="{AC02D819-CEB6-437D-AD8A-9C3CE855A515}" presName="connTx" presStyleLbl="parChTrans1D2" presStyleIdx="2" presStyleCnt="5"/>
      <dgm:spPr/>
      <dgm:t>
        <a:bodyPr/>
        <a:lstStyle/>
        <a:p>
          <a:endParaRPr lang="es-ES"/>
        </a:p>
      </dgm:t>
    </dgm:pt>
    <dgm:pt modelId="{65DBBEC5-1AAD-4C3A-A290-96FF9D88E7BC}" type="pres">
      <dgm:prSet presAssocID="{5C183892-24AF-4AC0-AE09-8F332411A50A}" presName="root2" presStyleCnt="0"/>
      <dgm:spPr/>
    </dgm:pt>
    <dgm:pt modelId="{771557D8-8356-489F-93AC-1F8D2E93A182}" type="pres">
      <dgm:prSet presAssocID="{5C183892-24AF-4AC0-AE09-8F332411A50A}" presName="LevelTwoTextNode" presStyleLbl="node2" presStyleIdx="2" presStyleCnt="5">
        <dgm:presLayoutVars>
          <dgm:chPref val="3"/>
        </dgm:presLayoutVars>
      </dgm:prSet>
      <dgm:spPr/>
      <dgm:t>
        <a:bodyPr/>
        <a:lstStyle/>
        <a:p>
          <a:endParaRPr lang="es-ES"/>
        </a:p>
      </dgm:t>
    </dgm:pt>
    <dgm:pt modelId="{3839955B-3FD8-4566-A29B-6FB2569574F6}" type="pres">
      <dgm:prSet presAssocID="{5C183892-24AF-4AC0-AE09-8F332411A50A}" presName="level3hierChild" presStyleCnt="0"/>
      <dgm:spPr/>
    </dgm:pt>
    <dgm:pt modelId="{9C1144A3-EDFD-4B56-9A90-4849CF640596}" type="pres">
      <dgm:prSet presAssocID="{4FED0FEB-CC18-4E99-9F6D-796564CB65BE}" presName="conn2-1" presStyleLbl="parChTrans1D2" presStyleIdx="3" presStyleCnt="5"/>
      <dgm:spPr/>
      <dgm:t>
        <a:bodyPr/>
        <a:lstStyle/>
        <a:p>
          <a:endParaRPr lang="es-ES"/>
        </a:p>
      </dgm:t>
    </dgm:pt>
    <dgm:pt modelId="{9D125CAF-800A-450E-A2CC-635AB4963A00}" type="pres">
      <dgm:prSet presAssocID="{4FED0FEB-CC18-4E99-9F6D-796564CB65BE}" presName="connTx" presStyleLbl="parChTrans1D2" presStyleIdx="3" presStyleCnt="5"/>
      <dgm:spPr/>
      <dgm:t>
        <a:bodyPr/>
        <a:lstStyle/>
        <a:p>
          <a:endParaRPr lang="es-ES"/>
        </a:p>
      </dgm:t>
    </dgm:pt>
    <dgm:pt modelId="{434017A1-20F3-432B-BEC4-6BDC7363270D}" type="pres">
      <dgm:prSet presAssocID="{1B8CF7C7-F1AD-426A-A82A-96427349485A}" presName="root2" presStyleCnt="0"/>
      <dgm:spPr/>
    </dgm:pt>
    <dgm:pt modelId="{BE376EC9-F740-4703-A32F-70A8710D2DEF}" type="pres">
      <dgm:prSet presAssocID="{1B8CF7C7-F1AD-426A-A82A-96427349485A}" presName="LevelTwoTextNode" presStyleLbl="node2" presStyleIdx="3" presStyleCnt="5">
        <dgm:presLayoutVars>
          <dgm:chPref val="3"/>
        </dgm:presLayoutVars>
      </dgm:prSet>
      <dgm:spPr/>
      <dgm:t>
        <a:bodyPr/>
        <a:lstStyle/>
        <a:p>
          <a:endParaRPr lang="es-ES"/>
        </a:p>
      </dgm:t>
    </dgm:pt>
    <dgm:pt modelId="{367B6EFE-866A-43D2-A7B2-1FD2728124BF}" type="pres">
      <dgm:prSet presAssocID="{1B8CF7C7-F1AD-426A-A82A-96427349485A}" presName="level3hierChild" presStyleCnt="0"/>
      <dgm:spPr/>
    </dgm:pt>
    <dgm:pt modelId="{9A314CF7-B716-49ED-9E3A-FD89C67BEE01}" type="pres">
      <dgm:prSet presAssocID="{EA5EF8A3-6EC0-44DF-999C-26C94FC54719}" presName="conn2-1" presStyleLbl="parChTrans1D2" presStyleIdx="4" presStyleCnt="5"/>
      <dgm:spPr/>
      <dgm:t>
        <a:bodyPr/>
        <a:lstStyle/>
        <a:p>
          <a:endParaRPr lang="es-ES"/>
        </a:p>
      </dgm:t>
    </dgm:pt>
    <dgm:pt modelId="{8855DBC3-E2BA-4D87-9735-2FD8AD453D5D}" type="pres">
      <dgm:prSet presAssocID="{EA5EF8A3-6EC0-44DF-999C-26C94FC54719}" presName="connTx" presStyleLbl="parChTrans1D2" presStyleIdx="4" presStyleCnt="5"/>
      <dgm:spPr/>
      <dgm:t>
        <a:bodyPr/>
        <a:lstStyle/>
        <a:p>
          <a:endParaRPr lang="es-ES"/>
        </a:p>
      </dgm:t>
    </dgm:pt>
    <dgm:pt modelId="{1DA24AD3-D0F0-40DB-86E4-BA2241C2DA5D}" type="pres">
      <dgm:prSet presAssocID="{5BB9832D-7368-49FB-9181-1AF80E196840}" presName="root2" presStyleCnt="0"/>
      <dgm:spPr/>
    </dgm:pt>
    <dgm:pt modelId="{CDE36521-8FB7-4CD8-A968-CC139FFBDED0}" type="pres">
      <dgm:prSet presAssocID="{5BB9832D-7368-49FB-9181-1AF80E196840}" presName="LevelTwoTextNode" presStyleLbl="node2" presStyleIdx="4" presStyleCnt="5" custScaleY="95334" custLinFactNeighborX="491" custLinFactNeighborY="-5868">
        <dgm:presLayoutVars>
          <dgm:chPref val="3"/>
        </dgm:presLayoutVars>
      </dgm:prSet>
      <dgm:spPr/>
      <dgm:t>
        <a:bodyPr/>
        <a:lstStyle/>
        <a:p>
          <a:endParaRPr lang="es-ES"/>
        </a:p>
      </dgm:t>
    </dgm:pt>
    <dgm:pt modelId="{FEDEA193-E7C5-40E3-8218-49C8CD657BE5}" type="pres">
      <dgm:prSet presAssocID="{5BB9832D-7368-49FB-9181-1AF80E196840}" presName="level3hierChild" presStyleCnt="0"/>
      <dgm:spPr/>
    </dgm:pt>
  </dgm:ptLst>
  <dgm:cxnLst>
    <dgm:cxn modelId="{8034E1D3-FC0F-48DA-8CDF-04CE947F94ED}" type="presOf" srcId="{06B80D0C-F567-4558-880A-091F14D3F71F}" destId="{8D4ECF73-2920-4A98-9B4A-98EC32CF5A90}" srcOrd="0" destOrd="0" presId="urn:microsoft.com/office/officeart/2008/layout/HorizontalMultiLevelHierarchy"/>
    <dgm:cxn modelId="{A3A7B59D-AC02-46EC-97A2-E3722B39B06F}" type="presOf" srcId="{5C183892-24AF-4AC0-AE09-8F332411A50A}" destId="{771557D8-8356-489F-93AC-1F8D2E93A182}" srcOrd="0" destOrd="0" presId="urn:microsoft.com/office/officeart/2008/layout/HorizontalMultiLevelHierarchy"/>
    <dgm:cxn modelId="{7C71AD58-E97E-44D0-9C1A-F07253B1B02D}" type="presOf" srcId="{EA5EF8A3-6EC0-44DF-999C-26C94FC54719}" destId="{9A314CF7-B716-49ED-9E3A-FD89C67BEE01}" srcOrd="0" destOrd="0" presId="urn:microsoft.com/office/officeart/2008/layout/HorizontalMultiLevelHierarchy"/>
    <dgm:cxn modelId="{8361BA60-3950-4DA6-A89F-049AC8DE8F18}" type="presOf" srcId="{E00E70E8-B000-4434-9477-D053F28A32A5}" destId="{FD149441-ABD7-4BD1-AD26-79DF2FF527BD}" srcOrd="0" destOrd="0" presId="urn:microsoft.com/office/officeart/2008/layout/HorizontalMultiLevelHierarchy"/>
    <dgm:cxn modelId="{0B2BF7C1-7D13-4F5E-AC9B-561260C6E430}" type="presOf" srcId="{1272708C-07CA-415C-A87F-9BA1C0AE6136}" destId="{6020A165-5E21-4609-856E-961401B37CDF}" srcOrd="1" destOrd="0" presId="urn:microsoft.com/office/officeart/2008/layout/HorizontalMultiLevelHierarchy"/>
    <dgm:cxn modelId="{F8770A6C-360E-46B8-A789-386469B703F6}" type="presOf" srcId="{1272708C-07CA-415C-A87F-9BA1C0AE6136}" destId="{BD0B2CD5-1465-474C-B0D2-4B0EA5B5DD35}" srcOrd="0" destOrd="0" presId="urn:microsoft.com/office/officeart/2008/layout/HorizontalMultiLevelHierarchy"/>
    <dgm:cxn modelId="{6D51C25C-BE15-4B0D-8F9E-39F4571E4628}" srcId="{CF8B3BFF-2539-4717-84E8-43E1D58F9883}" destId="{5C183892-24AF-4AC0-AE09-8F332411A50A}" srcOrd="2" destOrd="0" parTransId="{AC02D819-CEB6-437D-AD8A-9C3CE855A515}" sibTransId="{D196D3F3-B32F-488D-8780-B3FAEA19656F}"/>
    <dgm:cxn modelId="{51244919-134F-45BB-AAD4-B3AAF6AE03B1}" type="presOf" srcId="{1B8CF7C7-F1AD-426A-A82A-96427349485A}" destId="{BE376EC9-F740-4703-A32F-70A8710D2DEF}" srcOrd="0" destOrd="0" presId="urn:microsoft.com/office/officeart/2008/layout/HorizontalMultiLevelHierarchy"/>
    <dgm:cxn modelId="{CEA88D6D-41C7-4069-97E1-AA6242136D38}" type="presOf" srcId="{B24F7A00-2456-4EF7-A2E3-90AD301EFB04}" destId="{90B6EAE3-5B58-400B-8E6A-207156DF19A6}" srcOrd="0" destOrd="0" presId="urn:microsoft.com/office/officeart/2008/layout/HorizontalMultiLevelHierarchy"/>
    <dgm:cxn modelId="{337A67E0-BD67-4BB5-9702-4E6088444EAD}" srcId="{CF8B3BFF-2539-4717-84E8-43E1D58F9883}" destId="{5BB9832D-7368-49FB-9181-1AF80E196840}" srcOrd="4" destOrd="0" parTransId="{EA5EF8A3-6EC0-44DF-999C-26C94FC54719}" sibTransId="{61E7A870-21CE-4CFC-AE49-0CE4D71F42FB}"/>
    <dgm:cxn modelId="{47DBA747-DE23-432A-B0A3-FDAF8327F154}" type="presOf" srcId="{CF8B3BFF-2539-4717-84E8-43E1D58F9883}" destId="{82AC9E3B-A566-46D9-8BA3-E7E278E963A4}" srcOrd="0" destOrd="0" presId="urn:microsoft.com/office/officeart/2008/layout/HorizontalMultiLevelHierarchy"/>
    <dgm:cxn modelId="{EA8D4409-FCAA-4659-8EDA-EA4AB90373DA}" type="presOf" srcId="{AC02D819-CEB6-437D-AD8A-9C3CE855A515}" destId="{3D217684-B165-495D-95D8-130B554C1BAC}" srcOrd="1" destOrd="0" presId="urn:microsoft.com/office/officeart/2008/layout/HorizontalMultiLevelHierarchy"/>
    <dgm:cxn modelId="{CCE959D8-A3E5-4096-8F03-2DFEBC111E72}" srcId="{CF8B3BFF-2539-4717-84E8-43E1D58F9883}" destId="{B24F7A00-2456-4EF7-A2E3-90AD301EFB04}" srcOrd="0" destOrd="0" parTransId="{1272708C-07CA-415C-A87F-9BA1C0AE6136}" sibTransId="{2FC1AB36-27F5-45E5-B741-49584155A7E9}"/>
    <dgm:cxn modelId="{628B32E6-13B7-497F-91DB-5544E0B2BC1E}" type="presOf" srcId="{06B80D0C-F567-4558-880A-091F14D3F71F}" destId="{DA447B7B-D9D5-43B2-9791-D9FB774DB6C7}" srcOrd="1" destOrd="0" presId="urn:microsoft.com/office/officeart/2008/layout/HorizontalMultiLevelHierarchy"/>
    <dgm:cxn modelId="{0AA30180-9189-407A-8548-C613D8970E3D}" type="presOf" srcId="{EA5EF8A3-6EC0-44DF-999C-26C94FC54719}" destId="{8855DBC3-E2BA-4D87-9735-2FD8AD453D5D}" srcOrd="1" destOrd="0" presId="urn:microsoft.com/office/officeart/2008/layout/HorizontalMultiLevelHierarchy"/>
    <dgm:cxn modelId="{150162CF-EE0D-4E8B-AA75-A1F0E442D6B5}" type="presOf" srcId="{5BB9832D-7368-49FB-9181-1AF80E196840}" destId="{CDE36521-8FB7-4CD8-A968-CC139FFBDED0}" srcOrd="0" destOrd="0" presId="urn:microsoft.com/office/officeart/2008/layout/HorizontalMultiLevelHierarchy"/>
    <dgm:cxn modelId="{5D094C54-8621-429B-9CAB-895C88872E8D}" type="presOf" srcId="{4FED0FEB-CC18-4E99-9F6D-796564CB65BE}" destId="{9D125CAF-800A-450E-A2CC-635AB4963A00}" srcOrd="1" destOrd="0" presId="urn:microsoft.com/office/officeart/2008/layout/HorizontalMultiLevelHierarchy"/>
    <dgm:cxn modelId="{9D21EB2E-57B0-414C-AD1C-A21F020A0180}" srcId="{CF8B3BFF-2539-4717-84E8-43E1D58F9883}" destId="{E00E70E8-B000-4434-9477-D053F28A32A5}" srcOrd="1" destOrd="0" parTransId="{06B80D0C-F567-4558-880A-091F14D3F71F}" sibTransId="{BBFC76B9-FBBB-4B2C-A529-EB72F8BE58B7}"/>
    <dgm:cxn modelId="{F2D954CF-717A-4392-AB97-E47E8AB48478}" type="presOf" srcId="{FC507C27-1201-4D02-88F8-1EB2AFE038F6}" destId="{E19A8695-B7F1-4E6C-9BC7-53A08BDAF32E}" srcOrd="0" destOrd="0" presId="urn:microsoft.com/office/officeart/2008/layout/HorizontalMultiLevelHierarchy"/>
    <dgm:cxn modelId="{FC63BDE0-FC66-430F-BB99-2FCC38DE5290}" type="presOf" srcId="{4FED0FEB-CC18-4E99-9F6D-796564CB65BE}" destId="{9C1144A3-EDFD-4B56-9A90-4849CF640596}" srcOrd="0" destOrd="0" presId="urn:microsoft.com/office/officeart/2008/layout/HorizontalMultiLevelHierarchy"/>
    <dgm:cxn modelId="{31A49830-4D7F-4CD4-9373-87CE7F835908}" srcId="{CF8B3BFF-2539-4717-84E8-43E1D58F9883}" destId="{1B8CF7C7-F1AD-426A-A82A-96427349485A}" srcOrd="3" destOrd="0" parTransId="{4FED0FEB-CC18-4E99-9F6D-796564CB65BE}" sibTransId="{2DE5C8DE-2710-4F6F-8F2B-A107053065E4}"/>
    <dgm:cxn modelId="{1B2FAD95-C8B5-467F-B4DC-873F8D1122EC}" srcId="{FC507C27-1201-4D02-88F8-1EB2AFE038F6}" destId="{CF8B3BFF-2539-4717-84E8-43E1D58F9883}" srcOrd="0" destOrd="0" parTransId="{CEE57398-A377-455E-86B1-D472397D9400}" sibTransId="{3D140D3B-60CC-470C-BB43-FED32E5305D1}"/>
    <dgm:cxn modelId="{24758120-B3E9-49B1-B78E-90E4A2F835BB}" type="presOf" srcId="{AC02D819-CEB6-437D-AD8A-9C3CE855A515}" destId="{8AEE26FC-5A90-4618-8F3C-CA6EB121EADC}" srcOrd="0" destOrd="0" presId="urn:microsoft.com/office/officeart/2008/layout/HorizontalMultiLevelHierarchy"/>
    <dgm:cxn modelId="{A8E854CF-C44D-4EB4-AD3E-EB075E2EFE27}" type="presParOf" srcId="{E19A8695-B7F1-4E6C-9BC7-53A08BDAF32E}" destId="{1CE0ECCA-9803-42EE-B7B0-1918630C09E3}" srcOrd="0" destOrd="0" presId="urn:microsoft.com/office/officeart/2008/layout/HorizontalMultiLevelHierarchy"/>
    <dgm:cxn modelId="{A21E5B7B-1EA2-4F66-89A5-DBA3C1238DAC}" type="presParOf" srcId="{1CE0ECCA-9803-42EE-B7B0-1918630C09E3}" destId="{82AC9E3B-A566-46D9-8BA3-E7E278E963A4}" srcOrd="0" destOrd="0" presId="urn:microsoft.com/office/officeart/2008/layout/HorizontalMultiLevelHierarchy"/>
    <dgm:cxn modelId="{FB4DFF3A-8E5C-45FF-A695-6D49FB153D6F}" type="presParOf" srcId="{1CE0ECCA-9803-42EE-B7B0-1918630C09E3}" destId="{3D6CA2B2-FDB2-4C69-AECB-4B2AF4D2F327}" srcOrd="1" destOrd="0" presId="urn:microsoft.com/office/officeart/2008/layout/HorizontalMultiLevelHierarchy"/>
    <dgm:cxn modelId="{A75CFF3A-BE57-47E2-BA6C-0061C0C87338}" type="presParOf" srcId="{3D6CA2B2-FDB2-4C69-AECB-4B2AF4D2F327}" destId="{BD0B2CD5-1465-474C-B0D2-4B0EA5B5DD35}" srcOrd="0" destOrd="0" presId="urn:microsoft.com/office/officeart/2008/layout/HorizontalMultiLevelHierarchy"/>
    <dgm:cxn modelId="{A8E53F9B-23BB-4235-AE7E-AD4768A13317}" type="presParOf" srcId="{BD0B2CD5-1465-474C-B0D2-4B0EA5B5DD35}" destId="{6020A165-5E21-4609-856E-961401B37CDF}" srcOrd="0" destOrd="0" presId="urn:microsoft.com/office/officeart/2008/layout/HorizontalMultiLevelHierarchy"/>
    <dgm:cxn modelId="{58000C91-42E4-46D6-B85E-9777A0D06013}" type="presParOf" srcId="{3D6CA2B2-FDB2-4C69-AECB-4B2AF4D2F327}" destId="{D9651C38-6E3E-4BB4-9F9A-011212C46754}" srcOrd="1" destOrd="0" presId="urn:microsoft.com/office/officeart/2008/layout/HorizontalMultiLevelHierarchy"/>
    <dgm:cxn modelId="{97FA8385-2AA9-46CD-9991-50CEFE4A0881}" type="presParOf" srcId="{D9651C38-6E3E-4BB4-9F9A-011212C46754}" destId="{90B6EAE3-5B58-400B-8E6A-207156DF19A6}" srcOrd="0" destOrd="0" presId="urn:microsoft.com/office/officeart/2008/layout/HorizontalMultiLevelHierarchy"/>
    <dgm:cxn modelId="{848E025D-37D1-4F1E-A5C5-4BD0CFDA70E3}" type="presParOf" srcId="{D9651C38-6E3E-4BB4-9F9A-011212C46754}" destId="{3AF1D7EC-949D-46FD-8EC2-CB5279302F30}" srcOrd="1" destOrd="0" presId="urn:microsoft.com/office/officeart/2008/layout/HorizontalMultiLevelHierarchy"/>
    <dgm:cxn modelId="{A79F77A2-A4D1-4793-950B-B6AF79A3D6CC}" type="presParOf" srcId="{3D6CA2B2-FDB2-4C69-AECB-4B2AF4D2F327}" destId="{8D4ECF73-2920-4A98-9B4A-98EC32CF5A90}" srcOrd="2" destOrd="0" presId="urn:microsoft.com/office/officeart/2008/layout/HorizontalMultiLevelHierarchy"/>
    <dgm:cxn modelId="{80D476AB-2847-4196-8057-E045C10EBC31}" type="presParOf" srcId="{8D4ECF73-2920-4A98-9B4A-98EC32CF5A90}" destId="{DA447B7B-D9D5-43B2-9791-D9FB774DB6C7}" srcOrd="0" destOrd="0" presId="urn:microsoft.com/office/officeart/2008/layout/HorizontalMultiLevelHierarchy"/>
    <dgm:cxn modelId="{4A0CD42F-4D36-4755-844F-0B67E48FD97C}" type="presParOf" srcId="{3D6CA2B2-FDB2-4C69-AECB-4B2AF4D2F327}" destId="{60C00ECD-FEBD-45A6-86AE-794B1E6D1879}" srcOrd="3" destOrd="0" presId="urn:microsoft.com/office/officeart/2008/layout/HorizontalMultiLevelHierarchy"/>
    <dgm:cxn modelId="{A5C5E08D-ED42-4DDD-84C3-67A45F3AA770}" type="presParOf" srcId="{60C00ECD-FEBD-45A6-86AE-794B1E6D1879}" destId="{FD149441-ABD7-4BD1-AD26-79DF2FF527BD}" srcOrd="0" destOrd="0" presId="urn:microsoft.com/office/officeart/2008/layout/HorizontalMultiLevelHierarchy"/>
    <dgm:cxn modelId="{17DB3C1D-1F31-47DA-877A-63B5A11C7113}" type="presParOf" srcId="{60C00ECD-FEBD-45A6-86AE-794B1E6D1879}" destId="{2C2D710F-90F2-4225-8E54-8579CAF3C0DA}" srcOrd="1" destOrd="0" presId="urn:microsoft.com/office/officeart/2008/layout/HorizontalMultiLevelHierarchy"/>
    <dgm:cxn modelId="{1EF98AC7-60A1-4491-95D0-48629EF8E03E}" type="presParOf" srcId="{3D6CA2B2-FDB2-4C69-AECB-4B2AF4D2F327}" destId="{8AEE26FC-5A90-4618-8F3C-CA6EB121EADC}" srcOrd="4" destOrd="0" presId="urn:microsoft.com/office/officeart/2008/layout/HorizontalMultiLevelHierarchy"/>
    <dgm:cxn modelId="{8B58E6BF-988B-4933-A87C-1362E828F528}" type="presParOf" srcId="{8AEE26FC-5A90-4618-8F3C-CA6EB121EADC}" destId="{3D217684-B165-495D-95D8-130B554C1BAC}" srcOrd="0" destOrd="0" presId="urn:microsoft.com/office/officeart/2008/layout/HorizontalMultiLevelHierarchy"/>
    <dgm:cxn modelId="{270964BF-4ADC-4E8F-9781-392DA0D50B6A}" type="presParOf" srcId="{3D6CA2B2-FDB2-4C69-AECB-4B2AF4D2F327}" destId="{65DBBEC5-1AAD-4C3A-A290-96FF9D88E7BC}" srcOrd="5" destOrd="0" presId="urn:microsoft.com/office/officeart/2008/layout/HorizontalMultiLevelHierarchy"/>
    <dgm:cxn modelId="{55FA5E4C-2085-4AD0-A4A2-16E893FBF036}" type="presParOf" srcId="{65DBBEC5-1AAD-4C3A-A290-96FF9D88E7BC}" destId="{771557D8-8356-489F-93AC-1F8D2E93A182}" srcOrd="0" destOrd="0" presId="urn:microsoft.com/office/officeart/2008/layout/HorizontalMultiLevelHierarchy"/>
    <dgm:cxn modelId="{C118E930-07E1-4CCB-A92B-83E126EE7875}" type="presParOf" srcId="{65DBBEC5-1AAD-4C3A-A290-96FF9D88E7BC}" destId="{3839955B-3FD8-4566-A29B-6FB2569574F6}" srcOrd="1" destOrd="0" presId="urn:microsoft.com/office/officeart/2008/layout/HorizontalMultiLevelHierarchy"/>
    <dgm:cxn modelId="{ED5EB818-3C0C-4997-B8AC-036C2339B75F}" type="presParOf" srcId="{3D6CA2B2-FDB2-4C69-AECB-4B2AF4D2F327}" destId="{9C1144A3-EDFD-4B56-9A90-4849CF640596}" srcOrd="6" destOrd="0" presId="urn:microsoft.com/office/officeart/2008/layout/HorizontalMultiLevelHierarchy"/>
    <dgm:cxn modelId="{3B79CAFC-0F7F-4EFA-AEDC-A3C2986C5D9C}" type="presParOf" srcId="{9C1144A3-EDFD-4B56-9A90-4849CF640596}" destId="{9D125CAF-800A-450E-A2CC-635AB4963A00}" srcOrd="0" destOrd="0" presId="urn:microsoft.com/office/officeart/2008/layout/HorizontalMultiLevelHierarchy"/>
    <dgm:cxn modelId="{C6D35523-7BF6-4E39-9767-648F719DC2AF}" type="presParOf" srcId="{3D6CA2B2-FDB2-4C69-AECB-4B2AF4D2F327}" destId="{434017A1-20F3-432B-BEC4-6BDC7363270D}" srcOrd="7" destOrd="0" presId="urn:microsoft.com/office/officeart/2008/layout/HorizontalMultiLevelHierarchy"/>
    <dgm:cxn modelId="{6BCD3B7C-03CD-49A5-BF86-F153CDB06365}" type="presParOf" srcId="{434017A1-20F3-432B-BEC4-6BDC7363270D}" destId="{BE376EC9-F740-4703-A32F-70A8710D2DEF}" srcOrd="0" destOrd="0" presId="urn:microsoft.com/office/officeart/2008/layout/HorizontalMultiLevelHierarchy"/>
    <dgm:cxn modelId="{2453C15D-A78A-47BD-90C4-260F84FDA36A}" type="presParOf" srcId="{434017A1-20F3-432B-BEC4-6BDC7363270D}" destId="{367B6EFE-866A-43D2-A7B2-1FD2728124BF}" srcOrd="1" destOrd="0" presId="urn:microsoft.com/office/officeart/2008/layout/HorizontalMultiLevelHierarchy"/>
    <dgm:cxn modelId="{9570F48D-A092-448A-8058-5D33102E33E1}" type="presParOf" srcId="{3D6CA2B2-FDB2-4C69-AECB-4B2AF4D2F327}" destId="{9A314CF7-B716-49ED-9E3A-FD89C67BEE01}" srcOrd="8" destOrd="0" presId="urn:microsoft.com/office/officeart/2008/layout/HorizontalMultiLevelHierarchy"/>
    <dgm:cxn modelId="{330A9108-41B6-423E-AA6A-09E5CC835BEF}" type="presParOf" srcId="{9A314CF7-B716-49ED-9E3A-FD89C67BEE01}" destId="{8855DBC3-E2BA-4D87-9735-2FD8AD453D5D}" srcOrd="0" destOrd="0" presId="urn:microsoft.com/office/officeart/2008/layout/HorizontalMultiLevelHierarchy"/>
    <dgm:cxn modelId="{F8777160-6B5E-4519-BD92-3BC37A05F6A8}" type="presParOf" srcId="{3D6CA2B2-FDB2-4C69-AECB-4B2AF4D2F327}" destId="{1DA24AD3-D0F0-40DB-86E4-BA2241C2DA5D}" srcOrd="9" destOrd="0" presId="urn:microsoft.com/office/officeart/2008/layout/HorizontalMultiLevelHierarchy"/>
    <dgm:cxn modelId="{C1FEFB2B-02D2-477D-A0DF-A93492AEE75F}" type="presParOf" srcId="{1DA24AD3-D0F0-40DB-86E4-BA2241C2DA5D}" destId="{CDE36521-8FB7-4CD8-A968-CC139FFBDED0}" srcOrd="0" destOrd="0" presId="urn:microsoft.com/office/officeart/2008/layout/HorizontalMultiLevelHierarchy"/>
    <dgm:cxn modelId="{A5904C96-9B3A-4C74-B815-8279D78A3C8D}" type="presParOf" srcId="{1DA24AD3-D0F0-40DB-86E4-BA2241C2DA5D}" destId="{FEDEA193-E7C5-40E3-8218-49C8CD657BE5}"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A47B7B78-A83B-4CFB-9DF0-C1BB6B029AFA}" type="datetimeFigureOut">
              <a:rPr lang="es-CO" smtClean="0"/>
              <a:t>21/08/2019</a:t>
            </a:fld>
            <a:endParaRPr lang="es-CO"/>
          </a:p>
        </p:txBody>
      </p:sp>
      <p:sp>
        <p:nvSpPr>
          <p:cNvPr id="4" name="Marcador de imagen de diapositiva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8B0596C7-F2F5-4692-807B-1B740ACA6AC2}" type="slidenum">
              <a:rPr lang="es-CO" smtClean="0"/>
              <a:t>‹Nº›</a:t>
            </a:fld>
            <a:endParaRPr lang="es-CO"/>
          </a:p>
        </p:txBody>
      </p:sp>
    </p:spTree>
    <p:extLst>
      <p:ext uri="{BB962C8B-B14F-4D97-AF65-F5344CB8AC3E}">
        <p14:creationId xmlns:p14="http://schemas.microsoft.com/office/powerpoint/2010/main" val="757840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B0596C7-F2F5-4692-807B-1B740ACA6AC2}" type="slidenum">
              <a:rPr lang="es-CO" smtClean="0"/>
              <a:t>36</a:t>
            </a:fld>
            <a:endParaRPr lang="es-CO"/>
          </a:p>
        </p:txBody>
      </p:sp>
    </p:spTree>
    <p:extLst>
      <p:ext uri="{BB962C8B-B14F-4D97-AF65-F5344CB8AC3E}">
        <p14:creationId xmlns:p14="http://schemas.microsoft.com/office/powerpoint/2010/main" val="2801189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B0596C7-F2F5-4692-807B-1B740ACA6AC2}" type="slidenum">
              <a:rPr lang="es-CO" smtClean="0"/>
              <a:t>37</a:t>
            </a:fld>
            <a:endParaRPr lang="es-CO"/>
          </a:p>
        </p:txBody>
      </p:sp>
    </p:spTree>
    <p:extLst>
      <p:ext uri="{BB962C8B-B14F-4D97-AF65-F5344CB8AC3E}">
        <p14:creationId xmlns:p14="http://schemas.microsoft.com/office/powerpoint/2010/main" val="3265863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4F81BC"/>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4F81BC"/>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4F81B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823959" y="0"/>
            <a:ext cx="320040" cy="641985"/>
          </a:xfrm>
          <a:custGeom>
            <a:avLst/>
            <a:gdLst/>
            <a:ahLst/>
            <a:cxnLst/>
            <a:rect l="l" t="t" r="r" b="b"/>
            <a:pathLst>
              <a:path w="320040" h="641985">
                <a:moveTo>
                  <a:pt x="0" y="641603"/>
                </a:moveTo>
                <a:lnTo>
                  <a:pt x="320040" y="641603"/>
                </a:lnTo>
                <a:lnTo>
                  <a:pt x="320040" y="0"/>
                </a:lnTo>
                <a:lnTo>
                  <a:pt x="0" y="0"/>
                </a:lnTo>
                <a:lnTo>
                  <a:pt x="0" y="641603"/>
                </a:lnTo>
                <a:close/>
              </a:path>
            </a:pathLst>
          </a:custGeom>
          <a:solidFill>
            <a:srgbClr val="128155"/>
          </a:solidFill>
        </p:spPr>
        <p:txBody>
          <a:bodyPr wrap="square" lIns="0" tIns="0" rIns="0" bIns="0" rtlCol="0"/>
          <a:lstStyle/>
          <a:p>
            <a:endParaRPr/>
          </a:p>
        </p:txBody>
      </p:sp>
      <p:sp>
        <p:nvSpPr>
          <p:cNvPr id="17" name="bk object 17"/>
          <p:cNvSpPr/>
          <p:nvPr/>
        </p:nvSpPr>
        <p:spPr>
          <a:xfrm>
            <a:off x="0" y="0"/>
            <a:ext cx="8823960" cy="641985"/>
          </a:xfrm>
          <a:custGeom>
            <a:avLst/>
            <a:gdLst/>
            <a:ahLst/>
            <a:cxnLst/>
            <a:rect l="l" t="t" r="r" b="b"/>
            <a:pathLst>
              <a:path w="8823960" h="641985">
                <a:moveTo>
                  <a:pt x="0" y="641603"/>
                </a:moveTo>
                <a:lnTo>
                  <a:pt x="8823960" y="641603"/>
                </a:lnTo>
                <a:lnTo>
                  <a:pt x="8823960" y="0"/>
                </a:lnTo>
                <a:lnTo>
                  <a:pt x="0" y="0"/>
                </a:lnTo>
                <a:lnTo>
                  <a:pt x="0" y="641603"/>
                </a:lnTo>
                <a:close/>
              </a:path>
            </a:pathLst>
          </a:custGeom>
          <a:solidFill>
            <a:srgbClr val="DBE6FB"/>
          </a:solidFill>
        </p:spPr>
        <p:txBody>
          <a:bodyPr wrap="square" lIns="0" tIns="0" rIns="0" bIns="0" rtlCol="0"/>
          <a:lstStyle/>
          <a:p>
            <a:endParaRPr/>
          </a:p>
        </p:txBody>
      </p:sp>
      <p:sp>
        <p:nvSpPr>
          <p:cNvPr id="18" name="bk object 18"/>
          <p:cNvSpPr/>
          <p:nvPr/>
        </p:nvSpPr>
        <p:spPr>
          <a:xfrm>
            <a:off x="0" y="321563"/>
            <a:ext cx="1900427" cy="320039"/>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1944369" y="577088"/>
            <a:ext cx="5255260" cy="513715"/>
          </a:xfrm>
          <a:prstGeom prst="rect">
            <a:avLst/>
          </a:prstGeom>
        </p:spPr>
        <p:txBody>
          <a:bodyPr wrap="square" lIns="0" tIns="0" rIns="0" bIns="0">
            <a:spAutoFit/>
          </a:bodyPr>
          <a:lstStyle>
            <a:lvl1pPr>
              <a:defRPr sz="3200" b="0" i="0">
                <a:solidFill>
                  <a:srgbClr val="4F81BC"/>
                </a:solidFill>
                <a:latin typeface="Arial"/>
                <a:cs typeface="Arial"/>
              </a:defRPr>
            </a:lvl1pPr>
          </a:lstStyle>
          <a:p>
            <a:endParaRPr/>
          </a:p>
        </p:txBody>
      </p:sp>
      <p:sp>
        <p:nvSpPr>
          <p:cNvPr id="3" name="Holder 3"/>
          <p:cNvSpPr>
            <a:spLocks noGrp="1"/>
          </p:cNvSpPr>
          <p:nvPr>
            <p:ph type="body" idx="1"/>
          </p:nvPr>
        </p:nvSpPr>
        <p:spPr>
          <a:xfrm>
            <a:off x="138239" y="1390332"/>
            <a:ext cx="8867521" cy="346456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8/21/2019</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minhacienda.gov.co/"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minhacienda.gov.co/webcenter/portal/EntidadesdeOrdenTerritorial"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minhacienda.gov.co/webcenter/portal/EntidadesdeOrdenTerritorial/pages_programae.s.e."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www.minhacienda.gov.co/"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hyperlink" Target="https://sedeelectronica.minhacienda.gov.co/"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jp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0.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0.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0.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4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0.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0.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4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0.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0.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5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0.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0.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6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0.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 Id="rId5" Type="http://schemas.openxmlformats.org/officeDocument/2006/relationships/image" Target="../media/image89.jpg"/><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jp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7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jp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11.png"/><Relationship Id="rId9" Type="http://schemas.openxmlformats.org/officeDocument/2006/relationships/image" Target="../media/image110.png"/></Relationships>
</file>

<file path=ppt/slides/_rels/slide7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xml"/><Relationship Id="rId5" Type="http://schemas.openxmlformats.org/officeDocument/2006/relationships/image" Target="../media/image119.jpg"/><Relationship Id="rId4" Type="http://schemas.openxmlformats.org/officeDocument/2006/relationships/image" Target="../media/image118.jpg"/></Relationships>
</file>

<file path=ppt/slides/_rels/slide8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xml"/><Relationship Id="rId6" Type="http://schemas.openxmlformats.org/officeDocument/2006/relationships/image" Target="../media/image132.jpg"/><Relationship Id="rId5" Type="http://schemas.openxmlformats.org/officeDocument/2006/relationships/image" Target="../media/image131.png"/><Relationship Id="rId4" Type="http://schemas.openxmlformats.org/officeDocument/2006/relationships/image" Target="../media/image130.png"/></Relationships>
</file>

<file path=ppt/slides/_rels/slide9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mailto:psff_ese@minhacienda.gov.co" TargetMode="Externa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5.xml"/><Relationship Id="rId5" Type="http://schemas.openxmlformats.org/officeDocument/2006/relationships/image" Target="../media/image138.jpg"/><Relationship Id="rId4" Type="http://schemas.openxmlformats.org/officeDocument/2006/relationships/image" Target="../media/image137.png"/></Relationships>
</file>

<file path=ppt/slides/_rels/slide9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1.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4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02807" y="850468"/>
            <a:ext cx="2849880" cy="1002665"/>
          </a:xfrm>
          <a:prstGeom prst="rect">
            <a:avLst/>
          </a:prstGeom>
        </p:spPr>
        <p:txBody>
          <a:bodyPr vert="horz" wrap="square" lIns="0" tIns="13335" rIns="0" bIns="0" rtlCol="0">
            <a:spAutoFit/>
          </a:bodyPr>
          <a:lstStyle/>
          <a:p>
            <a:pPr marL="12700" marR="5080">
              <a:lnSpc>
                <a:spcPct val="100000"/>
              </a:lnSpc>
              <a:spcBef>
                <a:spcPts val="105"/>
              </a:spcBef>
            </a:pPr>
            <a:r>
              <a:rPr dirty="0"/>
              <a:t>Docu</a:t>
            </a:r>
            <a:r>
              <a:rPr spc="-20" dirty="0"/>
              <a:t>m</a:t>
            </a:r>
            <a:r>
              <a:rPr dirty="0"/>
              <a:t>e</a:t>
            </a:r>
            <a:r>
              <a:rPr spc="-15" dirty="0"/>
              <a:t>n</a:t>
            </a:r>
            <a:r>
              <a:rPr dirty="0"/>
              <a:t>t</a:t>
            </a:r>
            <a:r>
              <a:rPr spc="-10" dirty="0"/>
              <a:t>a</a:t>
            </a:r>
            <a:r>
              <a:rPr dirty="0"/>
              <a:t>ción  a</a:t>
            </a:r>
            <a:r>
              <a:rPr spc="-10" dirty="0"/>
              <a:t> </a:t>
            </a:r>
            <a:r>
              <a:rPr spc="-5" dirty="0"/>
              <a:t>entregar</a:t>
            </a:r>
          </a:p>
        </p:txBody>
      </p:sp>
      <p:sp>
        <p:nvSpPr>
          <p:cNvPr id="3" name="object 3"/>
          <p:cNvSpPr/>
          <p:nvPr/>
        </p:nvSpPr>
        <p:spPr>
          <a:xfrm>
            <a:off x="6172556" y="2150050"/>
            <a:ext cx="2711583" cy="284714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8739" y="993724"/>
            <a:ext cx="5907405" cy="3928110"/>
          </a:xfrm>
          <a:prstGeom prst="rect">
            <a:avLst/>
          </a:prstGeom>
        </p:spPr>
        <p:txBody>
          <a:bodyPr vert="horz" wrap="square" lIns="0" tIns="12065" rIns="0" bIns="0" rtlCol="0">
            <a:spAutoFit/>
          </a:bodyPr>
          <a:lstStyle/>
          <a:p>
            <a:pPr marL="355600" marR="5080" indent="-342900" algn="just">
              <a:lnSpc>
                <a:spcPct val="100000"/>
              </a:lnSpc>
              <a:spcBef>
                <a:spcPts val="95"/>
              </a:spcBef>
              <a:buAutoNum type="arabicPeriod"/>
              <a:tabLst>
                <a:tab pos="355600" algn="l"/>
              </a:tabLst>
            </a:pPr>
            <a:r>
              <a:rPr sz="1600" spc="-5" dirty="0">
                <a:solidFill>
                  <a:srgbClr val="404040"/>
                </a:solidFill>
                <a:latin typeface="Arial"/>
                <a:cs typeface="Arial"/>
              </a:rPr>
              <a:t>Acta de Junta Directiva por </a:t>
            </a:r>
            <a:r>
              <a:rPr sz="1600" dirty="0">
                <a:solidFill>
                  <a:srgbClr val="404040"/>
                </a:solidFill>
                <a:latin typeface="Arial"/>
                <a:cs typeface="Arial"/>
              </a:rPr>
              <a:t>medio </a:t>
            </a:r>
            <a:r>
              <a:rPr sz="1600" spc="-5" dirty="0">
                <a:solidFill>
                  <a:srgbClr val="404040"/>
                </a:solidFill>
                <a:latin typeface="Arial"/>
                <a:cs typeface="Arial"/>
              </a:rPr>
              <a:t>del cual se aprueba </a:t>
            </a:r>
            <a:r>
              <a:rPr sz="1600" dirty="0">
                <a:solidFill>
                  <a:srgbClr val="404040"/>
                </a:solidFill>
                <a:latin typeface="Arial"/>
                <a:cs typeface="Arial"/>
              </a:rPr>
              <a:t>la  </a:t>
            </a:r>
            <a:r>
              <a:rPr sz="1600" spc="-5" dirty="0">
                <a:solidFill>
                  <a:srgbClr val="404040"/>
                </a:solidFill>
                <a:latin typeface="Arial"/>
                <a:cs typeface="Arial"/>
              </a:rPr>
              <a:t>propuesta de Programa preparado </a:t>
            </a:r>
            <a:r>
              <a:rPr sz="1600" dirty="0">
                <a:solidFill>
                  <a:srgbClr val="404040"/>
                </a:solidFill>
                <a:latin typeface="Arial"/>
                <a:cs typeface="Arial"/>
              </a:rPr>
              <a:t>por </a:t>
            </a:r>
            <a:r>
              <a:rPr sz="1600" spc="-5" dirty="0">
                <a:solidFill>
                  <a:srgbClr val="404040"/>
                </a:solidFill>
                <a:latin typeface="Arial"/>
                <a:cs typeface="Arial"/>
              </a:rPr>
              <a:t>el Gerente de </a:t>
            </a:r>
            <a:r>
              <a:rPr sz="1600" dirty="0">
                <a:solidFill>
                  <a:srgbClr val="404040"/>
                </a:solidFill>
                <a:latin typeface="Arial"/>
                <a:cs typeface="Arial"/>
              </a:rPr>
              <a:t>la </a:t>
            </a:r>
            <a:r>
              <a:rPr sz="1600" spc="-10" dirty="0">
                <a:solidFill>
                  <a:srgbClr val="404040"/>
                </a:solidFill>
                <a:latin typeface="Arial"/>
                <a:cs typeface="Arial"/>
              </a:rPr>
              <a:t>ESE  </a:t>
            </a:r>
            <a:r>
              <a:rPr sz="1600" spc="-5" dirty="0">
                <a:solidFill>
                  <a:srgbClr val="404040"/>
                </a:solidFill>
                <a:latin typeface="Arial"/>
                <a:cs typeface="Arial"/>
              </a:rPr>
              <a:t>y presentación </a:t>
            </a:r>
            <a:r>
              <a:rPr sz="1600" dirty="0">
                <a:solidFill>
                  <a:srgbClr val="404040"/>
                </a:solidFill>
                <a:latin typeface="Arial"/>
                <a:cs typeface="Arial"/>
              </a:rPr>
              <a:t>ante </a:t>
            </a:r>
            <a:r>
              <a:rPr sz="1600" spc="-5" dirty="0">
                <a:solidFill>
                  <a:srgbClr val="404040"/>
                </a:solidFill>
                <a:latin typeface="Arial"/>
                <a:cs typeface="Arial"/>
              </a:rPr>
              <a:t>el </a:t>
            </a:r>
            <a:r>
              <a:rPr sz="1600" spc="-45" dirty="0">
                <a:solidFill>
                  <a:srgbClr val="404040"/>
                </a:solidFill>
                <a:latin typeface="Arial"/>
                <a:cs typeface="Arial"/>
              </a:rPr>
              <a:t>MHCP, </a:t>
            </a:r>
            <a:r>
              <a:rPr sz="1600" dirty="0">
                <a:solidFill>
                  <a:srgbClr val="404040"/>
                </a:solidFill>
                <a:latin typeface="Arial"/>
                <a:cs typeface="Arial"/>
              </a:rPr>
              <a:t>previo </a:t>
            </a:r>
            <a:r>
              <a:rPr sz="1600" spc="-5" dirty="0">
                <a:solidFill>
                  <a:srgbClr val="404040"/>
                </a:solidFill>
                <a:latin typeface="Arial"/>
                <a:cs typeface="Arial"/>
              </a:rPr>
              <a:t>concepto </a:t>
            </a:r>
            <a:r>
              <a:rPr sz="1600" dirty="0">
                <a:solidFill>
                  <a:srgbClr val="404040"/>
                </a:solidFill>
                <a:latin typeface="Arial"/>
                <a:cs typeface="Arial"/>
              </a:rPr>
              <a:t>favorable </a:t>
            </a:r>
            <a:r>
              <a:rPr sz="1600" spc="-5" dirty="0">
                <a:solidFill>
                  <a:srgbClr val="404040"/>
                </a:solidFill>
                <a:latin typeface="Arial"/>
                <a:cs typeface="Arial"/>
              </a:rPr>
              <a:t>de  </a:t>
            </a:r>
            <a:r>
              <a:rPr sz="1600" dirty="0">
                <a:solidFill>
                  <a:srgbClr val="404040"/>
                </a:solidFill>
                <a:latin typeface="Arial"/>
                <a:cs typeface="Arial"/>
              </a:rPr>
              <a:t>la </a:t>
            </a:r>
            <a:r>
              <a:rPr sz="1600" spc="-5" dirty="0">
                <a:solidFill>
                  <a:srgbClr val="404040"/>
                </a:solidFill>
                <a:latin typeface="Arial"/>
                <a:cs typeface="Arial"/>
              </a:rPr>
              <a:t>Dirección Departamental o Distrital de</a:t>
            </a:r>
            <a:r>
              <a:rPr sz="1600" spc="50" dirty="0">
                <a:solidFill>
                  <a:srgbClr val="404040"/>
                </a:solidFill>
                <a:latin typeface="Arial"/>
                <a:cs typeface="Arial"/>
              </a:rPr>
              <a:t> </a:t>
            </a:r>
            <a:r>
              <a:rPr sz="1600" spc="-5" dirty="0">
                <a:solidFill>
                  <a:srgbClr val="404040"/>
                </a:solidFill>
                <a:latin typeface="Arial"/>
                <a:cs typeface="Arial"/>
              </a:rPr>
              <a:t>Salud.</a:t>
            </a:r>
            <a:endParaRPr sz="1600">
              <a:latin typeface="Arial"/>
              <a:cs typeface="Arial"/>
            </a:endParaRPr>
          </a:p>
          <a:p>
            <a:pPr marL="355600" indent="-342900" algn="just">
              <a:lnSpc>
                <a:spcPct val="100000"/>
              </a:lnSpc>
              <a:spcBef>
                <a:spcPts val="5"/>
              </a:spcBef>
              <a:buAutoNum type="arabicPeriod"/>
              <a:tabLst>
                <a:tab pos="355600" algn="l"/>
              </a:tabLst>
            </a:pPr>
            <a:r>
              <a:rPr sz="1600" spc="-5" dirty="0">
                <a:solidFill>
                  <a:srgbClr val="404040"/>
                </a:solidFill>
                <a:latin typeface="Arial"/>
                <a:cs typeface="Arial"/>
              </a:rPr>
              <a:t>Propuesta escrita del Programa. (WORD y</a:t>
            </a:r>
            <a:r>
              <a:rPr sz="1600" spc="90" dirty="0">
                <a:solidFill>
                  <a:srgbClr val="404040"/>
                </a:solidFill>
                <a:latin typeface="Arial"/>
                <a:cs typeface="Arial"/>
              </a:rPr>
              <a:t> </a:t>
            </a:r>
            <a:r>
              <a:rPr sz="1600" spc="-5" dirty="0">
                <a:solidFill>
                  <a:srgbClr val="404040"/>
                </a:solidFill>
                <a:latin typeface="Arial"/>
                <a:cs typeface="Arial"/>
              </a:rPr>
              <a:t>PDF)</a:t>
            </a:r>
            <a:endParaRPr sz="1600">
              <a:latin typeface="Arial"/>
              <a:cs typeface="Arial"/>
            </a:endParaRPr>
          </a:p>
          <a:p>
            <a:pPr marL="355600" indent="-342900" algn="just">
              <a:lnSpc>
                <a:spcPct val="100000"/>
              </a:lnSpc>
              <a:buAutoNum type="arabicPeriod"/>
              <a:tabLst>
                <a:tab pos="355600" algn="l"/>
              </a:tabLst>
            </a:pPr>
            <a:r>
              <a:rPr sz="1600" spc="-5" dirty="0">
                <a:solidFill>
                  <a:srgbClr val="404040"/>
                </a:solidFill>
                <a:latin typeface="Arial"/>
                <a:cs typeface="Arial"/>
              </a:rPr>
              <a:t>Herramienta de apoyo (EXCEL) dispuesta por el </a:t>
            </a:r>
            <a:r>
              <a:rPr sz="1600" spc="-45" dirty="0">
                <a:solidFill>
                  <a:srgbClr val="404040"/>
                </a:solidFill>
                <a:latin typeface="Arial"/>
                <a:cs typeface="Arial"/>
              </a:rPr>
              <a:t>MHCP,</a:t>
            </a:r>
            <a:r>
              <a:rPr sz="1600" spc="85" dirty="0">
                <a:solidFill>
                  <a:srgbClr val="404040"/>
                </a:solidFill>
                <a:latin typeface="Arial"/>
                <a:cs typeface="Arial"/>
              </a:rPr>
              <a:t> </a:t>
            </a:r>
            <a:r>
              <a:rPr sz="1600" dirty="0">
                <a:solidFill>
                  <a:srgbClr val="404040"/>
                </a:solidFill>
                <a:latin typeface="Arial"/>
                <a:cs typeface="Arial"/>
              </a:rPr>
              <a:t>total</a:t>
            </a:r>
            <a:endParaRPr sz="1600">
              <a:latin typeface="Arial"/>
              <a:cs typeface="Arial"/>
            </a:endParaRPr>
          </a:p>
          <a:p>
            <a:pPr marL="355600" algn="just">
              <a:lnSpc>
                <a:spcPct val="100000"/>
              </a:lnSpc>
            </a:pPr>
            <a:r>
              <a:rPr sz="1600" spc="-5" dirty="0">
                <a:solidFill>
                  <a:srgbClr val="404040"/>
                </a:solidFill>
                <a:latin typeface="Arial"/>
                <a:cs typeface="Arial"/>
              </a:rPr>
              <a:t>y correctamente</a:t>
            </a:r>
            <a:r>
              <a:rPr sz="1600" spc="20" dirty="0">
                <a:solidFill>
                  <a:srgbClr val="404040"/>
                </a:solidFill>
                <a:latin typeface="Arial"/>
                <a:cs typeface="Arial"/>
              </a:rPr>
              <a:t> </a:t>
            </a:r>
            <a:r>
              <a:rPr sz="1600" spc="-5" dirty="0">
                <a:solidFill>
                  <a:srgbClr val="404040"/>
                </a:solidFill>
                <a:latin typeface="Arial"/>
                <a:cs typeface="Arial"/>
              </a:rPr>
              <a:t>diligenciada.</a:t>
            </a:r>
            <a:endParaRPr sz="1600">
              <a:latin typeface="Arial"/>
              <a:cs typeface="Arial"/>
            </a:endParaRPr>
          </a:p>
          <a:p>
            <a:pPr marL="355600" marR="6350" indent="-342900" algn="just">
              <a:lnSpc>
                <a:spcPct val="100000"/>
              </a:lnSpc>
              <a:buAutoNum type="arabicPeriod" startAt="4"/>
              <a:tabLst>
                <a:tab pos="355600" algn="l"/>
              </a:tabLst>
            </a:pPr>
            <a:r>
              <a:rPr sz="1600" spc="-5" dirty="0">
                <a:solidFill>
                  <a:srgbClr val="404040"/>
                </a:solidFill>
                <a:latin typeface="Arial"/>
                <a:cs typeface="Arial"/>
              </a:rPr>
              <a:t>Concepto técnico sobre el estado del Programa </a:t>
            </a:r>
            <a:r>
              <a:rPr sz="1600" spc="-10" dirty="0">
                <a:solidFill>
                  <a:srgbClr val="404040"/>
                </a:solidFill>
                <a:latin typeface="Arial"/>
                <a:cs typeface="Arial"/>
              </a:rPr>
              <a:t>(Aval),  </a:t>
            </a:r>
            <a:r>
              <a:rPr sz="1600" spc="-5" dirty="0">
                <a:solidFill>
                  <a:srgbClr val="404040"/>
                </a:solidFill>
                <a:latin typeface="Arial"/>
                <a:cs typeface="Arial"/>
              </a:rPr>
              <a:t>expedido por </a:t>
            </a:r>
            <a:r>
              <a:rPr sz="1600" dirty="0">
                <a:solidFill>
                  <a:srgbClr val="404040"/>
                </a:solidFill>
                <a:latin typeface="Arial"/>
                <a:cs typeface="Arial"/>
              </a:rPr>
              <a:t>la </a:t>
            </a:r>
            <a:r>
              <a:rPr sz="1600" spc="-5" dirty="0">
                <a:solidFill>
                  <a:srgbClr val="404040"/>
                </a:solidFill>
                <a:latin typeface="Arial"/>
                <a:cs typeface="Arial"/>
              </a:rPr>
              <a:t>Dirección de Salud Departamental o Distrital  (según</a:t>
            </a:r>
            <a:r>
              <a:rPr sz="1600" spc="5" dirty="0">
                <a:solidFill>
                  <a:srgbClr val="404040"/>
                </a:solidFill>
                <a:latin typeface="Arial"/>
                <a:cs typeface="Arial"/>
              </a:rPr>
              <a:t> </a:t>
            </a:r>
            <a:r>
              <a:rPr sz="1600" spc="-5" dirty="0">
                <a:solidFill>
                  <a:srgbClr val="404040"/>
                </a:solidFill>
                <a:latin typeface="Arial"/>
                <a:cs typeface="Arial"/>
              </a:rPr>
              <a:t>corresponda).</a:t>
            </a:r>
            <a:endParaRPr sz="1600">
              <a:latin typeface="Arial"/>
              <a:cs typeface="Arial"/>
            </a:endParaRPr>
          </a:p>
          <a:p>
            <a:pPr marL="355600" marR="5715" indent="-342900" algn="just">
              <a:lnSpc>
                <a:spcPct val="100000"/>
              </a:lnSpc>
              <a:spcBef>
                <a:spcPts val="5"/>
              </a:spcBef>
              <a:buAutoNum type="arabicPeriod" startAt="4"/>
              <a:tabLst>
                <a:tab pos="355600" algn="l"/>
              </a:tabLst>
            </a:pPr>
            <a:r>
              <a:rPr sz="1600" spc="-5" dirty="0">
                <a:solidFill>
                  <a:srgbClr val="404040"/>
                </a:solidFill>
                <a:latin typeface="Arial"/>
                <a:cs typeface="Arial"/>
              </a:rPr>
              <a:t>Actos administrativos que respalden recursos financieros  para el costeo de las medidas y el pago de pasivos </a:t>
            </a:r>
            <a:r>
              <a:rPr sz="1600" spc="-10" dirty="0">
                <a:solidFill>
                  <a:srgbClr val="404040"/>
                </a:solidFill>
                <a:latin typeface="Arial"/>
                <a:cs typeface="Arial"/>
              </a:rPr>
              <a:t>del  </a:t>
            </a:r>
            <a:r>
              <a:rPr sz="1600" spc="-5" dirty="0">
                <a:solidFill>
                  <a:srgbClr val="404040"/>
                </a:solidFill>
                <a:latin typeface="Arial"/>
                <a:cs typeface="Arial"/>
              </a:rPr>
              <a:t>Programa, según los lineamientos fijados por el</a:t>
            </a:r>
            <a:r>
              <a:rPr sz="1600" spc="70" dirty="0">
                <a:solidFill>
                  <a:srgbClr val="404040"/>
                </a:solidFill>
                <a:latin typeface="Arial"/>
                <a:cs typeface="Arial"/>
              </a:rPr>
              <a:t> </a:t>
            </a:r>
            <a:r>
              <a:rPr sz="1600" spc="-45" dirty="0">
                <a:solidFill>
                  <a:srgbClr val="404040"/>
                </a:solidFill>
                <a:latin typeface="Arial"/>
                <a:cs typeface="Arial"/>
              </a:rPr>
              <a:t>MHCP.</a:t>
            </a:r>
            <a:endParaRPr sz="1600">
              <a:latin typeface="Arial"/>
              <a:cs typeface="Arial"/>
            </a:endParaRPr>
          </a:p>
          <a:p>
            <a:pPr marL="355600" marR="6350" indent="-342900" algn="just">
              <a:lnSpc>
                <a:spcPct val="100000"/>
              </a:lnSpc>
              <a:buAutoNum type="arabicPeriod" startAt="4"/>
              <a:tabLst>
                <a:tab pos="355600" algn="l"/>
              </a:tabLst>
            </a:pPr>
            <a:r>
              <a:rPr sz="1600" spc="-5" dirty="0">
                <a:solidFill>
                  <a:srgbClr val="404040"/>
                </a:solidFill>
                <a:latin typeface="Arial"/>
                <a:cs typeface="Arial"/>
              </a:rPr>
              <a:t>Informe de análisis del pasivo del Programa como una  contingencia en el MFMP de </a:t>
            </a:r>
            <a:r>
              <a:rPr sz="1600" spc="-10" dirty="0">
                <a:solidFill>
                  <a:srgbClr val="404040"/>
                </a:solidFill>
                <a:latin typeface="Arial"/>
                <a:cs typeface="Arial"/>
              </a:rPr>
              <a:t>la </a:t>
            </a:r>
            <a:r>
              <a:rPr sz="1600" spc="-5" dirty="0">
                <a:solidFill>
                  <a:srgbClr val="404040"/>
                </a:solidFill>
                <a:latin typeface="Arial"/>
                <a:cs typeface="Arial"/>
              </a:rPr>
              <a:t>Gobernación, Distrito o  Alcaldía Municipal (según sea el carácter de </a:t>
            </a:r>
            <a:r>
              <a:rPr sz="1600" dirty="0">
                <a:solidFill>
                  <a:srgbClr val="404040"/>
                </a:solidFill>
                <a:latin typeface="Arial"/>
                <a:cs typeface="Arial"/>
              </a:rPr>
              <a:t>la</a:t>
            </a:r>
            <a:r>
              <a:rPr sz="1600" spc="55" dirty="0">
                <a:solidFill>
                  <a:srgbClr val="404040"/>
                </a:solidFill>
                <a:latin typeface="Arial"/>
                <a:cs typeface="Arial"/>
              </a:rPr>
              <a:t> </a:t>
            </a:r>
            <a:r>
              <a:rPr sz="1600" spc="-5" dirty="0">
                <a:solidFill>
                  <a:srgbClr val="404040"/>
                </a:solidFill>
                <a:latin typeface="Arial"/>
                <a:cs typeface="Arial"/>
              </a:rPr>
              <a:t>ESE).</a:t>
            </a:r>
            <a:endParaRPr sz="1600">
              <a:latin typeface="Arial"/>
              <a:cs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02807" y="850468"/>
            <a:ext cx="2849880" cy="1002665"/>
          </a:xfrm>
          <a:prstGeom prst="rect">
            <a:avLst/>
          </a:prstGeom>
        </p:spPr>
        <p:txBody>
          <a:bodyPr vert="horz" wrap="square" lIns="0" tIns="13335" rIns="0" bIns="0" rtlCol="0">
            <a:spAutoFit/>
          </a:bodyPr>
          <a:lstStyle/>
          <a:p>
            <a:pPr marL="12700" marR="5080">
              <a:lnSpc>
                <a:spcPct val="100000"/>
              </a:lnSpc>
              <a:spcBef>
                <a:spcPts val="105"/>
              </a:spcBef>
            </a:pPr>
            <a:r>
              <a:rPr dirty="0"/>
              <a:t>Docu</a:t>
            </a:r>
            <a:r>
              <a:rPr spc="-20" dirty="0"/>
              <a:t>m</a:t>
            </a:r>
            <a:r>
              <a:rPr dirty="0"/>
              <a:t>e</a:t>
            </a:r>
            <a:r>
              <a:rPr spc="-15" dirty="0"/>
              <a:t>n</a:t>
            </a:r>
            <a:r>
              <a:rPr dirty="0"/>
              <a:t>t</a:t>
            </a:r>
            <a:r>
              <a:rPr spc="-10" dirty="0"/>
              <a:t>a</a:t>
            </a:r>
            <a:r>
              <a:rPr dirty="0"/>
              <a:t>ción  a</a:t>
            </a:r>
            <a:r>
              <a:rPr spc="-10" dirty="0"/>
              <a:t> </a:t>
            </a:r>
            <a:r>
              <a:rPr spc="-5" dirty="0"/>
              <a:t>entregar</a:t>
            </a:r>
          </a:p>
        </p:txBody>
      </p:sp>
      <p:sp>
        <p:nvSpPr>
          <p:cNvPr id="3" name="object 3"/>
          <p:cNvSpPr/>
          <p:nvPr/>
        </p:nvSpPr>
        <p:spPr>
          <a:xfrm>
            <a:off x="6172556" y="2150050"/>
            <a:ext cx="2711583" cy="284714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8739" y="1322908"/>
            <a:ext cx="5908675" cy="3227705"/>
          </a:xfrm>
          <a:prstGeom prst="rect">
            <a:avLst/>
          </a:prstGeom>
        </p:spPr>
        <p:txBody>
          <a:bodyPr vert="horz" wrap="square" lIns="0" tIns="13335" rIns="0" bIns="0" rtlCol="0">
            <a:spAutoFit/>
          </a:bodyPr>
          <a:lstStyle/>
          <a:p>
            <a:pPr marL="355600" marR="5080" indent="-342900" algn="just">
              <a:lnSpc>
                <a:spcPct val="100000"/>
              </a:lnSpc>
              <a:spcBef>
                <a:spcPts val="105"/>
              </a:spcBef>
              <a:buAutoNum type="arabicPeriod" startAt="7"/>
              <a:tabLst>
                <a:tab pos="355600" algn="l"/>
              </a:tabLst>
            </a:pPr>
            <a:r>
              <a:rPr sz="1400" spc="-5" dirty="0">
                <a:solidFill>
                  <a:srgbClr val="404040"/>
                </a:solidFill>
                <a:latin typeface="Arial"/>
                <a:cs typeface="Arial"/>
              </a:rPr>
              <a:t>Certificación </a:t>
            </a:r>
            <a:r>
              <a:rPr sz="1400" dirty="0">
                <a:solidFill>
                  <a:srgbClr val="404040"/>
                </a:solidFill>
                <a:latin typeface="Arial"/>
                <a:cs typeface="Arial"/>
              </a:rPr>
              <a:t>de </a:t>
            </a:r>
            <a:r>
              <a:rPr sz="1400" spc="-5" dirty="0">
                <a:solidFill>
                  <a:srgbClr val="404040"/>
                </a:solidFill>
                <a:latin typeface="Arial"/>
                <a:cs typeface="Arial"/>
              </a:rPr>
              <a:t>la </a:t>
            </a:r>
            <a:r>
              <a:rPr sz="1400" dirty="0">
                <a:solidFill>
                  <a:srgbClr val="404040"/>
                </a:solidFill>
                <a:latin typeface="Arial"/>
                <a:cs typeface="Arial"/>
              </a:rPr>
              <a:t>ESE </a:t>
            </a:r>
            <a:r>
              <a:rPr sz="1400" spc="-5" dirty="0">
                <a:solidFill>
                  <a:srgbClr val="404040"/>
                </a:solidFill>
                <a:latin typeface="Arial"/>
                <a:cs typeface="Arial"/>
              </a:rPr>
              <a:t>suscrita </a:t>
            </a:r>
            <a:r>
              <a:rPr sz="1400" spc="-10" dirty="0">
                <a:solidFill>
                  <a:srgbClr val="404040"/>
                </a:solidFill>
                <a:latin typeface="Arial"/>
                <a:cs typeface="Arial"/>
              </a:rPr>
              <a:t>por </a:t>
            </a:r>
            <a:r>
              <a:rPr sz="1400" spc="-5" dirty="0">
                <a:solidFill>
                  <a:srgbClr val="404040"/>
                </a:solidFill>
                <a:latin typeface="Arial"/>
                <a:cs typeface="Arial"/>
              </a:rPr>
              <a:t>el Gerente, el </a:t>
            </a:r>
            <a:r>
              <a:rPr sz="1400" spc="-15" dirty="0">
                <a:solidFill>
                  <a:srgbClr val="404040"/>
                </a:solidFill>
                <a:latin typeface="Arial"/>
                <a:cs typeface="Arial"/>
              </a:rPr>
              <a:t>Contador, el  </a:t>
            </a:r>
            <a:r>
              <a:rPr sz="1400" spc="-25" dirty="0">
                <a:solidFill>
                  <a:srgbClr val="404040"/>
                </a:solidFill>
                <a:latin typeface="Arial"/>
                <a:cs typeface="Arial"/>
              </a:rPr>
              <a:t>Tesorero, </a:t>
            </a:r>
            <a:r>
              <a:rPr sz="1400" spc="-5" dirty="0">
                <a:solidFill>
                  <a:srgbClr val="404040"/>
                </a:solidFill>
                <a:latin typeface="Arial"/>
                <a:cs typeface="Arial"/>
              </a:rPr>
              <a:t>el Asesor Jurídico, </a:t>
            </a:r>
            <a:r>
              <a:rPr sz="1400" dirty="0">
                <a:solidFill>
                  <a:srgbClr val="404040"/>
                </a:solidFill>
                <a:latin typeface="Arial"/>
                <a:cs typeface="Arial"/>
              </a:rPr>
              <a:t>el </a:t>
            </a:r>
            <a:r>
              <a:rPr sz="1400" spc="-5" dirty="0">
                <a:solidFill>
                  <a:srgbClr val="404040"/>
                </a:solidFill>
                <a:latin typeface="Arial"/>
                <a:cs typeface="Arial"/>
              </a:rPr>
              <a:t>Jefe de </a:t>
            </a:r>
            <a:r>
              <a:rPr sz="1400" dirty="0">
                <a:solidFill>
                  <a:srgbClr val="404040"/>
                </a:solidFill>
                <a:latin typeface="Arial"/>
                <a:cs typeface="Arial"/>
              </a:rPr>
              <a:t>la </a:t>
            </a:r>
            <a:r>
              <a:rPr sz="1400" spc="-5" dirty="0">
                <a:solidFill>
                  <a:srgbClr val="404040"/>
                </a:solidFill>
                <a:latin typeface="Arial"/>
                <a:cs typeface="Arial"/>
              </a:rPr>
              <a:t>Oficina </a:t>
            </a:r>
            <a:r>
              <a:rPr sz="1400" spc="-10" dirty="0">
                <a:solidFill>
                  <a:srgbClr val="404040"/>
                </a:solidFill>
                <a:latin typeface="Arial"/>
                <a:cs typeface="Arial"/>
              </a:rPr>
              <a:t>de </a:t>
            </a:r>
            <a:r>
              <a:rPr sz="1400" spc="-5" dirty="0">
                <a:solidFill>
                  <a:srgbClr val="404040"/>
                </a:solidFill>
                <a:latin typeface="Arial"/>
                <a:cs typeface="Arial"/>
              </a:rPr>
              <a:t>Control Interno  de Gestión </a:t>
            </a:r>
            <a:r>
              <a:rPr sz="1400" dirty="0">
                <a:solidFill>
                  <a:srgbClr val="404040"/>
                </a:solidFill>
                <a:latin typeface="Arial"/>
                <a:cs typeface="Arial"/>
              </a:rPr>
              <a:t>y </a:t>
            </a:r>
            <a:r>
              <a:rPr sz="1400" spc="-5" dirty="0">
                <a:solidFill>
                  <a:srgbClr val="404040"/>
                </a:solidFill>
                <a:latin typeface="Arial"/>
                <a:cs typeface="Arial"/>
              </a:rPr>
              <a:t>el Revisor Fiscal (si aplica), donde conste que el pasivo  registrado (cuadro 17) </a:t>
            </a:r>
            <a:r>
              <a:rPr sz="1400" dirty="0">
                <a:solidFill>
                  <a:srgbClr val="404040"/>
                </a:solidFill>
                <a:latin typeface="Arial"/>
                <a:cs typeface="Arial"/>
              </a:rPr>
              <a:t>y </a:t>
            </a:r>
            <a:r>
              <a:rPr sz="1400" spc="-5" dirty="0">
                <a:solidFill>
                  <a:srgbClr val="404040"/>
                </a:solidFill>
                <a:latin typeface="Arial"/>
                <a:cs typeface="Arial"/>
              </a:rPr>
              <a:t>programado en el </a:t>
            </a:r>
            <a:r>
              <a:rPr sz="1400" spc="-10" dirty="0">
                <a:solidFill>
                  <a:srgbClr val="404040"/>
                </a:solidFill>
                <a:latin typeface="Arial"/>
                <a:cs typeface="Arial"/>
              </a:rPr>
              <a:t>escenario </a:t>
            </a:r>
            <a:r>
              <a:rPr sz="1400" spc="-5" dirty="0">
                <a:solidFill>
                  <a:srgbClr val="404040"/>
                </a:solidFill>
                <a:latin typeface="Arial"/>
                <a:cs typeface="Arial"/>
              </a:rPr>
              <a:t>financiero  (cuadro 35) del Programa, son todas obligaciones claras, expresas </a:t>
            </a:r>
            <a:r>
              <a:rPr sz="1400" dirty="0">
                <a:solidFill>
                  <a:srgbClr val="404040"/>
                </a:solidFill>
                <a:latin typeface="Arial"/>
                <a:cs typeface="Arial"/>
              </a:rPr>
              <a:t>y  </a:t>
            </a:r>
            <a:r>
              <a:rPr sz="1400" spc="-5" dirty="0">
                <a:solidFill>
                  <a:srgbClr val="404040"/>
                </a:solidFill>
                <a:latin typeface="Arial"/>
                <a:cs typeface="Arial"/>
              </a:rPr>
              <a:t>exigibles, </a:t>
            </a:r>
            <a:r>
              <a:rPr sz="1400" dirty="0">
                <a:solidFill>
                  <a:srgbClr val="404040"/>
                </a:solidFill>
                <a:latin typeface="Arial"/>
                <a:cs typeface="Arial"/>
              </a:rPr>
              <a:t>y </a:t>
            </a:r>
            <a:r>
              <a:rPr sz="1400" spc="-5" dirty="0">
                <a:solidFill>
                  <a:srgbClr val="404040"/>
                </a:solidFill>
                <a:latin typeface="Arial"/>
                <a:cs typeface="Arial"/>
              </a:rPr>
              <a:t>sobre las cuales no </a:t>
            </a:r>
            <a:r>
              <a:rPr sz="1400" dirty="0">
                <a:solidFill>
                  <a:srgbClr val="404040"/>
                </a:solidFill>
                <a:latin typeface="Arial"/>
                <a:cs typeface="Arial"/>
              </a:rPr>
              <a:t>ha </a:t>
            </a:r>
            <a:r>
              <a:rPr sz="1400" spc="-5" dirty="0">
                <a:solidFill>
                  <a:srgbClr val="404040"/>
                </a:solidFill>
                <a:latin typeface="Arial"/>
                <a:cs typeface="Arial"/>
              </a:rPr>
              <a:t>prescrito el derecho </a:t>
            </a:r>
            <a:r>
              <a:rPr sz="1400" dirty="0">
                <a:solidFill>
                  <a:srgbClr val="404040"/>
                </a:solidFill>
                <a:latin typeface="Arial"/>
                <a:cs typeface="Arial"/>
              </a:rPr>
              <a:t>y no </a:t>
            </a:r>
            <a:r>
              <a:rPr sz="1400" spc="-15" dirty="0">
                <a:solidFill>
                  <a:srgbClr val="404040"/>
                </a:solidFill>
                <a:latin typeface="Arial"/>
                <a:cs typeface="Arial"/>
              </a:rPr>
              <a:t>ha  </a:t>
            </a:r>
            <a:r>
              <a:rPr sz="1400" dirty="0">
                <a:solidFill>
                  <a:srgbClr val="404040"/>
                </a:solidFill>
                <a:latin typeface="Arial"/>
                <a:cs typeface="Arial"/>
              </a:rPr>
              <a:t>caducado la</a:t>
            </a:r>
            <a:r>
              <a:rPr sz="1400" spc="-65" dirty="0">
                <a:solidFill>
                  <a:srgbClr val="404040"/>
                </a:solidFill>
                <a:latin typeface="Arial"/>
                <a:cs typeface="Arial"/>
              </a:rPr>
              <a:t> </a:t>
            </a:r>
            <a:r>
              <a:rPr sz="1400" dirty="0">
                <a:solidFill>
                  <a:srgbClr val="404040"/>
                </a:solidFill>
                <a:latin typeface="Arial"/>
                <a:cs typeface="Arial"/>
              </a:rPr>
              <a:t>acción.</a:t>
            </a:r>
            <a:endParaRPr sz="1400">
              <a:latin typeface="Arial"/>
              <a:cs typeface="Arial"/>
            </a:endParaRPr>
          </a:p>
          <a:p>
            <a:pPr marL="355600" marR="5715" indent="-342900" algn="just">
              <a:lnSpc>
                <a:spcPct val="100000"/>
              </a:lnSpc>
              <a:spcBef>
                <a:spcPts val="5"/>
              </a:spcBef>
              <a:buAutoNum type="arabicPeriod" startAt="7"/>
              <a:tabLst>
                <a:tab pos="355600" algn="l"/>
              </a:tabLst>
            </a:pPr>
            <a:r>
              <a:rPr sz="1400" spc="-5" dirty="0">
                <a:solidFill>
                  <a:srgbClr val="404040"/>
                </a:solidFill>
                <a:latin typeface="Arial"/>
                <a:cs typeface="Arial"/>
              </a:rPr>
              <a:t>Concepto </a:t>
            </a:r>
            <a:r>
              <a:rPr sz="1400" spc="-10" dirty="0">
                <a:solidFill>
                  <a:srgbClr val="404040"/>
                </a:solidFill>
                <a:latin typeface="Arial"/>
                <a:cs typeface="Arial"/>
              </a:rPr>
              <a:t>de </a:t>
            </a:r>
            <a:r>
              <a:rPr sz="1400" spc="-5" dirty="0">
                <a:solidFill>
                  <a:srgbClr val="404040"/>
                </a:solidFill>
                <a:latin typeface="Arial"/>
                <a:cs typeface="Arial"/>
              </a:rPr>
              <a:t>viabilidad vigente </a:t>
            </a:r>
            <a:r>
              <a:rPr sz="1400" spc="-10" dirty="0">
                <a:solidFill>
                  <a:srgbClr val="404040"/>
                </a:solidFill>
                <a:latin typeface="Arial"/>
                <a:cs typeface="Arial"/>
              </a:rPr>
              <a:t>de la </a:t>
            </a:r>
            <a:r>
              <a:rPr sz="1400" spc="-5" dirty="0">
                <a:solidFill>
                  <a:srgbClr val="404040"/>
                </a:solidFill>
                <a:latin typeface="Arial"/>
                <a:cs typeface="Arial"/>
              </a:rPr>
              <a:t>red pública hospitalaria del  Departamento </a:t>
            </a:r>
            <a:r>
              <a:rPr sz="1400" dirty="0">
                <a:solidFill>
                  <a:srgbClr val="404040"/>
                </a:solidFill>
                <a:latin typeface="Arial"/>
                <a:cs typeface="Arial"/>
              </a:rPr>
              <a:t>o Distrito (según </a:t>
            </a:r>
            <a:r>
              <a:rPr sz="1400" spc="-5" dirty="0">
                <a:solidFill>
                  <a:srgbClr val="404040"/>
                </a:solidFill>
                <a:latin typeface="Arial"/>
                <a:cs typeface="Arial"/>
              </a:rPr>
              <a:t>corresponda), expedido por el</a:t>
            </a:r>
            <a:r>
              <a:rPr sz="1400" spc="-105" dirty="0">
                <a:solidFill>
                  <a:srgbClr val="404040"/>
                </a:solidFill>
                <a:latin typeface="Arial"/>
                <a:cs typeface="Arial"/>
              </a:rPr>
              <a:t> </a:t>
            </a:r>
            <a:r>
              <a:rPr sz="1400" spc="-5" dirty="0">
                <a:solidFill>
                  <a:srgbClr val="404040"/>
                </a:solidFill>
                <a:latin typeface="Arial"/>
                <a:cs typeface="Arial"/>
              </a:rPr>
              <a:t>MSPS.</a:t>
            </a:r>
            <a:endParaRPr sz="1400">
              <a:latin typeface="Arial"/>
              <a:cs typeface="Arial"/>
            </a:endParaRPr>
          </a:p>
          <a:p>
            <a:pPr marL="355600" marR="5715" indent="-342900" algn="just">
              <a:lnSpc>
                <a:spcPct val="100000"/>
              </a:lnSpc>
              <a:buAutoNum type="arabicPeriod" startAt="7"/>
              <a:tabLst>
                <a:tab pos="355600" algn="l"/>
              </a:tabLst>
            </a:pPr>
            <a:r>
              <a:rPr sz="1400" spc="-5" dirty="0">
                <a:solidFill>
                  <a:srgbClr val="404040"/>
                </a:solidFill>
                <a:latin typeface="Arial"/>
                <a:cs typeface="Arial"/>
              </a:rPr>
              <a:t>Concepto sobre </a:t>
            </a:r>
            <a:r>
              <a:rPr sz="1400" dirty="0">
                <a:solidFill>
                  <a:srgbClr val="404040"/>
                </a:solidFill>
                <a:latin typeface="Arial"/>
                <a:cs typeface="Arial"/>
              </a:rPr>
              <a:t>la </a:t>
            </a:r>
            <a:r>
              <a:rPr sz="1400" spc="-5" dirty="0">
                <a:solidFill>
                  <a:srgbClr val="404040"/>
                </a:solidFill>
                <a:latin typeface="Arial"/>
                <a:cs typeface="Arial"/>
              </a:rPr>
              <a:t>coherencia </a:t>
            </a:r>
            <a:r>
              <a:rPr sz="1400" spc="-10" dirty="0">
                <a:solidFill>
                  <a:srgbClr val="404040"/>
                </a:solidFill>
                <a:latin typeface="Arial"/>
                <a:cs typeface="Arial"/>
              </a:rPr>
              <a:t>de la </a:t>
            </a:r>
            <a:r>
              <a:rPr sz="1400" spc="-5" dirty="0">
                <a:solidFill>
                  <a:srgbClr val="404040"/>
                </a:solidFill>
                <a:latin typeface="Arial"/>
                <a:cs typeface="Arial"/>
              </a:rPr>
              <a:t>tipología de servicios propuesta  </a:t>
            </a:r>
            <a:r>
              <a:rPr sz="1400" dirty="0">
                <a:solidFill>
                  <a:srgbClr val="404040"/>
                </a:solidFill>
                <a:latin typeface="Arial"/>
                <a:cs typeface="Arial"/>
              </a:rPr>
              <a:t>en </a:t>
            </a:r>
            <a:r>
              <a:rPr sz="1400" spc="-5" dirty="0">
                <a:solidFill>
                  <a:srgbClr val="404040"/>
                </a:solidFill>
                <a:latin typeface="Arial"/>
                <a:cs typeface="Arial"/>
              </a:rPr>
              <a:t>el Programa con la determinada en el PTRMMR </a:t>
            </a:r>
            <a:r>
              <a:rPr sz="1400" dirty="0">
                <a:solidFill>
                  <a:srgbClr val="404040"/>
                </a:solidFill>
                <a:latin typeface="Arial"/>
                <a:cs typeface="Arial"/>
              </a:rPr>
              <a:t>– </a:t>
            </a:r>
            <a:r>
              <a:rPr sz="1400" spc="-5" dirty="0">
                <a:solidFill>
                  <a:srgbClr val="404040"/>
                </a:solidFill>
                <a:latin typeface="Arial"/>
                <a:cs typeface="Arial"/>
              </a:rPr>
              <a:t>ESE viabilizada  por el MSPS, expedido por </a:t>
            </a:r>
            <a:r>
              <a:rPr sz="1400" dirty="0">
                <a:solidFill>
                  <a:srgbClr val="404040"/>
                </a:solidFill>
                <a:latin typeface="Arial"/>
                <a:cs typeface="Arial"/>
              </a:rPr>
              <a:t>la </a:t>
            </a:r>
            <a:r>
              <a:rPr sz="1400" spc="-5" dirty="0">
                <a:solidFill>
                  <a:srgbClr val="404040"/>
                </a:solidFill>
                <a:latin typeface="Arial"/>
                <a:cs typeface="Arial"/>
              </a:rPr>
              <a:t>Dirección de Salud Departamental </a:t>
            </a:r>
            <a:r>
              <a:rPr sz="1400" dirty="0">
                <a:solidFill>
                  <a:srgbClr val="404040"/>
                </a:solidFill>
                <a:latin typeface="Arial"/>
                <a:cs typeface="Arial"/>
              </a:rPr>
              <a:t>o  Distrital (según</a:t>
            </a:r>
            <a:r>
              <a:rPr sz="1400" spc="-75" dirty="0">
                <a:solidFill>
                  <a:srgbClr val="404040"/>
                </a:solidFill>
                <a:latin typeface="Arial"/>
                <a:cs typeface="Arial"/>
              </a:rPr>
              <a:t> </a:t>
            </a:r>
            <a:r>
              <a:rPr sz="1400" spc="-5" dirty="0">
                <a:solidFill>
                  <a:srgbClr val="404040"/>
                </a:solidFill>
                <a:latin typeface="Arial"/>
                <a:cs typeface="Arial"/>
              </a:rPr>
              <a:t>corresponda).</a:t>
            </a:r>
            <a:endParaRPr sz="1400">
              <a:latin typeface="Arial"/>
              <a:cs typeface="Arial"/>
            </a:endParaRPr>
          </a:p>
          <a:p>
            <a:pPr marL="355600" marR="6985" indent="-342900" algn="just">
              <a:lnSpc>
                <a:spcPct val="100000"/>
              </a:lnSpc>
              <a:buAutoNum type="arabicPeriod" startAt="7"/>
              <a:tabLst>
                <a:tab pos="355600" algn="l"/>
              </a:tabLst>
            </a:pPr>
            <a:r>
              <a:rPr sz="1400" dirty="0">
                <a:solidFill>
                  <a:srgbClr val="404040"/>
                </a:solidFill>
                <a:latin typeface="Arial"/>
                <a:cs typeface="Arial"/>
              </a:rPr>
              <a:t>Actos </a:t>
            </a:r>
            <a:r>
              <a:rPr sz="1400" spc="-5" dirty="0">
                <a:solidFill>
                  <a:srgbClr val="404040"/>
                </a:solidFill>
                <a:latin typeface="Arial"/>
                <a:cs typeface="Arial"/>
              </a:rPr>
              <a:t>Administrativos donde conste el ajuste del presupuesto anual al  </a:t>
            </a:r>
            <a:r>
              <a:rPr sz="1400" dirty="0">
                <a:solidFill>
                  <a:srgbClr val="404040"/>
                </a:solidFill>
                <a:latin typeface="Arial"/>
                <a:cs typeface="Arial"/>
              </a:rPr>
              <a:t>escenario financiero </a:t>
            </a:r>
            <a:r>
              <a:rPr sz="1400" spc="-5" dirty="0">
                <a:solidFill>
                  <a:srgbClr val="404040"/>
                </a:solidFill>
                <a:latin typeface="Arial"/>
                <a:cs typeface="Arial"/>
              </a:rPr>
              <a:t>del</a:t>
            </a:r>
            <a:r>
              <a:rPr sz="1400" spc="-114" dirty="0">
                <a:solidFill>
                  <a:srgbClr val="404040"/>
                </a:solidFill>
                <a:latin typeface="Arial"/>
                <a:cs typeface="Arial"/>
              </a:rPr>
              <a:t> </a:t>
            </a:r>
            <a:r>
              <a:rPr sz="1400" dirty="0">
                <a:solidFill>
                  <a:srgbClr val="404040"/>
                </a:solidFill>
                <a:latin typeface="Arial"/>
                <a:cs typeface="Arial"/>
              </a:rPr>
              <a:t>Programa.</a:t>
            </a:r>
            <a:endParaRPr sz="1400">
              <a:latin typeface="Arial"/>
              <a:cs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4340" y="1069466"/>
            <a:ext cx="8274050" cy="0"/>
          </a:xfrm>
          <a:custGeom>
            <a:avLst/>
            <a:gdLst/>
            <a:ahLst/>
            <a:cxnLst/>
            <a:rect l="l" t="t" r="r" b="b"/>
            <a:pathLst>
              <a:path w="8274050">
                <a:moveTo>
                  <a:pt x="0" y="0"/>
                </a:moveTo>
                <a:lnTo>
                  <a:pt x="8273795" y="0"/>
                </a:lnTo>
              </a:path>
            </a:pathLst>
          </a:custGeom>
          <a:ln w="24384">
            <a:solidFill>
              <a:srgbClr val="000000"/>
            </a:solidFill>
          </a:ln>
        </p:spPr>
        <p:txBody>
          <a:bodyPr wrap="square" lIns="0" tIns="0" rIns="0" bIns="0" rtlCol="0"/>
          <a:lstStyle/>
          <a:p>
            <a:endParaRPr/>
          </a:p>
        </p:txBody>
      </p:sp>
      <p:sp>
        <p:nvSpPr>
          <p:cNvPr id="3" name="object 3"/>
          <p:cNvSpPr/>
          <p:nvPr/>
        </p:nvSpPr>
        <p:spPr>
          <a:xfrm>
            <a:off x="434340" y="1343786"/>
            <a:ext cx="8274050" cy="0"/>
          </a:xfrm>
          <a:custGeom>
            <a:avLst/>
            <a:gdLst/>
            <a:ahLst/>
            <a:cxnLst/>
            <a:rect l="l" t="t" r="r" b="b"/>
            <a:pathLst>
              <a:path w="8274050">
                <a:moveTo>
                  <a:pt x="0" y="0"/>
                </a:moveTo>
                <a:lnTo>
                  <a:pt x="8273795" y="0"/>
                </a:lnTo>
              </a:path>
            </a:pathLst>
          </a:custGeom>
          <a:ln w="24383">
            <a:solidFill>
              <a:srgbClr val="000000"/>
            </a:solidFill>
          </a:ln>
        </p:spPr>
        <p:txBody>
          <a:bodyPr wrap="square" lIns="0" tIns="0" rIns="0" bIns="0" rtlCol="0"/>
          <a:lstStyle/>
          <a:p>
            <a:endParaRPr/>
          </a:p>
        </p:txBody>
      </p:sp>
      <p:sp>
        <p:nvSpPr>
          <p:cNvPr id="4" name="object 4"/>
          <p:cNvSpPr/>
          <p:nvPr/>
        </p:nvSpPr>
        <p:spPr>
          <a:xfrm>
            <a:off x="434340" y="3648075"/>
            <a:ext cx="8274050" cy="0"/>
          </a:xfrm>
          <a:custGeom>
            <a:avLst/>
            <a:gdLst/>
            <a:ahLst/>
            <a:cxnLst/>
            <a:rect l="l" t="t" r="r" b="b"/>
            <a:pathLst>
              <a:path w="8274050">
                <a:moveTo>
                  <a:pt x="0" y="0"/>
                </a:moveTo>
                <a:lnTo>
                  <a:pt x="8273795" y="0"/>
                </a:lnTo>
              </a:path>
            </a:pathLst>
          </a:custGeom>
          <a:ln w="24383">
            <a:solidFill>
              <a:srgbClr val="000000"/>
            </a:solidFill>
          </a:ln>
        </p:spPr>
        <p:txBody>
          <a:bodyPr wrap="square" lIns="0" tIns="0" rIns="0" bIns="0" rtlCol="0"/>
          <a:lstStyle/>
          <a:p>
            <a:endParaRPr/>
          </a:p>
        </p:txBody>
      </p:sp>
      <p:sp>
        <p:nvSpPr>
          <p:cNvPr id="5" name="object 5"/>
          <p:cNvSpPr/>
          <p:nvPr/>
        </p:nvSpPr>
        <p:spPr>
          <a:xfrm>
            <a:off x="434340" y="3922420"/>
            <a:ext cx="8274050" cy="0"/>
          </a:xfrm>
          <a:custGeom>
            <a:avLst/>
            <a:gdLst/>
            <a:ahLst/>
            <a:cxnLst/>
            <a:rect l="l" t="t" r="r" b="b"/>
            <a:pathLst>
              <a:path w="8274050">
                <a:moveTo>
                  <a:pt x="0" y="0"/>
                </a:moveTo>
                <a:lnTo>
                  <a:pt x="8273795" y="0"/>
                </a:lnTo>
              </a:path>
            </a:pathLst>
          </a:custGeom>
          <a:ln w="24384">
            <a:solidFill>
              <a:srgbClr val="000000"/>
            </a:solidFill>
          </a:ln>
        </p:spPr>
        <p:txBody>
          <a:bodyPr wrap="square" lIns="0" tIns="0" rIns="0" bIns="0" rtlCol="0"/>
          <a:lstStyle/>
          <a:p>
            <a:endParaRPr/>
          </a:p>
        </p:txBody>
      </p:sp>
      <p:sp>
        <p:nvSpPr>
          <p:cNvPr id="6" name="object 6"/>
          <p:cNvSpPr/>
          <p:nvPr/>
        </p:nvSpPr>
        <p:spPr>
          <a:xfrm>
            <a:off x="434340" y="4196740"/>
            <a:ext cx="8274050" cy="0"/>
          </a:xfrm>
          <a:custGeom>
            <a:avLst/>
            <a:gdLst/>
            <a:ahLst/>
            <a:cxnLst/>
            <a:rect l="l" t="t" r="r" b="b"/>
            <a:pathLst>
              <a:path w="8274050">
                <a:moveTo>
                  <a:pt x="0" y="0"/>
                </a:moveTo>
                <a:lnTo>
                  <a:pt x="8273795" y="0"/>
                </a:lnTo>
              </a:path>
            </a:pathLst>
          </a:custGeom>
          <a:ln w="24384">
            <a:solidFill>
              <a:srgbClr val="000000"/>
            </a:solidFill>
          </a:ln>
        </p:spPr>
        <p:txBody>
          <a:bodyPr wrap="square" lIns="0" tIns="0" rIns="0" bIns="0" rtlCol="0"/>
          <a:lstStyle/>
          <a:p>
            <a:endParaRPr/>
          </a:p>
        </p:txBody>
      </p:sp>
      <p:sp>
        <p:nvSpPr>
          <p:cNvPr id="7" name="object 7"/>
          <p:cNvSpPr txBox="1"/>
          <p:nvPr/>
        </p:nvSpPr>
        <p:spPr>
          <a:xfrm>
            <a:off x="78739" y="791971"/>
            <a:ext cx="8655685" cy="4256405"/>
          </a:xfrm>
          <a:prstGeom prst="rect">
            <a:avLst/>
          </a:prstGeom>
        </p:spPr>
        <p:txBody>
          <a:bodyPr vert="horz" wrap="square" lIns="0" tIns="12700" rIns="0" bIns="0" rtlCol="0">
            <a:spAutoFit/>
          </a:bodyPr>
          <a:lstStyle/>
          <a:p>
            <a:pPr marL="355600" marR="13335" indent="-342900" algn="just">
              <a:lnSpc>
                <a:spcPct val="100000"/>
              </a:lnSpc>
              <a:spcBef>
                <a:spcPts val="100"/>
              </a:spcBef>
              <a:buFont typeface="Wingdings"/>
              <a:buChar char=""/>
              <a:tabLst>
                <a:tab pos="355600" algn="l"/>
              </a:tabLst>
            </a:pPr>
            <a:r>
              <a:rPr sz="1800" b="1" dirty="0">
                <a:latin typeface="Arial"/>
                <a:cs typeface="Arial"/>
              </a:rPr>
              <a:t>La responsabilidad por la </a:t>
            </a:r>
            <a:r>
              <a:rPr sz="1800" b="1" spc="-5" dirty="0">
                <a:latin typeface="Arial"/>
                <a:cs typeface="Arial"/>
              </a:rPr>
              <a:t>recolección, diligenciamiento, almacenamiento,  entrega y validez </a:t>
            </a:r>
            <a:r>
              <a:rPr sz="1800" b="1" dirty="0">
                <a:latin typeface="Arial"/>
                <a:cs typeface="Arial"/>
              </a:rPr>
              <a:t>de la </a:t>
            </a:r>
            <a:r>
              <a:rPr sz="1800" b="1" spc="-5" dirty="0">
                <a:latin typeface="Arial"/>
                <a:cs typeface="Arial"/>
              </a:rPr>
              <a:t>información financiera, </a:t>
            </a:r>
            <a:r>
              <a:rPr sz="1800" b="1" dirty="0">
                <a:latin typeface="Arial"/>
                <a:cs typeface="Arial"/>
              </a:rPr>
              <a:t>legal, </a:t>
            </a:r>
            <a:r>
              <a:rPr sz="1800" b="1" spc="-5" dirty="0">
                <a:latin typeface="Arial"/>
                <a:cs typeface="Arial"/>
              </a:rPr>
              <a:t>técnica e </a:t>
            </a:r>
            <a:r>
              <a:rPr sz="1800" b="1" dirty="0">
                <a:latin typeface="Arial"/>
                <a:cs typeface="Arial"/>
              </a:rPr>
              <a:t>institucional  </a:t>
            </a:r>
            <a:r>
              <a:rPr sz="1800" spc="-5" dirty="0">
                <a:latin typeface="Arial"/>
                <a:cs typeface="Arial"/>
              </a:rPr>
              <a:t>requerida conforme los parámetros </a:t>
            </a:r>
            <a:r>
              <a:rPr sz="1800" spc="-10" dirty="0">
                <a:latin typeface="Arial"/>
                <a:cs typeface="Arial"/>
              </a:rPr>
              <a:t>generales </a:t>
            </a:r>
            <a:r>
              <a:rPr sz="1800" spc="-5" dirty="0">
                <a:latin typeface="Arial"/>
                <a:cs typeface="Arial"/>
              </a:rPr>
              <a:t>de contenidos, seguimiento </a:t>
            </a:r>
            <a:r>
              <a:rPr sz="1800" dirty="0">
                <a:latin typeface="Arial"/>
                <a:cs typeface="Arial"/>
              </a:rPr>
              <a:t>y  </a:t>
            </a:r>
            <a:r>
              <a:rPr sz="1800" spc="-5" dirty="0">
                <a:latin typeface="Arial"/>
                <a:cs typeface="Arial"/>
              </a:rPr>
              <a:t>evaluación de </a:t>
            </a:r>
            <a:r>
              <a:rPr sz="1800" dirty="0">
                <a:latin typeface="Arial"/>
                <a:cs typeface="Arial"/>
              </a:rPr>
              <a:t>los </a:t>
            </a:r>
            <a:r>
              <a:rPr sz="1800" spc="-5" dirty="0">
                <a:latin typeface="Arial"/>
                <a:cs typeface="Arial"/>
              </a:rPr>
              <a:t>Programas de Saneamiento Fiscal </a:t>
            </a:r>
            <a:r>
              <a:rPr sz="1800" dirty="0">
                <a:latin typeface="Arial"/>
                <a:cs typeface="Arial"/>
              </a:rPr>
              <a:t>y </a:t>
            </a:r>
            <a:r>
              <a:rPr sz="1800" spc="-5" dirty="0">
                <a:latin typeface="Arial"/>
                <a:cs typeface="Arial"/>
              </a:rPr>
              <a:t>Financiero elaborados </a:t>
            </a:r>
            <a:r>
              <a:rPr sz="1800" spc="-10" dirty="0">
                <a:latin typeface="Arial"/>
                <a:cs typeface="Arial"/>
              </a:rPr>
              <a:t>por  </a:t>
            </a:r>
            <a:r>
              <a:rPr sz="1800" spc="-5" dirty="0">
                <a:latin typeface="Arial"/>
                <a:cs typeface="Arial"/>
              </a:rPr>
              <a:t>las </a:t>
            </a:r>
            <a:r>
              <a:rPr sz="1800" dirty="0">
                <a:latin typeface="Arial"/>
                <a:cs typeface="Arial"/>
              </a:rPr>
              <a:t>Empresas </a:t>
            </a:r>
            <a:r>
              <a:rPr sz="1800" spc="-5" dirty="0">
                <a:latin typeface="Arial"/>
                <a:cs typeface="Arial"/>
              </a:rPr>
              <a:t>Sociales del Estado del nivel territorial categorizadas </a:t>
            </a:r>
            <a:r>
              <a:rPr sz="1800" dirty="0">
                <a:latin typeface="Arial"/>
                <a:cs typeface="Arial"/>
              </a:rPr>
              <a:t>en riesgo  </a:t>
            </a:r>
            <a:r>
              <a:rPr sz="1800" spc="-5" dirty="0">
                <a:latin typeface="Arial"/>
                <a:cs typeface="Arial"/>
              </a:rPr>
              <a:t>medio o alto, </a:t>
            </a:r>
            <a:r>
              <a:rPr sz="1800" b="1" u="heavy" spc="-5" dirty="0">
                <a:uFill>
                  <a:solidFill>
                    <a:srgbClr val="000000"/>
                  </a:solidFill>
                </a:uFill>
                <a:latin typeface="Arial"/>
                <a:cs typeface="Arial"/>
              </a:rPr>
              <a:t>es </a:t>
            </a:r>
            <a:r>
              <a:rPr sz="1800" b="1" u="heavy" spc="-10" dirty="0">
                <a:uFill>
                  <a:solidFill>
                    <a:srgbClr val="000000"/>
                  </a:solidFill>
                </a:uFill>
                <a:latin typeface="Arial"/>
                <a:cs typeface="Arial"/>
              </a:rPr>
              <a:t>exclusiva </a:t>
            </a:r>
            <a:r>
              <a:rPr sz="1800" b="1" u="heavy" dirty="0">
                <a:uFill>
                  <a:solidFill>
                    <a:srgbClr val="000000"/>
                  </a:solidFill>
                </a:uFill>
                <a:latin typeface="Arial"/>
                <a:cs typeface="Arial"/>
              </a:rPr>
              <a:t>de la </a:t>
            </a:r>
            <a:r>
              <a:rPr sz="1800" b="1" u="heavy" spc="-5" dirty="0">
                <a:uFill>
                  <a:solidFill>
                    <a:srgbClr val="000000"/>
                  </a:solidFill>
                </a:uFill>
                <a:latin typeface="Arial"/>
                <a:cs typeface="Arial"/>
              </a:rPr>
              <a:t>Dirección Departamental /Distrital </a:t>
            </a:r>
            <a:r>
              <a:rPr sz="1800" b="1" u="heavy" dirty="0">
                <a:uFill>
                  <a:solidFill>
                    <a:srgbClr val="000000"/>
                  </a:solidFill>
                </a:uFill>
                <a:latin typeface="Arial"/>
                <a:cs typeface="Arial"/>
              </a:rPr>
              <a:t>de</a:t>
            </a:r>
            <a:r>
              <a:rPr sz="1800" b="1" u="heavy" spc="170" dirty="0">
                <a:uFill>
                  <a:solidFill>
                    <a:srgbClr val="000000"/>
                  </a:solidFill>
                </a:uFill>
                <a:latin typeface="Arial"/>
                <a:cs typeface="Arial"/>
              </a:rPr>
              <a:t> </a:t>
            </a:r>
            <a:r>
              <a:rPr sz="1800" b="1" u="heavy" dirty="0">
                <a:uFill>
                  <a:solidFill>
                    <a:srgbClr val="000000"/>
                  </a:solidFill>
                </a:uFill>
                <a:latin typeface="Arial"/>
                <a:cs typeface="Arial"/>
              </a:rPr>
              <a:t>Salud</a:t>
            </a:r>
            <a:r>
              <a:rPr sz="1800" dirty="0">
                <a:latin typeface="Arial"/>
                <a:cs typeface="Arial"/>
              </a:rPr>
              <a:t>.</a:t>
            </a:r>
            <a:endParaRPr sz="1800">
              <a:latin typeface="Arial"/>
              <a:cs typeface="Arial"/>
            </a:endParaRPr>
          </a:p>
          <a:p>
            <a:pPr>
              <a:lnSpc>
                <a:spcPct val="100000"/>
              </a:lnSpc>
              <a:spcBef>
                <a:spcPts val="35"/>
              </a:spcBef>
              <a:buFont typeface="Wingdings"/>
              <a:buChar char=""/>
            </a:pPr>
            <a:endParaRPr sz="2600">
              <a:latin typeface="Times New Roman"/>
              <a:cs typeface="Times New Roman"/>
            </a:endParaRPr>
          </a:p>
          <a:p>
            <a:pPr marL="355600" marR="15240" indent="-342900" algn="just">
              <a:lnSpc>
                <a:spcPct val="100000"/>
              </a:lnSpc>
              <a:spcBef>
                <a:spcPts val="5"/>
              </a:spcBef>
              <a:buFont typeface="Wingdings"/>
              <a:buChar char=""/>
              <a:tabLst>
                <a:tab pos="355600" algn="l"/>
              </a:tabLst>
            </a:pPr>
            <a:r>
              <a:rPr sz="1800" spc="-5" dirty="0">
                <a:latin typeface="Arial"/>
                <a:cs typeface="Arial"/>
              </a:rPr>
              <a:t>En ejercicio de las competencias legales de dirección, coordinación </a:t>
            </a:r>
            <a:r>
              <a:rPr sz="1800" dirty="0">
                <a:latin typeface="Arial"/>
                <a:cs typeface="Arial"/>
              </a:rPr>
              <a:t>y </a:t>
            </a:r>
            <a:r>
              <a:rPr sz="1800" spc="-5" dirty="0">
                <a:latin typeface="Arial"/>
                <a:cs typeface="Arial"/>
              </a:rPr>
              <a:t>control </a:t>
            </a:r>
            <a:r>
              <a:rPr sz="1800" spc="-10" dirty="0">
                <a:latin typeface="Arial"/>
                <a:cs typeface="Arial"/>
              </a:rPr>
              <a:t>del  </a:t>
            </a:r>
            <a:r>
              <a:rPr sz="1800" spc="-5" dirty="0">
                <a:latin typeface="Arial"/>
                <a:cs typeface="Arial"/>
              </a:rPr>
              <a:t>sector salud, </a:t>
            </a:r>
            <a:r>
              <a:rPr sz="1800" dirty="0">
                <a:latin typeface="Arial"/>
                <a:cs typeface="Arial"/>
              </a:rPr>
              <a:t>y </a:t>
            </a:r>
            <a:r>
              <a:rPr sz="1800" spc="-5" dirty="0">
                <a:latin typeface="Arial"/>
                <a:cs typeface="Arial"/>
              </a:rPr>
              <a:t>en especial en virtud de las labores de acompañamiento, </a:t>
            </a:r>
            <a:r>
              <a:rPr sz="1800" b="1" u="heavy" dirty="0">
                <a:uFill>
                  <a:solidFill>
                    <a:srgbClr val="000000"/>
                  </a:solidFill>
                </a:uFill>
                <a:latin typeface="Arial"/>
                <a:cs typeface="Arial"/>
              </a:rPr>
              <a:t>las </a:t>
            </a:r>
            <a:r>
              <a:rPr sz="1800" b="1" dirty="0">
                <a:latin typeface="Arial"/>
                <a:cs typeface="Arial"/>
              </a:rPr>
              <a:t> </a:t>
            </a:r>
            <a:r>
              <a:rPr sz="1800" b="1" spc="-5" dirty="0">
                <a:latin typeface="Arial"/>
                <a:cs typeface="Arial"/>
              </a:rPr>
              <a:t>direcciones departamentales y distritales de salud, deberán emitir concepto  sobre el </a:t>
            </a:r>
            <a:r>
              <a:rPr sz="1800" b="1" dirty="0">
                <a:latin typeface="Arial"/>
                <a:cs typeface="Arial"/>
              </a:rPr>
              <a:t>cumplimiento y </a:t>
            </a:r>
            <a:r>
              <a:rPr sz="1800" b="1" spc="-5" dirty="0">
                <a:latin typeface="Arial"/>
                <a:cs typeface="Arial"/>
              </a:rPr>
              <a:t>aplicación </a:t>
            </a:r>
            <a:r>
              <a:rPr sz="1800" b="1" dirty="0">
                <a:latin typeface="Arial"/>
                <a:cs typeface="Arial"/>
              </a:rPr>
              <a:t>de </a:t>
            </a:r>
            <a:r>
              <a:rPr sz="1800" b="1" spc="-5" dirty="0">
                <a:latin typeface="Arial"/>
                <a:cs typeface="Arial"/>
              </a:rPr>
              <a:t>los parámetros establecidos en </a:t>
            </a:r>
            <a:r>
              <a:rPr sz="1800" b="1" dirty="0">
                <a:latin typeface="Arial"/>
                <a:cs typeface="Arial"/>
              </a:rPr>
              <a:t>la  Guía de </a:t>
            </a:r>
            <a:r>
              <a:rPr sz="1800" b="1" spc="-5" dirty="0">
                <a:latin typeface="Arial"/>
                <a:cs typeface="Arial"/>
              </a:rPr>
              <a:t>elaboración </a:t>
            </a:r>
            <a:r>
              <a:rPr sz="1800" b="1" dirty="0">
                <a:latin typeface="Arial"/>
                <a:cs typeface="Arial"/>
              </a:rPr>
              <a:t>del </a:t>
            </a:r>
            <a:r>
              <a:rPr sz="1800" b="1" spc="-45" dirty="0">
                <a:latin typeface="Arial"/>
                <a:cs typeface="Arial"/>
              </a:rPr>
              <a:t>PSFF, </a:t>
            </a:r>
            <a:r>
              <a:rPr sz="1800" b="1" spc="-5" dirty="0">
                <a:latin typeface="Arial"/>
                <a:cs typeface="Arial"/>
              </a:rPr>
              <a:t>el cual deberá ser </a:t>
            </a:r>
            <a:r>
              <a:rPr sz="1800" b="1" dirty="0">
                <a:latin typeface="Arial"/>
                <a:cs typeface="Arial"/>
              </a:rPr>
              <a:t>considerado por la Junta </a:t>
            </a:r>
            <a:r>
              <a:rPr sz="1800" b="1" u="heavy" dirty="0">
                <a:uFill>
                  <a:solidFill>
                    <a:srgbClr val="000000"/>
                  </a:solidFill>
                </a:uFill>
                <a:latin typeface="Arial"/>
                <a:cs typeface="Arial"/>
              </a:rPr>
              <a:t> </a:t>
            </a:r>
            <a:r>
              <a:rPr sz="1800" b="1" u="heavy" spc="-10" dirty="0">
                <a:uFill>
                  <a:solidFill>
                    <a:srgbClr val="000000"/>
                  </a:solidFill>
                </a:uFill>
                <a:latin typeface="Arial"/>
                <a:cs typeface="Arial"/>
              </a:rPr>
              <a:t>Directiva </a:t>
            </a:r>
            <a:r>
              <a:rPr sz="1800" b="1" u="heavy" dirty="0">
                <a:uFill>
                  <a:solidFill>
                    <a:srgbClr val="000000"/>
                  </a:solidFill>
                </a:uFill>
                <a:latin typeface="Arial"/>
                <a:cs typeface="Arial"/>
              </a:rPr>
              <a:t>de la </a:t>
            </a:r>
            <a:r>
              <a:rPr sz="1800" b="1" u="heavy" spc="-5" dirty="0">
                <a:uFill>
                  <a:solidFill>
                    <a:srgbClr val="000000"/>
                  </a:solidFill>
                </a:uFill>
                <a:latin typeface="Arial"/>
                <a:cs typeface="Arial"/>
              </a:rPr>
              <a:t>ESE al </a:t>
            </a:r>
            <a:r>
              <a:rPr sz="1800" b="1" u="heavy" dirty="0">
                <a:uFill>
                  <a:solidFill>
                    <a:srgbClr val="000000"/>
                  </a:solidFill>
                </a:uFill>
                <a:latin typeface="Arial"/>
                <a:cs typeface="Arial"/>
              </a:rPr>
              <a:t>momento de la</a:t>
            </a:r>
            <a:r>
              <a:rPr sz="1800" b="1" u="heavy" spc="20" dirty="0">
                <a:uFill>
                  <a:solidFill>
                    <a:srgbClr val="000000"/>
                  </a:solidFill>
                </a:uFill>
                <a:latin typeface="Arial"/>
                <a:cs typeface="Arial"/>
              </a:rPr>
              <a:t> </a:t>
            </a:r>
            <a:r>
              <a:rPr sz="1800" b="1" u="heavy" dirty="0">
                <a:uFill>
                  <a:solidFill>
                    <a:srgbClr val="000000"/>
                  </a:solidFill>
                </a:uFill>
                <a:latin typeface="Arial"/>
                <a:cs typeface="Arial"/>
              </a:rPr>
              <a:t>adopción.</a:t>
            </a:r>
            <a:endParaRPr sz="1800">
              <a:latin typeface="Arial"/>
              <a:cs typeface="Arial"/>
            </a:endParaRPr>
          </a:p>
          <a:p>
            <a:pPr marL="2630805">
              <a:lnSpc>
                <a:spcPct val="100000"/>
              </a:lnSpc>
              <a:spcBef>
                <a:spcPts val="1000"/>
              </a:spcBef>
            </a:pPr>
            <a:r>
              <a:rPr sz="2800" dirty="0">
                <a:solidFill>
                  <a:srgbClr val="4F81BC"/>
                </a:solidFill>
                <a:latin typeface="Arial"/>
                <a:cs typeface="Arial"/>
              </a:rPr>
              <a:t>Menciones Legales para</a:t>
            </a:r>
            <a:r>
              <a:rPr sz="2800" spc="-15" dirty="0">
                <a:solidFill>
                  <a:srgbClr val="4F81BC"/>
                </a:solidFill>
                <a:latin typeface="Arial"/>
                <a:cs typeface="Arial"/>
              </a:rPr>
              <a:t> </a:t>
            </a:r>
            <a:r>
              <a:rPr sz="2800" spc="-10" dirty="0">
                <a:solidFill>
                  <a:srgbClr val="4F81BC"/>
                </a:solidFill>
                <a:latin typeface="Arial"/>
                <a:cs typeface="Arial"/>
              </a:rPr>
              <a:t>ESE/DEPTO</a:t>
            </a:r>
            <a:endParaRPr sz="2800">
              <a:latin typeface="Arial"/>
              <a:cs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96972" y="4596485"/>
            <a:ext cx="6037580"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4F81BC"/>
                </a:solidFill>
                <a:latin typeface="Arial"/>
                <a:cs typeface="Arial"/>
              </a:rPr>
              <a:t>Menciones Legales para</a:t>
            </a:r>
            <a:r>
              <a:rPr sz="2800" spc="-15" dirty="0">
                <a:solidFill>
                  <a:srgbClr val="4F81BC"/>
                </a:solidFill>
                <a:latin typeface="Arial"/>
                <a:cs typeface="Arial"/>
              </a:rPr>
              <a:t> </a:t>
            </a:r>
            <a:r>
              <a:rPr sz="2800" spc="-10" dirty="0">
                <a:solidFill>
                  <a:srgbClr val="4F81BC"/>
                </a:solidFill>
                <a:latin typeface="Arial"/>
                <a:cs typeface="Arial"/>
              </a:rPr>
              <a:t>ESE/DEPTO</a:t>
            </a:r>
            <a:endParaRPr sz="2800">
              <a:latin typeface="Arial"/>
              <a:cs typeface="Arial"/>
            </a:endParaRPr>
          </a:p>
        </p:txBody>
      </p:sp>
      <p:sp>
        <p:nvSpPr>
          <p:cNvPr id="3" name="object 3"/>
          <p:cNvSpPr txBox="1"/>
          <p:nvPr/>
        </p:nvSpPr>
        <p:spPr>
          <a:xfrm>
            <a:off x="261620" y="1134313"/>
            <a:ext cx="8470265" cy="3154045"/>
          </a:xfrm>
          <a:prstGeom prst="rect">
            <a:avLst/>
          </a:prstGeom>
        </p:spPr>
        <p:txBody>
          <a:bodyPr vert="horz" wrap="square" lIns="0" tIns="12700" rIns="0" bIns="0" rtlCol="0">
            <a:spAutoFit/>
          </a:bodyPr>
          <a:lstStyle/>
          <a:p>
            <a:pPr marL="355600" marR="5080" indent="-342900" algn="just">
              <a:lnSpc>
                <a:spcPct val="100000"/>
              </a:lnSpc>
              <a:spcBef>
                <a:spcPts val="100"/>
              </a:spcBef>
              <a:buFont typeface="Wingdings"/>
              <a:buChar char=""/>
              <a:tabLst>
                <a:tab pos="355600" algn="l"/>
              </a:tabLst>
            </a:pPr>
            <a:r>
              <a:rPr sz="1800" spc="-5" dirty="0">
                <a:latin typeface="Arial"/>
                <a:cs typeface="Arial"/>
              </a:rPr>
              <a:t>El usuario manifiesta, bajo </a:t>
            </a:r>
            <a:r>
              <a:rPr sz="1800" spc="5" dirty="0">
                <a:latin typeface="Arial"/>
                <a:cs typeface="Arial"/>
              </a:rPr>
              <a:t>su </a:t>
            </a:r>
            <a:r>
              <a:rPr sz="1800" spc="-5" dirty="0">
                <a:latin typeface="Arial"/>
                <a:cs typeface="Arial"/>
              </a:rPr>
              <a:t>responsabilidad, </a:t>
            </a:r>
            <a:r>
              <a:rPr sz="1800" spc="-10" dirty="0">
                <a:latin typeface="Arial"/>
                <a:cs typeface="Arial"/>
              </a:rPr>
              <a:t>que </a:t>
            </a:r>
            <a:r>
              <a:rPr sz="1800" spc="-5" dirty="0">
                <a:latin typeface="Arial"/>
                <a:cs typeface="Arial"/>
              </a:rPr>
              <a:t>los datos aportados en su  solicitud </a:t>
            </a:r>
            <a:r>
              <a:rPr sz="1800" b="1" u="heavy" dirty="0">
                <a:uFill>
                  <a:solidFill>
                    <a:srgbClr val="000000"/>
                  </a:solidFill>
                </a:uFill>
                <a:latin typeface="Arial"/>
                <a:cs typeface="Arial"/>
              </a:rPr>
              <a:t>son </a:t>
            </a:r>
            <a:r>
              <a:rPr sz="1800" b="1" u="heavy" spc="-5" dirty="0">
                <a:uFill>
                  <a:solidFill>
                    <a:srgbClr val="000000"/>
                  </a:solidFill>
                </a:uFill>
                <a:latin typeface="Arial"/>
                <a:cs typeface="Arial"/>
              </a:rPr>
              <a:t>ciertos y </a:t>
            </a:r>
            <a:r>
              <a:rPr sz="1800" b="1" u="heavy" dirty="0">
                <a:uFill>
                  <a:solidFill>
                    <a:srgbClr val="000000"/>
                  </a:solidFill>
                </a:uFill>
                <a:latin typeface="Arial"/>
                <a:cs typeface="Arial"/>
              </a:rPr>
              <a:t>que cumple </a:t>
            </a:r>
            <a:r>
              <a:rPr sz="1800" b="1" u="heavy" spc="-5" dirty="0">
                <a:uFill>
                  <a:solidFill>
                    <a:srgbClr val="000000"/>
                  </a:solidFill>
                </a:uFill>
                <a:latin typeface="Arial"/>
                <a:cs typeface="Arial"/>
              </a:rPr>
              <a:t>con </a:t>
            </a:r>
            <a:r>
              <a:rPr sz="1800" b="1" u="heavy" dirty="0">
                <a:uFill>
                  <a:solidFill>
                    <a:srgbClr val="000000"/>
                  </a:solidFill>
                </a:uFill>
                <a:latin typeface="Arial"/>
                <a:cs typeface="Arial"/>
              </a:rPr>
              <a:t>los </a:t>
            </a:r>
            <a:r>
              <a:rPr sz="1800" b="1" u="heavy" spc="-5" dirty="0">
                <a:uFill>
                  <a:solidFill>
                    <a:srgbClr val="000000"/>
                  </a:solidFill>
                </a:uFill>
                <a:latin typeface="Arial"/>
                <a:cs typeface="Arial"/>
              </a:rPr>
              <a:t>requisitos establecidos en </a:t>
            </a:r>
            <a:r>
              <a:rPr sz="1800" b="1" u="heavy" dirty="0">
                <a:uFill>
                  <a:solidFill>
                    <a:srgbClr val="000000"/>
                  </a:solidFill>
                </a:uFill>
                <a:latin typeface="Arial"/>
                <a:cs typeface="Arial"/>
              </a:rPr>
              <a:t>la  </a:t>
            </a:r>
            <a:r>
              <a:rPr sz="1800" b="1" u="heavy" spc="-5" dirty="0">
                <a:uFill>
                  <a:solidFill>
                    <a:srgbClr val="000000"/>
                  </a:solidFill>
                </a:uFill>
                <a:latin typeface="Arial"/>
                <a:cs typeface="Arial"/>
              </a:rPr>
              <a:t>normatividad vigente </a:t>
            </a:r>
            <a:r>
              <a:rPr sz="1800" b="1" u="heavy" dirty="0">
                <a:uFill>
                  <a:solidFill>
                    <a:srgbClr val="000000"/>
                  </a:solidFill>
                </a:uFill>
                <a:latin typeface="Arial"/>
                <a:cs typeface="Arial"/>
              </a:rPr>
              <a:t>para </a:t>
            </a:r>
            <a:r>
              <a:rPr sz="1800" b="1" u="heavy" spc="-5" dirty="0">
                <a:uFill>
                  <a:solidFill>
                    <a:srgbClr val="000000"/>
                  </a:solidFill>
                </a:uFill>
                <a:latin typeface="Arial"/>
                <a:cs typeface="Arial"/>
              </a:rPr>
              <a:t>acceder a </a:t>
            </a:r>
            <a:r>
              <a:rPr sz="1800" b="1" u="heavy" dirty="0">
                <a:uFill>
                  <a:solidFill>
                    <a:srgbClr val="000000"/>
                  </a:solidFill>
                </a:uFill>
                <a:latin typeface="Arial"/>
                <a:cs typeface="Arial"/>
              </a:rPr>
              <a:t>la pretensión </a:t>
            </a:r>
            <a:r>
              <a:rPr sz="1800" b="1" u="heavy" spc="-5" dirty="0">
                <a:uFill>
                  <a:solidFill>
                    <a:srgbClr val="000000"/>
                  </a:solidFill>
                </a:uFill>
                <a:latin typeface="Arial"/>
                <a:cs typeface="Arial"/>
              </a:rPr>
              <a:t>realizada</a:t>
            </a:r>
            <a:r>
              <a:rPr sz="1800" spc="-5" dirty="0">
                <a:latin typeface="Arial"/>
                <a:cs typeface="Arial"/>
              </a:rPr>
              <a:t>. </a:t>
            </a:r>
            <a:r>
              <a:rPr sz="1800" dirty="0">
                <a:latin typeface="Arial"/>
                <a:cs typeface="Arial"/>
              </a:rPr>
              <a:t>Y </a:t>
            </a:r>
            <a:r>
              <a:rPr sz="1800" spc="-5" dirty="0">
                <a:latin typeface="Arial"/>
                <a:cs typeface="Arial"/>
              </a:rPr>
              <a:t>en especial  conforme a lo establecido </a:t>
            </a:r>
            <a:r>
              <a:rPr sz="1800" dirty="0">
                <a:latin typeface="Arial"/>
                <a:cs typeface="Arial"/>
              </a:rPr>
              <a:t>en </a:t>
            </a:r>
            <a:r>
              <a:rPr sz="1800" spc="-5" dirty="0">
                <a:latin typeface="Arial"/>
                <a:cs typeface="Arial"/>
              </a:rPr>
              <a:t>la Ley 1437 de </a:t>
            </a:r>
            <a:r>
              <a:rPr sz="1800" spc="-40" dirty="0">
                <a:latin typeface="Arial"/>
                <a:cs typeface="Arial"/>
              </a:rPr>
              <a:t>2011 </a:t>
            </a:r>
            <a:r>
              <a:rPr sz="1800" spc="-5" dirty="0">
                <a:latin typeface="Arial"/>
                <a:cs typeface="Arial"/>
              </a:rPr>
              <a:t>en </a:t>
            </a:r>
            <a:r>
              <a:rPr sz="1800" dirty="0">
                <a:latin typeface="Arial"/>
                <a:cs typeface="Arial"/>
              </a:rPr>
              <a:t>lo </a:t>
            </a:r>
            <a:r>
              <a:rPr sz="1800" spc="-5" dirty="0">
                <a:latin typeface="Arial"/>
                <a:cs typeface="Arial"/>
              </a:rPr>
              <a:t>que respecta a las  solicitudes de los ciudadanos ante la Administración Pública demás legislación  vigente </a:t>
            </a:r>
            <a:r>
              <a:rPr sz="1800" dirty="0">
                <a:latin typeface="Arial"/>
                <a:cs typeface="Arial"/>
              </a:rPr>
              <a:t>y </a:t>
            </a:r>
            <a:r>
              <a:rPr sz="1800" spc="-5" dirty="0">
                <a:latin typeface="Arial"/>
                <a:cs typeface="Arial"/>
              </a:rPr>
              <a:t>en relación con la presente</a:t>
            </a:r>
            <a:r>
              <a:rPr sz="1800" spc="45" dirty="0">
                <a:latin typeface="Arial"/>
                <a:cs typeface="Arial"/>
              </a:rPr>
              <a:t> </a:t>
            </a:r>
            <a:r>
              <a:rPr sz="1800" spc="-5" dirty="0">
                <a:latin typeface="Arial"/>
                <a:cs typeface="Arial"/>
              </a:rPr>
              <a:t>solicitud.</a:t>
            </a:r>
            <a:endParaRPr sz="1800">
              <a:latin typeface="Arial"/>
              <a:cs typeface="Arial"/>
            </a:endParaRPr>
          </a:p>
          <a:p>
            <a:pPr>
              <a:lnSpc>
                <a:spcPct val="100000"/>
              </a:lnSpc>
              <a:spcBef>
                <a:spcPts val="40"/>
              </a:spcBef>
              <a:buFont typeface="Wingdings"/>
              <a:buChar char=""/>
            </a:pPr>
            <a:endParaRPr sz="2600">
              <a:latin typeface="Times New Roman"/>
              <a:cs typeface="Times New Roman"/>
            </a:endParaRPr>
          </a:p>
          <a:p>
            <a:pPr marL="355600" marR="5080" indent="-342900" algn="just">
              <a:lnSpc>
                <a:spcPct val="100000"/>
              </a:lnSpc>
              <a:buFont typeface="Wingdings"/>
              <a:buChar char=""/>
              <a:tabLst>
                <a:tab pos="355600" algn="l"/>
              </a:tabLst>
            </a:pPr>
            <a:r>
              <a:rPr sz="1800" dirty="0">
                <a:latin typeface="Arial"/>
                <a:cs typeface="Arial"/>
              </a:rPr>
              <a:t>Así, </a:t>
            </a:r>
            <a:r>
              <a:rPr sz="1800" b="1" u="heavy" spc="-5" dirty="0">
                <a:uFill>
                  <a:solidFill>
                    <a:srgbClr val="000000"/>
                  </a:solidFill>
                </a:uFill>
                <a:latin typeface="Arial"/>
                <a:cs typeface="Arial"/>
              </a:rPr>
              <a:t>se </a:t>
            </a:r>
            <a:r>
              <a:rPr sz="1800" b="1" u="heavy" dirty="0">
                <a:uFill>
                  <a:solidFill>
                    <a:srgbClr val="000000"/>
                  </a:solidFill>
                </a:uFill>
                <a:latin typeface="Arial"/>
                <a:cs typeface="Arial"/>
              </a:rPr>
              <a:t>entiende que </a:t>
            </a:r>
            <a:r>
              <a:rPr sz="1800" b="1" u="heavy" spc="-5" dirty="0">
                <a:uFill>
                  <a:solidFill>
                    <a:srgbClr val="000000"/>
                  </a:solidFill>
                </a:uFill>
                <a:latin typeface="Arial"/>
                <a:cs typeface="Arial"/>
              </a:rPr>
              <a:t>al diligenciar el citado aplicativo</a:t>
            </a:r>
            <a:r>
              <a:rPr sz="1800" b="1" spc="-5" dirty="0">
                <a:latin typeface="Arial"/>
                <a:cs typeface="Arial"/>
              </a:rPr>
              <a:t> </a:t>
            </a:r>
            <a:r>
              <a:rPr sz="1800" dirty="0">
                <a:latin typeface="Arial"/>
                <a:cs typeface="Arial"/>
              </a:rPr>
              <a:t>(SEDE  ELECTRÓNICA) y radicar </a:t>
            </a:r>
            <a:r>
              <a:rPr sz="1800" spc="-5" dirty="0">
                <a:latin typeface="Arial"/>
                <a:cs typeface="Arial"/>
              </a:rPr>
              <a:t>el </a:t>
            </a:r>
            <a:r>
              <a:rPr sz="1800" dirty="0">
                <a:latin typeface="Arial"/>
                <a:cs typeface="Arial"/>
              </a:rPr>
              <a:t>PSFF </a:t>
            </a:r>
            <a:r>
              <a:rPr sz="1800" spc="-5" dirty="0">
                <a:latin typeface="Arial"/>
                <a:cs typeface="Arial"/>
              </a:rPr>
              <a:t>de la ESE, ante el Ministerio de Hacienda </a:t>
            </a:r>
            <a:r>
              <a:rPr sz="1800" dirty="0">
                <a:latin typeface="Arial"/>
                <a:cs typeface="Arial"/>
              </a:rPr>
              <a:t>y  </a:t>
            </a:r>
            <a:r>
              <a:rPr sz="1800" spc="-5" dirty="0">
                <a:latin typeface="Arial"/>
                <a:cs typeface="Arial"/>
              </a:rPr>
              <a:t>Crédito </a:t>
            </a:r>
            <a:r>
              <a:rPr sz="1800" dirty="0">
                <a:latin typeface="Arial"/>
                <a:cs typeface="Arial"/>
              </a:rPr>
              <a:t>Público, </a:t>
            </a:r>
            <a:r>
              <a:rPr sz="1800" spc="-5" dirty="0">
                <a:latin typeface="Arial"/>
                <a:cs typeface="Arial"/>
              </a:rPr>
              <a:t>el Departamento/Distrito llevó a cabo </a:t>
            </a:r>
            <a:r>
              <a:rPr sz="1800" dirty="0">
                <a:latin typeface="Arial"/>
                <a:cs typeface="Arial"/>
              </a:rPr>
              <a:t>las correspondientes  </a:t>
            </a:r>
            <a:r>
              <a:rPr sz="1800" spc="-5" dirty="0">
                <a:latin typeface="Arial"/>
                <a:cs typeface="Arial"/>
              </a:rPr>
              <a:t>validaciones a la información presentada por la ESE, </a:t>
            </a:r>
            <a:r>
              <a:rPr sz="1800" b="1" u="heavy" dirty="0">
                <a:uFill>
                  <a:solidFill>
                    <a:srgbClr val="000000"/>
                  </a:solidFill>
                </a:uFill>
                <a:latin typeface="Arial"/>
                <a:cs typeface="Arial"/>
              </a:rPr>
              <a:t>dando </a:t>
            </a:r>
            <a:r>
              <a:rPr sz="1800" b="1" u="heavy" spc="-5" dirty="0">
                <a:uFill>
                  <a:solidFill>
                    <a:srgbClr val="000000"/>
                  </a:solidFill>
                </a:uFill>
                <a:latin typeface="Arial"/>
                <a:cs typeface="Arial"/>
              </a:rPr>
              <a:t>su </a:t>
            </a:r>
            <a:r>
              <a:rPr sz="1800" b="1" u="heavy" spc="-15" dirty="0">
                <a:uFill>
                  <a:solidFill>
                    <a:srgbClr val="000000"/>
                  </a:solidFill>
                </a:uFill>
                <a:latin typeface="Arial"/>
                <a:cs typeface="Arial"/>
              </a:rPr>
              <a:t>aval </a:t>
            </a:r>
            <a:r>
              <a:rPr sz="1800" b="1" u="heavy" spc="-5" dirty="0">
                <a:uFill>
                  <a:solidFill>
                    <a:srgbClr val="000000"/>
                  </a:solidFill>
                </a:uFill>
                <a:latin typeface="Arial"/>
                <a:cs typeface="Arial"/>
              </a:rPr>
              <a:t>al</a:t>
            </a:r>
            <a:r>
              <a:rPr sz="1800" b="1" u="heavy" spc="180" dirty="0">
                <a:uFill>
                  <a:solidFill>
                    <a:srgbClr val="000000"/>
                  </a:solidFill>
                </a:uFill>
                <a:latin typeface="Arial"/>
                <a:cs typeface="Arial"/>
              </a:rPr>
              <a:t> </a:t>
            </a:r>
            <a:r>
              <a:rPr sz="1800" b="1" u="heavy" dirty="0">
                <a:uFill>
                  <a:solidFill>
                    <a:srgbClr val="000000"/>
                  </a:solidFill>
                </a:uFill>
                <a:latin typeface="Arial"/>
                <a:cs typeface="Arial"/>
              </a:rPr>
              <a:t>PSFF</a:t>
            </a:r>
            <a:r>
              <a:rPr sz="1800" dirty="0">
                <a:latin typeface="Arial"/>
                <a:cs typeface="Arial"/>
              </a:rPr>
              <a:t>.</a:t>
            </a:r>
            <a:endParaRPr sz="1800">
              <a:latin typeface="Arial"/>
              <a:cs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14145" y="4696545"/>
            <a:ext cx="3078286" cy="29188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14908" y="819658"/>
            <a:ext cx="8390890" cy="4163060"/>
          </a:xfrm>
          <a:prstGeom prst="rect">
            <a:avLst/>
          </a:prstGeom>
        </p:spPr>
        <p:txBody>
          <a:bodyPr vert="horz" wrap="square" lIns="0" tIns="12065" rIns="0" bIns="0" rtlCol="0">
            <a:spAutoFit/>
          </a:bodyPr>
          <a:lstStyle/>
          <a:p>
            <a:pPr marL="12700" marR="76835" algn="just">
              <a:lnSpc>
                <a:spcPct val="100000"/>
              </a:lnSpc>
              <a:spcBef>
                <a:spcPts val="95"/>
              </a:spcBef>
            </a:pPr>
            <a:r>
              <a:rPr sz="1600" dirty="0">
                <a:latin typeface="Arial"/>
                <a:cs typeface="Arial"/>
              </a:rPr>
              <a:t>El </a:t>
            </a:r>
            <a:r>
              <a:rPr sz="1600" spc="-5" dirty="0">
                <a:latin typeface="Arial"/>
                <a:cs typeface="Arial"/>
              </a:rPr>
              <a:t>Ministerio de Hacienda y Crédito Público definirá los </a:t>
            </a:r>
            <a:r>
              <a:rPr sz="1600" dirty="0">
                <a:latin typeface="Arial"/>
                <a:cs typeface="Arial"/>
              </a:rPr>
              <a:t>parámetros </a:t>
            </a:r>
            <a:r>
              <a:rPr sz="1600" spc="-5" dirty="0">
                <a:latin typeface="Arial"/>
                <a:cs typeface="Arial"/>
              </a:rPr>
              <a:t>generales de adopción,  seguimiento y evaluación de </a:t>
            </a:r>
            <a:r>
              <a:rPr sz="1600" spc="-10" dirty="0">
                <a:latin typeface="Arial"/>
                <a:cs typeface="Arial"/>
              </a:rPr>
              <a:t>los </a:t>
            </a:r>
            <a:r>
              <a:rPr sz="1600" spc="-5" dirty="0">
                <a:latin typeface="Arial"/>
                <a:cs typeface="Arial"/>
              </a:rPr>
              <a:t>programas a </a:t>
            </a:r>
            <a:r>
              <a:rPr sz="1600" dirty="0">
                <a:latin typeface="Arial"/>
                <a:cs typeface="Arial"/>
              </a:rPr>
              <a:t>que </a:t>
            </a:r>
            <a:r>
              <a:rPr sz="1600" spc="-5" dirty="0">
                <a:latin typeface="Arial"/>
                <a:cs typeface="Arial"/>
              </a:rPr>
              <a:t>hace referencia este </a:t>
            </a:r>
            <a:r>
              <a:rPr sz="1600" dirty="0">
                <a:latin typeface="Arial"/>
                <a:cs typeface="Arial"/>
              </a:rPr>
              <a:t>artículo </a:t>
            </a:r>
            <a:r>
              <a:rPr sz="1600" spc="-5" dirty="0">
                <a:latin typeface="Arial"/>
                <a:cs typeface="Arial"/>
              </a:rPr>
              <a:t>y tendrá a  cargo </a:t>
            </a:r>
            <a:r>
              <a:rPr sz="1600" dirty="0">
                <a:latin typeface="Arial"/>
                <a:cs typeface="Arial"/>
              </a:rPr>
              <a:t>la </a:t>
            </a:r>
            <a:r>
              <a:rPr sz="1600" spc="-5" dirty="0">
                <a:latin typeface="Arial"/>
                <a:cs typeface="Arial"/>
              </a:rPr>
              <a:t>viabilidad y evaluación de los</a:t>
            </a:r>
            <a:r>
              <a:rPr sz="1600" spc="-25" dirty="0">
                <a:latin typeface="Arial"/>
                <a:cs typeface="Arial"/>
              </a:rPr>
              <a:t> </a:t>
            </a:r>
            <a:r>
              <a:rPr sz="1600" dirty="0">
                <a:latin typeface="Arial"/>
                <a:cs typeface="Arial"/>
              </a:rPr>
              <a:t>mismos.</a:t>
            </a:r>
            <a:endParaRPr sz="1600">
              <a:latin typeface="Arial"/>
              <a:cs typeface="Arial"/>
            </a:endParaRPr>
          </a:p>
          <a:p>
            <a:pPr>
              <a:lnSpc>
                <a:spcPct val="100000"/>
              </a:lnSpc>
              <a:spcBef>
                <a:spcPts val="20"/>
              </a:spcBef>
            </a:pPr>
            <a:endParaRPr sz="1650">
              <a:latin typeface="Times New Roman"/>
              <a:cs typeface="Times New Roman"/>
            </a:endParaRPr>
          </a:p>
          <a:p>
            <a:pPr marL="12700" marR="78105" algn="just">
              <a:lnSpc>
                <a:spcPct val="100000"/>
              </a:lnSpc>
            </a:pPr>
            <a:r>
              <a:rPr sz="1600" spc="-5" dirty="0">
                <a:latin typeface="Arial"/>
                <a:cs typeface="Arial"/>
              </a:rPr>
              <a:t>Las Empresas Sociales </a:t>
            </a:r>
            <a:r>
              <a:rPr sz="1600" spc="-10" dirty="0">
                <a:latin typeface="Arial"/>
                <a:cs typeface="Arial"/>
              </a:rPr>
              <a:t>del </a:t>
            </a:r>
            <a:r>
              <a:rPr sz="1600" spc="-5" dirty="0">
                <a:latin typeface="Arial"/>
                <a:cs typeface="Arial"/>
              </a:rPr>
              <a:t>Estado categorizadas en riesgo medio o alto, deberán </a:t>
            </a:r>
            <a:r>
              <a:rPr sz="1600" dirty="0">
                <a:latin typeface="Arial"/>
                <a:cs typeface="Arial"/>
              </a:rPr>
              <a:t>adoptar  </a:t>
            </a:r>
            <a:r>
              <a:rPr sz="1600" spc="-5" dirty="0">
                <a:latin typeface="Arial"/>
                <a:cs typeface="Arial"/>
              </a:rPr>
              <a:t>un programa de saneamiento fiscal y financiero, con el acompañamiento de </a:t>
            </a:r>
            <a:r>
              <a:rPr sz="1600" dirty="0">
                <a:latin typeface="Arial"/>
                <a:cs typeface="Arial"/>
              </a:rPr>
              <a:t>la </a:t>
            </a:r>
            <a:r>
              <a:rPr sz="1600" spc="-5" dirty="0">
                <a:latin typeface="Arial"/>
                <a:cs typeface="Arial"/>
              </a:rPr>
              <a:t>dirección  departamental o distrital de salud, </a:t>
            </a:r>
            <a:r>
              <a:rPr sz="1600" b="1" u="heavy" spc="-5" dirty="0">
                <a:uFill>
                  <a:solidFill>
                    <a:srgbClr val="000000"/>
                  </a:solidFill>
                </a:uFill>
                <a:latin typeface="Arial"/>
                <a:cs typeface="Arial"/>
              </a:rPr>
              <a:t>conforme a </a:t>
            </a:r>
            <a:r>
              <a:rPr sz="1600" b="1" u="heavy" dirty="0">
                <a:uFill>
                  <a:solidFill>
                    <a:srgbClr val="000000"/>
                  </a:solidFill>
                </a:uFill>
                <a:latin typeface="Arial"/>
                <a:cs typeface="Arial"/>
              </a:rPr>
              <a:t>la </a:t>
            </a:r>
            <a:r>
              <a:rPr sz="1600" b="1" u="heavy" spc="-5" dirty="0">
                <a:uFill>
                  <a:solidFill>
                    <a:srgbClr val="000000"/>
                  </a:solidFill>
                </a:uFill>
                <a:latin typeface="Arial"/>
                <a:cs typeface="Arial"/>
              </a:rPr>
              <a:t>reglamentación y la metodología </a:t>
            </a:r>
            <a:r>
              <a:rPr sz="1600" b="1" u="heavy" spc="-10" dirty="0">
                <a:uFill>
                  <a:solidFill>
                    <a:srgbClr val="000000"/>
                  </a:solidFill>
                </a:uFill>
                <a:latin typeface="Arial"/>
                <a:cs typeface="Arial"/>
              </a:rPr>
              <a:t>que </a:t>
            </a:r>
            <a:r>
              <a:rPr sz="1600" b="1" spc="-10" dirty="0">
                <a:latin typeface="Arial"/>
                <a:cs typeface="Arial"/>
              </a:rPr>
              <a:t> </a:t>
            </a:r>
            <a:r>
              <a:rPr sz="1600" b="1" u="heavy" spc="-5" dirty="0">
                <a:uFill>
                  <a:solidFill>
                    <a:srgbClr val="000000"/>
                  </a:solidFill>
                </a:uFill>
                <a:latin typeface="Arial"/>
                <a:cs typeface="Arial"/>
              </a:rPr>
              <a:t>defina </a:t>
            </a:r>
            <a:r>
              <a:rPr sz="1600" b="1" u="heavy" dirty="0">
                <a:uFill>
                  <a:solidFill>
                    <a:srgbClr val="000000"/>
                  </a:solidFill>
                </a:uFill>
                <a:latin typeface="Arial"/>
                <a:cs typeface="Arial"/>
              </a:rPr>
              <a:t>el Ministerio </a:t>
            </a:r>
            <a:r>
              <a:rPr sz="1600" b="1" u="heavy" spc="-5" dirty="0">
                <a:uFill>
                  <a:solidFill>
                    <a:srgbClr val="000000"/>
                  </a:solidFill>
                </a:uFill>
                <a:latin typeface="Arial"/>
                <a:cs typeface="Arial"/>
              </a:rPr>
              <a:t>de Hacienda y </a:t>
            </a:r>
            <a:r>
              <a:rPr sz="1600" b="1" u="heavy" dirty="0">
                <a:uFill>
                  <a:solidFill>
                    <a:srgbClr val="000000"/>
                  </a:solidFill>
                </a:uFill>
                <a:latin typeface="Arial"/>
                <a:cs typeface="Arial"/>
              </a:rPr>
              <a:t>Crédito Público</a:t>
            </a:r>
            <a:r>
              <a:rPr sz="1600" dirty="0">
                <a:latin typeface="Arial"/>
                <a:cs typeface="Arial"/>
              </a:rPr>
              <a:t>. </a:t>
            </a:r>
            <a:r>
              <a:rPr sz="1600" spc="-5" dirty="0">
                <a:latin typeface="Arial"/>
                <a:cs typeface="Arial"/>
              </a:rPr>
              <a:t>Lo anterior </a:t>
            </a:r>
            <a:r>
              <a:rPr sz="1600" dirty="0">
                <a:latin typeface="Arial"/>
                <a:cs typeface="Arial"/>
              </a:rPr>
              <a:t>se </a:t>
            </a:r>
            <a:r>
              <a:rPr sz="1600" spc="-5" dirty="0">
                <a:latin typeface="Arial"/>
                <a:cs typeface="Arial"/>
              </a:rPr>
              <a:t>realizará en </a:t>
            </a:r>
            <a:r>
              <a:rPr sz="1600" dirty="0">
                <a:latin typeface="Arial"/>
                <a:cs typeface="Arial"/>
              </a:rPr>
              <a:t>el </a:t>
            </a:r>
            <a:r>
              <a:rPr sz="1600" spc="-5" dirty="0">
                <a:latin typeface="Arial"/>
                <a:cs typeface="Arial"/>
              </a:rPr>
              <a:t>marco  del Programa </a:t>
            </a:r>
            <a:r>
              <a:rPr sz="1600" spc="-20" dirty="0">
                <a:latin typeface="Arial"/>
                <a:cs typeface="Arial"/>
              </a:rPr>
              <a:t>Territorial </a:t>
            </a:r>
            <a:r>
              <a:rPr sz="1600" spc="-5" dirty="0">
                <a:latin typeface="Arial"/>
                <a:cs typeface="Arial"/>
              </a:rPr>
              <a:t>de Reorganización Rediseño y Modernización de las Redes </a:t>
            </a:r>
            <a:r>
              <a:rPr sz="1600" spc="-10" dirty="0">
                <a:latin typeface="Arial"/>
                <a:cs typeface="Arial"/>
              </a:rPr>
              <a:t>de  </a:t>
            </a:r>
            <a:r>
              <a:rPr sz="1600" spc="-5" dirty="0">
                <a:latin typeface="Arial"/>
                <a:cs typeface="Arial"/>
              </a:rPr>
              <a:t>Empresas Sociales del Estado.</a:t>
            </a:r>
            <a:endParaRPr sz="1600">
              <a:latin typeface="Arial"/>
              <a:cs typeface="Arial"/>
            </a:endParaRPr>
          </a:p>
          <a:p>
            <a:pPr>
              <a:lnSpc>
                <a:spcPct val="100000"/>
              </a:lnSpc>
              <a:spcBef>
                <a:spcPts val="30"/>
              </a:spcBef>
            </a:pPr>
            <a:endParaRPr sz="1650">
              <a:latin typeface="Times New Roman"/>
              <a:cs typeface="Times New Roman"/>
            </a:endParaRPr>
          </a:p>
          <a:p>
            <a:pPr marL="12700" marR="78105" algn="just">
              <a:lnSpc>
                <a:spcPct val="100000"/>
              </a:lnSpc>
            </a:pPr>
            <a:r>
              <a:rPr sz="1600" spc="-5" dirty="0">
                <a:latin typeface="Arial"/>
                <a:cs typeface="Arial"/>
              </a:rPr>
              <a:t>Las Empresas Sociales </a:t>
            </a:r>
            <a:r>
              <a:rPr sz="1600" spc="-10" dirty="0">
                <a:latin typeface="Arial"/>
                <a:cs typeface="Arial"/>
              </a:rPr>
              <a:t>del </a:t>
            </a:r>
            <a:r>
              <a:rPr sz="1600" spc="-5" dirty="0">
                <a:latin typeface="Arial"/>
                <a:cs typeface="Arial"/>
              </a:rPr>
              <a:t>Estado cuyos Programas de Saneamiento Fiscal y Financiero  </a:t>
            </a:r>
            <a:r>
              <a:rPr sz="1600" dirty="0">
                <a:latin typeface="Arial"/>
                <a:cs typeface="Arial"/>
              </a:rPr>
              <a:t>se </a:t>
            </a:r>
            <a:r>
              <a:rPr sz="1600" spc="-5" dirty="0">
                <a:latin typeface="Arial"/>
                <a:cs typeface="Arial"/>
              </a:rPr>
              <a:t>encuentren </a:t>
            </a:r>
            <a:r>
              <a:rPr sz="1600" dirty="0">
                <a:latin typeface="Arial"/>
                <a:cs typeface="Arial"/>
              </a:rPr>
              <a:t>en </a:t>
            </a:r>
            <a:r>
              <a:rPr sz="1600" spc="-5" dirty="0">
                <a:latin typeface="Arial"/>
                <a:cs typeface="Arial"/>
              </a:rPr>
              <a:t>proceso de viabilidad o debidamente </a:t>
            </a:r>
            <a:r>
              <a:rPr sz="1600" spc="-10" dirty="0">
                <a:latin typeface="Arial"/>
                <a:cs typeface="Arial"/>
              </a:rPr>
              <a:t>viabilizados </a:t>
            </a:r>
            <a:r>
              <a:rPr sz="1600" spc="-5" dirty="0">
                <a:latin typeface="Arial"/>
                <a:cs typeface="Arial"/>
              </a:rPr>
              <a:t>por el Ministerio de  Hacienda y Crédito Público, a </a:t>
            </a:r>
            <a:r>
              <a:rPr sz="1600" dirty="0">
                <a:latin typeface="Arial"/>
                <a:cs typeface="Arial"/>
              </a:rPr>
              <a:t>la </a:t>
            </a:r>
            <a:r>
              <a:rPr sz="1600" spc="-5" dirty="0">
                <a:latin typeface="Arial"/>
                <a:cs typeface="Arial"/>
              </a:rPr>
              <a:t>fecha de entrada en vigencia de </a:t>
            </a:r>
            <a:r>
              <a:rPr sz="1600" dirty="0">
                <a:latin typeface="Arial"/>
                <a:cs typeface="Arial"/>
              </a:rPr>
              <a:t>la </a:t>
            </a:r>
            <a:r>
              <a:rPr sz="1600" spc="-5" dirty="0">
                <a:latin typeface="Arial"/>
                <a:cs typeface="Arial"/>
              </a:rPr>
              <a:t>presente </a:t>
            </a:r>
            <a:r>
              <a:rPr sz="1600" spc="-35" dirty="0">
                <a:latin typeface="Arial"/>
                <a:cs typeface="Arial"/>
              </a:rPr>
              <a:t>Ley, </a:t>
            </a:r>
            <a:r>
              <a:rPr sz="1600" b="1" u="heavy" dirty="0">
                <a:uFill>
                  <a:solidFill>
                    <a:srgbClr val="000000"/>
                  </a:solidFill>
                </a:uFill>
                <a:latin typeface="Arial"/>
                <a:cs typeface="Arial"/>
              </a:rPr>
              <a:t>no serán </a:t>
            </a:r>
            <a:r>
              <a:rPr sz="1600" b="1" dirty="0">
                <a:latin typeface="Arial"/>
                <a:cs typeface="Arial"/>
              </a:rPr>
              <a:t> </a:t>
            </a:r>
            <a:r>
              <a:rPr sz="1600" b="1" u="heavy" spc="-5" dirty="0">
                <a:uFill>
                  <a:solidFill>
                    <a:srgbClr val="000000"/>
                  </a:solidFill>
                </a:uFill>
                <a:latin typeface="Arial"/>
                <a:cs typeface="Arial"/>
              </a:rPr>
              <a:t>objeto de categorización del riesgo </a:t>
            </a:r>
            <a:r>
              <a:rPr sz="1600" b="1" u="heavy" dirty="0">
                <a:uFill>
                  <a:solidFill>
                    <a:srgbClr val="000000"/>
                  </a:solidFill>
                </a:uFill>
                <a:latin typeface="Arial"/>
                <a:cs typeface="Arial"/>
              </a:rPr>
              <a:t>hasta </a:t>
            </a:r>
            <a:r>
              <a:rPr sz="1600" b="1" u="heavy" spc="-5" dirty="0">
                <a:uFill>
                  <a:solidFill>
                    <a:srgbClr val="000000"/>
                  </a:solidFill>
                </a:uFill>
                <a:latin typeface="Arial"/>
                <a:cs typeface="Arial"/>
              </a:rPr>
              <a:t>tanto </a:t>
            </a:r>
            <a:r>
              <a:rPr sz="1600" b="1" u="heavy" dirty="0">
                <a:uFill>
                  <a:solidFill>
                    <a:srgbClr val="000000"/>
                  </a:solidFill>
                </a:uFill>
                <a:latin typeface="Arial"/>
                <a:cs typeface="Arial"/>
              </a:rPr>
              <a:t>el </a:t>
            </a:r>
            <a:r>
              <a:rPr sz="1600" b="1" u="heavy" spc="-5" dirty="0">
                <a:uFill>
                  <a:solidFill>
                    <a:srgbClr val="000000"/>
                  </a:solidFill>
                </a:uFill>
                <a:latin typeface="Arial"/>
                <a:cs typeface="Arial"/>
              </a:rPr>
              <a:t>Programa no se encuentre </a:t>
            </a:r>
            <a:r>
              <a:rPr sz="1600" b="1" spc="-5" dirty="0">
                <a:latin typeface="Arial"/>
                <a:cs typeface="Arial"/>
              </a:rPr>
              <a:t> </a:t>
            </a:r>
            <a:r>
              <a:rPr sz="1600" b="1" u="heavy" spc="-5" dirty="0">
                <a:uFill>
                  <a:solidFill>
                    <a:srgbClr val="000000"/>
                  </a:solidFill>
                </a:uFill>
                <a:latin typeface="Arial"/>
                <a:cs typeface="Arial"/>
              </a:rPr>
              <a:t>culminado</a:t>
            </a:r>
            <a:r>
              <a:rPr sz="1600" u="heavy" spc="-5" dirty="0">
                <a:uFill>
                  <a:solidFill>
                    <a:srgbClr val="000000"/>
                  </a:solidFill>
                </a:uFill>
                <a:latin typeface="Arial"/>
                <a:cs typeface="Arial"/>
              </a:rPr>
              <a:t>.</a:t>
            </a:r>
            <a:endParaRPr sz="1600">
              <a:latin typeface="Arial"/>
              <a:cs typeface="Arial"/>
            </a:endParaRPr>
          </a:p>
          <a:p>
            <a:pPr marL="5305425">
              <a:lnSpc>
                <a:spcPts val="1855"/>
              </a:lnSpc>
            </a:pPr>
            <a:r>
              <a:rPr sz="2400" dirty="0">
                <a:solidFill>
                  <a:srgbClr val="4F81BC"/>
                </a:solidFill>
                <a:latin typeface="Calibri"/>
                <a:cs typeface="Calibri"/>
              </a:rPr>
              <a:t>Art. 77 </a:t>
            </a:r>
            <a:r>
              <a:rPr sz="2400" spc="-10" dirty="0">
                <a:solidFill>
                  <a:srgbClr val="4F81BC"/>
                </a:solidFill>
                <a:latin typeface="Calibri"/>
                <a:cs typeface="Calibri"/>
              </a:rPr>
              <a:t>Ley </a:t>
            </a:r>
            <a:r>
              <a:rPr sz="2400" spc="-5" dirty="0">
                <a:solidFill>
                  <a:srgbClr val="4F81BC"/>
                </a:solidFill>
                <a:latin typeface="Calibri"/>
                <a:cs typeface="Calibri"/>
              </a:rPr>
              <a:t>1955 de</a:t>
            </a:r>
            <a:r>
              <a:rPr sz="2400" spc="-100" dirty="0">
                <a:solidFill>
                  <a:srgbClr val="4F81BC"/>
                </a:solidFill>
                <a:latin typeface="Calibri"/>
                <a:cs typeface="Calibri"/>
              </a:rPr>
              <a:t> </a:t>
            </a:r>
            <a:r>
              <a:rPr sz="2400" spc="-5" dirty="0">
                <a:solidFill>
                  <a:srgbClr val="4F81BC"/>
                </a:solidFill>
                <a:latin typeface="Calibri"/>
                <a:cs typeface="Calibri"/>
              </a:rPr>
              <a:t>2019</a:t>
            </a:r>
            <a:endParaRPr sz="2400">
              <a:latin typeface="Calibri"/>
              <a:cs typeface="Calibri"/>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231" y="744728"/>
            <a:ext cx="8736965" cy="3318510"/>
          </a:xfrm>
          <a:prstGeom prst="rect">
            <a:avLst/>
          </a:prstGeom>
        </p:spPr>
        <p:txBody>
          <a:bodyPr vert="horz" wrap="square" lIns="0" tIns="12700" rIns="0" bIns="0" rtlCol="0">
            <a:spAutoFit/>
          </a:bodyPr>
          <a:lstStyle/>
          <a:p>
            <a:pPr marL="12700" marR="5080" algn="just">
              <a:lnSpc>
                <a:spcPct val="100000"/>
              </a:lnSpc>
              <a:spcBef>
                <a:spcPts val="100"/>
              </a:spcBef>
            </a:pPr>
            <a:r>
              <a:rPr sz="1800" spc="-15" dirty="0">
                <a:latin typeface="Arial"/>
                <a:cs typeface="Arial"/>
              </a:rPr>
              <a:t>PARÁGRAFO </a:t>
            </a:r>
            <a:r>
              <a:rPr sz="1800" spc="-5" dirty="0">
                <a:latin typeface="Arial"/>
                <a:cs typeface="Arial"/>
              </a:rPr>
              <a:t>1o. </a:t>
            </a:r>
            <a:r>
              <a:rPr sz="1800" b="1" u="heavy" spc="-5" dirty="0">
                <a:uFill>
                  <a:solidFill>
                    <a:srgbClr val="000000"/>
                  </a:solidFill>
                </a:uFill>
                <a:latin typeface="Arial"/>
                <a:cs typeface="Arial"/>
              </a:rPr>
              <a:t>Las Empresas </a:t>
            </a:r>
            <a:r>
              <a:rPr sz="1800" b="1" u="heavy" dirty="0">
                <a:uFill>
                  <a:solidFill>
                    <a:srgbClr val="000000"/>
                  </a:solidFill>
                </a:uFill>
                <a:latin typeface="Arial"/>
                <a:cs typeface="Arial"/>
              </a:rPr>
              <a:t>Sociales del </a:t>
            </a:r>
            <a:r>
              <a:rPr sz="1800" b="1" u="heavy" spc="-5" dirty="0">
                <a:uFill>
                  <a:solidFill>
                    <a:srgbClr val="000000"/>
                  </a:solidFill>
                </a:uFill>
                <a:latin typeface="Arial"/>
                <a:cs typeface="Arial"/>
              </a:rPr>
              <a:t>Estado que hayan </a:t>
            </a:r>
            <a:r>
              <a:rPr sz="1800" b="1" u="heavy" dirty="0">
                <a:uFill>
                  <a:solidFill>
                    <a:srgbClr val="000000"/>
                  </a:solidFill>
                </a:uFill>
                <a:latin typeface="Arial"/>
                <a:cs typeface="Arial"/>
              </a:rPr>
              <a:t>sido </a:t>
            </a:r>
            <a:r>
              <a:rPr sz="1800" b="1" u="heavy" spc="-5" dirty="0">
                <a:uFill>
                  <a:solidFill>
                    <a:srgbClr val="000000"/>
                  </a:solidFill>
                </a:uFill>
                <a:latin typeface="Arial"/>
                <a:cs typeface="Arial"/>
              </a:rPr>
              <a:t>remitidas </a:t>
            </a:r>
            <a:r>
              <a:rPr sz="1800" b="1" spc="-5" dirty="0">
                <a:latin typeface="Arial"/>
                <a:cs typeface="Arial"/>
              </a:rPr>
              <a:t> </a:t>
            </a:r>
            <a:r>
              <a:rPr sz="1800" b="1" u="heavy" dirty="0">
                <a:uFill>
                  <a:solidFill>
                    <a:srgbClr val="000000"/>
                  </a:solidFill>
                </a:uFill>
                <a:latin typeface="Arial"/>
                <a:cs typeface="Arial"/>
              </a:rPr>
              <a:t>por </a:t>
            </a:r>
            <a:r>
              <a:rPr sz="1800" b="1" u="heavy" spc="-5" dirty="0">
                <a:uFill>
                  <a:solidFill>
                    <a:srgbClr val="000000"/>
                  </a:solidFill>
                </a:uFill>
                <a:latin typeface="Arial"/>
                <a:cs typeface="Arial"/>
              </a:rPr>
              <a:t>el Ministerio </a:t>
            </a:r>
            <a:r>
              <a:rPr sz="1800" b="1" u="heavy" dirty="0">
                <a:uFill>
                  <a:solidFill>
                    <a:srgbClr val="000000"/>
                  </a:solidFill>
                </a:uFill>
                <a:latin typeface="Arial"/>
                <a:cs typeface="Arial"/>
              </a:rPr>
              <a:t>de </a:t>
            </a:r>
            <a:r>
              <a:rPr sz="1800" b="1" u="heavy" spc="-5" dirty="0">
                <a:uFill>
                  <a:solidFill>
                    <a:srgbClr val="000000"/>
                  </a:solidFill>
                </a:uFill>
                <a:latin typeface="Arial"/>
                <a:cs typeface="Arial"/>
              </a:rPr>
              <a:t>Hacienda y Crédito </a:t>
            </a:r>
            <a:r>
              <a:rPr sz="1800" b="1" u="heavy" dirty="0">
                <a:uFill>
                  <a:solidFill>
                    <a:srgbClr val="000000"/>
                  </a:solidFill>
                </a:uFill>
                <a:latin typeface="Arial"/>
                <a:cs typeface="Arial"/>
              </a:rPr>
              <a:t>Público </a:t>
            </a:r>
            <a:r>
              <a:rPr sz="1800" b="1" u="heavy" spc="-5" dirty="0">
                <a:uFill>
                  <a:solidFill>
                    <a:srgbClr val="000000"/>
                  </a:solidFill>
                </a:uFill>
                <a:latin typeface="Arial"/>
                <a:cs typeface="Arial"/>
              </a:rPr>
              <a:t>a </a:t>
            </a:r>
            <a:r>
              <a:rPr sz="1800" b="1" u="heavy" dirty="0">
                <a:uFill>
                  <a:solidFill>
                    <a:srgbClr val="000000"/>
                  </a:solidFill>
                </a:uFill>
                <a:latin typeface="Arial"/>
                <a:cs typeface="Arial"/>
              </a:rPr>
              <a:t>la </a:t>
            </a:r>
            <a:r>
              <a:rPr sz="1800" b="1" u="heavy" spc="-5" dirty="0">
                <a:uFill>
                  <a:solidFill>
                    <a:srgbClr val="000000"/>
                  </a:solidFill>
                </a:uFill>
                <a:latin typeface="Arial"/>
                <a:cs typeface="Arial"/>
              </a:rPr>
              <a:t>Superintendencia Nacional </a:t>
            </a:r>
            <a:r>
              <a:rPr sz="1800" b="1" spc="-5" dirty="0">
                <a:latin typeface="Arial"/>
                <a:cs typeface="Arial"/>
              </a:rPr>
              <a:t> </a:t>
            </a:r>
            <a:r>
              <a:rPr sz="1800" b="1" u="heavy" dirty="0">
                <a:uFill>
                  <a:solidFill>
                    <a:srgbClr val="000000"/>
                  </a:solidFill>
                </a:uFill>
                <a:latin typeface="Arial"/>
                <a:cs typeface="Arial"/>
              </a:rPr>
              <a:t>de Salud</a:t>
            </a:r>
            <a:r>
              <a:rPr sz="1800" dirty="0">
                <a:latin typeface="Arial"/>
                <a:cs typeface="Arial"/>
              </a:rPr>
              <a:t>, </a:t>
            </a:r>
            <a:r>
              <a:rPr sz="1800" spc="-5" dirty="0">
                <a:latin typeface="Arial"/>
                <a:cs typeface="Arial"/>
              </a:rPr>
              <a:t>antes de la entrada en </a:t>
            </a:r>
            <a:r>
              <a:rPr sz="1800" dirty="0">
                <a:latin typeface="Arial"/>
                <a:cs typeface="Arial"/>
              </a:rPr>
              <a:t>vigencia </a:t>
            </a:r>
            <a:r>
              <a:rPr sz="1800" spc="-5" dirty="0">
                <a:latin typeface="Arial"/>
                <a:cs typeface="Arial"/>
              </a:rPr>
              <a:t>de la presente ley </a:t>
            </a:r>
            <a:r>
              <a:rPr sz="1800" dirty="0">
                <a:latin typeface="Arial"/>
                <a:cs typeface="Arial"/>
              </a:rPr>
              <a:t>y que </a:t>
            </a:r>
            <a:r>
              <a:rPr sz="1800" spc="-5" dirty="0">
                <a:latin typeface="Arial"/>
                <a:cs typeface="Arial"/>
              </a:rPr>
              <a:t>en </a:t>
            </a:r>
            <a:r>
              <a:rPr sz="1800" dirty="0">
                <a:latin typeface="Arial"/>
                <a:cs typeface="Arial"/>
              </a:rPr>
              <a:t>virtud </a:t>
            </a:r>
            <a:r>
              <a:rPr sz="1800" spc="-5" dirty="0">
                <a:latin typeface="Arial"/>
                <a:cs typeface="Arial"/>
              </a:rPr>
              <a:t>de </a:t>
            </a:r>
            <a:r>
              <a:rPr sz="1800" dirty="0">
                <a:latin typeface="Arial"/>
                <a:cs typeface="Arial"/>
              </a:rPr>
              <a:t>la  </a:t>
            </a:r>
            <a:r>
              <a:rPr sz="1800" spc="-5" dirty="0">
                <a:latin typeface="Arial"/>
                <a:cs typeface="Arial"/>
              </a:rPr>
              <a:t>competencia establecida </a:t>
            </a:r>
            <a:r>
              <a:rPr sz="1800" dirty="0">
                <a:latin typeface="Arial"/>
                <a:cs typeface="Arial"/>
              </a:rPr>
              <a:t>en </a:t>
            </a:r>
            <a:r>
              <a:rPr sz="1800" spc="-5" dirty="0">
                <a:latin typeface="Arial"/>
                <a:cs typeface="Arial"/>
              </a:rPr>
              <a:t>el </a:t>
            </a:r>
            <a:r>
              <a:rPr sz="1800" dirty="0">
                <a:latin typeface="Arial"/>
                <a:cs typeface="Arial"/>
              </a:rPr>
              <a:t>artículo </a:t>
            </a:r>
            <a:r>
              <a:rPr sz="1800" spc="-5" dirty="0">
                <a:latin typeface="Arial"/>
                <a:cs typeface="Arial"/>
              </a:rPr>
              <a:t>80 de la </a:t>
            </a:r>
            <a:r>
              <a:rPr sz="1800" dirty="0">
                <a:latin typeface="Arial"/>
                <a:cs typeface="Arial"/>
              </a:rPr>
              <a:t>Ley </a:t>
            </a:r>
            <a:r>
              <a:rPr sz="1800" spc="-5" dirty="0">
                <a:latin typeface="Arial"/>
                <a:cs typeface="Arial"/>
              </a:rPr>
              <a:t>1438 de </a:t>
            </a:r>
            <a:r>
              <a:rPr sz="1800" spc="-35" dirty="0">
                <a:latin typeface="Arial"/>
                <a:cs typeface="Arial"/>
              </a:rPr>
              <a:t>2011, </a:t>
            </a:r>
            <a:r>
              <a:rPr sz="1800" dirty="0">
                <a:latin typeface="Arial"/>
                <a:cs typeface="Arial"/>
              </a:rPr>
              <a:t>sean  </a:t>
            </a:r>
            <a:r>
              <a:rPr sz="1800" spc="-5" dirty="0">
                <a:latin typeface="Arial"/>
                <a:cs typeface="Arial"/>
              </a:rPr>
              <a:t>categorizadas en riesgo </a:t>
            </a:r>
            <a:r>
              <a:rPr sz="1800" dirty="0">
                <a:latin typeface="Arial"/>
                <a:cs typeface="Arial"/>
              </a:rPr>
              <a:t>medio </a:t>
            </a:r>
            <a:r>
              <a:rPr sz="1800" spc="-5" dirty="0">
                <a:latin typeface="Arial"/>
                <a:cs typeface="Arial"/>
              </a:rPr>
              <a:t>o alto </a:t>
            </a:r>
            <a:r>
              <a:rPr sz="1800" dirty="0">
                <a:latin typeface="Arial"/>
                <a:cs typeface="Arial"/>
              </a:rPr>
              <a:t>por </a:t>
            </a:r>
            <a:r>
              <a:rPr sz="1800" spc="-5" dirty="0">
                <a:latin typeface="Arial"/>
                <a:cs typeface="Arial"/>
              </a:rPr>
              <a:t>el Ministerio de Salud </a:t>
            </a:r>
            <a:r>
              <a:rPr sz="1800" dirty="0">
                <a:latin typeface="Arial"/>
                <a:cs typeface="Arial"/>
              </a:rPr>
              <a:t>y Protección </a:t>
            </a:r>
            <a:r>
              <a:rPr sz="1800" spc="-5" dirty="0">
                <a:latin typeface="Arial"/>
                <a:cs typeface="Arial"/>
              </a:rPr>
              <a:t>Social,  </a:t>
            </a:r>
            <a:r>
              <a:rPr sz="1800" b="1" u="heavy" dirty="0">
                <a:uFill>
                  <a:solidFill>
                    <a:srgbClr val="000000"/>
                  </a:solidFill>
                </a:uFill>
                <a:latin typeface="Arial"/>
                <a:cs typeface="Arial"/>
              </a:rPr>
              <a:t>podrán </a:t>
            </a:r>
            <a:r>
              <a:rPr sz="1800" b="1" u="heavy" spc="-5" dirty="0">
                <a:uFill>
                  <a:solidFill>
                    <a:srgbClr val="000000"/>
                  </a:solidFill>
                </a:uFill>
                <a:latin typeface="Arial"/>
                <a:cs typeface="Arial"/>
              </a:rPr>
              <a:t>presentar </a:t>
            </a:r>
            <a:r>
              <a:rPr sz="1800" b="1" u="heavy" dirty="0">
                <a:uFill>
                  <a:solidFill>
                    <a:srgbClr val="000000"/>
                  </a:solidFill>
                </a:uFill>
                <a:latin typeface="Arial"/>
                <a:cs typeface="Arial"/>
              </a:rPr>
              <a:t>un </a:t>
            </a:r>
            <a:r>
              <a:rPr sz="1800" b="1" u="heavy" spc="-10" dirty="0">
                <a:uFill>
                  <a:solidFill>
                    <a:srgbClr val="000000"/>
                  </a:solidFill>
                </a:uFill>
                <a:latin typeface="Arial"/>
                <a:cs typeface="Arial"/>
              </a:rPr>
              <a:t>nuevo </a:t>
            </a:r>
            <a:r>
              <a:rPr sz="1800" b="1" u="heavy" spc="-5" dirty="0">
                <a:uFill>
                  <a:solidFill>
                    <a:srgbClr val="000000"/>
                  </a:solidFill>
                </a:uFill>
                <a:latin typeface="Arial"/>
                <a:cs typeface="Arial"/>
              </a:rPr>
              <a:t>Programa </a:t>
            </a:r>
            <a:r>
              <a:rPr sz="1800" b="1" u="heavy" dirty="0">
                <a:uFill>
                  <a:solidFill>
                    <a:srgbClr val="000000"/>
                  </a:solidFill>
                </a:uFill>
                <a:latin typeface="Arial"/>
                <a:cs typeface="Arial"/>
              </a:rPr>
              <a:t>de </a:t>
            </a:r>
            <a:r>
              <a:rPr sz="1800" b="1" u="heavy" spc="-5" dirty="0">
                <a:uFill>
                  <a:solidFill>
                    <a:srgbClr val="000000"/>
                  </a:solidFill>
                </a:uFill>
                <a:latin typeface="Arial"/>
                <a:cs typeface="Arial"/>
              </a:rPr>
              <a:t>Saneamiento Fiscal y Financiero </a:t>
            </a:r>
            <a:r>
              <a:rPr sz="1800" b="1" u="heavy" dirty="0">
                <a:uFill>
                  <a:solidFill>
                    <a:srgbClr val="000000"/>
                  </a:solidFill>
                </a:uFill>
                <a:latin typeface="Arial"/>
                <a:cs typeface="Arial"/>
              </a:rPr>
              <a:t>ante </a:t>
            </a:r>
            <a:r>
              <a:rPr sz="1800" b="1" dirty="0">
                <a:latin typeface="Arial"/>
                <a:cs typeface="Arial"/>
              </a:rPr>
              <a:t> </a:t>
            </a:r>
            <a:r>
              <a:rPr sz="1800" b="1" u="heavy" spc="-5" dirty="0">
                <a:uFill>
                  <a:solidFill>
                    <a:srgbClr val="000000"/>
                  </a:solidFill>
                </a:uFill>
                <a:latin typeface="Arial"/>
                <a:cs typeface="Arial"/>
              </a:rPr>
              <a:t>el Ministerio </a:t>
            </a:r>
            <a:r>
              <a:rPr sz="1800" b="1" u="heavy" dirty="0">
                <a:uFill>
                  <a:solidFill>
                    <a:srgbClr val="000000"/>
                  </a:solidFill>
                </a:uFill>
                <a:latin typeface="Arial"/>
                <a:cs typeface="Arial"/>
              </a:rPr>
              <a:t>de </a:t>
            </a:r>
            <a:r>
              <a:rPr sz="1800" b="1" u="heavy" spc="-5" dirty="0">
                <a:uFill>
                  <a:solidFill>
                    <a:srgbClr val="000000"/>
                  </a:solidFill>
                </a:uFill>
                <a:latin typeface="Arial"/>
                <a:cs typeface="Arial"/>
              </a:rPr>
              <a:t>Hacienda y Crédito </a:t>
            </a:r>
            <a:r>
              <a:rPr sz="1800" b="1" u="heavy" dirty="0">
                <a:uFill>
                  <a:solidFill>
                    <a:srgbClr val="000000"/>
                  </a:solidFill>
                </a:uFill>
                <a:latin typeface="Arial"/>
                <a:cs typeface="Arial"/>
              </a:rPr>
              <a:t>Público</a:t>
            </a:r>
            <a:r>
              <a:rPr sz="1800" dirty="0">
                <a:latin typeface="Arial"/>
                <a:cs typeface="Arial"/>
              </a:rPr>
              <a:t>.</a:t>
            </a:r>
            <a:endParaRPr sz="1800">
              <a:latin typeface="Arial"/>
              <a:cs typeface="Arial"/>
            </a:endParaRPr>
          </a:p>
          <a:p>
            <a:pPr>
              <a:lnSpc>
                <a:spcPct val="100000"/>
              </a:lnSpc>
              <a:spcBef>
                <a:spcPts val="35"/>
              </a:spcBef>
            </a:pPr>
            <a:endParaRPr sz="1850">
              <a:latin typeface="Times New Roman"/>
              <a:cs typeface="Times New Roman"/>
            </a:endParaRPr>
          </a:p>
          <a:p>
            <a:pPr marL="12700" marR="5080" algn="just">
              <a:lnSpc>
                <a:spcPct val="100000"/>
              </a:lnSpc>
            </a:pPr>
            <a:r>
              <a:rPr sz="1800" spc="-15" dirty="0">
                <a:latin typeface="Arial"/>
                <a:cs typeface="Arial"/>
              </a:rPr>
              <a:t>PARÁGRAFO </a:t>
            </a:r>
            <a:r>
              <a:rPr sz="1800" spc="-5" dirty="0">
                <a:latin typeface="Arial"/>
                <a:cs typeface="Arial"/>
              </a:rPr>
              <a:t>2o. Las fundaciones que sean categorizadas en riesgo medio o alto  por el Ministerio de Salud </a:t>
            </a:r>
            <a:r>
              <a:rPr sz="1800" dirty="0">
                <a:latin typeface="Arial"/>
                <a:cs typeface="Arial"/>
              </a:rPr>
              <a:t>y </a:t>
            </a:r>
            <a:r>
              <a:rPr sz="1800" spc="-5" dirty="0">
                <a:latin typeface="Arial"/>
                <a:cs typeface="Arial"/>
              </a:rPr>
              <a:t>Protección Social podrán adoptar </a:t>
            </a:r>
            <a:r>
              <a:rPr sz="1800" dirty="0">
                <a:latin typeface="Arial"/>
                <a:cs typeface="Arial"/>
              </a:rPr>
              <a:t>un </a:t>
            </a:r>
            <a:r>
              <a:rPr sz="1800" spc="-5" dirty="0">
                <a:latin typeface="Arial"/>
                <a:cs typeface="Arial"/>
              </a:rPr>
              <a:t>Programa </a:t>
            </a:r>
            <a:r>
              <a:rPr sz="1800" spc="10" dirty="0">
                <a:latin typeface="Arial"/>
                <a:cs typeface="Arial"/>
              </a:rPr>
              <a:t>de  </a:t>
            </a:r>
            <a:r>
              <a:rPr sz="1800" spc="-5" dirty="0">
                <a:latin typeface="Arial"/>
                <a:cs typeface="Arial"/>
              </a:rPr>
              <a:t>Saneamiento Fiscal </a:t>
            </a:r>
            <a:r>
              <a:rPr sz="1800" dirty="0">
                <a:latin typeface="Arial"/>
                <a:cs typeface="Arial"/>
              </a:rPr>
              <a:t>y </a:t>
            </a:r>
            <a:r>
              <a:rPr sz="1800" spc="-5" dirty="0">
                <a:latin typeface="Arial"/>
                <a:cs typeface="Arial"/>
              </a:rPr>
              <a:t>Financiero en las condiciones establecidas en el presente  artículo, de conformidad con la reglamentación que </a:t>
            </a:r>
            <a:r>
              <a:rPr sz="1800" dirty="0">
                <a:latin typeface="Arial"/>
                <a:cs typeface="Arial"/>
              </a:rPr>
              <a:t>para </a:t>
            </a:r>
            <a:r>
              <a:rPr sz="1800" spc="-5" dirty="0">
                <a:latin typeface="Arial"/>
                <a:cs typeface="Arial"/>
              </a:rPr>
              <a:t>el efecto expida </a:t>
            </a:r>
            <a:r>
              <a:rPr sz="1800" dirty="0">
                <a:latin typeface="Arial"/>
                <a:cs typeface="Arial"/>
              </a:rPr>
              <a:t>el</a:t>
            </a:r>
            <a:r>
              <a:rPr sz="1800" spc="40" dirty="0">
                <a:latin typeface="Arial"/>
                <a:cs typeface="Arial"/>
              </a:rPr>
              <a:t> </a:t>
            </a:r>
            <a:r>
              <a:rPr sz="1800" spc="-5" dirty="0">
                <a:latin typeface="Arial"/>
                <a:cs typeface="Arial"/>
              </a:rPr>
              <a:t>Ministerio</a:t>
            </a:r>
            <a:endParaRPr sz="1800">
              <a:latin typeface="Arial"/>
              <a:cs typeface="Arial"/>
            </a:endParaRPr>
          </a:p>
        </p:txBody>
      </p:sp>
      <p:sp>
        <p:nvSpPr>
          <p:cNvPr id="3" name="object 3"/>
          <p:cNvSpPr txBox="1"/>
          <p:nvPr/>
        </p:nvSpPr>
        <p:spPr>
          <a:xfrm>
            <a:off x="205231" y="4037482"/>
            <a:ext cx="8735060" cy="299720"/>
          </a:xfrm>
          <a:prstGeom prst="rect">
            <a:avLst/>
          </a:prstGeom>
        </p:spPr>
        <p:txBody>
          <a:bodyPr vert="horz" wrap="square" lIns="0" tIns="12700" rIns="0" bIns="0" rtlCol="0">
            <a:spAutoFit/>
          </a:bodyPr>
          <a:lstStyle/>
          <a:p>
            <a:pPr marL="12700">
              <a:lnSpc>
                <a:spcPct val="100000"/>
              </a:lnSpc>
              <a:spcBef>
                <a:spcPts val="100"/>
              </a:spcBef>
              <a:tabLst>
                <a:tab pos="440690" algn="l"/>
                <a:tab pos="1583690" algn="l"/>
                <a:tab pos="1870075" algn="l"/>
                <a:tab pos="2781935" algn="l"/>
                <a:tab pos="3708400" algn="l"/>
                <a:tab pos="3996690" algn="l"/>
                <a:tab pos="4984115" algn="l"/>
                <a:tab pos="5285740" algn="l"/>
                <a:tab pos="5754370" algn="l"/>
                <a:tab pos="6805930" algn="l"/>
                <a:tab pos="7285990" algn="l"/>
                <a:tab pos="8465820" algn="l"/>
              </a:tabLst>
            </a:pPr>
            <a:r>
              <a:rPr sz="1800" spc="-10" dirty="0">
                <a:latin typeface="Arial"/>
                <a:cs typeface="Arial"/>
              </a:rPr>
              <a:t>d</a:t>
            </a:r>
            <a:r>
              <a:rPr sz="1800" spc="-5" dirty="0">
                <a:latin typeface="Arial"/>
                <a:cs typeface="Arial"/>
              </a:rPr>
              <a:t>e</a:t>
            </a:r>
            <a:r>
              <a:rPr sz="1800" dirty="0">
                <a:latin typeface="Arial"/>
                <a:cs typeface="Arial"/>
              </a:rPr>
              <a:t>	</a:t>
            </a:r>
            <a:r>
              <a:rPr sz="1800" spc="-5" dirty="0">
                <a:latin typeface="Arial"/>
                <a:cs typeface="Arial"/>
              </a:rPr>
              <a:t>H</a:t>
            </a:r>
            <a:r>
              <a:rPr sz="1800" spc="-15" dirty="0">
                <a:latin typeface="Arial"/>
                <a:cs typeface="Arial"/>
              </a:rPr>
              <a:t>a</a:t>
            </a:r>
            <a:r>
              <a:rPr sz="1800" spc="10" dirty="0">
                <a:latin typeface="Arial"/>
                <a:cs typeface="Arial"/>
              </a:rPr>
              <a:t>c</a:t>
            </a:r>
            <a:r>
              <a:rPr sz="1800" spc="-5" dirty="0">
                <a:latin typeface="Arial"/>
                <a:cs typeface="Arial"/>
              </a:rPr>
              <a:t>i</a:t>
            </a:r>
            <a:r>
              <a:rPr sz="1800" spc="-15" dirty="0">
                <a:latin typeface="Arial"/>
                <a:cs typeface="Arial"/>
              </a:rPr>
              <a:t>e</a:t>
            </a:r>
            <a:r>
              <a:rPr sz="1800" dirty="0">
                <a:latin typeface="Arial"/>
                <a:cs typeface="Arial"/>
              </a:rPr>
              <a:t>n</a:t>
            </a:r>
            <a:r>
              <a:rPr sz="1800" spc="-5" dirty="0">
                <a:latin typeface="Arial"/>
                <a:cs typeface="Arial"/>
              </a:rPr>
              <a:t>da</a:t>
            </a:r>
            <a:r>
              <a:rPr sz="1800" dirty="0">
                <a:latin typeface="Arial"/>
                <a:cs typeface="Arial"/>
              </a:rPr>
              <a:t>	y	</a:t>
            </a:r>
            <a:r>
              <a:rPr sz="1800" spc="-5" dirty="0">
                <a:latin typeface="Arial"/>
                <a:cs typeface="Arial"/>
              </a:rPr>
              <a:t>C</a:t>
            </a:r>
            <a:r>
              <a:rPr sz="1800" dirty="0">
                <a:latin typeface="Arial"/>
                <a:cs typeface="Arial"/>
              </a:rPr>
              <a:t>r</a:t>
            </a:r>
            <a:r>
              <a:rPr sz="1800" spc="-5" dirty="0">
                <a:latin typeface="Arial"/>
                <a:cs typeface="Arial"/>
              </a:rPr>
              <a:t>é</a:t>
            </a:r>
            <a:r>
              <a:rPr sz="1800" spc="-15" dirty="0">
                <a:latin typeface="Arial"/>
                <a:cs typeface="Arial"/>
              </a:rPr>
              <a:t>d</a:t>
            </a:r>
            <a:r>
              <a:rPr sz="1800" spc="-5" dirty="0">
                <a:latin typeface="Arial"/>
                <a:cs typeface="Arial"/>
              </a:rPr>
              <a:t>ito</a:t>
            </a:r>
            <a:r>
              <a:rPr sz="1800" dirty="0">
                <a:latin typeface="Arial"/>
                <a:cs typeface="Arial"/>
              </a:rPr>
              <a:t>	</a:t>
            </a:r>
            <a:r>
              <a:rPr sz="1800" spc="5" dirty="0">
                <a:latin typeface="Arial"/>
                <a:cs typeface="Arial"/>
              </a:rPr>
              <a:t>P</a:t>
            </a:r>
            <a:r>
              <a:rPr sz="1800" spc="-5" dirty="0">
                <a:latin typeface="Arial"/>
                <a:cs typeface="Arial"/>
              </a:rPr>
              <a:t>ú</a:t>
            </a:r>
            <a:r>
              <a:rPr sz="1800" spc="-15" dirty="0">
                <a:latin typeface="Arial"/>
                <a:cs typeface="Arial"/>
              </a:rPr>
              <a:t>b</a:t>
            </a:r>
            <a:r>
              <a:rPr sz="1800" spc="-5" dirty="0">
                <a:latin typeface="Arial"/>
                <a:cs typeface="Arial"/>
              </a:rPr>
              <a:t>l</a:t>
            </a:r>
            <a:r>
              <a:rPr sz="1800" spc="-15" dirty="0">
                <a:latin typeface="Arial"/>
                <a:cs typeface="Arial"/>
              </a:rPr>
              <a:t>i</a:t>
            </a:r>
            <a:r>
              <a:rPr sz="1800" spc="10" dirty="0">
                <a:latin typeface="Arial"/>
                <a:cs typeface="Arial"/>
              </a:rPr>
              <a:t>c</a:t>
            </a:r>
            <a:r>
              <a:rPr sz="1800" spc="-5" dirty="0">
                <a:latin typeface="Arial"/>
                <a:cs typeface="Arial"/>
              </a:rPr>
              <a:t>o</a:t>
            </a:r>
            <a:r>
              <a:rPr sz="1800" dirty="0">
                <a:latin typeface="Arial"/>
                <a:cs typeface="Arial"/>
              </a:rPr>
              <a:t>	y	</a:t>
            </a:r>
            <a:r>
              <a:rPr sz="1800" spc="-5" dirty="0">
                <a:latin typeface="Arial"/>
                <a:cs typeface="Arial"/>
              </a:rPr>
              <a:t>acced</a:t>
            </a:r>
            <a:r>
              <a:rPr sz="1800" spc="-15" dirty="0">
                <a:latin typeface="Arial"/>
                <a:cs typeface="Arial"/>
              </a:rPr>
              <a:t>e</a:t>
            </a:r>
            <a:r>
              <a:rPr sz="1800" dirty="0">
                <a:latin typeface="Arial"/>
                <a:cs typeface="Arial"/>
              </a:rPr>
              <a:t>r	</a:t>
            </a:r>
            <a:r>
              <a:rPr sz="1800" spc="-5" dirty="0">
                <a:latin typeface="Arial"/>
                <a:cs typeface="Arial"/>
              </a:rPr>
              <a:t>a</a:t>
            </a:r>
            <a:r>
              <a:rPr sz="1800" dirty="0">
                <a:latin typeface="Arial"/>
                <a:cs typeface="Arial"/>
              </a:rPr>
              <a:t>	l</a:t>
            </a:r>
            <a:r>
              <a:rPr sz="1800" spc="-5" dirty="0">
                <a:latin typeface="Arial"/>
                <a:cs typeface="Arial"/>
              </a:rPr>
              <a:t>os</a:t>
            </a:r>
            <a:r>
              <a:rPr sz="1800" dirty="0">
                <a:latin typeface="Arial"/>
                <a:cs typeface="Arial"/>
              </a:rPr>
              <a:t>	</a:t>
            </a:r>
            <a:r>
              <a:rPr sz="1800" spc="-5" dirty="0">
                <a:latin typeface="Arial"/>
                <a:cs typeface="Arial"/>
              </a:rPr>
              <a:t>r</a:t>
            </a:r>
            <a:r>
              <a:rPr sz="1800" dirty="0">
                <a:latin typeface="Arial"/>
                <a:cs typeface="Arial"/>
              </a:rPr>
              <a:t>e</a:t>
            </a:r>
            <a:r>
              <a:rPr sz="1800" spc="-5" dirty="0">
                <a:latin typeface="Arial"/>
                <a:cs typeface="Arial"/>
              </a:rPr>
              <a:t>curs</a:t>
            </a:r>
            <a:r>
              <a:rPr sz="1800" spc="-15" dirty="0">
                <a:latin typeface="Arial"/>
                <a:cs typeface="Arial"/>
              </a:rPr>
              <a:t>o</a:t>
            </a:r>
            <a:r>
              <a:rPr sz="1800" dirty="0">
                <a:latin typeface="Arial"/>
                <a:cs typeface="Arial"/>
              </a:rPr>
              <a:t>s	</a:t>
            </a:r>
            <a:r>
              <a:rPr sz="1800" spc="-5" dirty="0">
                <a:latin typeface="Arial"/>
                <a:cs typeface="Arial"/>
              </a:rPr>
              <a:t>del</a:t>
            </a:r>
            <a:r>
              <a:rPr sz="1800" dirty="0">
                <a:latin typeface="Arial"/>
                <a:cs typeface="Arial"/>
              </a:rPr>
              <a:t>	P</a:t>
            </a:r>
            <a:r>
              <a:rPr sz="1800" spc="10" dirty="0">
                <a:latin typeface="Arial"/>
                <a:cs typeface="Arial"/>
              </a:rPr>
              <a:t>r</a:t>
            </a:r>
            <a:r>
              <a:rPr sz="1800" spc="-5" dirty="0">
                <a:latin typeface="Arial"/>
                <a:cs typeface="Arial"/>
              </a:rPr>
              <a:t>o</a:t>
            </a:r>
            <a:r>
              <a:rPr sz="1800" spc="-15" dirty="0">
                <a:latin typeface="Arial"/>
                <a:cs typeface="Arial"/>
              </a:rPr>
              <a:t>g</a:t>
            </a:r>
            <a:r>
              <a:rPr sz="1800" spc="-5" dirty="0">
                <a:latin typeface="Arial"/>
                <a:cs typeface="Arial"/>
              </a:rPr>
              <a:t>rama</a:t>
            </a:r>
            <a:r>
              <a:rPr sz="1800" dirty="0">
                <a:latin typeface="Arial"/>
                <a:cs typeface="Arial"/>
              </a:rPr>
              <a:t>	de</a:t>
            </a:r>
            <a:endParaRPr sz="1800">
              <a:latin typeface="Arial"/>
              <a:cs typeface="Arial"/>
            </a:endParaRPr>
          </a:p>
        </p:txBody>
      </p:sp>
      <p:sp>
        <p:nvSpPr>
          <p:cNvPr id="4" name="object 4"/>
          <p:cNvSpPr/>
          <p:nvPr/>
        </p:nvSpPr>
        <p:spPr>
          <a:xfrm>
            <a:off x="5579321" y="4806174"/>
            <a:ext cx="3076294" cy="287182"/>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205231" y="4229049"/>
            <a:ext cx="8573135" cy="859155"/>
          </a:xfrm>
          <a:prstGeom prst="rect">
            <a:avLst/>
          </a:prstGeom>
        </p:spPr>
        <p:txBody>
          <a:bodyPr vert="horz" wrap="square" lIns="0" tIns="95250" rIns="0" bIns="0" rtlCol="0">
            <a:spAutoFit/>
          </a:bodyPr>
          <a:lstStyle/>
          <a:p>
            <a:pPr marL="12700">
              <a:lnSpc>
                <a:spcPct val="100000"/>
              </a:lnSpc>
              <a:spcBef>
                <a:spcPts val="750"/>
              </a:spcBef>
            </a:pPr>
            <a:r>
              <a:rPr sz="1800" spc="-5" dirty="0">
                <a:latin typeface="Arial"/>
                <a:cs typeface="Arial"/>
              </a:rPr>
              <a:t>Saneamiento Fiscal </a:t>
            </a:r>
            <a:r>
              <a:rPr sz="1800" dirty="0">
                <a:latin typeface="Arial"/>
                <a:cs typeface="Arial"/>
              </a:rPr>
              <a:t>y </a:t>
            </a:r>
            <a:r>
              <a:rPr sz="1800" spc="-5" dirty="0">
                <a:latin typeface="Arial"/>
                <a:cs typeface="Arial"/>
              </a:rPr>
              <a:t>Financiero de que </a:t>
            </a:r>
            <a:r>
              <a:rPr sz="1800" dirty="0">
                <a:latin typeface="Arial"/>
                <a:cs typeface="Arial"/>
              </a:rPr>
              <a:t>trata </a:t>
            </a:r>
            <a:r>
              <a:rPr sz="1800" spc="-5" dirty="0">
                <a:latin typeface="Arial"/>
                <a:cs typeface="Arial"/>
              </a:rPr>
              <a:t>la Ley 1608 de 2013 </a:t>
            </a:r>
            <a:r>
              <a:rPr sz="1800" dirty="0">
                <a:latin typeface="Arial"/>
                <a:cs typeface="Arial"/>
              </a:rPr>
              <a:t>y </a:t>
            </a:r>
            <a:r>
              <a:rPr sz="1800" spc="-5" dirty="0">
                <a:latin typeface="Arial"/>
                <a:cs typeface="Arial"/>
              </a:rPr>
              <a:t>demás</a:t>
            </a:r>
            <a:r>
              <a:rPr sz="1800" spc="135" dirty="0">
                <a:latin typeface="Arial"/>
                <a:cs typeface="Arial"/>
              </a:rPr>
              <a:t> </a:t>
            </a:r>
            <a:r>
              <a:rPr sz="1800" spc="-5" dirty="0">
                <a:latin typeface="Arial"/>
                <a:cs typeface="Arial"/>
              </a:rPr>
              <a:t>normas.</a:t>
            </a:r>
            <a:endParaRPr sz="1800">
              <a:latin typeface="Arial"/>
              <a:cs typeface="Arial"/>
            </a:endParaRPr>
          </a:p>
          <a:p>
            <a:pPr marL="5380355">
              <a:lnSpc>
                <a:spcPct val="100000"/>
              </a:lnSpc>
              <a:spcBef>
                <a:spcPts val="869"/>
              </a:spcBef>
            </a:pPr>
            <a:r>
              <a:rPr sz="2400" dirty="0">
                <a:solidFill>
                  <a:srgbClr val="4F81BC"/>
                </a:solidFill>
                <a:latin typeface="Calibri"/>
                <a:cs typeface="Calibri"/>
              </a:rPr>
              <a:t>Art. 77 </a:t>
            </a:r>
            <a:r>
              <a:rPr sz="2400" spc="-10" dirty="0">
                <a:solidFill>
                  <a:srgbClr val="4F81BC"/>
                </a:solidFill>
                <a:latin typeface="Calibri"/>
                <a:cs typeface="Calibri"/>
              </a:rPr>
              <a:t>Ley </a:t>
            </a:r>
            <a:r>
              <a:rPr sz="2400" spc="-5" dirty="0">
                <a:solidFill>
                  <a:srgbClr val="4F81BC"/>
                </a:solidFill>
                <a:latin typeface="Calibri"/>
                <a:cs typeface="Calibri"/>
              </a:rPr>
              <a:t>1955 de</a:t>
            </a:r>
            <a:r>
              <a:rPr sz="2400" spc="-85" dirty="0">
                <a:solidFill>
                  <a:srgbClr val="4F81BC"/>
                </a:solidFill>
                <a:latin typeface="Calibri"/>
                <a:cs typeface="Calibri"/>
              </a:rPr>
              <a:t> </a:t>
            </a:r>
            <a:r>
              <a:rPr sz="2400" spc="-5" dirty="0">
                <a:solidFill>
                  <a:srgbClr val="4F81BC"/>
                </a:solidFill>
                <a:latin typeface="Calibri"/>
                <a:cs typeface="Calibri"/>
              </a:rPr>
              <a:t>2019</a:t>
            </a:r>
            <a:endParaRPr sz="2400">
              <a:latin typeface="Calibri"/>
              <a:cs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500" y="1115695"/>
            <a:ext cx="8407400" cy="1123315"/>
          </a:xfrm>
          <a:prstGeom prst="rect">
            <a:avLst/>
          </a:prstGeom>
        </p:spPr>
        <p:txBody>
          <a:bodyPr vert="horz" wrap="square" lIns="0" tIns="12700" rIns="0" bIns="0" rtlCol="0">
            <a:spAutoFit/>
          </a:bodyPr>
          <a:lstStyle/>
          <a:p>
            <a:pPr marL="12700" marR="5080" algn="just">
              <a:lnSpc>
                <a:spcPct val="100000"/>
              </a:lnSpc>
              <a:spcBef>
                <a:spcPts val="100"/>
              </a:spcBef>
            </a:pPr>
            <a:r>
              <a:rPr sz="1800" spc="-15" dirty="0">
                <a:solidFill>
                  <a:srgbClr val="000000"/>
                </a:solidFill>
              </a:rPr>
              <a:t>PARÁGRAFO </a:t>
            </a:r>
            <a:r>
              <a:rPr sz="1800" spc="-5" dirty="0">
                <a:solidFill>
                  <a:srgbClr val="000000"/>
                </a:solidFill>
              </a:rPr>
              <a:t>3o. El incumplimiento de lo dispuesto en el presente </a:t>
            </a:r>
            <a:r>
              <a:rPr sz="1800" dirty="0">
                <a:solidFill>
                  <a:srgbClr val="000000"/>
                </a:solidFill>
              </a:rPr>
              <a:t>artículo </a:t>
            </a:r>
            <a:r>
              <a:rPr sz="1800" spc="-5" dirty="0">
                <a:solidFill>
                  <a:srgbClr val="000000"/>
                </a:solidFill>
              </a:rPr>
              <a:t>genera  responsabilidad disciplinaria </a:t>
            </a:r>
            <a:r>
              <a:rPr sz="1800" dirty="0">
                <a:solidFill>
                  <a:srgbClr val="000000"/>
                </a:solidFill>
              </a:rPr>
              <a:t>y </a:t>
            </a:r>
            <a:r>
              <a:rPr sz="1800" spc="-5" dirty="0">
                <a:solidFill>
                  <a:srgbClr val="000000"/>
                </a:solidFill>
              </a:rPr>
              <a:t>fiscal para </a:t>
            </a:r>
            <a:r>
              <a:rPr sz="1800" dirty="0">
                <a:solidFill>
                  <a:srgbClr val="000000"/>
                </a:solidFill>
              </a:rPr>
              <a:t>los </a:t>
            </a:r>
            <a:r>
              <a:rPr sz="1800" spc="-5" dirty="0">
                <a:solidFill>
                  <a:srgbClr val="000000"/>
                </a:solidFill>
              </a:rPr>
              <a:t>representantes legales </a:t>
            </a:r>
            <a:r>
              <a:rPr sz="1800" dirty="0">
                <a:solidFill>
                  <a:srgbClr val="000000"/>
                </a:solidFill>
              </a:rPr>
              <a:t>y </a:t>
            </a:r>
            <a:r>
              <a:rPr sz="1800" spc="-5" dirty="0">
                <a:solidFill>
                  <a:srgbClr val="000000"/>
                </a:solidFill>
              </a:rPr>
              <a:t>revisores  fiscales, de </a:t>
            </a:r>
            <a:r>
              <a:rPr sz="1800" dirty="0">
                <a:solidFill>
                  <a:srgbClr val="000000"/>
                </a:solidFill>
              </a:rPr>
              <a:t>las </a:t>
            </a:r>
            <a:r>
              <a:rPr sz="1800" spc="-5" dirty="0">
                <a:solidFill>
                  <a:srgbClr val="000000"/>
                </a:solidFill>
              </a:rPr>
              <a:t>entidades territoriales </a:t>
            </a:r>
            <a:r>
              <a:rPr sz="1800" dirty="0">
                <a:solidFill>
                  <a:srgbClr val="000000"/>
                </a:solidFill>
              </a:rPr>
              <a:t>y </a:t>
            </a:r>
            <a:r>
              <a:rPr sz="1800" spc="-5" dirty="0">
                <a:solidFill>
                  <a:srgbClr val="000000"/>
                </a:solidFill>
              </a:rPr>
              <a:t>de las Empresas Sociales del Estado,  según</a:t>
            </a:r>
            <a:r>
              <a:rPr sz="1800" dirty="0">
                <a:solidFill>
                  <a:srgbClr val="000000"/>
                </a:solidFill>
              </a:rPr>
              <a:t> </a:t>
            </a:r>
            <a:r>
              <a:rPr sz="1800" spc="-5" dirty="0">
                <a:solidFill>
                  <a:srgbClr val="000000"/>
                </a:solidFill>
              </a:rPr>
              <a:t>corresponda.</a:t>
            </a:r>
            <a:endParaRPr sz="1800"/>
          </a:p>
        </p:txBody>
      </p:sp>
      <p:sp>
        <p:nvSpPr>
          <p:cNvPr id="3" name="object 3"/>
          <p:cNvSpPr/>
          <p:nvPr/>
        </p:nvSpPr>
        <p:spPr>
          <a:xfrm>
            <a:off x="5579321" y="4618251"/>
            <a:ext cx="3076294" cy="28642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98500" y="2487548"/>
            <a:ext cx="8407400" cy="2413635"/>
          </a:xfrm>
          <a:prstGeom prst="rect">
            <a:avLst/>
          </a:prstGeom>
        </p:spPr>
        <p:txBody>
          <a:bodyPr vert="horz" wrap="square" lIns="0" tIns="12700" rIns="0" bIns="0" rtlCol="0">
            <a:spAutoFit/>
          </a:bodyPr>
          <a:lstStyle/>
          <a:p>
            <a:pPr marL="12700" marR="5080" algn="just">
              <a:lnSpc>
                <a:spcPct val="100000"/>
              </a:lnSpc>
              <a:spcBef>
                <a:spcPts val="100"/>
              </a:spcBef>
            </a:pPr>
            <a:r>
              <a:rPr sz="1800" spc="-15" dirty="0">
                <a:latin typeface="Arial"/>
                <a:cs typeface="Arial"/>
              </a:rPr>
              <a:t>PARÁGRAFO </a:t>
            </a:r>
            <a:r>
              <a:rPr sz="1800" spc="-5" dirty="0">
                <a:latin typeface="Arial"/>
                <a:cs typeface="Arial"/>
              </a:rPr>
              <a:t>4o. El Ministerio </a:t>
            </a:r>
            <a:r>
              <a:rPr sz="1800" dirty="0">
                <a:latin typeface="Arial"/>
                <a:cs typeface="Arial"/>
              </a:rPr>
              <a:t>de </a:t>
            </a:r>
            <a:r>
              <a:rPr sz="1800" spc="-5" dirty="0">
                <a:latin typeface="Arial"/>
                <a:cs typeface="Arial"/>
              </a:rPr>
              <a:t>Hacienda </a:t>
            </a:r>
            <a:r>
              <a:rPr sz="1800" dirty="0">
                <a:latin typeface="Arial"/>
                <a:cs typeface="Arial"/>
              </a:rPr>
              <a:t>y </a:t>
            </a:r>
            <a:r>
              <a:rPr sz="1800" spc="-5" dirty="0">
                <a:latin typeface="Arial"/>
                <a:cs typeface="Arial"/>
              </a:rPr>
              <a:t>Crédito Público </a:t>
            </a:r>
            <a:r>
              <a:rPr sz="1800" dirty="0">
                <a:latin typeface="Arial"/>
                <a:cs typeface="Arial"/>
              </a:rPr>
              <a:t>remitirá </a:t>
            </a:r>
            <a:r>
              <a:rPr sz="1800" spc="-5" dirty="0">
                <a:latin typeface="Arial"/>
                <a:cs typeface="Arial"/>
              </a:rPr>
              <a:t>a </a:t>
            </a:r>
            <a:r>
              <a:rPr sz="1800" dirty="0">
                <a:latin typeface="Arial"/>
                <a:cs typeface="Arial"/>
              </a:rPr>
              <a:t>la  </a:t>
            </a:r>
            <a:r>
              <a:rPr sz="1800" spc="-5" dirty="0">
                <a:latin typeface="Arial"/>
                <a:cs typeface="Arial"/>
              </a:rPr>
              <a:t>Superintendencia Nacional </a:t>
            </a:r>
            <a:r>
              <a:rPr sz="1800" dirty="0">
                <a:latin typeface="Arial"/>
                <a:cs typeface="Arial"/>
              </a:rPr>
              <a:t>de </a:t>
            </a:r>
            <a:r>
              <a:rPr sz="1800" spc="-5" dirty="0">
                <a:latin typeface="Arial"/>
                <a:cs typeface="Arial"/>
              </a:rPr>
              <a:t>Salud </a:t>
            </a:r>
            <a:r>
              <a:rPr sz="1800" dirty="0">
                <a:latin typeface="Arial"/>
                <a:cs typeface="Arial"/>
              </a:rPr>
              <a:t>la </a:t>
            </a:r>
            <a:r>
              <a:rPr sz="1800" spc="-5" dirty="0">
                <a:latin typeface="Arial"/>
                <a:cs typeface="Arial"/>
              </a:rPr>
              <a:t>información </a:t>
            </a:r>
            <a:r>
              <a:rPr sz="1800" dirty="0">
                <a:latin typeface="Arial"/>
                <a:cs typeface="Arial"/>
              </a:rPr>
              <a:t>de </a:t>
            </a:r>
            <a:r>
              <a:rPr sz="1800" spc="-5" dirty="0">
                <a:latin typeface="Arial"/>
                <a:cs typeface="Arial"/>
              </a:rPr>
              <a:t>las Empresas Sociales </a:t>
            </a:r>
            <a:r>
              <a:rPr sz="1800" dirty="0">
                <a:latin typeface="Arial"/>
                <a:cs typeface="Arial"/>
              </a:rPr>
              <a:t>del  </a:t>
            </a:r>
            <a:r>
              <a:rPr sz="1800" spc="-5" dirty="0">
                <a:latin typeface="Arial"/>
                <a:cs typeface="Arial"/>
              </a:rPr>
              <a:t>Estado </a:t>
            </a:r>
            <a:r>
              <a:rPr sz="1800" spc="-10" dirty="0">
                <a:latin typeface="Arial"/>
                <a:cs typeface="Arial"/>
              </a:rPr>
              <a:t>que, </a:t>
            </a:r>
            <a:r>
              <a:rPr sz="1800" spc="-5" dirty="0">
                <a:latin typeface="Arial"/>
                <a:cs typeface="Arial"/>
              </a:rPr>
              <a:t>de acuerdo con las evaluaciones realizadas </a:t>
            </a:r>
            <a:r>
              <a:rPr sz="1800" spc="-10" dirty="0">
                <a:latin typeface="Arial"/>
                <a:cs typeface="Arial"/>
              </a:rPr>
              <a:t>por </a:t>
            </a:r>
            <a:r>
              <a:rPr sz="1800" spc="-5" dirty="0">
                <a:latin typeface="Arial"/>
                <a:cs typeface="Arial"/>
              </a:rPr>
              <a:t>el Ministerio   incumplan </a:t>
            </a:r>
            <a:r>
              <a:rPr sz="1800" dirty="0">
                <a:latin typeface="Arial"/>
                <a:cs typeface="Arial"/>
              </a:rPr>
              <a:t>el </a:t>
            </a:r>
            <a:r>
              <a:rPr sz="1800" spc="-5" dirty="0">
                <a:latin typeface="Arial"/>
                <a:cs typeface="Arial"/>
              </a:rPr>
              <a:t>Programa </a:t>
            </a:r>
            <a:r>
              <a:rPr sz="1800" dirty="0">
                <a:latin typeface="Arial"/>
                <a:cs typeface="Arial"/>
              </a:rPr>
              <a:t>de </a:t>
            </a:r>
            <a:r>
              <a:rPr sz="1800" spc="-5" dirty="0">
                <a:latin typeface="Arial"/>
                <a:cs typeface="Arial"/>
              </a:rPr>
              <a:t>Saneamiento Fiscal </a:t>
            </a:r>
            <a:r>
              <a:rPr sz="1800" dirty="0">
                <a:latin typeface="Arial"/>
                <a:cs typeface="Arial"/>
              </a:rPr>
              <a:t>y </a:t>
            </a:r>
            <a:r>
              <a:rPr sz="1800" spc="-5" dirty="0">
                <a:latin typeface="Arial"/>
                <a:cs typeface="Arial"/>
              </a:rPr>
              <a:t>Financiero, para que </a:t>
            </a:r>
            <a:r>
              <a:rPr sz="1800" spc="-10" dirty="0">
                <a:latin typeface="Arial"/>
                <a:cs typeface="Arial"/>
              </a:rPr>
              <a:t>la  </a:t>
            </a:r>
            <a:r>
              <a:rPr sz="1800" spc="-5" dirty="0">
                <a:latin typeface="Arial"/>
                <a:cs typeface="Arial"/>
              </a:rPr>
              <a:t>Superintendencia Nacional </a:t>
            </a:r>
            <a:r>
              <a:rPr sz="1800" dirty="0">
                <a:latin typeface="Arial"/>
                <a:cs typeface="Arial"/>
              </a:rPr>
              <a:t>de </a:t>
            </a:r>
            <a:r>
              <a:rPr sz="1800" spc="-5" dirty="0">
                <a:latin typeface="Arial"/>
                <a:cs typeface="Arial"/>
              </a:rPr>
              <a:t>Salud </a:t>
            </a:r>
            <a:r>
              <a:rPr sz="1800" dirty="0">
                <a:latin typeface="Arial"/>
                <a:cs typeface="Arial"/>
              </a:rPr>
              <a:t>adelante </a:t>
            </a:r>
            <a:r>
              <a:rPr sz="1800" spc="-5" dirty="0">
                <a:latin typeface="Arial"/>
                <a:cs typeface="Arial"/>
              </a:rPr>
              <a:t>las actuaciones a que haya </a:t>
            </a:r>
            <a:r>
              <a:rPr sz="1800" spc="-20" dirty="0">
                <a:latin typeface="Arial"/>
                <a:cs typeface="Arial"/>
              </a:rPr>
              <a:t>lugar,  </a:t>
            </a:r>
            <a:r>
              <a:rPr sz="1800" spc="-5" dirty="0">
                <a:latin typeface="Arial"/>
                <a:cs typeface="Arial"/>
              </a:rPr>
              <a:t>de conformidad con el marco de </a:t>
            </a:r>
            <a:r>
              <a:rPr sz="1800" dirty="0">
                <a:latin typeface="Arial"/>
                <a:cs typeface="Arial"/>
              </a:rPr>
              <a:t>sus</a:t>
            </a:r>
            <a:r>
              <a:rPr sz="1800" spc="35" dirty="0">
                <a:latin typeface="Arial"/>
                <a:cs typeface="Arial"/>
              </a:rPr>
              <a:t> </a:t>
            </a:r>
            <a:r>
              <a:rPr sz="1800" spc="-5" dirty="0">
                <a:latin typeface="Arial"/>
                <a:cs typeface="Arial"/>
              </a:rPr>
              <a:t>competencias.</a:t>
            </a:r>
            <a:endParaRPr sz="1800">
              <a:latin typeface="Arial"/>
              <a:cs typeface="Arial"/>
            </a:endParaRPr>
          </a:p>
          <a:p>
            <a:pPr>
              <a:lnSpc>
                <a:spcPct val="100000"/>
              </a:lnSpc>
              <a:spcBef>
                <a:spcPts val="30"/>
              </a:spcBef>
            </a:pPr>
            <a:endParaRPr sz="2550">
              <a:latin typeface="Times New Roman"/>
              <a:cs typeface="Times New Roman"/>
            </a:endParaRPr>
          </a:p>
          <a:p>
            <a:pPr marL="5287010">
              <a:lnSpc>
                <a:spcPct val="100000"/>
              </a:lnSpc>
            </a:pPr>
            <a:r>
              <a:rPr sz="2400" dirty="0">
                <a:solidFill>
                  <a:srgbClr val="4F81BC"/>
                </a:solidFill>
                <a:latin typeface="Calibri"/>
                <a:cs typeface="Calibri"/>
              </a:rPr>
              <a:t>Art. 77 </a:t>
            </a:r>
            <a:r>
              <a:rPr sz="2400" spc="-10" dirty="0">
                <a:solidFill>
                  <a:srgbClr val="4F81BC"/>
                </a:solidFill>
                <a:latin typeface="Calibri"/>
                <a:cs typeface="Calibri"/>
              </a:rPr>
              <a:t>Ley </a:t>
            </a:r>
            <a:r>
              <a:rPr sz="2400" spc="-5" dirty="0">
                <a:solidFill>
                  <a:srgbClr val="4F81BC"/>
                </a:solidFill>
                <a:latin typeface="Calibri"/>
                <a:cs typeface="Calibri"/>
              </a:rPr>
              <a:t>1955 de</a:t>
            </a:r>
            <a:r>
              <a:rPr sz="2400" spc="-105" dirty="0">
                <a:solidFill>
                  <a:srgbClr val="4F81BC"/>
                </a:solidFill>
                <a:latin typeface="Calibri"/>
                <a:cs typeface="Calibri"/>
              </a:rPr>
              <a:t> </a:t>
            </a:r>
            <a:r>
              <a:rPr sz="2400" spc="-5" dirty="0">
                <a:solidFill>
                  <a:srgbClr val="4F81BC"/>
                </a:solidFill>
                <a:latin typeface="Calibri"/>
                <a:cs typeface="Calibri"/>
              </a:rPr>
              <a:t>2019</a:t>
            </a:r>
            <a:endParaRPr sz="2400">
              <a:latin typeface="Calibri"/>
              <a:cs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83359" y="4806174"/>
            <a:ext cx="2918226" cy="287182"/>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98500" y="733806"/>
            <a:ext cx="8422640" cy="4354195"/>
          </a:xfrm>
          <a:prstGeom prst="rect">
            <a:avLst/>
          </a:prstGeom>
        </p:spPr>
        <p:txBody>
          <a:bodyPr vert="horz" wrap="square" lIns="0" tIns="13335" rIns="0" bIns="0" rtlCol="0">
            <a:spAutoFit/>
          </a:bodyPr>
          <a:lstStyle/>
          <a:p>
            <a:pPr marL="12700" marR="18415" algn="just">
              <a:lnSpc>
                <a:spcPct val="100000"/>
              </a:lnSpc>
              <a:spcBef>
                <a:spcPts val="105"/>
              </a:spcBef>
            </a:pPr>
            <a:r>
              <a:rPr sz="1700" dirty="0">
                <a:latin typeface="Arial"/>
                <a:cs typeface="Arial"/>
              </a:rPr>
              <a:t>A </a:t>
            </a:r>
            <a:r>
              <a:rPr sz="1700" spc="-5" dirty="0">
                <a:latin typeface="Arial"/>
                <a:cs typeface="Arial"/>
              </a:rPr>
              <a:t>partir </a:t>
            </a:r>
            <a:r>
              <a:rPr sz="1700" dirty="0">
                <a:latin typeface="Arial"/>
                <a:cs typeface="Arial"/>
              </a:rPr>
              <a:t>de la fecha de presentación de los programas de saneamiento fiscales y  financieros que adopten las </a:t>
            </a:r>
            <a:r>
              <a:rPr sz="1700" spc="5" dirty="0">
                <a:latin typeface="Arial"/>
                <a:cs typeface="Arial"/>
              </a:rPr>
              <a:t>ESE </a:t>
            </a:r>
            <a:r>
              <a:rPr sz="1700" dirty="0">
                <a:latin typeface="Arial"/>
                <a:cs typeface="Arial"/>
              </a:rPr>
              <a:t>categorizadas en riesgo medio o alto, y hasta que </a:t>
            </a:r>
            <a:r>
              <a:rPr sz="1700" spc="-5" dirty="0">
                <a:latin typeface="Arial"/>
                <a:cs typeface="Arial"/>
              </a:rPr>
              <a:t>se  </a:t>
            </a:r>
            <a:r>
              <a:rPr sz="1700" dirty="0">
                <a:latin typeface="Arial"/>
                <a:cs typeface="Arial"/>
              </a:rPr>
              <a:t>emita el pronunciamiento del Ministerio de Hacienda y Crédito Público, no podrá  iniciarse ningún proceso ejecutivo contra la ESE y se suspenderán los que se  encuentren en curso. Durante la evaluación del programa se suspende el término de  </a:t>
            </a:r>
            <a:r>
              <a:rPr sz="1700" spc="-5" dirty="0">
                <a:latin typeface="Arial"/>
                <a:cs typeface="Arial"/>
              </a:rPr>
              <a:t>prescripción </a:t>
            </a:r>
            <a:r>
              <a:rPr sz="1700" dirty="0">
                <a:latin typeface="Arial"/>
                <a:cs typeface="Arial"/>
              </a:rPr>
              <a:t>y </a:t>
            </a:r>
            <a:r>
              <a:rPr sz="1700" spc="5" dirty="0">
                <a:latin typeface="Arial"/>
                <a:cs typeface="Arial"/>
              </a:rPr>
              <a:t>no </a:t>
            </a:r>
            <a:r>
              <a:rPr sz="1700" dirty="0">
                <a:latin typeface="Arial"/>
                <a:cs typeface="Arial"/>
              </a:rPr>
              <a:t>opera la caducidad de las acciones respecto de los créditos contra </a:t>
            </a:r>
            <a:r>
              <a:rPr sz="1700" spc="5" dirty="0">
                <a:latin typeface="Arial"/>
                <a:cs typeface="Arial"/>
              </a:rPr>
              <a:t>la  </a:t>
            </a:r>
            <a:r>
              <a:rPr sz="1700" dirty="0">
                <a:latin typeface="Arial"/>
                <a:cs typeface="Arial"/>
              </a:rPr>
              <a:t>ESE.</a:t>
            </a:r>
            <a:endParaRPr sz="1700">
              <a:latin typeface="Arial"/>
              <a:cs typeface="Arial"/>
            </a:endParaRPr>
          </a:p>
          <a:p>
            <a:pPr>
              <a:lnSpc>
                <a:spcPct val="100000"/>
              </a:lnSpc>
              <a:spcBef>
                <a:spcPts val="30"/>
              </a:spcBef>
            </a:pPr>
            <a:endParaRPr sz="1750">
              <a:latin typeface="Times New Roman"/>
              <a:cs typeface="Times New Roman"/>
            </a:endParaRPr>
          </a:p>
          <a:p>
            <a:pPr marL="12700" marR="19050" algn="just">
              <a:lnSpc>
                <a:spcPct val="100000"/>
              </a:lnSpc>
            </a:pPr>
            <a:r>
              <a:rPr sz="1700" dirty="0">
                <a:latin typeface="Arial"/>
                <a:cs typeface="Arial"/>
              </a:rPr>
              <a:t>Como consecuencia de la </a:t>
            </a:r>
            <a:r>
              <a:rPr sz="1700" spc="-5" dirty="0">
                <a:latin typeface="Arial"/>
                <a:cs typeface="Arial"/>
              </a:rPr>
              <a:t>viabilidad </a:t>
            </a:r>
            <a:r>
              <a:rPr sz="1700" dirty="0">
                <a:latin typeface="Arial"/>
                <a:cs typeface="Arial"/>
              </a:rPr>
              <a:t>del programa se levantarán las medidas  cautelares vigentes y se terminarán los procesos ejecutivos en curso. Serán nulas de  pleno derecho las actuaciones </a:t>
            </a:r>
            <a:r>
              <a:rPr sz="1700" spc="-5" dirty="0">
                <a:latin typeface="Arial"/>
                <a:cs typeface="Arial"/>
              </a:rPr>
              <a:t>judiciales </a:t>
            </a:r>
            <a:r>
              <a:rPr sz="1700" dirty="0">
                <a:latin typeface="Arial"/>
                <a:cs typeface="Arial"/>
              </a:rPr>
              <a:t>con inobservancia de la presente medida. Lo  anterior no tendrá aplicación cuando se presente concepto de no viabilidad por </a:t>
            </a:r>
            <a:r>
              <a:rPr sz="1700" spc="-5" dirty="0">
                <a:latin typeface="Arial"/>
                <a:cs typeface="Arial"/>
              </a:rPr>
              <a:t>parte  </a:t>
            </a:r>
            <a:r>
              <a:rPr sz="1700" dirty="0">
                <a:latin typeface="Arial"/>
                <a:cs typeface="Arial"/>
              </a:rPr>
              <a:t>del </a:t>
            </a:r>
            <a:r>
              <a:rPr sz="1700" spc="-5" dirty="0">
                <a:latin typeface="Arial"/>
                <a:cs typeface="Arial"/>
              </a:rPr>
              <a:t>Ministerio </a:t>
            </a:r>
            <a:r>
              <a:rPr sz="1700" dirty="0">
                <a:latin typeface="Arial"/>
                <a:cs typeface="Arial"/>
              </a:rPr>
              <a:t>de Hacienda y Crédito Público, en éste caso el </a:t>
            </a:r>
            <a:r>
              <a:rPr sz="1700" spc="-5" dirty="0">
                <a:latin typeface="Arial"/>
                <a:cs typeface="Arial"/>
              </a:rPr>
              <a:t>Ministerio </a:t>
            </a:r>
            <a:r>
              <a:rPr sz="1700" dirty="0">
                <a:latin typeface="Arial"/>
                <a:cs typeface="Arial"/>
              </a:rPr>
              <a:t>de Salud y  Protección Social y la Superintendencia Nacional de Salud deben dar aplicación al  Artículo 7 de la presente</a:t>
            </a:r>
            <a:r>
              <a:rPr sz="1700" spc="10" dirty="0">
                <a:latin typeface="Arial"/>
                <a:cs typeface="Arial"/>
              </a:rPr>
              <a:t> </a:t>
            </a:r>
            <a:r>
              <a:rPr sz="1700" spc="-35" dirty="0">
                <a:latin typeface="Arial"/>
                <a:cs typeface="Arial"/>
              </a:rPr>
              <a:t>ley.</a:t>
            </a:r>
            <a:endParaRPr sz="1700">
              <a:latin typeface="Arial"/>
              <a:cs typeface="Arial"/>
            </a:endParaRPr>
          </a:p>
          <a:p>
            <a:pPr marL="5490845">
              <a:lnSpc>
                <a:spcPct val="100000"/>
              </a:lnSpc>
              <a:spcBef>
                <a:spcPts val="595"/>
              </a:spcBef>
            </a:pPr>
            <a:r>
              <a:rPr sz="2400" dirty="0">
                <a:solidFill>
                  <a:srgbClr val="4F81BC"/>
                </a:solidFill>
                <a:latin typeface="Calibri"/>
                <a:cs typeface="Calibri"/>
              </a:rPr>
              <a:t>Art. 9 </a:t>
            </a:r>
            <a:r>
              <a:rPr sz="2400" spc="-5" dirty="0">
                <a:solidFill>
                  <a:srgbClr val="4F81BC"/>
                </a:solidFill>
                <a:latin typeface="Calibri"/>
                <a:cs typeface="Calibri"/>
              </a:rPr>
              <a:t>Ley 1966 de</a:t>
            </a:r>
            <a:r>
              <a:rPr sz="2400" spc="-114" dirty="0">
                <a:solidFill>
                  <a:srgbClr val="4F81BC"/>
                </a:solidFill>
                <a:latin typeface="Calibri"/>
                <a:cs typeface="Calibri"/>
              </a:rPr>
              <a:t> </a:t>
            </a:r>
            <a:r>
              <a:rPr sz="2400" spc="-5" dirty="0">
                <a:solidFill>
                  <a:srgbClr val="4F81BC"/>
                </a:solidFill>
                <a:latin typeface="Calibri"/>
                <a:cs typeface="Calibri"/>
              </a:rPr>
              <a:t>2019</a:t>
            </a:r>
            <a:endParaRPr sz="2400">
              <a:latin typeface="Calibri"/>
              <a:cs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98855" y="4626860"/>
            <a:ext cx="3841679" cy="33833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11023" y="1094613"/>
            <a:ext cx="8554720" cy="3863975"/>
          </a:xfrm>
          <a:prstGeom prst="rect">
            <a:avLst/>
          </a:prstGeom>
        </p:spPr>
        <p:txBody>
          <a:bodyPr vert="horz" wrap="square" lIns="0" tIns="12700" rIns="0" bIns="0" rtlCol="0">
            <a:spAutoFit/>
          </a:bodyPr>
          <a:lstStyle/>
          <a:p>
            <a:pPr marL="12700" marR="5080" algn="just">
              <a:lnSpc>
                <a:spcPct val="100000"/>
              </a:lnSpc>
              <a:spcBef>
                <a:spcPts val="100"/>
              </a:spcBef>
            </a:pPr>
            <a:r>
              <a:rPr sz="2400" dirty="0">
                <a:latin typeface="Calibri"/>
                <a:cs typeface="Calibri"/>
              </a:rPr>
              <a:t>El </a:t>
            </a:r>
            <a:r>
              <a:rPr sz="2400" spc="-15" dirty="0">
                <a:latin typeface="Calibri"/>
                <a:cs typeface="Calibri"/>
              </a:rPr>
              <a:t>Programa </a:t>
            </a:r>
            <a:r>
              <a:rPr sz="2400" spc="-5" dirty="0">
                <a:latin typeface="Calibri"/>
                <a:cs typeface="Calibri"/>
              </a:rPr>
              <a:t>de </a:t>
            </a:r>
            <a:r>
              <a:rPr sz="2400" spc="-10" dirty="0">
                <a:latin typeface="Calibri"/>
                <a:cs typeface="Calibri"/>
              </a:rPr>
              <a:t>Saneamiento Fiscal </a:t>
            </a:r>
            <a:r>
              <a:rPr sz="2400" dirty="0">
                <a:latin typeface="Calibri"/>
                <a:cs typeface="Calibri"/>
              </a:rPr>
              <a:t>y </a:t>
            </a:r>
            <a:r>
              <a:rPr sz="2400" spc="-10" dirty="0">
                <a:latin typeface="Calibri"/>
                <a:cs typeface="Calibri"/>
              </a:rPr>
              <a:t>Financiero elaborado </a:t>
            </a:r>
            <a:r>
              <a:rPr sz="2400" spc="-5" dirty="0">
                <a:latin typeface="Calibri"/>
                <a:cs typeface="Calibri"/>
              </a:rPr>
              <a:t>por </a:t>
            </a:r>
            <a:r>
              <a:rPr sz="2400" dirty="0">
                <a:latin typeface="Calibri"/>
                <a:cs typeface="Calibri"/>
              </a:rPr>
              <a:t>las  </a:t>
            </a:r>
            <a:r>
              <a:rPr sz="2400" spc="-10" dirty="0">
                <a:latin typeface="Calibri"/>
                <a:cs typeface="Calibri"/>
              </a:rPr>
              <a:t>Empresas Sociales </a:t>
            </a:r>
            <a:r>
              <a:rPr sz="2400" spc="-5" dirty="0">
                <a:latin typeface="Calibri"/>
                <a:cs typeface="Calibri"/>
              </a:rPr>
              <a:t>del </a:t>
            </a:r>
            <a:r>
              <a:rPr sz="2400" spc="-10" dirty="0">
                <a:latin typeface="Calibri"/>
                <a:cs typeface="Calibri"/>
              </a:rPr>
              <a:t>Estado </a:t>
            </a:r>
            <a:r>
              <a:rPr sz="2400" b="1" u="heavy" spc="-10" dirty="0">
                <a:uFill>
                  <a:solidFill>
                    <a:srgbClr val="000000"/>
                  </a:solidFill>
                </a:uFill>
                <a:latin typeface="Calibri"/>
                <a:cs typeface="Calibri"/>
              </a:rPr>
              <a:t>deberá </a:t>
            </a:r>
            <a:r>
              <a:rPr sz="2400" b="1" u="heavy" dirty="0">
                <a:uFill>
                  <a:solidFill>
                    <a:srgbClr val="000000"/>
                  </a:solidFill>
                </a:uFill>
                <a:latin typeface="Calibri"/>
                <a:cs typeface="Calibri"/>
              </a:rPr>
              <a:t>ser </a:t>
            </a:r>
            <a:r>
              <a:rPr sz="2400" b="1" u="heavy" spc="-10" dirty="0">
                <a:uFill>
                  <a:solidFill>
                    <a:srgbClr val="000000"/>
                  </a:solidFill>
                </a:uFill>
                <a:latin typeface="Calibri"/>
                <a:cs typeface="Calibri"/>
              </a:rPr>
              <a:t>presentado </a:t>
            </a:r>
            <a:r>
              <a:rPr sz="2400" b="1" u="heavy" spc="-15" dirty="0">
                <a:uFill>
                  <a:solidFill>
                    <a:srgbClr val="000000"/>
                  </a:solidFill>
                </a:uFill>
                <a:latin typeface="Calibri"/>
                <a:cs typeface="Calibri"/>
              </a:rPr>
              <a:t>para </a:t>
            </a:r>
            <a:r>
              <a:rPr sz="2400" b="1" u="heavy" dirty="0">
                <a:uFill>
                  <a:solidFill>
                    <a:srgbClr val="000000"/>
                  </a:solidFill>
                </a:uFill>
                <a:latin typeface="Calibri"/>
                <a:cs typeface="Calibri"/>
              </a:rPr>
              <a:t>su </a:t>
            </a:r>
            <a:r>
              <a:rPr sz="2400" b="1" dirty="0">
                <a:latin typeface="Calibri"/>
                <a:cs typeface="Calibri"/>
              </a:rPr>
              <a:t> </a:t>
            </a:r>
            <a:r>
              <a:rPr sz="2400" b="1" u="heavy" spc="-5" dirty="0">
                <a:uFill>
                  <a:solidFill>
                    <a:srgbClr val="000000"/>
                  </a:solidFill>
                </a:uFill>
                <a:latin typeface="Calibri"/>
                <a:cs typeface="Calibri"/>
              </a:rPr>
              <a:t>viabilidad, </a:t>
            </a:r>
            <a:r>
              <a:rPr sz="2400" b="1" u="heavy" spc="-15" dirty="0">
                <a:uFill>
                  <a:solidFill>
                    <a:srgbClr val="000000"/>
                  </a:solidFill>
                </a:uFill>
                <a:latin typeface="Calibri"/>
                <a:cs typeface="Calibri"/>
              </a:rPr>
              <a:t>ante </a:t>
            </a:r>
            <a:r>
              <a:rPr sz="2400" b="1" u="heavy" dirty="0">
                <a:uFill>
                  <a:solidFill>
                    <a:srgbClr val="000000"/>
                  </a:solidFill>
                </a:uFill>
                <a:latin typeface="Calibri"/>
                <a:cs typeface="Calibri"/>
              </a:rPr>
              <a:t>el </a:t>
            </a:r>
            <a:r>
              <a:rPr sz="2400" b="1" u="heavy" spc="-10" dirty="0">
                <a:uFill>
                  <a:solidFill>
                    <a:srgbClr val="000000"/>
                  </a:solidFill>
                </a:uFill>
                <a:latin typeface="Calibri"/>
                <a:cs typeface="Calibri"/>
              </a:rPr>
              <a:t>Ministerio </a:t>
            </a:r>
            <a:r>
              <a:rPr sz="2400" b="1" u="heavy" spc="-5" dirty="0">
                <a:uFill>
                  <a:solidFill>
                    <a:srgbClr val="000000"/>
                  </a:solidFill>
                </a:uFill>
                <a:latin typeface="Calibri"/>
                <a:cs typeface="Calibri"/>
              </a:rPr>
              <a:t>de Hacienda </a:t>
            </a:r>
            <a:r>
              <a:rPr sz="2400" b="1" u="heavy" dirty="0">
                <a:uFill>
                  <a:solidFill>
                    <a:srgbClr val="000000"/>
                  </a:solidFill>
                </a:uFill>
                <a:latin typeface="Calibri"/>
                <a:cs typeface="Calibri"/>
              </a:rPr>
              <a:t>y </a:t>
            </a:r>
            <a:r>
              <a:rPr sz="2400" b="1" u="heavy" spc="-15" dirty="0">
                <a:uFill>
                  <a:solidFill>
                    <a:srgbClr val="000000"/>
                  </a:solidFill>
                </a:uFill>
                <a:latin typeface="Calibri"/>
                <a:cs typeface="Calibri"/>
              </a:rPr>
              <a:t>Crédito </a:t>
            </a:r>
            <a:r>
              <a:rPr sz="2400" b="1" u="heavy" spc="-10" dirty="0">
                <a:uFill>
                  <a:solidFill>
                    <a:srgbClr val="000000"/>
                  </a:solidFill>
                </a:uFill>
                <a:latin typeface="Calibri"/>
                <a:cs typeface="Calibri"/>
              </a:rPr>
              <a:t>Público, </a:t>
            </a:r>
            <a:r>
              <a:rPr sz="2400" b="1" u="heavy" spc="-5" dirty="0">
                <a:uFill>
                  <a:solidFill>
                    <a:srgbClr val="000000"/>
                  </a:solidFill>
                </a:uFill>
                <a:latin typeface="Calibri"/>
                <a:cs typeface="Calibri"/>
              </a:rPr>
              <a:t>por </a:t>
            </a:r>
            <a:r>
              <a:rPr sz="2400" b="1" spc="530" dirty="0">
                <a:latin typeface="Calibri"/>
                <a:cs typeface="Calibri"/>
              </a:rPr>
              <a:t> </a:t>
            </a:r>
            <a:r>
              <a:rPr sz="2400" b="1" u="heavy" spc="-10" dirty="0">
                <a:uFill>
                  <a:solidFill>
                    <a:srgbClr val="000000"/>
                  </a:solidFill>
                </a:uFill>
                <a:latin typeface="Calibri"/>
                <a:cs typeface="Calibri"/>
              </a:rPr>
              <a:t>parte </a:t>
            </a:r>
            <a:r>
              <a:rPr sz="2400" b="1" u="heavy" dirty="0">
                <a:uFill>
                  <a:solidFill>
                    <a:srgbClr val="000000"/>
                  </a:solidFill>
                </a:uFill>
                <a:latin typeface="Calibri"/>
                <a:cs typeface="Calibri"/>
              </a:rPr>
              <a:t>del </a:t>
            </a:r>
            <a:r>
              <a:rPr sz="2400" b="1" u="heavy" spc="-5" dirty="0">
                <a:uFill>
                  <a:solidFill>
                    <a:srgbClr val="000000"/>
                  </a:solidFill>
                </a:uFill>
                <a:latin typeface="Calibri"/>
                <a:cs typeface="Calibri"/>
              </a:rPr>
              <a:t>Gobernador </a:t>
            </a:r>
            <a:r>
              <a:rPr sz="2400" b="1" u="heavy" dirty="0">
                <a:uFill>
                  <a:solidFill>
                    <a:srgbClr val="000000"/>
                  </a:solidFill>
                </a:uFill>
                <a:latin typeface="Calibri"/>
                <a:cs typeface="Calibri"/>
              </a:rPr>
              <a:t>o </a:t>
            </a:r>
            <a:r>
              <a:rPr sz="2400" b="1" u="heavy" spc="-5" dirty="0">
                <a:uFill>
                  <a:solidFill>
                    <a:srgbClr val="000000"/>
                  </a:solidFill>
                </a:uFill>
                <a:latin typeface="Calibri"/>
                <a:cs typeface="Calibri"/>
              </a:rPr>
              <a:t>Alcalde </a:t>
            </a:r>
            <a:r>
              <a:rPr sz="2400" b="1" u="heavy" spc="-10" dirty="0">
                <a:uFill>
                  <a:solidFill>
                    <a:srgbClr val="000000"/>
                  </a:solidFill>
                </a:uFill>
                <a:latin typeface="Calibri"/>
                <a:cs typeface="Calibri"/>
              </a:rPr>
              <a:t>Distrital</a:t>
            </a:r>
            <a:r>
              <a:rPr sz="2400" spc="-10" dirty="0">
                <a:latin typeface="Calibri"/>
                <a:cs typeface="Calibri"/>
              </a:rPr>
              <a:t>, </a:t>
            </a:r>
            <a:r>
              <a:rPr sz="2400" dirty="0">
                <a:latin typeface="Calibri"/>
                <a:cs typeface="Calibri"/>
              </a:rPr>
              <a:t>en el </a:t>
            </a:r>
            <a:r>
              <a:rPr sz="2400" spc="-5" dirty="0">
                <a:latin typeface="Calibri"/>
                <a:cs typeface="Calibri"/>
              </a:rPr>
              <a:t>caso de </a:t>
            </a:r>
            <a:r>
              <a:rPr sz="2400" dirty="0">
                <a:latin typeface="Calibri"/>
                <a:cs typeface="Calibri"/>
              </a:rPr>
              <a:t>las </a:t>
            </a:r>
            <a:r>
              <a:rPr sz="2400" spc="-10" dirty="0">
                <a:latin typeface="Calibri"/>
                <a:cs typeface="Calibri"/>
              </a:rPr>
              <a:t>Empresas  </a:t>
            </a:r>
            <a:r>
              <a:rPr sz="2400" spc="-5" dirty="0">
                <a:latin typeface="Calibri"/>
                <a:cs typeface="Calibri"/>
              </a:rPr>
              <a:t>Sociales del </a:t>
            </a:r>
            <a:r>
              <a:rPr sz="2400" spc="-10" dirty="0">
                <a:latin typeface="Calibri"/>
                <a:cs typeface="Calibri"/>
              </a:rPr>
              <a:t>Estado </a:t>
            </a:r>
            <a:r>
              <a:rPr sz="2400" spc="-5" dirty="0">
                <a:latin typeface="Calibri"/>
                <a:cs typeface="Calibri"/>
              </a:rPr>
              <a:t>de nivel </a:t>
            </a:r>
            <a:r>
              <a:rPr sz="2400" spc="-10" dirty="0">
                <a:latin typeface="Calibri"/>
                <a:cs typeface="Calibri"/>
              </a:rPr>
              <a:t>departamental </a:t>
            </a:r>
            <a:r>
              <a:rPr sz="2400" dirty="0">
                <a:latin typeface="Calibri"/>
                <a:cs typeface="Calibri"/>
              </a:rPr>
              <a:t>o </a:t>
            </a:r>
            <a:r>
              <a:rPr sz="2400" spc="-10" dirty="0">
                <a:latin typeface="Calibri"/>
                <a:cs typeface="Calibri"/>
              </a:rPr>
              <a:t>distrital  respectivamente. </a:t>
            </a:r>
            <a:r>
              <a:rPr sz="2400" b="1" u="heavy" spc="-30" dirty="0">
                <a:uFill>
                  <a:solidFill>
                    <a:srgbClr val="000000"/>
                  </a:solidFill>
                </a:uFill>
                <a:latin typeface="Calibri"/>
                <a:cs typeface="Calibri"/>
              </a:rPr>
              <a:t>Para </a:t>
            </a:r>
            <a:r>
              <a:rPr sz="2400" b="1" u="heavy" spc="-5" dirty="0">
                <a:uFill>
                  <a:solidFill>
                    <a:srgbClr val="000000"/>
                  </a:solidFill>
                </a:uFill>
                <a:latin typeface="Calibri"/>
                <a:cs typeface="Calibri"/>
              </a:rPr>
              <a:t>las Empresas </a:t>
            </a:r>
            <a:r>
              <a:rPr sz="2400" b="1" u="heavy" dirty="0">
                <a:uFill>
                  <a:solidFill>
                    <a:srgbClr val="000000"/>
                  </a:solidFill>
                </a:uFill>
                <a:latin typeface="Calibri"/>
                <a:cs typeface="Calibri"/>
              </a:rPr>
              <a:t>Sociales </a:t>
            </a:r>
            <a:r>
              <a:rPr sz="2400" b="1" u="heavy" spc="-10" dirty="0">
                <a:uFill>
                  <a:solidFill>
                    <a:srgbClr val="000000"/>
                  </a:solidFill>
                </a:uFill>
                <a:latin typeface="Calibri"/>
                <a:cs typeface="Calibri"/>
              </a:rPr>
              <a:t>del Estado </a:t>
            </a:r>
            <a:r>
              <a:rPr sz="2400" b="1" u="heavy" dirty="0">
                <a:uFill>
                  <a:solidFill>
                    <a:srgbClr val="000000"/>
                  </a:solidFill>
                </a:uFill>
                <a:latin typeface="Calibri"/>
                <a:cs typeface="Calibri"/>
              </a:rPr>
              <a:t>del </a:t>
            </a:r>
            <a:r>
              <a:rPr sz="2400" b="1" u="heavy" spc="-10" dirty="0">
                <a:uFill>
                  <a:solidFill>
                    <a:srgbClr val="000000"/>
                  </a:solidFill>
                </a:uFill>
                <a:latin typeface="Calibri"/>
                <a:cs typeface="Calibri"/>
              </a:rPr>
              <a:t>nivel </a:t>
            </a:r>
            <a:r>
              <a:rPr sz="2400" b="1" spc="-10" dirty="0">
                <a:latin typeface="Calibri"/>
                <a:cs typeface="Calibri"/>
              </a:rPr>
              <a:t> </a:t>
            </a:r>
            <a:r>
              <a:rPr sz="2400" b="1" u="heavy" spc="-5" dirty="0">
                <a:uFill>
                  <a:solidFill>
                    <a:srgbClr val="000000"/>
                  </a:solidFill>
                </a:uFill>
                <a:latin typeface="Calibri"/>
                <a:cs typeface="Calibri"/>
              </a:rPr>
              <a:t>municipal, la </a:t>
            </a:r>
            <a:r>
              <a:rPr sz="2400" b="1" u="heavy" spc="-10" dirty="0">
                <a:uFill>
                  <a:solidFill>
                    <a:srgbClr val="000000"/>
                  </a:solidFill>
                </a:uFill>
                <a:latin typeface="Calibri"/>
                <a:cs typeface="Calibri"/>
              </a:rPr>
              <a:t>presentación </a:t>
            </a:r>
            <a:r>
              <a:rPr sz="2400" b="1" u="heavy" dirty="0">
                <a:uFill>
                  <a:solidFill>
                    <a:srgbClr val="000000"/>
                  </a:solidFill>
                </a:uFill>
                <a:latin typeface="Calibri"/>
                <a:cs typeface="Calibri"/>
              </a:rPr>
              <a:t>se </a:t>
            </a:r>
            <a:r>
              <a:rPr sz="2400" b="1" u="heavy" spc="-15" dirty="0">
                <a:uFill>
                  <a:solidFill>
                    <a:srgbClr val="000000"/>
                  </a:solidFill>
                </a:uFill>
                <a:latin typeface="Calibri"/>
                <a:cs typeface="Calibri"/>
              </a:rPr>
              <a:t>realizará </a:t>
            </a:r>
            <a:r>
              <a:rPr sz="2400" b="1" u="heavy" spc="-5" dirty="0">
                <a:uFill>
                  <a:solidFill>
                    <a:srgbClr val="000000"/>
                  </a:solidFill>
                </a:uFill>
                <a:latin typeface="Calibri"/>
                <a:cs typeface="Calibri"/>
              </a:rPr>
              <a:t>por </a:t>
            </a:r>
            <a:r>
              <a:rPr sz="2400" b="1" u="heavy" spc="-10" dirty="0">
                <a:uFill>
                  <a:solidFill>
                    <a:srgbClr val="000000"/>
                  </a:solidFill>
                </a:uFill>
                <a:latin typeface="Calibri"/>
                <a:cs typeface="Calibri"/>
              </a:rPr>
              <a:t>parte </a:t>
            </a:r>
            <a:r>
              <a:rPr sz="2400" b="1" u="heavy" dirty="0">
                <a:uFill>
                  <a:solidFill>
                    <a:srgbClr val="000000"/>
                  </a:solidFill>
                </a:uFill>
                <a:latin typeface="Calibri"/>
                <a:cs typeface="Calibri"/>
              </a:rPr>
              <a:t>del </a:t>
            </a:r>
            <a:r>
              <a:rPr sz="2400" b="1" u="heavy" spc="-20" dirty="0">
                <a:uFill>
                  <a:solidFill>
                    <a:srgbClr val="000000"/>
                  </a:solidFill>
                </a:uFill>
                <a:latin typeface="Calibri"/>
                <a:cs typeface="Calibri"/>
              </a:rPr>
              <a:t>Gobernador, </a:t>
            </a:r>
            <a:r>
              <a:rPr sz="2400" b="1" spc="-20" dirty="0">
                <a:latin typeface="Calibri"/>
                <a:cs typeface="Calibri"/>
              </a:rPr>
              <a:t> </a:t>
            </a:r>
            <a:r>
              <a:rPr sz="2400" b="1" u="heavy" spc="-10" dirty="0">
                <a:uFill>
                  <a:solidFill>
                    <a:srgbClr val="000000"/>
                  </a:solidFill>
                </a:uFill>
                <a:latin typeface="Calibri"/>
                <a:cs typeface="Calibri"/>
              </a:rPr>
              <a:t>previa </a:t>
            </a:r>
            <a:r>
              <a:rPr sz="2400" b="1" u="heavy" spc="-5" dirty="0">
                <a:uFill>
                  <a:solidFill>
                    <a:srgbClr val="000000"/>
                  </a:solidFill>
                </a:uFill>
                <a:latin typeface="Calibri"/>
                <a:cs typeface="Calibri"/>
              </a:rPr>
              <a:t>coordinación con </a:t>
            </a:r>
            <a:r>
              <a:rPr sz="2400" b="1" u="heavy" dirty="0">
                <a:uFill>
                  <a:solidFill>
                    <a:srgbClr val="000000"/>
                  </a:solidFill>
                </a:uFill>
                <a:latin typeface="Calibri"/>
                <a:cs typeface="Calibri"/>
              </a:rPr>
              <a:t>el </a:t>
            </a:r>
            <a:r>
              <a:rPr sz="2400" b="1" u="heavy" spc="-5" dirty="0">
                <a:uFill>
                  <a:solidFill>
                    <a:srgbClr val="000000"/>
                  </a:solidFill>
                </a:uFill>
                <a:latin typeface="Calibri"/>
                <a:cs typeface="Calibri"/>
              </a:rPr>
              <a:t>Alcalde</a:t>
            </a:r>
            <a:r>
              <a:rPr sz="2400" b="1" u="heavy" spc="-70" dirty="0">
                <a:uFill>
                  <a:solidFill>
                    <a:srgbClr val="000000"/>
                  </a:solidFill>
                </a:uFill>
                <a:latin typeface="Calibri"/>
                <a:cs typeface="Calibri"/>
              </a:rPr>
              <a:t> </a:t>
            </a:r>
            <a:r>
              <a:rPr sz="2400" b="1" u="heavy" spc="-5" dirty="0">
                <a:uFill>
                  <a:solidFill>
                    <a:srgbClr val="000000"/>
                  </a:solidFill>
                </a:uFill>
                <a:latin typeface="Calibri"/>
                <a:cs typeface="Calibri"/>
              </a:rPr>
              <a:t>Municipal.</a:t>
            </a:r>
            <a:endParaRPr sz="2400">
              <a:latin typeface="Calibri"/>
              <a:cs typeface="Calibri"/>
            </a:endParaRPr>
          </a:p>
          <a:p>
            <a:pPr>
              <a:lnSpc>
                <a:spcPct val="100000"/>
              </a:lnSpc>
              <a:spcBef>
                <a:spcPts val="25"/>
              </a:spcBef>
            </a:pPr>
            <a:endParaRPr sz="3300">
              <a:latin typeface="Times New Roman"/>
              <a:cs typeface="Times New Roman"/>
            </a:endParaRPr>
          </a:p>
          <a:p>
            <a:pPr marL="4572000">
              <a:lnSpc>
                <a:spcPct val="100000"/>
              </a:lnSpc>
              <a:spcBef>
                <a:spcPts val="5"/>
              </a:spcBef>
            </a:pPr>
            <a:r>
              <a:rPr sz="2800" spc="-15" dirty="0">
                <a:solidFill>
                  <a:srgbClr val="4F81BC"/>
                </a:solidFill>
                <a:latin typeface="Calibri"/>
                <a:cs typeface="Calibri"/>
              </a:rPr>
              <a:t>Presentación </a:t>
            </a:r>
            <a:r>
              <a:rPr sz="2800" spc="-5" dirty="0">
                <a:solidFill>
                  <a:srgbClr val="4F81BC"/>
                </a:solidFill>
                <a:latin typeface="Calibri"/>
                <a:cs typeface="Calibri"/>
              </a:rPr>
              <a:t>del</a:t>
            </a:r>
            <a:r>
              <a:rPr sz="2800" spc="10" dirty="0">
                <a:solidFill>
                  <a:srgbClr val="4F81BC"/>
                </a:solidFill>
                <a:latin typeface="Calibri"/>
                <a:cs typeface="Calibri"/>
              </a:rPr>
              <a:t> </a:t>
            </a:r>
            <a:r>
              <a:rPr sz="2800" spc="-20" dirty="0">
                <a:solidFill>
                  <a:srgbClr val="4F81BC"/>
                </a:solidFill>
                <a:latin typeface="Calibri"/>
                <a:cs typeface="Calibri"/>
              </a:rPr>
              <a:t>Programa</a:t>
            </a:r>
            <a:endParaRPr sz="2800">
              <a:latin typeface="Calibri"/>
              <a:cs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62917" y="4599428"/>
            <a:ext cx="3984102" cy="33832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839080" y="4478528"/>
            <a:ext cx="402018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4F81BC"/>
                </a:solidFill>
                <a:latin typeface="Calibri"/>
                <a:cs typeface="Calibri"/>
              </a:rPr>
              <a:t>MSE </a:t>
            </a:r>
            <a:r>
              <a:rPr sz="2800" spc="-20" dirty="0">
                <a:solidFill>
                  <a:srgbClr val="4F81BC"/>
                </a:solidFill>
                <a:latin typeface="Calibri"/>
                <a:cs typeface="Calibri"/>
              </a:rPr>
              <a:t>Programas</a:t>
            </a:r>
            <a:r>
              <a:rPr sz="2800" spc="-10" dirty="0">
                <a:solidFill>
                  <a:srgbClr val="4F81BC"/>
                </a:solidFill>
                <a:latin typeface="Calibri"/>
                <a:cs typeface="Calibri"/>
              </a:rPr>
              <a:t> viabilizados</a:t>
            </a:r>
            <a:endParaRPr sz="2800">
              <a:latin typeface="Calibri"/>
              <a:cs typeface="Calibri"/>
            </a:endParaRPr>
          </a:p>
        </p:txBody>
      </p:sp>
      <p:sp>
        <p:nvSpPr>
          <p:cNvPr id="4" name="object 4"/>
          <p:cNvSpPr txBox="1"/>
          <p:nvPr/>
        </p:nvSpPr>
        <p:spPr>
          <a:xfrm>
            <a:off x="247294" y="1045591"/>
            <a:ext cx="8613775" cy="3302635"/>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Arial"/>
                <a:cs typeface="Arial"/>
              </a:rPr>
              <a:t>El monitoreo de los Programas de Saneamiento Fiscal y Financiero estará a cargo de </a:t>
            </a:r>
            <a:r>
              <a:rPr sz="1600" dirty="0">
                <a:latin typeface="Arial"/>
                <a:cs typeface="Arial"/>
              </a:rPr>
              <a:t>la  </a:t>
            </a:r>
            <a:r>
              <a:rPr sz="1600" spc="-5" dirty="0">
                <a:latin typeface="Arial"/>
                <a:cs typeface="Arial"/>
              </a:rPr>
              <a:t>respectiva Empresa </a:t>
            </a:r>
            <a:r>
              <a:rPr sz="1600" spc="-10" dirty="0">
                <a:latin typeface="Arial"/>
                <a:cs typeface="Arial"/>
              </a:rPr>
              <a:t>Social del </a:t>
            </a:r>
            <a:r>
              <a:rPr sz="1600" spc="-5" dirty="0">
                <a:latin typeface="Arial"/>
                <a:cs typeface="Arial"/>
              </a:rPr>
              <a:t>Estado; el seguimiento </a:t>
            </a:r>
            <a:r>
              <a:rPr sz="1600" dirty="0">
                <a:latin typeface="Arial"/>
                <a:cs typeface="Arial"/>
              </a:rPr>
              <a:t>estará </a:t>
            </a:r>
            <a:r>
              <a:rPr sz="1600" spc="-5" dirty="0">
                <a:latin typeface="Arial"/>
                <a:cs typeface="Arial"/>
              </a:rPr>
              <a:t>a cargo del correspondiente  Departamento o Distrito, y </a:t>
            </a:r>
            <a:r>
              <a:rPr sz="1600" dirty="0">
                <a:latin typeface="Arial"/>
                <a:cs typeface="Arial"/>
              </a:rPr>
              <a:t>la </a:t>
            </a:r>
            <a:r>
              <a:rPr sz="1600" spc="-5" dirty="0">
                <a:latin typeface="Arial"/>
                <a:cs typeface="Arial"/>
              </a:rPr>
              <a:t>evaluación estará a cargo del Ministerio de Hacienda y Crédito  Público. El monitoreo, seguimiento y evaluación </a:t>
            </a:r>
            <a:r>
              <a:rPr sz="1600" dirty="0">
                <a:latin typeface="Arial"/>
                <a:cs typeface="Arial"/>
              </a:rPr>
              <a:t>se </a:t>
            </a:r>
            <a:r>
              <a:rPr sz="1600" spc="-5" dirty="0">
                <a:latin typeface="Arial"/>
                <a:cs typeface="Arial"/>
              </a:rPr>
              <a:t>ejercerá sobre el cumplimiento de las  medidas y metas previstas en relación con </a:t>
            </a:r>
            <a:r>
              <a:rPr sz="1600" dirty="0">
                <a:latin typeface="Arial"/>
                <a:cs typeface="Arial"/>
              </a:rPr>
              <a:t>la </a:t>
            </a:r>
            <a:r>
              <a:rPr sz="1600" spc="-5" dirty="0">
                <a:latin typeface="Arial"/>
                <a:cs typeface="Arial"/>
              </a:rPr>
              <a:t>recuperación, el restablecimiento </a:t>
            </a:r>
            <a:r>
              <a:rPr sz="1600" spc="-10" dirty="0">
                <a:latin typeface="Arial"/>
                <a:cs typeface="Arial"/>
              </a:rPr>
              <a:t>de </a:t>
            </a:r>
            <a:r>
              <a:rPr sz="1600" dirty="0">
                <a:latin typeface="Arial"/>
                <a:cs typeface="Arial"/>
              </a:rPr>
              <a:t>la </a:t>
            </a:r>
            <a:r>
              <a:rPr sz="1600" spc="-10" dirty="0">
                <a:latin typeface="Arial"/>
                <a:cs typeface="Arial"/>
              </a:rPr>
              <a:t>solidez  </a:t>
            </a:r>
            <a:r>
              <a:rPr sz="1600" spc="-5" dirty="0">
                <a:latin typeface="Arial"/>
                <a:cs typeface="Arial"/>
              </a:rPr>
              <a:t>económica y financiera y el fortalecimiento institucional de </a:t>
            </a:r>
            <a:r>
              <a:rPr sz="1600" dirty="0">
                <a:latin typeface="Arial"/>
                <a:cs typeface="Arial"/>
              </a:rPr>
              <a:t>la </a:t>
            </a:r>
            <a:r>
              <a:rPr sz="1600" spc="-5" dirty="0">
                <a:latin typeface="Arial"/>
                <a:cs typeface="Arial"/>
              </a:rPr>
              <a:t>Empresa Social del</a:t>
            </a:r>
            <a:r>
              <a:rPr sz="1600" spc="114" dirty="0">
                <a:latin typeface="Arial"/>
                <a:cs typeface="Arial"/>
              </a:rPr>
              <a:t> </a:t>
            </a:r>
            <a:r>
              <a:rPr sz="1600" spc="-5" dirty="0">
                <a:latin typeface="Arial"/>
                <a:cs typeface="Arial"/>
              </a:rPr>
              <a:t>Estado.</a:t>
            </a:r>
            <a:endParaRPr sz="1600">
              <a:latin typeface="Arial"/>
              <a:cs typeface="Arial"/>
            </a:endParaRPr>
          </a:p>
          <a:p>
            <a:pPr marL="12700" marR="5080" algn="just">
              <a:lnSpc>
                <a:spcPct val="100000"/>
              </a:lnSpc>
              <a:spcBef>
                <a:spcPts val="844"/>
              </a:spcBef>
            </a:pPr>
            <a:r>
              <a:rPr sz="1600" spc="-5" dirty="0">
                <a:latin typeface="Arial"/>
                <a:cs typeface="Arial"/>
              </a:rPr>
              <a:t>Para este </a:t>
            </a:r>
            <a:r>
              <a:rPr sz="1600" dirty="0">
                <a:latin typeface="Arial"/>
                <a:cs typeface="Arial"/>
              </a:rPr>
              <a:t>efecto, </a:t>
            </a:r>
            <a:r>
              <a:rPr sz="1600" b="1" u="heavy" spc="-5" dirty="0">
                <a:uFill>
                  <a:solidFill>
                    <a:srgbClr val="000000"/>
                  </a:solidFill>
                </a:uFill>
                <a:latin typeface="Arial"/>
                <a:cs typeface="Arial"/>
              </a:rPr>
              <a:t>el Gobernador o Alcalde </a:t>
            </a:r>
            <a:r>
              <a:rPr sz="1600" b="1" u="heavy" dirty="0">
                <a:uFill>
                  <a:solidFill>
                    <a:srgbClr val="000000"/>
                  </a:solidFill>
                </a:uFill>
                <a:latin typeface="Arial"/>
                <a:cs typeface="Arial"/>
              </a:rPr>
              <a:t>Distrital </a:t>
            </a:r>
            <a:r>
              <a:rPr sz="1600" b="1" u="heavy" spc="-5" dirty="0">
                <a:uFill>
                  <a:solidFill>
                    <a:srgbClr val="000000"/>
                  </a:solidFill>
                </a:uFill>
                <a:latin typeface="Arial"/>
                <a:cs typeface="Arial"/>
              </a:rPr>
              <a:t>deberá </a:t>
            </a:r>
            <a:r>
              <a:rPr sz="1600" b="1" u="heavy" dirty="0">
                <a:uFill>
                  <a:solidFill>
                    <a:srgbClr val="000000"/>
                  </a:solidFill>
                </a:uFill>
                <a:latin typeface="Arial"/>
                <a:cs typeface="Arial"/>
              </a:rPr>
              <a:t>remitir </a:t>
            </a:r>
            <a:r>
              <a:rPr sz="1600" b="1" u="heavy" spc="-5" dirty="0">
                <a:uFill>
                  <a:solidFill>
                    <a:srgbClr val="000000"/>
                  </a:solidFill>
                </a:uFill>
                <a:latin typeface="Arial"/>
                <a:cs typeface="Arial"/>
              </a:rPr>
              <a:t>informes tanto a nivel </a:t>
            </a:r>
            <a:r>
              <a:rPr sz="1600" b="1" spc="-5" dirty="0">
                <a:latin typeface="Arial"/>
                <a:cs typeface="Arial"/>
              </a:rPr>
              <a:t> </a:t>
            </a:r>
            <a:r>
              <a:rPr sz="1600" b="1" u="heavy" spc="-5" dirty="0">
                <a:uFill>
                  <a:solidFill>
                    <a:srgbClr val="000000"/>
                  </a:solidFill>
                </a:uFill>
                <a:latin typeface="Arial"/>
                <a:cs typeface="Arial"/>
              </a:rPr>
              <a:t>individual, como consolidados, al </a:t>
            </a:r>
            <a:r>
              <a:rPr sz="1600" b="1" u="heavy" dirty="0">
                <a:uFill>
                  <a:solidFill>
                    <a:srgbClr val="000000"/>
                  </a:solidFill>
                </a:uFill>
                <a:latin typeface="Arial"/>
                <a:cs typeface="Arial"/>
              </a:rPr>
              <a:t>Ministerio </a:t>
            </a:r>
            <a:r>
              <a:rPr sz="1600" b="1" u="heavy" spc="-5" dirty="0">
                <a:uFill>
                  <a:solidFill>
                    <a:srgbClr val="000000"/>
                  </a:solidFill>
                </a:uFill>
                <a:latin typeface="Arial"/>
                <a:cs typeface="Arial"/>
              </a:rPr>
              <a:t>de Hacienda y Crédito </a:t>
            </a:r>
            <a:r>
              <a:rPr sz="1600" b="1" u="heavy" dirty="0">
                <a:uFill>
                  <a:solidFill>
                    <a:srgbClr val="000000"/>
                  </a:solidFill>
                </a:uFill>
                <a:latin typeface="Arial"/>
                <a:cs typeface="Arial"/>
              </a:rPr>
              <a:t>Público </a:t>
            </a:r>
            <a:r>
              <a:rPr sz="1600" b="1" u="heavy" spc="-5" dirty="0">
                <a:uFill>
                  <a:solidFill>
                    <a:srgbClr val="000000"/>
                  </a:solidFill>
                </a:uFill>
                <a:latin typeface="Arial"/>
                <a:cs typeface="Arial"/>
              </a:rPr>
              <a:t>en los </a:t>
            </a:r>
            <a:r>
              <a:rPr sz="1600" b="1" spc="-5" dirty="0">
                <a:latin typeface="Arial"/>
                <a:cs typeface="Arial"/>
              </a:rPr>
              <a:t> </a:t>
            </a:r>
            <a:r>
              <a:rPr sz="1600" b="1" u="heavy" spc="-5" dirty="0">
                <a:uFill>
                  <a:solidFill>
                    <a:srgbClr val="000000"/>
                  </a:solidFill>
                </a:uFill>
                <a:latin typeface="Arial"/>
                <a:cs typeface="Arial"/>
              </a:rPr>
              <a:t>formatos y con la periodicidad </a:t>
            </a:r>
            <a:r>
              <a:rPr sz="1600" b="1" u="heavy" spc="-10" dirty="0">
                <a:uFill>
                  <a:solidFill>
                    <a:srgbClr val="000000"/>
                  </a:solidFill>
                </a:uFill>
                <a:latin typeface="Arial"/>
                <a:cs typeface="Arial"/>
              </a:rPr>
              <a:t>que </a:t>
            </a:r>
            <a:r>
              <a:rPr sz="1600" b="1" u="heavy" spc="-5" dirty="0">
                <a:uFill>
                  <a:solidFill>
                    <a:srgbClr val="000000"/>
                  </a:solidFill>
                </a:uFill>
                <a:latin typeface="Arial"/>
                <a:cs typeface="Arial"/>
              </a:rPr>
              <a:t>este </a:t>
            </a:r>
            <a:r>
              <a:rPr sz="1600" b="1" u="heavy" dirty="0">
                <a:uFill>
                  <a:solidFill>
                    <a:srgbClr val="000000"/>
                  </a:solidFill>
                </a:uFill>
                <a:latin typeface="Arial"/>
                <a:cs typeface="Arial"/>
              </a:rPr>
              <a:t>defina</a:t>
            </a:r>
            <a:r>
              <a:rPr sz="1600" dirty="0">
                <a:latin typeface="Arial"/>
                <a:cs typeface="Arial"/>
              </a:rPr>
              <a:t>. </a:t>
            </a:r>
            <a:r>
              <a:rPr sz="1600" spc="-5" dirty="0">
                <a:latin typeface="Arial"/>
                <a:cs typeface="Arial"/>
              </a:rPr>
              <a:t>En tales informes reportará los avances,  grado de cumplimiento o recomendaciones en relación con el Programa de</a:t>
            </a:r>
            <a:r>
              <a:rPr sz="1600" spc="305" dirty="0">
                <a:latin typeface="Arial"/>
                <a:cs typeface="Arial"/>
              </a:rPr>
              <a:t> </a:t>
            </a:r>
            <a:r>
              <a:rPr sz="1600" spc="-5" dirty="0">
                <a:latin typeface="Arial"/>
                <a:cs typeface="Arial"/>
              </a:rPr>
              <a:t>Saneamiento  Fiscal y Financiero de cada </a:t>
            </a:r>
            <a:r>
              <a:rPr sz="1600" dirty="0">
                <a:latin typeface="Arial"/>
                <a:cs typeface="Arial"/>
              </a:rPr>
              <a:t>una </a:t>
            </a:r>
            <a:r>
              <a:rPr sz="1600" spc="-5" dirty="0">
                <a:latin typeface="Arial"/>
                <a:cs typeface="Arial"/>
              </a:rPr>
              <a:t>de las Empresas Sociales del Estado que </a:t>
            </a:r>
            <a:r>
              <a:rPr sz="1600" dirty="0">
                <a:latin typeface="Arial"/>
                <a:cs typeface="Arial"/>
              </a:rPr>
              <a:t>presentó para  </a:t>
            </a:r>
            <a:r>
              <a:rPr sz="1600" spc="-5" dirty="0">
                <a:latin typeface="Arial"/>
                <a:cs typeface="Arial"/>
              </a:rPr>
              <a:t>viabilidad. </a:t>
            </a:r>
            <a:r>
              <a:rPr sz="1600" b="1" u="heavy" spc="-5" dirty="0">
                <a:uFill>
                  <a:solidFill>
                    <a:srgbClr val="000000"/>
                  </a:solidFill>
                </a:uFill>
                <a:latin typeface="Arial"/>
                <a:cs typeface="Arial"/>
              </a:rPr>
              <a:t>El no envío de estos informes constituirá causal de incumplimiento al </a:t>
            </a:r>
            <a:r>
              <a:rPr sz="1600" b="1" spc="-5" dirty="0">
                <a:latin typeface="Arial"/>
                <a:cs typeface="Arial"/>
              </a:rPr>
              <a:t> </a:t>
            </a:r>
            <a:r>
              <a:rPr sz="1600" b="1" u="heavy" spc="-5" dirty="0">
                <a:uFill>
                  <a:solidFill>
                    <a:srgbClr val="000000"/>
                  </a:solidFill>
                </a:uFill>
                <a:latin typeface="Arial"/>
                <a:cs typeface="Arial"/>
              </a:rPr>
              <a:t>Programa de Saneamiento Fiscal y</a:t>
            </a:r>
            <a:r>
              <a:rPr sz="1600" b="1" u="heavy" spc="70" dirty="0">
                <a:uFill>
                  <a:solidFill>
                    <a:srgbClr val="000000"/>
                  </a:solidFill>
                </a:uFill>
                <a:latin typeface="Arial"/>
                <a:cs typeface="Arial"/>
              </a:rPr>
              <a:t> </a:t>
            </a:r>
            <a:r>
              <a:rPr sz="1600" b="1" u="heavy" spc="-5" dirty="0">
                <a:uFill>
                  <a:solidFill>
                    <a:srgbClr val="000000"/>
                  </a:solidFill>
                </a:uFill>
                <a:latin typeface="Arial"/>
                <a:cs typeface="Arial"/>
              </a:rPr>
              <a:t>Financiero.</a:t>
            </a:r>
            <a:endParaRPr sz="1600">
              <a:latin typeface="Arial"/>
              <a:cs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21563"/>
            <a:ext cx="1900427" cy="32003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26819" y="0"/>
            <a:ext cx="7917180" cy="5143500"/>
          </a:xfrm>
          <a:custGeom>
            <a:avLst/>
            <a:gdLst/>
            <a:ahLst/>
            <a:cxnLst/>
            <a:rect l="l" t="t" r="r" b="b"/>
            <a:pathLst>
              <a:path w="7917180" h="5143500">
                <a:moveTo>
                  <a:pt x="0" y="5143500"/>
                </a:moveTo>
                <a:lnTo>
                  <a:pt x="7917180" y="5143500"/>
                </a:lnTo>
                <a:lnTo>
                  <a:pt x="7917180" y="0"/>
                </a:lnTo>
                <a:lnTo>
                  <a:pt x="0" y="0"/>
                </a:lnTo>
                <a:lnTo>
                  <a:pt x="0" y="5143500"/>
                </a:lnTo>
                <a:close/>
              </a:path>
            </a:pathLst>
          </a:custGeom>
          <a:solidFill>
            <a:srgbClr val="DBE6FB"/>
          </a:solidFill>
        </p:spPr>
        <p:txBody>
          <a:bodyPr wrap="square" lIns="0" tIns="0" rIns="0" bIns="0" rtlCol="0"/>
          <a:lstStyle/>
          <a:p>
            <a:endParaRPr/>
          </a:p>
        </p:txBody>
      </p:sp>
      <p:sp>
        <p:nvSpPr>
          <p:cNvPr id="4" name="object 4"/>
          <p:cNvSpPr/>
          <p:nvPr/>
        </p:nvSpPr>
        <p:spPr>
          <a:xfrm>
            <a:off x="0" y="0"/>
            <a:ext cx="1226820" cy="5143500"/>
          </a:xfrm>
          <a:custGeom>
            <a:avLst/>
            <a:gdLst/>
            <a:ahLst/>
            <a:cxnLst/>
            <a:rect l="l" t="t" r="r" b="b"/>
            <a:pathLst>
              <a:path w="1226820" h="5143500">
                <a:moveTo>
                  <a:pt x="0" y="5143500"/>
                </a:moveTo>
                <a:lnTo>
                  <a:pt x="1226820" y="5143500"/>
                </a:lnTo>
                <a:lnTo>
                  <a:pt x="1226820" y="0"/>
                </a:lnTo>
                <a:lnTo>
                  <a:pt x="0" y="0"/>
                </a:lnTo>
                <a:lnTo>
                  <a:pt x="0" y="5143500"/>
                </a:lnTo>
                <a:close/>
              </a:path>
            </a:pathLst>
          </a:custGeom>
          <a:solidFill>
            <a:srgbClr val="128155"/>
          </a:solidFill>
        </p:spPr>
        <p:txBody>
          <a:bodyPr wrap="square" lIns="0" tIns="0" rIns="0" bIns="0" rtlCol="0"/>
          <a:lstStyle/>
          <a:p>
            <a:endParaRPr/>
          </a:p>
        </p:txBody>
      </p:sp>
      <p:sp>
        <p:nvSpPr>
          <p:cNvPr id="5" name="object 5"/>
          <p:cNvSpPr/>
          <p:nvPr/>
        </p:nvSpPr>
        <p:spPr>
          <a:xfrm>
            <a:off x="752855" y="536448"/>
            <a:ext cx="2788920" cy="470915"/>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904745" y="1550035"/>
            <a:ext cx="5717540" cy="2220595"/>
          </a:xfrm>
          <a:prstGeom prst="rect">
            <a:avLst/>
          </a:prstGeom>
        </p:spPr>
        <p:txBody>
          <a:bodyPr vert="horz" wrap="square" lIns="0" tIns="12700" rIns="0" bIns="0" rtlCol="0">
            <a:spAutoFit/>
          </a:bodyPr>
          <a:lstStyle/>
          <a:p>
            <a:pPr marL="12700" marR="5080">
              <a:lnSpc>
                <a:spcPct val="100000"/>
              </a:lnSpc>
              <a:spcBef>
                <a:spcPts val="100"/>
              </a:spcBef>
            </a:pPr>
            <a:r>
              <a:rPr sz="3600" dirty="0">
                <a:solidFill>
                  <a:srgbClr val="1F487C"/>
                </a:solidFill>
                <a:latin typeface="Arial"/>
                <a:cs typeface="Arial"/>
              </a:rPr>
              <a:t>Programas </a:t>
            </a:r>
            <a:r>
              <a:rPr sz="3600" spc="-5" dirty="0">
                <a:solidFill>
                  <a:srgbClr val="1F487C"/>
                </a:solidFill>
                <a:latin typeface="Arial"/>
                <a:cs typeface="Arial"/>
              </a:rPr>
              <a:t>de</a:t>
            </a:r>
            <a:r>
              <a:rPr sz="3600" spc="-105" dirty="0">
                <a:solidFill>
                  <a:srgbClr val="1F487C"/>
                </a:solidFill>
                <a:latin typeface="Arial"/>
                <a:cs typeface="Arial"/>
              </a:rPr>
              <a:t> </a:t>
            </a:r>
            <a:r>
              <a:rPr sz="3600" dirty="0">
                <a:solidFill>
                  <a:srgbClr val="1F487C"/>
                </a:solidFill>
                <a:latin typeface="Arial"/>
                <a:cs typeface="Arial"/>
              </a:rPr>
              <a:t>Saneamiento  Fiscal y Financiero y  Fortalecimiento </a:t>
            </a:r>
            <a:r>
              <a:rPr sz="3600" spc="-5" dirty="0">
                <a:solidFill>
                  <a:srgbClr val="1F487C"/>
                </a:solidFill>
                <a:latin typeface="Arial"/>
                <a:cs typeface="Arial"/>
              </a:rPr>
              <a:t>Institucional  ESE</a:t>
            </a:r>
            <a:endParaRPr sz="3600">
              <a:latin typeface="Arial"/>
              <a:cs typeface="Arial"/>
            </a:endParaRPr>
          </a:p>
        </p:txBody>
      </p:sp>
      <p:sp>
        <p:nvSpPr>
          <p:cNvPr id="7" name="object 7"/>
          <p:cNvSpPr txBox="1"/>
          <p:nvPr/>
        </p:nvSpPr>
        <p:spPr>
          <a:xfrm>
            <a:off x="1904745" y="4157573"/>
            <a:ext cx="3463290" cy="453390"/>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1F487C"/>
                </a:solidFill>
                <a:latin typeface="Arial"/>
                <a:cs typeface="Arial"/>
              </a:rPr>
              <a:t>Ministerio de Hacienda </a:t>
            </a:r>
            <a:r>
              <a:rPr sz="1400" b="1" dirty="0">
                <a:solidFill>
                  <a:srgbClr val="1F487C"/>
                </a:solidFill>
                <a:latin typeface="Arial"/>
                <a:cs typeface="Arial"/>
              </a:rPr>
              <a:t>y </a:t>
            </a:r>
            <a:r>
              <a:rPr sz="1400" b="1" spc="-5" dirty="0">
                <a:solidFill>
                  <a:srgbClr val="1F487C"/>
                </a:solidFill>
                <a:latin typeface="Arial"/>
                <a:cs typeface="Arial"/>
              </a:rPr>
              <a:t>Crédito</a:t>
            </a:r>
            <a:r>
              <a:rPr sz="1400" b="1" spc="-100" dirty="0">
                <a:solidFill>
                  <a:srgbClr val="1F487C"/>
                </a:solidFill>
                <a:latin typeface="Arial"/>
                <a:cs typeface="Arial"/>
              </a:rPr>
              <a:t> </a:t>
            </a:r>
            <a:r>
              <a:rPr sz="1400" b="1" spc="-5" dirty="0">
                <a:solidFill>
                  <a:srgbClr val="1F487C"/>
                </a:solidFill>
                <a:latin typeface="Arial"/>
                <a:cs typeface="Arial"/>
              </a:rPr>
              <a:t>Público</a:t>
            </a:r>
            <a:endParaRPr sz="1400">
              <a:latin typeface="Arial"/>
              <a:cs typeface="Arial"/>
            </a:endParaRPr>
          </a:p>
          <a:p>
            <a:pPr marL="12700">
              <a:lnSpc>
                <a:spcPct val="100000"/>
              </a:lnSpc>
            </a:pPr>
            <a:r>
              <a:rPr sz="1400" dirty="0">
                <a:solidFill>
                  <a:srgbClr val="1F487C"/>
                </a:solidFill>
                <a:latin typeface="Arial"/>
                <a:cs typeface="Arial"/>
              </a:rPr>
              <a:t>Dirección General de </a:t>
            </a:r>
            <a:r>
              <a:rPr sz="1400" spc="-5" dirty="0">
                <a:solidFill>
                  <a:srgbClr val="1F487C"/>
                </a:solidFill>
                <a:latin typeface="Arial"/>
                <a:cs typeface="Arial"/>
              </a:rPr>
              <a:t>Apoyo</a:t>
            </a:r>
            <a:r>
              <a:rPr sz="1400" spc="-180" dirty="0">
                <a:solidFill>
                  <a:srgbClr val="1F487C"/>
                </a:solidFill>
                <a:latin typeface="Arial"/>
                <a:cs typeface="Arial"/>
              </a:rPr>
              <a:t> </a:t>
            </a:r>
            <a:r>
              <a:rPr sz="1400" dirty="0">
                <a:solidFill>
                  <a:srgbClr val="1F487C"/>
                </a:solidFill>
                <a:latin typeface="Arial"/>
                <a:cs typeface="Arial"/>
              </a:rPr>
              <a:t>Fiscal</a:t>
            </a:r>
            <a:endParaRPr sz="1400">
              <a:latin typeface="Arial"/>
              <a:cs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51526" y="4599428"/>
            <a:ext cx="3094580" cy="33832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59181" y="800227"/>
            <a:ext cx="8604250" cy="4130040"/>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Arial"/>
                <a:cs typeface="Arial"/>
              </a:rPr>
              <a:t>Las decisiones en materia </a:t>
            </a:r>
            <a:r>
              <a:rPr sz="1800" dirty="0">
                <a:latin typeface="Arial"/>
                <a:cs typeface="Arial"/>
              </a:rPr>
              <a:t>fiscal y </a:t>
            </a:r>
            <a:r>
              <a:rPr sz="1800" spc="-5" dirty="0">
                <a:latin typeface="Arial"/>
                <a:cs typeface="Arial"/>
              </a:rPr>
              <a:t>financiera, que deba </a:t>
            </a:r>
            <a:r>
              <a:rPr sz="1800" dirty="0">
                <a:latin typeface="Arial"/>
                <a:cs typeface="Arial"/>
              </a:rPr>
              <a:t>tomar </a:t>
            </a:r>
            <a:r>
              <a:rPr sz="1800" spc="-5" dirty="0">
                <a:latin typeface="Arial"/>
                <a:cs typeface="Arial"/>
              </a:rPr>
              <a:t>la </a:t>
            </a:r>
            <a:r>
              <a:rPr sz="1800" dirty="0">
                <a:latin typeface="Arial"/>
                <a:cs typeface="Arial"/>
              </a:rPr>
              <a:t>Junta </a:t>
            </a:r>
            <a:r>
              <a:rPr sz="1800" spc="-5" dirty="0">
                <a:latin typeface="Arial"/>
                <a:cs typeface="Arial"/>
              </a:rPr>
              <a:t>Directiva </a:t>
            </a:r>
            <a:r>
              <a:rPr sz="1800" dirty="0">
                <a:latin typeface="Arial"/>
                <a:cs typeface="Arial"/>
              </a:rPr>
              <a:t>de  </a:t>
            </a:r>
            <a:r>
              <a:rPr sz="1800" spc="-5" dirty="0">
                <a:latin typeface="Arial"/>
                <a:cs typeface="Arial"/>
              </a:rPr>
              <a:t>las Empresas Sociales del Estado del nivel territorial, que se </a:t>
            </a:r>
            <a:r>
              <a:rPr sz="1800" dirty="0">
                <a:latin typeface="Arial"/>
                <a:cs typeface="Arial"/>
              </a:rPr>
              <a:t>encuentren </a:t>
            </a:r>
            <a:r>
              <a:rPr sz="1800" spc="-5" dirty="0">
                <a:latin typeface="Arial"/>
                <a:cs typeface="Arial"/>
              </a:rPr>
              <a:t>ejecutando  un </a:t>
            </a:r>
            <a:r>
              <a:rPr sz="1800" dirty="0">
                <a:latin typeface="Arial"/>
                <a:cs typeface="Arial"/>
              </a:rPr>
              <a:t>Programa </a:t>
            </a:r>
            <a:r>
              <a:rPr sz="1800" spc="-5" dirty="0">
                <a:latin typeface="Arial"/>
                <a:cs typeface="Arial"/>
              </a:rPr>
              <a:t>de Saneamiento Fiscal </a:t>
            </a:r>
            <a:r>
              <a:rPr sz="1800" dirty="0">
                <a:latin typeface="Arial"/>
                <a:cs typeface="Arial"/>
              </a:rPr>
              <a:t>y Financiero, </a:t>
            </a:r>
            <a:r>
              <a:rPr sz="1800" spc="-5" dirty="0">
                <a:latin typeface="Arial"/>
                <a:cs typeface="Arial"/>
              </a:rPr>
              <a:t>requerirán </a:t>
            </a:r>
            <a:r>
              <a:rPr sz="1800" dirty="0">
                <a:latin typeface="Arial"/>
                <a:cs typeface="Arial"/>
              </a:rPr>
              <a:t>el voto </a:t>
            </a:r>
            <a:r>
              <a:rPr sz="1800" spc="-5" dirty="0">
                <a:latin typeface="Arial"/>
                <a:cs typeface="Arial"/>
              </a:rPr>
              <a:t>favorable </a:t>
            </a:r>
            <a:r>
              <a:rPr sz="1800" dirty="0">
                <a:latin typeface="Arial"/>
                <a:cs typeface="Arial"/>
              </a:rPr>
              <a:t>y  </a:t>
            </a:r>
            <a:r>
              <a:rPr sz="1800" spc="-5" dirty="0">
                <a:latin typeface="Arial"/>
                <a:cs typeface="Arial"/>
              </a:rPr>
              <a:t>expreso del Presidente de la Junta </a:t>
            </a:r>
            <a:r>
              <a:rPr sz="1800" dirty="0">
                <a:latin typeface="Arial"/>
                <a:cs typeface="Arial"/>
              </a:rPr>
              <a:t>Directiva, </a:t>
            </a:r>
            <a:r>
              <a:rPr sz="1800" spc="-5" dirty="0">
                <a:latin typeface="Arial"/>
                <a:cs typeface="Arial"/>
              </a:rPr>
              <a:t>o su </a:t>
            </a:r>
            <a:r>
              <a:rPr sz="1800" dirty="0">
                <a:latin typeface="Arial"/>
                <a:cs typeface="Arial"/>
              </a:rPr>
              <a:t>respectivo </a:t>
            </a:r>
            <a:r>
              <a:rPr sz="1800" spc="-5" dirty="0">
                <a:latin typeface="Arial"/>
                <a:cs typeface="Arial"/>
              </a:rPr>
              <a:t>delegado, según </a:t>
            </a:r>
            <a:r>
              <a:rPr sz="1800" spc="-10" dirty="0">
                <a:latin typeface="Arial"/>
                <a:cs typeface="Arial"/>
              </a:rPr>
              <a:t>el  </a:t>
            </a:r>
            <a:r>
              <a:rPr sz="1800" spc="-5" dirty="0">
                <a:latin typeface="Arial"/>
                <a:cs typeface="Arial"/>
              </a:rPr>
              <a:t>caso.</a:t>
            </a:r>
            <a:endParaRPr sz="1800">
              <a:latin typeface="Arial"/>
              <a:cs typeface="Arial"/>
            </a:endParaRPr>
          </a:p>
          <a:p>
            <a:pPr>
              <a:lnSpc>
                <a:spcPct val="100000"/>
              </a:lnSpc>
              <a:spcBef>
                <a:spcPts val="30"/>
              </a:spcBef>
            </a:pPr>
            <a:endParaRPr sz="1850">
              <a:latin typeface="Times New Roman"/>
              <a:cs typeface="Times New Roman"/>
            </a:endParaRPr>
          </a:p>
          <a:p>
            <a:pPr marL="12700" marR="6350" algn="just">
              <a:lnSpc>
                <a:spcPct val="100000"/>
              </a:lnSpc>
              <a:spcBef>
                <a:spcPts val="5"/>
              </a:spcBef>
            </a:pPr>
            <a:r>
              <a:rPr sz="1800" spc="-10" dirty="0">
                <a:latin typeface="Arial"/>
                <a:cs typeface="Arial"/>
              </a:rPr>
              <a:t>Las </a:t>
            </a:r>
            <a:r>
              <a:rPr sz="1800" spc="-5" dirty="0">
                <a:latin typeface="Arial"/>
                <a:cs typeface="Arial"/>
              </a:rPr>
              <a:t>Empresas Sociales del Estado elaborarán sus presupuestos </a:t>
            </a:r>
            <a:r>
              <a:rPr sz="1800" spc="-10" dirty="0">
                <a:latin typeface="Arial"/>
                <a:cs typeface="Arial"/>
              </a:rPr>
              <a:t>anuales </a:t>
            </a:r>
            <a:r>
              <a:rPr sz="1800" spc="-5" dirty="0">
                <a:latin typeface="Arial"/>
                <a:cs typeface="Arial"/>
              </a:rPr>
              <a:t>con base  en el escenario financiero que soporte </a:t>
            </a:r>
            <a:r>
              <a:rPr sz="1800" dirty="0">
                <a:latin typeface="Arial"/>
                <a:cs typeface="Arial"/>
              </a:rPr>
              <a:t>el </a:t>
            </a:r>
            <a:r>
              <a:rPr sz="1800" spc="-5" dirty="0">
                <a:latin typeface="Arial"/>
                <a:cs typeface="Arial"/>
              </a:rPr>
              <a:t>Programa </a:t>
            </a:r>
            <a:r>
              <a:rPr sz="1800" dirty="0">
                <a:latin typeface="Arial"/>
                <a:cs typeface="Arial"/>
              </a:rPr>
              <a:t>de Saneamiento </a:t>
            </a:r>
            <a:r>
              <a:rPr sz="1800" spc="-5" dirty="0">
                <a:latin typeface="Arial"/>
                <a:cs typeface="Arial"/>
              </a:rPr>
              <a:t>Fiscal </a:t>
            </a:r>
            <a:r>
              <a:rPr sz="1800" dirty="0">
                <a:latin typeface="Arial"/>
                <a:cs typeface="Arial"/>
              </a:rPr>
              <a:t>y  </a:t>
            </a:r>
            <a:r>
              <a:rPr sz="1800" spc="-5" dirty="0">
                <a:latin typeface="Arial"/>
                <a:cs typeface="Arial"/>
              </a:rPr>
              <a:t>Financiero viabilizado por el Ministerio de Hacienda </a:t>
            </a:r>
            <a:r>
              <a:rPr sz="1800" dirty="0">
                <a:latin typeface="Arial"/>
                <a:cs typeface="Arial"/>
              </a:rPr>
              <a:t>y </a:t>
            </a:r>
            <a:r>
              <a:rPr sz="1800" spc="-5" dirty="0">
                <a:latin typeface="Arial"/>
                <a:cs typeface="Arial"/>
              </a:rPr>
              <a:t>Crédito Público</a:t>
            </a:r>
            <a:r>
              <a:rPr sz="1800" spc="140" dirty="0">
                <a:latin typeface="Arial"/>
                <a:cs typeface="Arial"/>
              </a:rPr>
              <a:t> </a:t>
            </a:r>
            <a:r>
              <a:rPr sz="1800" dirty="0">
                <a:latin typeface="Arial"/>
                <a:cs typeface="Arial"/>
              </a:rPr>
              <a:t>.</a:t>
            </a:r>
            <a:endParaRPr sz="1800">
              <a:latin typeface="Arial"/>
              <a:cs typeface="Arial"/>
            </a:endParaRPr>
          </a:p>
          <a:p>
            <a:pPr>
              <a:lnSpc>
                <a:spcPct val="100000"/>
              </a:lnSpc>
              <a:spcBef>
                <a:spcPts val="35"/>
              </a:spcBef>
            </a:pPr>
            <a:endParaRPr sz="1850">
              <a:latin typeface="Times New Roman"/>
              <a:cs typeface="Times New Roman"/>
            </a:endParaRPr>
          </a:p>
          <a:p>
            <a:pPr marL="12700" marR="8255" algn="just">
              <a:lnSpc>
                <a:spcPct val="100000"/>
              </a:lnSpc>
            </a:pPr>
            <a:r>
              <a:rPr sz="1800" spc="-5" dirty="0">
                <a:latin typeface="Arial"/>
                <a:cs typeface="Arial"/>
              </a:rPr>
              <a:t>Será responsabilidad </a:t>
            </a:r>
            <a:r>
              <a:rPr sz="1800" dirty="0">
                <a:latin typeface="Arial"/>
                <a:cs typeface="Arial"/>
              </a:rPr>
              <a:t>del </a:t>
            </a:r>
            <a:r>
              <a:rPr sz="1800" spc="-5" dirty="0">
                <a:latin typeface="Arial"/>
                <a:cs typeface="Arial"/>
              </a:rPr>
              <a:t>CONFIS territorial </a:t>
            </a:r>
            <a:r>
              <a:rPr sz="1800" dirty="0">
                <a:latin typeface="Arial"/>
                <a:cs typeface="Arial"/>
              </a:rPr>
              <a:t>o </a:t>
            </a:r>
            <a:r>
              <a:rPr sz="1800" spc="-10" dirty="0">
                <a:latin typeface="Arial"/>
                <a:cs typeface="Arial"/>
              </a:rPr>
              <a:t>quien </a:t>
            </a:r>
            <a:r>
              <a:rPr sz="1800" spc="-5" dirty="0">
                <a:latin typeface="Arial"/>
                <a:cs typeface="Arial"/>
              </a:rPr>
              <a:t>haga </a:t>
            </a:r>
            <a:r>
              <a:rPr sz="1800" dirty="0">
                <a:latin typeface="Arial"/>
                <a:cs typeface="Arial"/>
              </a:rPr>
              <a:t>sus </a:t>
            </a:r>
            <a:r>
              <a:rPr sz="1800" spc="-5" dirty="0">
                <a:latin typeface="Arial"/>
                <a:cs typeface="Arial"/>
              </a:rPr>
              <a:t>veces, aprobar </a:t>
            </a:r>
            <a:r>
              <a:rPr sz="1800" spc="-10" dirty="0">
                <a:latin typeface="Arial"/>
                <a:cs typeface="Arial"/>
              </a:rPr>
              <a:t>el  </a:t>
            </a:r>
            <a:r>
              <a:rPr sz="1800" spc="-5" dirty="0">
                <a:latin typeface="Arial"/>
                <a:cs typeface="Arial"/>
              </a:rPr>
              <a:t>presupuesto </a:t>
            </a:r>
            <a:r>
              <a:rPr sz="1800" dirty="0">
                <a:latin typeface="Arial"/>
                <a:cs typeface="Arial"/>
              </a:rPr>
              <a:t>de </a:t>
            </a:r>
            <a:r>
              <a:rPr sz="1800" spc="-5" dirty="0">
                <a:latin typeface="Arial"/>
                <a:cs typeface="Arial"/>
              </a:rPr>
              <a:t>las Empresas Sociales </a:t>
            </a:r>
            <a:r>
              <a:rPr sz="1800" dirty="0">
                <a:latin typeface="Arial"/>
                <a:cs typeface="Arial"/>
              </a:rPr>
              <a:t>del </a:t>
            </a:r>
            <a:r>
              <a:rPr sz="1800" spc="-5" dirty="0">
                <a:latin typeface="Arial"/>
                <a:cs typeface="Arial"/>
              </a:rPr>
              <a:t>Estado </a:t>
            </a:r>
            <a:r>
              <a:rPr sz="1800" dirty="0">
                <a:latin typeface="Arial"/>
                <a:cs typeface="Arial"/>
              </a:rPr>
              <a:t>y sus </a:t>
            </a:r>
            <a:r>
              <a:rPr sz="1800" spc="-5" dirty="0">
                <a:latin typeface="Arial"/>
                <a:cs typeface="Arial"/>
              </a:rPr>
              <a:t>respectivas modificaciones  en los términos establecidos en </a:t>
            </a:r>
            <a:r>
              <a:rPr sz="1800" dirty="0">
                <a:latin typeface="Arial"/>
                <a:cs typeface="Arial"/>
              </a:rPr>
              <a:t>ítem</a:t>
            </a:r>
            <a:r>
              <a:rPr sz="1800" spc="50" dirty="0">
                <a:latin typeface="Arial"/>
                <a:cs typeface="Arial"/>
              </a:rPr>
              <a:t> </a:t>
            </a:r>
            <a:r>
              <a:rPr sz="1800" spc="-15" dirty="0">
                <a:latin typeface="Arial"/>
                <a:cs typeface="Arial"/>
              </a:rPr>
              <a:t>anterior.</a:t>
            </a:r>
            <a:endParaRPr sz="1800">
              <a:latin typeface="Arial"/>
              <a:cs typeface="Arial"/>
            </a:endParaRPr>
          </a:p>
          <a:p>
            <a:pPr marL="5499100">
              <a:lnSpc>
                <a:spcPct val="100000"/>
              </a:lnSpc>
              <a:spcBef>
                <a:spcPts val="875"/>
              </a:spcBef>
            </a:pPr>
            <a:r>
              <a:rPr sz="2800" spc="-5" dirty="0">
                <a:solidFill>
                  <a:srgbClr val="4F81BC"/>
                </a:solidFill>
                <a:latin typeface="Calibri"/>
                <a:cs typeface="Calibri"/>
              </a:rPr>
              <a:t>Acciones</a:t>
            </a:r>
            <a:r>
              <a:rPr sz="2800" spc="-40" dirty="0">
                <a:solidFill>
                  <a:srgbClr val="4F81BC"/>
                </a:solidFill>
                <a:latin typeface="Calibri"/>
                <a:cs typeface="Calibri"/>
              </a:rPr>
              <a:t> </a:t>
            </a:r>
            <a:r>
              <a:rPr sz="2800" spc="-15" dirty="0">
                <a:solidFill>
                  <a:srgbClr val="4F81BC"/>
                </a:solidFill>
                <a:latin typeface="Calibri"/>
                <a:cs typeface="Calibri"/>
              </a:rPr>
              <a:t>Obligatorias</a:t>
            </a:r>
            <a:endParaRPr sz="2800">
              <a:latin typeface="Calibri"/>
              <a:cs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9181" y="1260475"/>
            <a:ext cx="2016125" cy="391160"/>
          </a:xfrm>
          <a:prstGeom prst="rect">
            <a:avLst/>
          </a:prstGeom>
        </p:spPr>
        <p:txBody>
          <a:bodyPr vert="horz" wrap="square" lIns="0" tIns="12700" rIns="0" bIns="0" rtlCol="0">
            <a:spAutoFit/>
          </a:bodyPr>
          <a:lstStyle/>
          <a:p>
            <a:pPr marL="12700">
              <a:lnSpc>
                <a:spcPct val="100000"/>
              </a:lnSpc>
              <a:spcBef>
                <a:spcPts val="100"/>
              </a:spcBef>
              <a:tabLst>
                <a:tab pos="832485" algn="l"/>
              </a:tabLst>
            </a:pPr>
            <a:r>
              <a:rPr sz="2400" spc="-10" dirty="0">
                <a:latin typeface="Arial"/>
                <a:cs typeface="Arial"/>
              </a:rPr>
              <a:t>Lo</a:t>
            </a:r>
            <a:r>
              <a:rPr sz="2400" spc="-5" dirty="0">
                <a:latin typeface="Arial"/>
                <a:cs typeface="Arial"/>
              </a:rPr>
              <a:t>s</a:t>
            </a:r>
            <a:r>
              <a:rPr sz="2400" dirty="0">
                <a:latin typeface="Arial"/>
                <a:cs typeface="Arial"/>
              </a:rPr>
              <a:t>	</a:t>
            </a:r>
            <a:r>
              <a:rPr sz="2400" spc="-5" dirty="0">
                <a:latin typeface="Arial"/>
                <a:cs typeface="Arial"/>
              </a:rPr>
              <a:t>recu</a:t>
            </a:r>
            <a:r>
              <a:rPr sz="2400" spc="5" dirty="0">
                <a:latin typeface="Arial"/>
                <a:cs typeface="Arial"/>
              </a:rPr>
              <a:t>r</a:t>
            </a:r>
            <a:r>
              <a:rPr sz="2400" spc="-5" dirty="0">
                <a:latin typeface="Arial"/>
                <a:cs typeface="Arial"/>
              </a:rPr>
              <a:t>sos</a:t>
            </a:r>
            <a:endParaRPr sz="2400">
              <a:latin typeface="Arial"/>
              <a:cs typeface="Arial"/>
            </a:endParaRPr>
          </a:p>
        </p:txBody>
      </p:sp>
      <p:sp>
        <p:nvSpPr>
          <p:cNvPr id="3" name="object 3"/>
          <p:cNvSpPr txBox="1"/>
          <p:nvPr/>
        </p:nvSpPr>
        <p:spPr>
          <a:xfrm>
            <a:off x="2578989" y="1260475"/>
            <a:ext cx="6282055" cy="391160"/>
          </a:xfrm>
          <a:prstGeom prst="rect">
            <a:avLst/>
          </a:prstGeom>
        </p:spPr>
        <p:txBody>
          <a:bodyPr vert="horz" wrap="square" lIns="0" tIns="12700" rIns="0" bIns="0" rtlCol="0">
            <a:spAutoFit/>
          </a:bodyPr>
          <a:lstStyle/>
          <a:p>
            <a:pPr marL="12700">
              <a:lnSpc>
                <a:spcPct val="100000"/>
              </a:lnSpc>
              <a:spcBef>
                <a:spcPts val="100"/>
              </a:spcBef>
              <a:tabLst>
                <a:tab pos="680085" algn="l"/>
                <a:tab pos="1399540" algn="l"/>
                <a:tab pos="3100705" algn="l"/>
                <a:tab pos="4582160" algn="l"/>
                <a:tab pos="5320030" algn="l"/>
              </a:tabLst>
            </a:pPr>
            <a:r>
              <a:rPr sz="2400" spc="-5" dirty="0">
                <a:latin typeface="Arial"/>
                <a:cs typeface="Arial"/>
              </a:rPr>
              <a:t>de	las	Empresas	S</a:t>
            </a:r>
            <a:r>
              <a:rPr sz="2400" spc="-15" dirty="0">
                <a:latin typeface="Arial"/>
                <a:cs typeface="Arial"/>
              </a:rPr>
              <a:t>o</a:t>
            </a:r>
            <a:r>
              <a:rPr sz="2400" spc="-5" dirty="0">
                <a:latin typeface="Arial"/>
                <a:cs typeface="Arial"/>
              </a:rPr>
              <a:t>ciales</a:t>
            </a:r>
            <a:r>
              <a:rPr sz="2400" dirty="0">
                <a:latin typeface="Arial"/>
                <a:cs typeface="Arial"/>
              </a:rPr>
              <a:t>	</a:t>
            </a:r>
            <a:r>
              <a:rPr sz="2400" spc="-5" dirty="0">
                <a:latin typeface="Arial"/>
                <a:cs typeface="Arial"/>
              </a:rPr>
              <a:t>del</a:t>
            </a:r>
            <a:r>
              <a:rPr sz="2400" dirty="0">
                <a:latin typeface="Arial"/>
                <a:cs typeface="Arial"/>
              </a:rPr>
              <a:t>	Estado</a:t>
            </a:r>
            <a:endParaRPr sz="2400">
              <a:latin typeface="Arial"/>
              <a:cs typeface="Arial"/>
            </a:endParaRPr>
          </a:p>
        </p:txBody>
      </p:sp>
      <p:sp>
        <p:nvSpPr>
          <p:cNvPr id="4" name="object 4"/>
          <p:cNvSpPr txBox="1"/>
          <p:nvPr/>
        </p:nvSpPr>
        <p:spPr>
          <a:xfrm>
            <a:off x="259181" y="1626235"/>
            <a:ext cx="860298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Arial"/>
                <a:cs typeface="Arial"/>
              </a:rPr>
              <a:t>categorizadas </a:t>
            </a:r>
            <a:r>
              <a:rPr sz="2400" spc="-5" dirty="0">
                <a:latin typeface="Arial"/>
                <a:cs typeface="Arial"/>
              </a:rPr>
              <a:t>en </a:t>
            </a:r>
            <a:r>
              <a:rPr sz="2400" dirty="0">
                <a:latin typeface="Arial"/>
                <a:cs typeface="Arial"/>
              </a:rPr>
              <a:t>riesgo </a:t>
            </a:r>
            <a:r>
              <a:rPr sz="2400" spc="-5" dirty="0">
                <a:latin typeface="Arial"/>
                <a:cs typeface="Arial"/>
              </a:rPr>
              <a:t>medio o alto incluidos los destinados</a:t>
            </a:r>
            <a:r>
              <a:rPr sz="2400" spc="340" dirty="0">
                <a:latin typeface="Arial"/>
                <a:cs typeface="Arial"/>
              </a:rPr>
              <a:t> </a:t>
            </a:r>
            <a:r>
              <a:rPr sz="2400" spc="-5" dirty="0">
                <a:latin typeface="Arial"/>
                <a:cs typeface="Arial"/>
              </a:rPr>
              <a:t>a</a:t>
            </a:r>
            <a:endParaRPr sz="2400">
              <a:latin typeface="Arial"/>
              <a:cs typeface="Arial"/>
            </a:endParaRPr>
          </a:p>
        </p:txBody>
      </p:sp>
      <p:sp>
        <p:nvSpPr>
          <p:cNvPr id="5" name="object 5"/>
          <p:cNvSpPr txBox="1"/>
          <p:nvPr/>
        </p:nvSpPr>
        <p:spPr>
          <a:xfrm>
            <a:off x="259181" y="1991690"/>
            <a:ext cx="2823845" cy="391795"/>
          </a:xfrm>
          <a:prstGeom prst="rect">
            <a:avLst/>
          </a:prstGeom>
        </p:spPr>
        <p:txBody>
          <a:bodyPr vert="horz" wrap="square" lIns="0" tIns="12700" rIns="0" bIns="0" rtlCol="0">
            <a:spAutoFit/>
          </a:bodyPr>
          <a:lstStyle/>
          <a:p>
            <a:pPr marL="12700">
              <a:lnSpc>
                <a:spcPct val="100000"/>
              </a:lnSpc>
              <a:spcBef>
                <a:spcPts val="100"/>
              </a:spcBef>
              <a:tabLst>
                <a:tab pos="520065" algn="l"/>
                <a:tab pos="2402205" algn="l"/>
              </a:tabLst>
            </a:pPr>
            <a:r>
              <a:rPr sz="2400" spc="-10" dirty="0">
                <a:latin typeface="Arial"/>
                <a:cs typeface="Arial"/>
              </a:rPr>
              <a:t>l</a:t>
            </a:r>
            <a:r>
              <a:rPr sz="2400" dirty="0">
                <a:latin typeface="Arial"/>
                <a:cs typeface="Arial"/>
              </a:rPr>
              <a:t>a	financiación	d</a:t>
            </a:r>
            <a:r>
              <a:rPr sz="2400" spc="5" dirty="0">
                <a:latin typeface="Arial"/>
                <a:cs typeface="Arial"/>
              </a:rPr>
              <a:t>e</a:t>
            </a:r>
            <a:r>
              <a:rPr sz="2400" dirty="0">
                <a:latin typeface="Arial"/>
                <a:cs typeface="Arial"/>
              </a:rPr>
              <a:t>l</a:t>
            </a:r>
            <a:endParaRPr sz="2400">
              <a:latin typeface="Arial"/>
              <a:cs typeface="Arial"/>
            </a:endParaRPr>
          </a:p>
        </p:txBody>
      </p:sp>
      <p:sp>
        <p:nvSpPr>
          <p:cNvPr id="6" name="object 6"/>
          <p:cNvSpPr txBox="1"/>
          <p:nvPr/>
        </p:nvSpPr>
        <p:spPr>
          <a:xfrm>
            <a:off x="3329178" y="1991690"/>
            <a:ext cx="5531485" cy="391795"/>
          </a:xfrm>
          <a:prstGeom prst="rect">
            <a:avLst/>
          </a:prstGeom>
        </p:spPr>
        <p:txBody>
          <a:bodyPr vert="horz" wrap="square" lIns="0" tIns="12700" rIns="0" bIns="0" rtlCol="0">
            <a:spAutoFit/>
          </a:bodyPr>
          <a:lstStyle/>
          <a:p>
            <a:pPr marL="12700">
              <a:lnSpc>
                <a:spcPct val="100000"/>
              </a:lnSpc>
              <a:spcBef>
                <a:spcPts val="100"/>
              </a:spcBef>
              <a:tabLst>
                <a:tab pos="1621790" algn="l"/>
                <a:tab pos="2231390" algn="l"/>
                <a:tab pos="4299585" algn="l"/>
                <a:tab pos="5365750" algn="l"/>
              </a:tabLst>
            </a:pPr>
            <a:r>
              <a:rPr sz="2400" dirty="0">
                <a:latin typeface="Arial"/>
                <a:cs typeface="Arial"/>
              </a:rPr>
              <a:t>Pro</a:t>
            </a:r>
            <a:r>
              <a:rPr sz="2400" spc="-10" dirty="0">
                <a:latin typeface="Arial"/>
                <a:cs typeface="Arial"/>
              </a:rPr>
              <a:t>g</a:t>
            </a:r>
            <a:r>
              <a:rPr sz="2400" dirty="0">
                <a:latin typeface="Arial"/>
                <a:cs typeface="Arial"/>
              </a:rPr>
              <a:t>rama	</a:t>
            </a:r>
            <a:r>
              <a:rPr sz="2400" spc="-5" dirty="0">
                <a:latin typeface="Arial"/>
                <a:cs typeface="Arial"/>
              </a:rPr>
              <a:t>d</a:t>
            </a:r>
            <a:r>
              <a:rPr sz="2400" dirty="0">
                <a:latin typeface="Arial"/>
                <a:cs typeface="Arial"/>
              </a:rPr>
              <a:t>e	S</a:t>
            </a:r>
            <a:r>
              <a:rPr sz="2400" spc="-10" dirty="0">
                <a:latin typeface="Arial"/>
                <a:cs typeface="Arial"/>
              </a:rPr>
              <a:t>a</a:t>
            </a:r>
            <a:r>
              <a:rPr sz="2400" dirty="0">
                <a:latin typeface="Arial"/>
                <a:cs typeface="Arial"/>
              </a:rPr>
              <a:t>n</a:t>
            </a:r>
            <a:r>
              <a:rPr sz="2400" spc="-10" dirty="0">
                <a:latin typeface="Arial"/>
                <a:cs typeface="Arial"/>
              </a:rPr>
              <a:t>e</a:t>
            </a:r>
            <a:r>
              <a:rPr sz="2400" dirty="0">
                <a:latin typeface="Arial"/>
                <a:cs typeface="Arial"/>
              </a:rPr>
              <a:t>a</a:t>
            </a:r>
            <a:r>
              <a:rPr sz="2400" spc="5" dirty="0">
                <a:latin typeface="Arial"/>
                <a:cs typeface="Arial"/>
              </a:rPr>
              <a:t>m</a:t>
            </a:r>
            <a:r>
              <a:rPr sz="2400" dirty="0">
                <a:latin typeface="Arial"/>
                <a:cs typeface="Arial"/>
              </a:rPr>
              <a:t>iento	F</a:t>
            </a:r>
            <a:r>
              <a:rPr sz="2400" spc="-10" dirty="0">
                <a:latin typeface="Arial"/>
                <a:cs typeface="Arial"/>
              </a:rPr>
              <a:t>i</a:t>
            </a:r>
            <a:r>
              <a:rPr sz="2400" dirty="0">
                <a:latin typeface="Arial"/>
                <a:cs typeface="Arial"/>
              </a:rPr>
              <a:t>scal	y</a:t>
            </a:r>
            <a:endParaRPr sz="2400">
              <a:latin typeface="Arial"/>
              <a:cs typeface="Arial"/>
            </a:endParaRPr>
          </a:p>
        </p:txBody>
      </p:sp>
      <p:sp>
        <p:nvSpPr>
          <p:cNvPr id="7" name="object 7"/>
          <p:cNvSpPr/>
          <p:nvPr/>
        </p:nvSpPr>
        <p:spPr>
          <a:xfrm>
            <a:off x="5751526" y="4599428"/>
            <a:ext cx="3094580" cy="338329"/>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259181" y="2358008"/>
            <a:ext cx="8604250" cy="2572385"/>
          </a:xfrm>
          <a:prstGeom prst="rect">
            <a:avLst/>
          </a:prstGeom>
        </p:spPr>
        <p:txBody>
          <a:bodyPr vert="horz" wrap="square" lIns="0" tIns="12700" rIns="0" bIns="0" rtlCol="0">
            <a:spAutoFit/>
          </a:bodyPr>
          <a:lstStyle/>
          <a:p>
            <a:pPr marL="12700" marR="5080" algn="just">
              <a:lnSpc>
                <a:spcPct val="100000"/>
              </a:lnSpc>
              <a:spcBef>
                <a:spcPts val="100"/>
              </a:spcBef>
            </a:pPr>
            <a:r>
              <a:rPr sz="2400" spc="-5" dirty="0">
                <a:latin typeface="Arial"/>
                <a:cs typeface="Arial"/>
              </a:rPr>
              <a:t>Financiero, </a:t>
            </a:r>
            <a:r>
              <a:rPr sz="2400" b="1" u="heavy" spc="-5" dirty="0">
                <a:uFill>
                  <a:solidFill>
                    <a:srgbClr val="000000"/>
                  </a:solidFill>
                </a:uFill>
                <a:latin typeface="Arial"/>
                <a:cs typeface="Arial"/>
              </a:rPr>
              <a:t>deberán ser administrados a través de </a:t>
            </a:r>
            <a:r>
              <a:rPr sz="2400" b="1" u="heavy" dirty="0">
                <a:uFill>
                  <a:solidFill>
                    <a:srgbClr val="000000"/>
                  </a:solidFill>
                </a:uFill>
                <a:latin typeface="Arial"/>
                <a:cs typeface="Arial"/>
              </a:rPr>
              <a:t>un </a:t>
            </a:r>
            <a:r>
              <a:rPr sz="2400" b="1" dirty="0">
                <a:latin typeface="Arial"/>
                <a:cs typeface="Arial"/>
              </a:rPr>
              <a:t> </a:t>
            </a:r>
            <a:r>
              <a:rPr sz="2400" b="1" u="heavy" spc="-5" dirty="0">
                <a:uFill>
                  <a:solidFill>
                    <a:srgbClr val="000000"/>
                  </a:solidFill>
                </a:uFill>
                <a:latin typeface="Arial"/>
                <a:cs typeface="Arial"/>
              </a:rPr>
              <a:t>encargo </a:t>
            </a:r>
            <a:r>
              <a:rPr sz="2400" b="1" u="heavy" dirty="0">
                <a:uFill>
                  <a:solidFill>
                    <a:srgbClr val="000000"/>
                  </a:solidFill>
                </a:uFill>
                <a:latin typeface="Arial"/>
                <a:cs typeface="Arial"/>
              </a:rPr>
              <a:t>fiduciario </a:t>
            </a:r>
            <a:r>
              <a:rPr sz="2400" b="1" u="heavy" spc="-10" dirty="0">
                <a:uFill>
                  <a:solidFill>
                    <a:srgbClr val="000000"/>
                  </a:solidFill>
                </a:uFill>
                <a:latin typeface="Arial"/>
                <a:cs typeface="Arial"/>
              </a:rPr>
              <a:t>de </a:t>
            </a:r>
            <a:r>
              <a:rPr sz="2400" b="1" u="heavy" spc="-5" dirty="0">
                <a:uFill>
                  <a:solidFill>
                    <a:srgbClr val="000000"/>
                  </a:solidFill>
                </a:uFill>
                <a:latin typeface="Arial"/>
                <a:cs typeface="Arial"/>
              </a:rPr>
              <a:t>recaudo, administración y pago</a:t>
            </a:r>
            <a:r>
              <a:rPr sz="2400" spc="-5" dirty="0">
                <a:latin typeface="Arial"/>
                <a:cs typeface="Arial"/>
              </a:rPr>
              <a:t>. </a:t>
            </a:r>
            <a:r>
              <a:rPr sz="2400" spc="-10" dirty="0">
                <a:latin typeface="Arial"/>
                <a:cs typeface="Arial"/>
              </a:rPr>
              <a:t>Los  </a:t>
            </a:r>
            <a:r>
              <a:rPr sz="2400" spc="-5" dirty="0">
                <a:latin typeface="Arial"/>
                <a:cs typeface="Arial"/>
              </a:rPr>
              <a:t>términos </a:t>
            </a:r>
            <a:r>
              <a:rPr sz="2400" dirty="0">
                <a:latin typeface="Arial"/>
                <a:cs typeface="Arial"/>
              </a:rPr>
              <a:t>y </a:t>
            </a:r>
            <a:r>
              <a:rPr sz="2400" spc="-5" dirty="0">
                <a:latin typeface="Arial"/>
                <a:cs typeface="Arial"/>
              </a:rPr>
              <a:t>condiciones para la celebración </a:t>
            </a:r>
            <a:r>
              <a:rPr sz="2400" dirty="0">
                <a:latin typeface="Arial"/>
                <a:cs typeface="Arial"/>
              </a:rPr>
              <a:t>y </a:t>
            </a:r>
            <a:r>
              <a:rPr sz="2400" spc="-5" dirty="0">
                <a:latin typeface="Arial"/>
                <a:cs typeface="Arial"/>
              </a:rPr>
              <a:t>ejecución </a:t>
            </a:r>
            <a:r>
              <a:rPr sz="2400" dirty="0">
                <a:latin typeface="Arial"/>
                <a:cs typeface="Arial"/>
              </a:rPr>
              <a:t>del  </a:t>
            </a:r>
            <a:r>
              <a:rPr sz="2400" spc="-5" dirty="0">
                <a:latin typeface="Arial"/>
                <a:cs typeface="Arial"/>
              </a:rPr>
              <a:t>Encargo Fiduciario serán establecidos por el </a:t>
            </a:r>
            <a:r>
              <a:rPr sz="2400" dirty="0">
                <a:latin typeface="Arial"/>
                <a:cs typeface="Arial"/>
              </a:rPr>
              <a:t>Ministerio </a:t>
            </a:r>
            <a:r>
              <a:rPr sz="2400" spc="15" dirty="0">
                <a:latin typeface="Arial"/>
                <a:cs typeface="Arial"/>
              </a:rPr>
              <a:t>de  </a:t>
            </a:r>
            <a:r>
              <a:rPr sz="2400" spc="-5" dirty="0">
                <a:latin typeface="Arial"/>
                <a:cs typeface="Arial"/>
              </a:rPr>
              <a:t>Hacienda </a:t>
            </a:r>
            <a:r>
              <a:rPr sz="2400" dirty="0">
                <a:latin typeface="Arial"/>
                <a:cs typeface="Arial"/>
              </a:rPr>
              <a:t>y </a:t>
            </a:r>
            <a:r>
              <a:rPr sz="2400" spc="-5" dirty="0">
                <a:latin typeface="Arial"/>
                <a:cs typeface="Arial"/>
              </a:rPr>
              <a:t>Crédito</a:t>
            </a:r>
            <a:r>
              <a:rPr sz="2400" spc="45" dirty="0">
                <a:latin typeface="Arial"/>
                <a:cs typeface="Arial"/>
              </a:rPr>
              <a:t> </a:t>
            </a:r>
            <a:r>
              <a:rPr sz="2400" spc="-5" dirty="0">
                <a:latin typeface="Arial"/>
                <a:cs typeface="Arial"/>
              </a:rPr>
              <a:t>Público.</a:t>
            </a:r>
            <a:endParaRPr sz="2400">
              <a:latin typeface="Arial"/>
              <a:cs typeface="Arial"/>
            </a:endParaRPr>
          </a:p>
          <a:p>
            <a:pPr marL="5499100">
              <a:lnSpc>
                <a:spcPct val="100000"/>
              </a:lnSpc>
              <a:spcBef>
                <a:spcPts val="2290"/>
              </a:spcBef>
            </a:pPr>
            <a:r>
              <a:rPr sz="2800" spc="-5" dirty="0">
                <a:solidFill>
                  <a:srgbClr val="4F81BC"/>
                </a:solidFill>
                <a:latin typeface="Calibri"/>
                <a:cs typeface="Calibri"/>
              </a:rPr>
              <a:t>Acciones</a:t>
            </a:r>
            <a:r>
              <a:rPr sz="2800" spc="-40" dirty="0">
                <a:solidFill>
                  <a:srgbClr val="4F81BC"/>
                </a:solidFill>
                <a:latin typeface="Calibri"/>
                <a:cs typeface="Calibri"/>
              </a:rPr>
              <a:t> </a:t>
            </a:r>
            <a:r>
              <a:rPr sz="2800" spc="-15" dirty="0">
                <a:solidFill>
                  <a:srgbClr val="4F81BC"/>
                </a:solidFill>
                <a:latin typeface="Calibri"/>
                <a:cs typeface="Calibri"/>
              </a:rPr>
              <a:t>Obligatorias</a:t>
            </a:r>
            <a:endParaRPr sz="2800">
              <a:latin typeface="Calibri"/>
              <a:cs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8960" y="1159509"/>
            <a:ext cx="8808720" cy="3913504"/>
          </a:xfrm>
          <a:prstGeom prst="rect">
            <a:avLst/>
          </a:prstGeom>
        </p:spPr>
        <p:txBody>
          <a:bodyPr vert="horz" wrap="square" lIns="0" tIns="13335" rIns="0" bIns="0" rtlCol="0">
            <a:spAutoFit/>
          </a:bodyPr>
          <a:lstStyle/>
          <a:p>
            <a:pPr marL="299085" marR="5715" indent="-287020" algn="just">
              <a:lnSpc>
                <a:spcPct val="100000"/>
              </a:lnSpc>
              <a:spcBef>
                <a:spcPts val="105"/>
              </a:spcBef>
              <a:buFont typeface="Wingdings"/>
              <a:buChar char=""/>
              <a:tabLst>
                <a:tab pos="299720" algn="l"/>
              </a:tabLst>
            </a:pPr>
            <a:r>
              <a:rPr sz="1700" dirty="0">
                <a:latin typeface="Arial"/>
                <a:cs typeface="Arial"/>
              </a:rPr>
              <a:t>La propuesta de ingresos a ser recaudados y gastos a ser comprometidos deben  </a:t>
            </a:r>
            <a:r>
              <a:rPr sz="1700" spc="-5" dirty="0">
                <a:latin typeface="Arial"/>
                <a:cs typeface="Arial"/>
              </a:rPr>
              <a:t>soportarse </a:t>
            </a:r>
            <a:r>
              <a:rPr sz="1700" dirty="0">
                <a:latin typeface="Arial"/>
                <a:cs typeface="Arial"/>
              </a:rPr>
              <a:t>en medidas debidamente formuladas en la </a:t>
            </a:r>
            <a:r>
              <a:rPr sz="1700" spc="-5" dirty="0">
                <a:latin typeface="Arial"/>
                <a:cs typeface="Arial"/>
              </a:rPr>
              <a:t>matriz </a:t>
            </a:r>
            <a:r>
              <a:rPr sz="1700" dirty="0">
                <a:latin typeface="Arial"/>
                <a:cs typeface="Arial"/>
              </a:rPr>
              <a:t>31 - Matriz de medidas </a:t>
            </a:r>
            <a:r>
              <a:rPr sz="1700" spc="-5" dirty="0">
                <a:latin typeface="Arial"/>
                <a:cs typeface="Arial"/>
              </a:rPr>
              <a:t>del  </a:t>
            </a:r>
            <a:r>
              <a:rPr sz="1700" dirty="0">
                <a:latin typeface="Arial"/>
                <a:cs typeface="Arial"/>
              </a:rPr>
              <a:t>Programa.</a:t>
            </a:r>
            <a:endParaRPr sz="1700">
              <a:latin typeface="Arial"/>
              <a:cs typeface="Arial"/>
            </a:endParaRPr>
          </a:p>
          <a:p>
            <a:pPr marL="299085" marR="5715" indent="-287020" algn="just">
              <a:lnSpc>
                <a:spcPct val="100000"/>
              </a:lnSpc>
              <a:buFont typeface="Wingdings"/>
              <a:buChar char=""/>
              <a:tabLst>
                <a:tab pos="299720" algn="l"/>
              </a:tabLst>
            </a:pPr>
            <a:r>
              <a:rPr sz="1700" b="1" dirty="0">
                <a:latin typeface="Arial"/>
                <a:cs typeface="Arial"/>
              </a:rPr>
              <a:t>El techo máximo de gastos a ser comprometidos</a:t>
            </a:r>
            <a:r>
              <a:rPr sz="1700" dirty="0">
                <a:latin typeface="Arial"/>
                <a:cs typeface="Arial"/>
              </a:rPr>
              <a:t>, </a:t>
            </a:r>
            <a:r>
              <a:rPr sz="1700" b="1" dirty="0">
                <a:latin typeface="Arial"/>
                <a:cs typeface="Arial"/>
              </a:rPr>
              <a:t>no deben superar el monto  estimado de ingresos a ser recaudados para cada </a:t>
            </a:r>
            <a:r>
              <a:rPr sz="1700" b="1" spc="-5" dirty="0">
                <a:latin typeface="Arial"/>
                <a:cs typeface="Arial"/>
              </a:rPr>
              <a:t>una </a:t>
            </a:r>
            <a:r>
              <a:rPr sz="1700" b="1" dirty="0">
                <a:latin typeface="Arial"/>
                <a:cs typeface="Arial"/>
              </a:rPr>
              <a:t>de </a:t>
            </a:r>
            <a:r>
              <a:rPr sz="1700" b="1" spc="-5" dirty="0">
                <a:latin typeface="Arial"/>
                <a:cs typeface="Arial"/>
              </a:rPr>
              <a:t>las vigencias </a:t>
            </a:r>
            <a:r>
              <a:rPr sz="1700" b="1" dirty="0">
                <a:latin typeface="Arial"/>
                <a:cs typeface="Arial"/>
              </a:rPr>
              <a:t>del  Programa.</a:t>
            </a:r>
            <a:endParaRPr sz="1700">
              <a:latin typeface="Arial"/>
              <a:cs typeface="Arial"/>
            </a:endParaRPr>
          </a:p>
          <a:p>
            <a:pPr marL="299085" marR="5080" indent="-287020" algn="just">
              <a:lnSpc>
                <a:spcPct val="100000"/>
              </a:lnSpc>
              <a:buFont typeface="Wingdings"/>
              <a:buChar char=""/>
              <a:tabLst>
                <a:tab pos="299720" algn="l"/>
              </a:tabLst>
            </a:pPr>
            <a:r>
              <a:rPr sz="1700" dirty="0">
                <a:latin typeface="Arial"/>
                <a:cs typeface="Arial"/>
              </a:rPr>
              <a:t>A </a:t>
            </a:r>
            <a:r>
              <a:rPr sz="1700" spc="-5" dirty="0">
                <a:latin typeface="Arial"/>
                <a:cs typeface="Arial"/>
              </a:rPr>
              <a:t>partir </a:t>
            </a:r>
            <a:r>
              <a:rPr sz="1700" dirty="0">
                <a:latin typeface="Arial"/>
                <a:cs typeface="Arial"/>
              </a:rPr>
              <a:t>de la estimación para cada vigencia de la producción y venta de servicios </a:t>
            </a:r>
            <a:r>
              <a:rPr sz="1700" spc="-5" dirty="0">
                <a:latin typeface="Arial"/>
                <a:cs typeface="Arial"/>
              </a:rPr>
              <a:t>con  </a:t>
            </a:r>
            <a:r>
              <a:rPr sz="1700" dirty="0">
                <a:latin typeface="Arial"/>
                <a:cs typeface="Arial"/>
              </a:rPr>
              <a:t>los ingresos a recaudar por cada concepto y contrato, y de los gastos y costos  requeridos para el funcionamiento y operación de la ESE en cada vigencia, se deberá  </a:t>
            </a:r>
            <a:r>
              <a:rPr sz="1700" spc="-5" dirty="0">
                <a:latin typeface="Arial"/>
                <a:cs typeface="Arial"/>
              </a:rPr>
              <a:t>buscar el </a:t>
            </a:r>
            <a:r>
              <a:rPr sz="1700" dirty="0">
                <a:latin typeface="Arial"/>
                <a:cs typeface="Arial"/>
              </a:rPr>
              <a:t>equilibrio de su</a:t>
            </a:r>
            <a:r>
              <a:rPr sz="1700" spc="-20" dirty="0">
                <a:latin typeface="Arial"/>
                <a:cs typeface="Arial"/>
              </a:rPr>
              <a:t> </a:t>
            </a:r>
            <a:r>
              <a:rPr sz="1700" dirty="0">
                <a:latin typeface="Arial"/>
                <a:cs typeface="Arial"/>
              </a:rPr>
              <a:t>operación.</a:t>
            </a:r>
            <a:endParaRPr sz="1700">
              <a:latin typeface="Arial"/>
              <a:cs typeface="Arial"/>
            </a:endParaRPr>
          </a:p>
          <a:p>
            <a:pPr marL="299085" marR="5080" indent="-287020" algn="just">
              <a:lnSpc>
                <a:spcPct val="100000"/>
              </a:lnSpc>
              <a:spcBef>
                <a:spcPts val="5"/>
              </a:spcBef>
              <a:buFont typeface="Wingdings"/>
              <a:buChar char=""/>
              <a:tabLst>
                <a:tab pos="299720" algn="l"/>
              </a:tabLst>
            </a:pPr>
            <a:r>
              <a:rPr sz="1700" dirty="0">
                <a:latin typeface="Arial"/>
                <a:cs typeface="Arial"/>
              </a:rPr>
              <a:t>En caso de generar excedentes o ahorros </a:t>
            </a:r>
            <a:r>
              <a:rPr sz="1700" spc="5" dirty="0">
                <a:latin typeface="Arial"/>
                <a:cs typeface="Arial"/>
              </a:rPr>
              <a:t>en </a:t>
            </a:r>
            <a:r>
              <a:rPr sz="1700" dirty="0">
                <a:latin typeface="Arial"/>
                <a:cs typeface="Arial"/>
              </a:rPr>
              <a:t>la operación corriente estos deberán  destinarse a la constitución de un </a:t>
            </a:r>
            <a:r>
              <a:rPr sz="1700" spc="-5" dirty="0">
                <a:latin typeface="Arial"/>
                <a:cs typeface="Arial"/>
              </a:rPr>
              <a:t>fondo </a:t>
            </a:r>
            <a:r>
              <a:rPr sz="1700" dirty="0">
                <a:latin typeface="Arial"/>
                <a:cs typeface="Arial"/>
              </a:rPr>
              <a:t>de contingencias conforme a lo establecido en  el programa, </a:t>
            </a:r>
            <a:r>
              <a:rPr sz="1700" spc="5" dirty="0">
                <a:latin typeface="Arial"/>
                <a:cs typeface="Arial"/>
              </a:rPr>
              <a:t>que </a:t>
            </a:r>
            <a:r>
              <a:rPr sz="1700" dirty="0">
                <a:latin typeface="Arial"/>
                <a:cs typeface="Arial"/>
              </a:rPr>
              <a:t>contribuya </a:t>
            </a:r>
            <a:r>
              <a:rPr sz="1700" spc="5" dirty="0">
                <a:latin typeface="Arial"/>
                <a:cs typeface="Arial"/>
              </a:rPr>
              <a:t>a: </a:t>
            </a:r>
            <a:r>
              <a:rPr sz="1700" dirty="0">
                <a:latin typeface="Arial"/>
                <a:cs typeface="Arial"/>
              </a:rPr>
              <a:t>anticipar el pago de pasivos programados dentro del  Programa, </a:t>
            </a:r>
            <a:r>
              <a:rPr sz="1700" spc="5" dirty="0">
                <a:latin typeface="Arial"/>
                <a:cs typeface="Arial"/>
              </a:rPr>
              <a:t>pago </a:t>
            </a:r>
            <a:r>
              <a:rPr sz="1700" dirty="0">
                <a:latin typeface="Arial"/>
                <a:cs typeface="Arial"/>
              </a:rPr>
              <a:t>de sentencias judiciales </a:t>
            </a:r>
            <a:r>
              <a:rPr sz="1700" spc="-5" dirty="0">
                <a:latin typeface="Arial"/>
                <a:cs typeface="Arial"/>
              </a:rPr>
              <a:t>registradas </a:t>
            </a:r>
            <a:r>
              <a:rPr sz="1700" dirty="0">
                <a:latin typeface="Arial"/>
                <a:cs typeface="Arial"/>
              </a:rPr>
              <a:t>en el Programa, financiamiento de  las medidas definidas en el</a:t>
            </a:r>
            <a:r>
              <a:rPr sz="1700" spc="-15" dirty="0">
                <a:latin typeface="Arial"/>
                <a:cs typeface="Arial"/>
              </a:rPr>
              <a:t> </a:t>
            </a:r>
            <a:r>
              <a:rPr sz="1700" dirty="0">
                <a:latin typeface="Arial"/>
                <a:cs typeface="Arial"/>
              </a:rPr>
              <a:t>Programa.</a:t>
            </a:r>
            <a:endParaRPr sz="1700">
              <a:latin typeface="Arial"/>
              <a:cs typeface="Arial"/>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5240">
              <a:lnSpc>
                <a:spcPct val="100000"/>
              </a:lnSpc>
              <a:spcBef>
                <a:spcPts val="105"/>
              </a:spcBef>
            </a:pPr>
            <a:r>
              <a:rPr spc="-5" dirty="0"/>
              <a:t>Reglas </a:t>
            </a:r>
            <a:r>
              <a:rPr dirty="0"/>
              <a:t>Programa</a:t>
            </a:r>
            <a:r>
              <a:rPr spc="-80" dirty="0"/>
              <a:t> </a:t>
            </a:r>
            <a:r>
              <a:rPr spc="-10" dirty="0"/>
              <a:t>Viabilizado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5240">
              <a:lnSpc>
                <a:spcPct val="100000"/>
              </a:lnSpc>
              <a:spcBef>
                <a:spcPts val="105"/>
              </a:spcBef>
            </a:pPr>
            <a:r>
              <a:rPr spc="-5" dirty="0"/>
              <a:t>Reglas </a:t>
            </a:r>
            <a:r>
              <a:rPr dirty="0"/>
              <a:t>Programa</a:t>
            </a:r>
            <a:r>
              <a:rPr spc="-80" dirty="0"/>
              <a:t> </a:t>
            </a:r>
            <a:r>
              <a:rPr spc="-10" dirty="0"/>
              <a:t>Viabilizado</a:t>
            </a:r>
          </a:p>
        </p:txBody>
      </p:sp>
      <p:sp>
        <p:nvSpPr>
          <p:cNvPr id="3" name="object 3"/>
          <p:cNvSpPr txBox="1"/>
          <p:nvPr/>
        </p:nvSpPr>
        <p:spPr>
          <a:xfrm>
            <a:off x="179019" y="1320164"/>
            <a:ext cx="8475980" cy="3395345"/>
          </a:xfrm>
          <a:prstGeom prst="rect">
            <a:avLst/>
          </a:prstGeom>
        </p:spPr>
        <p:txBody>
          <a:bodyPr vert="horz" wrap="square" lIns="0" tIns="13335" rIns="0" bIns="0" rtlCol="0">
            <a:spAutoFit/>
          </a:bodyPr>
          <a:lstStyle/>
          <a:p>
            <a:pPr marL="299085" marR="6350" indent="-287020" algn="just">
              <a:lnSpc>
                <a:spcPct val="100000"/>
              </a:lnSpc>
              <a:spcBef>
                <a:spcPts val="105"/>
              </a:spcBef>
              <a:buFont typeface="Wingdings"/>
              <a:buChar char=""/>
              <a:tabLst>
                <a:tab pos="299720" algn="l"/>
              </a:tabLst>
            </a:pPr>
            <a:r>
              <a:rPr sz="1700" dirty="0">
                <a:latin typeface="Arial"/>
                <a:cs typeface="Arial"/>
              </a:rPr>
              <a:t>Si en el marco de la ejecución del Programa, el valor del pasivo </a:t>
            </a:r>
            <a:r>
              <a:rPr sz="1700" spc="-5" dirty="0">
                <a:latin typeface="Arial"/>
                <a:cs typeface="Arial"/>
              </a:rPr>
              <a:t>fuese </a:t>
            </a:r>
            <a:r>
              <a:rPr sz="1700" dirty="0">
                <a:latin typeface="Arial"/>
                <a:cs typeface="Arial"/>
              </a:rPr>
              <a:t>menor al  </a:t>
            </a:r>
            <a:r>
              <a:rPr sz="1700" spc="-5" dirty="0">
                <a:latin typeface="Arial"/>
                <a:cs typeface="Arial"/>
              </a:rPr>
              <a:t>inicialmente </a:t>
            </a:r>
            <a:r>
              <a:rPr sz="1700" dirty="0">
                <a:latin typeface="Arial"/>
                <a:cs typeface="Arial"/>
              </a:rPr>
              <a:t>programado, </a:t>
            </a:r>
            <a:r>
              <a:rPr sz="1700" spc="-5" dirty="0">
                <a:latin typeface="Arial"/>
                <a:cs typeface="Arial"/>
              </a:rPr>
              <a:t>el </a:t>
            </a:r>
            <a:r>
              <a:rPr sz="1700" dirty="0">
                <a:latin typeface="Arial"/>
                <a:cs typeface="Arial"/>
              </a:rPr>
              <a:t>saldo libre de afectación de las fuentes de financiación  se destinará al </a:t>
            </a:r>
            <a:r>
              <a:rPr sz="1700" spc="-5" dirty="0">
                <a:latin typeface="Arial"/>
                <a:cs typeface="Arial"/>
              </a:rPr>
              <a:t>fondo </a:t>
            </a:r>
            <a:r>
              <a:rPr sz="1700" dirty="0">
                <a:latin typeface="Arial"/>
                <a:cs typeface="Arial"/>
              </a:rPr>
              <a:t>de contingencias enunciado</a:t>
            </a:r>
            <a:r>
              <a:rPr sz="1700" spc="30" dirty="0">
                <a:latin typeface="Arial"/>
                <a:cs typeface="Arial"/>
              </a:rPr>
              <a:t> </a:t>
            </a:r>
            <a:r>
              <a:rPr sz="1700" dirty="0">
                <a:latin typeface="Arial"/>
                <a:cs typeface="Arial"/>
              </a:rPr>
              <a:t>anteriormente.</a:t>
            </a:r>
            <a:endParaRPr sz="1700">
              <a:latin typeface="Arial"/>
              <a:cs typeface="Arial"/>
            </a:endParaRPr>
          </a:p>
          <a:p>
            <a:pPr marL="299085" indent="-287020" algn="just">
              <a:lnSpc>
                <a:spcPct val="100000"/>
              </a:lnSpc>
              <a:buFont typeface="Wingdings"/>
              <a:buChar char=""/>
              <a:tabLst>
                <a:tab pos="299720" algn="l"/>
              </a:tabLst>
            </a:pPr>
            <a:r>
              <a:rPr sz="1700" b="1" dirty="0">
                <a:latin typeface="Arial"/>
                <a:cs typeface="Arial"/>
              </a:rPr>
              <a:t>En el contexto del Programa, </a:t>
            </a:r>
            <a:r>
              <a:rPr sz="1700" b="1" spc="-5" dirty="0">
                <a:latin typeface="Arial"/>
                <a:cs typeface="Arial"/>
              </a:rPr>
              <a:t>la </a:t>
            </a:r>
            <a:r>
              <a:rPr sz="1700" b="1" dirty="0">
                <a:latin typeface="Arial"/>
                <a:cs typeface="Arial"/>
              </a:rPr>
              <a:t>ESE debe operar </a:t>
            </a:r>
            <a:r>
              <a:rPr sz="1700" b="1" spc="-5" dirty="0">
                <a:latin typeface="Arial"/>
                <a:cs typeface="Arial"/>
              </a:rPr>
              <a:t>sin </a:t>
            </a:r>
            <a:r>
              <a:rPr sz="1700" b="1" dirty="0">
                <a:latin typeface="Arial"/>
                <a:cs typeface="Arial"/>
              </a:rPr>
              <a:t>generar </a:t>
            </a:r>
            <a:r>
              <a:rPr sz="1700" b="1" spc="-5" dirty="0">
                <a:latin typeface="Arial"/>
                <a:cs typeface="Arial"/>
              </a:rPr>
              <a:t>nuevo</a:t>
            </a:r>
            <a:r>
              <a:rPr sz="1700" b="1" spc="30" dirty="0">
                <a:latin typeface="Arial"/>
                <a:cs typeface="Arial"/>
              </a:rPr>
              <a:t> </a:t>
            </a:r>
            <a:r>
              <a:rPr sz="1700" b="1" spc="-5" dirty="0">
                <a:latin typeface="Arial"/>
                <a:cs typeface="Arial"/>
              </a:rPr>
              <a:t>pasivo.</a:t>
            </a:r>
            <a:endParaRPr sz="1700">
              <a:latin typeface="Arial"/>
              <a:cs typeface="Arial"/>
            </a:endParaRPr>
          </a:p>
          <a:p>
            <a:pPr marL="299085" marR="5080" indent="-287020" algn="just">
              <a:lnSpc>
                <a:spcPct val="100000"/>
              </a:lnSpc>
              <a:buFont typeface="Wingdings"/>
              <a:buChar char=""/>
              <a:tabLst>
                <a:tab pos="299720" algn="l"/>
              </a:tabLst>
            </a:pPr>
            <a:r>
              <a:rPr sz="1700" dirty="0">
                <a:latin typeface="Arial"/>
                <a:cs typeface="Arial"/>
              </a:rPr>
              <a:t>Los ingresos </a:t>
            </a:r>
            <a:r>
              <a:rPr sz="1700" spc="5" dirty="0">
                <a:latin typeface="Arial"/>
                <a:cs typeface="Arial"/>
              </a:rPr>
              <a:t>que </a:t>
            </a:r>
            <a:r>
              <a:rPr sz="1700" dirty="0">
                <a:latin typeface="Arial"/>
                <a:cs typeface="Arial"/>
              </a:rPr>
              <a:t>se proyecten como fuente de financiación para el pago del pasivo  deberán ejecutarse de acuerdo con la prelación </a:t>
            </a:r>
            <a:r>
              <a:rPr sz="1700" spc="5" dirty="0">
                <a:latin typeface="Arial"/>
                <a:cs typeface="Arial"/>
              </a:rPr>
              <a:t>de </a:t>
            </a:r>
            <a:r>
              <a:rPr sz="1700" dirty="0">
                <a:latin typeface="Arial"/>
                <a:cs typeface="Arial"/>
              </a:rPr>
              <a:t>pagos, definida en el escenario  financiero del cuadro </a:t>
            </a:r>
            <a:r>
              <a:rPr sz="1700" spc="5" dirty="0">
                <a:latin typeface="Arial"/>
                <a:cs typeface="Arial"/>
              </a:rPr>
              <a:t>35. </a:t>
            </a:r>
            <a:r>
              <a:rPr sz="1700" dirty="0">
                <a:latin typeface="Arial"/>
                <a:cs typeface="Arial"/>
              </a:rPr>
              <a:t>Cuando se presenten problemas de depuración, se  procederá con el siguiente grupo de prelación, siempre y cuando los recursos del  grupo en depuración queden reservados en</a:t>
            </a:r>
            <a:r>
              <a:rPr sz="1700" spc="35" dirty="0">
                <a:latin typeface="Arial"/>
                <a:cs typeface="Arial"/>
              </a:rPr>
              <a:t> </a:t>
            </a:r>
            <a:r>
              <a:rPr sz="1700" dirty="0">
                <a:latin typeface="Arial"/>
                <a:cs typeface="Arial"/>
              </a:rPr>
              <a:t>caja-</a:t>
            </a:r>
            <a:endParaRPr sz="1700">
              <a:latin typeface="Arial"/>
              <a:cs typeface="Arial"/>
            </a:endParaRPr>
          </a:p>
          <a:p>
            <a:pPr marL="299085" marR="5715" indent="-287020" algn="just">
              <a:lnSpc>
                <a:spcPct val="100000"/>
              </a:lnSpc>
              <a:spcBef>
                <a:spcPts val="5"/>
              </a:spcBef>
              <a:buFont typeface="Wingdings"/>
              <a:buChar char=""/>
              <a:tabLst>
                <a:tab pos="299720" algn="l"/>
              </a:tabLst>
            </a:pPr>
            <a:r>
              <a:rPr sz="1700" dirty="0">
                <a:latin typeface="Arial"/>
                <a:cs typeface="Arial"/>
              </a:rPr>
              <a:t>Los Pasivos </a:t>
            </a:r>
            <a:r>
              <a:rPr sz="1700" spc="5" dirty="0">
                <a:latin typeface="Arial"/>
                <a:cs typeface="Arial"/>
              </a:rPr>
              <a:t>que </a:t>
            </a:r>
            <a:r>
              <a:rPr sz="1700" dirty="0">
                <a:latin typeface="Arial"/>
                <a:cs typeface="Arial"/>
              </a:rPr>
              <a:t>se encontraban </a:t>
            </a:r>
            <a:r>
              <a:rPr sz="1700" spc="5" dirty="0">
                <a:latin typeface="Arial"/>
                <a:cs typeface="Arial"/>
              </a:rPr>
              <a:t>en </a:t>
            </a:r>
            <a:r>
              <a:rPr sz="1700" dirty="0">
                <a:latin typeface="Arial"/>
                <a:cs typeface="Arial"/>
              </a:rPr>
              <a:t>la programación del Programa del </a:t>
            </a:r>
            <a:r>
              <a:rPr sz="1700" spc="5" dirty="0">
                <a:latin typeface="Arial"/>
                <a:cs typeface="Arial"/>
              </a:rPr>
              <a:t>cuadro </a:t>
            </a:r>
            <a:r>
              <a:rPr sz="1700" dirty="0">
                <a:latin typeface="Arial"/>
                <a:cs typeface="Arial"/>
              </a:rPr>
              <a:t>35 y  que fueron </a:t>
            </a:r>
            <a:r>
              <a:rPr sz="1700" spc="5" dirty="0">
                <a:latin typeface="Arial"/>
                <a:cs typeface="Arial"/>
              </a:rPr>
              <a:t>pagados </a:t>
            </a:r>
            <a:r>
              <a:rPr sz="1700" spc="-5" dirty="0">
                <a:latin typeface="Arial"/>
                <a:cs typeface="Arial"/>
              </a:rPr>
              <a:t>con </a:t>
            </a:r>
            <a:r>
              <a:rPr sz="1700" dirty="0">
                <a:latin typeface="Arial"/>
                <a:cs typeface="Arial"/>
              </a:rPr>
              <a:t>recursos de la operación corriente de la ESE, podrán </a:t>
            </a:r>
            <a:r>
              <a:rPr sz="1700" spc="-5" dirty="0">
                <a:latin typeface="Arial"/>
                <a:cs typeface="Arial"/>
              </a:rPr>
              <a:t>ser  </a:t>
            </a:r>
            <a:r>
              <a:rPr sz="1700" dirty="0">
                <a:latin typeface="Arial"/>
                <a:cs typeface="Arial"/>
              </a:rPr>
              <a:t>compensados </a:t>
            </a:r>
            <a:r>
              <a:rPr sz="1700" spc="5" dirty="0">
                <a:latin typeface="Arial"/>
                <a:cs typeface="Arial"/>
              </a:rPr>
              <a:t>los </a:t>
            </a:r>
            <a:r>
              <a:rPr sz="1700" dirty="0">
                <a:latin typeface="Arial"/>
                <a:cs typeface="Arial"/>
              </a:rPr>
              <a:t>nuevos pasivos que </a:t>
            </a:r>
            <a:r>
              <a:rPr sz="1700" spc="-5" dirty="0">
                <a:latin typeface="Arial"/>
                <a:cs typeface="Arial"/>
              </a:rPr>
              <a:t>estén </a:t>
            </a:r>
            <a:r>
              <a:rPr sz="1700" dirty="0">
                <a:latin typeface="Arial"/>
                <a:cs typeface="Arial"/>
              </a:rPr>
              <a:t>debidamente causados hasta por el  monto utilizado con las fuentes de financiación destinadas en el</a:t>
            </a:r>
            <a:r>
              <a:rPr sz="1700" spc="20" dirty="0">
                <a:latin typeface="Arial"/>
                <a:cs typeface="Arial"/>
              </a:rPr>
              <a:t> </a:t>
            </a:r>
            <a:r>
              <a:rPr sz="1700" dirty="0">
                <a:latin typeface="Arial"/>
                <a:cs typeface="Arial"/>
              </a:rPr>
              <a:t>Programa.</a:t>
            </a:r>
            <a:endParaRPr sz="1700">
              <a:latin typeface="Arial"/>
              <a:cs typeface="Aria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5240">
              <a:lnSpc>
                <a:spcPct val="100000"/>
              </a:lnSpc>
              <a:spcBef>
                <a:spcPts val="105"/>
              </a:spcBef>
            </a:pPr>
            <a:r>
              <a:rPr spc="-5" dirty="0"/>
              <a:t>Reglas </a:t>
            </a:r>
            <a:r>
              <a:rPr dirty="0"/>
              <a:t>Programa</a:t>
            </a:r>
            <a:r>
              <a:rPr spc="-80" dirty="0"/>
              <a:t> </a:t>
            </a:r>
            <a:r>
              <a:rPr spc="-10" dirty="0"/>
              <a:t>Viabilizado</a:t>
            </a:r>
          </a:p>
        </p:txBody>
      </p:sp>
      <p:sp>
        <p:nvSpPr>
          <p:cNvPr id="3" name="object 3"/>
          <p:cNvSpPr txBox="1"/>
          <p:nvPr/>
        </p:nvSpPr>
        <p:spPr>
          <a:xfrm>
            <a:off x="78739" y="1131519"/>
            <a:ext cx="8881110" cy="3914140"/>
          </a:xfrm>
          <a:prstGeom prst="rect">
            <a:avLst/>
          </a:prstGeom>
        </p:spPr>
        <p:txBody>
          <a:bodyPr vert="horz" wrap="square" lIns="0" tIns="13335" rIns="0" bIns="0" rtlCol="0">
            <a:spAutoFit/>
          </a:bodyPr>
          <a:lstStyle/>
          <a:p>
            <a:pPr marL="299085" marR="5080" indent="-287020" algn="just">
              <a:lnSpc>
                <a:spcPct val="100000"/>
              </a:lnSpc>
              <a:spcBef>
                <a:spcPts val="105"/>
              </a:spcBef>
              <a:buFont typeface="Wingdings"/>
              <a:buChar char=""/>
              <a:tabLst>
                <a:tab pos="299720" algn="l"/>
              </a:tabLst>
            </a:pPr>
            <a:r>
              <a:rPr sz="1700" dirty="0">
                <a:latin typeface="Arial"/>
                <a:cs typeface="Arial"/>
              </a:rPr>
              <a:t>En </a:t>
            </a:r>
            <a:r>
              <a:rPr sz="1700" spc="-5" dirty="0">
                <a:latin typeface="Arial"/>
                <a:cs typeface="Arial"/>
              </a:rPr>
              <a:t>caso </a:t>
            </a:r>
            <a:r>
              <a:rPr sz="1700" dirty="0">
                <a:latin typeface="Arial"/>
                <a:cs typeface="Arial"/>
              </a:rPr>
              <a:t>de </a:t>
            </a:r>
            <a:r>
              <a:rPr sz="1700" spc="5" dirty="0">
                <a:latin typeface="Arial"/>
                <a:cs typeface="Arial"/>
              </a:rPr>
              <a:t>que </a:t>
            </a:r>
            <a:r>
              <a:rPr sz="1700" dirty="0">
                <a:latin typeface="Arial"/>
                <a:cs typeface="Arial"/>
              </a:rPr>
              <a:t>la ESE, llegare a obtener nuevos recursos </a:t>
            </a:r>
            <a:r>
              <a:rPr sz="1700" spc="-5" dirty="0">
                <a:latin typeface="Arial"/>
                <a:cs typeface="Arial"/>
              </a:rPr>
              <a:t>por </a:t>
            </a:r>
            <a:r>
              <a:rPr sz="1700" dirty="0">
                <a:latin typeface="Arial"/>
                <a:cs typeface="Arial"/>
              </a:rPr>
              <a:t>parte de las entidades  </a:t>
            </a:r>
            <a:r>
              <a:rPr sz="1700" spc="-5" dirty="0">
                <a:latin typeface="Arial"/>
                <a:cs typeface="Arial"/>
              </a:rPr>
              <a:t>territoriales </a:t>
            </a:r>
            <a:r>
              <a:rPr sz="1700" dirty="0">
                <a:latin typeface="Arial"/>
                <a:cs typeface="Arial"/>
              </a:rPr>
              <a:t>y del orden nacional, </a:t>
            </a:r>
            <a:r>
              <a:rPr sz="1700" b="1" dirty="0">
                <a:latin typeface="Arial"/>
                <a:cs typeface="Arial"/>
              </a:rPr>
              <a:t>estos no </a:t>
            </a:r>
            <a:r>
              <a:rPr sz="1700" b="1" spc="-5" dirty="0">
                <a:latin typeface="Arial"/>
                <a:cs typeface="Arial"/>
              </a:rPr>
              <a:t>requerirán </a:t>
            </a:r>
            <a:r>
              <a:rPr sz="1700" b="1" dirty="0">
                <a:latin typeface="Arial"/>
                <a:cs typeface="Arial"/>
              </a:rPr>
              <a:t>una modificación al Programa y  deberán ser destinados para </a:t>
            </a:r>
            <a:r>
              <a:rPr sz="1700" b="1" spc="5" dirty="0">
                <a:latin typeface="Arial"/>
                <a:cs typeface="Arial"/>
              </a:rPr>
              <a:t>el </a:t>
            </a:r>
            <a:r>
              <a:rPr sz="1700" b="1" dirty="0">
                <a:latin typeface="Arial"/>
                <a:cs typeface="Arial"/>
              </a:rPr>
              <a:t>costo de medidas, pago de pasivos y fondo </a:t>
            </a:r>
            <a:r>
              <a:rPr sz="1700" b="1" spc="5" dirty="0">
                <a:latin typeface="Arial"/>
                <a:cs typeface="Arial"/>
              </a:rPr>
              <a:t>de  </a:t>
            </a:r>
            <a:r>
              <a:rPr sz="1700" b="1" dirty="0">
                <a:latin typeface="Arial"/>
                <a:cs typeface="Arial"/>
              </a:rPr>
              <a:t>contingencia</a:t>
            </a:r>
            <a:r>
              <a:rPr sz="1700" dirty="0">
                <a:latin typeface="Arial"/>
                <a:cs typeface="Arial"/>
              </a:rPr>
              <a:t>; sin embargo si alguna de estas entidades requiere que dichos recursos  aparezca dentro de los ingresos de fuentes de financiación del Programa, deberá  presentar modificación </a:t>
            </a:r>
            <a:r>
              <a:rPr sz="1700" spc="-5" dirty="0">
                <a:latin typeface="Arial"/>
                <a:cs typeface="Arial"/>
              </a:rPr>
              <a:t>ante </a:t>
            </a:r>
            <a:r>
              <a:rPr sz="1700" dirty="0">
                <a:latin typeface="Arial"/>
                <a:cs typeface="Arial"/>
              </a:rPr>
              <a:t>este Ministerio conforme las pautas establecida en el  numeral 6 de </a:t>
            </a:r>
            <a:r>
              <a:rPr sz="1700" spc="-5" dirty="0">
                <a:latin typeface="Arial"/>
                <a:cs typeface="Arial"/>
              </a:rPr>
              <a:t>esta </a:t>
            </a:r>
            <a:r>
              <a:rPr sz="1700" dirty="0">
                <a:latin typeface="Arial"/>
                <a:cs typeface="Arial"/>
              </a:rPr>
              <a:t>guía de</a:t>
            </a:r>
            <a:r>
              <a:rPr sz="1700" spc="40" dirty="0">
                <a:latin typeface="Arial"/>
                <a:cs typeface="Arial"/>
              </a:rPr>
              <a:t> </a:t>
            </a:r>
            <a:r>
              <a:rPr sz="1700" dirty="0">
                <a:latin typeface="Arial"/>
                <a:cs typeface="Arial"/>
              </a:rPr>
              <a:t>elaboración.</a:t>
            </a:r>
            <a:endParaRPr sz="1700">
              <a:latin typeface="Arial"/>
              <a:cs typeface="Arial"/>
            </a:endParaRPr>
          </a:p>
          <a:p>
            <a:pPr marL="299085" marR="5080" indent="-287020" algn="just">
              <a:lnSpc>
                <a:spcPct val="100000"/>
              </a:lnSpc>
              <a:spcBef>
                <a:spcPts val="5"/>
              </a:spcBef>
              <a:buFont typeface="Wingdings"/>
              <a:buChar char=""/>
              <a:tabLst>
                <a:tab pos="299720" algn="l"/>
              </a:tabLst>
            </a:pPr>
            <a:r>
              <a:rPr sz="1700" dirty="0">
                <a:latin typeface="Arial"/>
                <a:cs typeface="Arial"/>
              </a:rPr>
              <a:t>El tiempo de ejecución del Programa, estará determinado </a:t>
            </a:r>
            <a:r>
              <a:rPr sz="1700" spc="5" dirty="0">
                <a:latin typeface="Arial"/>
                <a:cs typeface="Arial"/>
              </a:rPr>
              <a:t>por </a:t>
            </a:r>
            <a:r>
              <a:rPr sz="1700" dirty="0">
                <a:latin typeface="Arial"/>
                <a:cs typeface="Arial"/>
              </a:rPr>
              <a:t>la proyección del flujo  financiero en </a:t>
            </a:r>
            <a:r>
              <a:rPr sz="1700" spc="-5" dirty="0">
                <a:latin typeface="Arial"/>
                <a:cs typeface="Arial"/>
              </a:rPr>
              <a:t>el cual </a:t>
            </a:r>
            <a:r>
              <a:rPr sz="1700" dirty="0">
                <a:latin typeface="Arial"/>
                <a:cs typeface="Arial"/>
              </a:rPr>
              <a:t>la ESE logre una operación corriente en equilibrio y puedan  generarse excedentes y reorientación de rentas para financiar las acciones propuestas  como medidas para el logro </a:t>
            </a:r>
            <a:r>
              <a:rPr sz="1700" spc="5" dirty="0">
                <a:latin typeface="Arial"/>
                <a:cs typeface="Arial"/>
              </a:rPr>
              <a:t>de </a:t>
            </a:r>
            <a:r>
              <a:rPr sz="1700" dirty="0">
                <a:latin typeface="Arial"/>
                <a:cs typeface="Arial"/>
              </a:rPr>
              <a:t>la viabilidad y sostenibilidad financiera de la entidad.  </a:t>
            </a:r>
            <a:r>
              <a:rPr sz="1700" b="1" dirty="0">
                <a:latin typeface="Arial"/>
                <a:cs typeface="Arial"/>
              </a:rPr>
              <a:t>Este plazo </a:t>
            </a:r>
            <a:r>
              <a:rPr sz="1700" b="1" spc="5" dirty="0">
                <a:latin typeface="Arial"/>
                <a:cs typeface="Arial"/>
              </a:rPr>
              <a:t>será </a:t>
            </a:r>
            <a:r>
              <a:rPr sz="1700" b="1" dirty="0">
                <a:latin typeface="Arial"/>
                <a:cs typeface="Arial"/>
              </a:rPr>
              <a:t>mínimo de 4 años, incluyendo el año de elaboración del Programa</a:t>
            </a:r>
            <a:r>
              <a:rPr sz="1700" dirty="0">
                <a:latin typeface="Arial"/>
                <a:cs typeface="Arial"/>
              </a:rPr>
              <a:t>.  Una vez identificados el pasivo </a:t>
            </a:r>
            <a:r>
              <a:rPr sz="1700" spc="-5" dirty="0">
                <a:latin typeface="Arial"/>
                <a:cs typeface="Arial"/>
              </a:rPr>
              <a:t>cierto </a:t>
            </a:r>
            <a:r>
              <a:rPr sz="1700" dirty="0">
                <a:latin typeface="Arial"/>
                <a:cs typeface="Arial"/>
              </a:rPr>
              <a:t>y las contingencias contractuales, jurídicas y  financieras, los resultados se deben valorar teniendo </a:t>
            </a:r>
            <a:r>
              <a:rPr sz="1700" spc="5" dirty="0">
                <a:latin typeface="Arial"/>
                <a:cs typeface="Arial"/>
              </a:rPr>
              <a:t>en </a:t>
            </a:r>
            <a:r>
              <a:rPr sz="1700" dirty="0">
                <a:latin typeface="Arial"/>
                <a:cs typeface="Arial"/>
              </a:rPr>
              <a:t>cuenta que la mayor  desagregación posible </a:t>
            </a:r>
            <a:r>
              <a:rPr sz="1700" spc="-5" dirty="0">
                <a:latin typeface="Arial"/>
                <a:cs typeface="Arial"/>
              </a:rPr>
              <a:t>permitirá </a:t>
            </a:r>
            <a:r>
              <a:rPr sz="1700" dirty="0">
                <a:latin typeface="Arial"/>
                <a:cs typeface="Arial"/>
              </a:rPr>
              <a:t>definir un esquema financiero más cercano a la</a:t>
            </a:r>
            <a:r>
              <a:rPr sz="1700" spc="70" dirty="0">
                <a:latin typeface="Arial"/>
                <a:cs typeface="Arial"/>
              </a:rPr>
              <a:t> </a:t>
            </a:r>
            <a:r>
              <a:rPr sz="1700" dirty="0">
                <a:latin typeface="Arial"/>
                <a:cs typeface="Arial"/>
              </a:rPr>
              <a:t>realidad.</a:t>
            </a:r>
            <a:endParaRPr sz="1700">
              <a:latin typeface="Arial"/>
              <a:cs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5000" y="461156"/>
            <a:ext cx="5255260" cy="513715"/>
          </a:xfrm>
          <a:prstGeom prst="rect">
            <a:avLst/>
          </a:prstGeom>
        </p:spPr>
        <p:txBody>
          <a:bodyPr vert="horz" wrap="square" lIns="0" tIns="13335" rIns="0" bIns="0" rtlCol="0">
            <a:spAutoFit/>
          </a:bodyPr>
          <a:lstStyle/>
          <a:p>
            <a:pPr marL="15240">
              <a:lnSpc>
                <a:spcPct val="100000"/>
              </a:lnSpc>
              <a:spcBef>
                <a:spcPts val="105"/>
              </a:spcBef>
            </a:pPr>
            <a:r>
              <a:rPr spc="-5" dirty="0"/>
              <a:t>Reglas </a:t>
            </a:r>
            <a:r>
              <a:rPr dirty="0"/>
              <a:t>Programa</a:t>
            </a:r>
            <a:r>
              <a:rPr spc="-80" dirty="0"/>
              <a:t> </a:t>
            </a:r>
            <a:r>
              <a:rPr spc="-10" dirty="0"/>
              <a:t>Viabilizado</a:t>
            </a:r>
          </a:p>
        </p:txBody>
      </p:sp>
      <p:sp>
        <p:nvSpPr>
          <p:cNvPr id="3" name="object 3"/>
          <p:cNvSpPr txBox="1"/>
          <p:nvPr/>
        </p:nvSpPr>
        <p:spPr>
          <a:xfrm>
            <a:off x="11185" y="895350"/>
            <a:ext cx="8796020" cy="4536498"/>
          </a:xfrm>
          <a:prstGeom prst="rect">
            <a:avLst/>
          </a:prstGeom>
        </p:spPr>
        <p:txBody>
          <a:bodyPr vert="horz" wrap="square" lIns="0" tIns="12065" rIns="0" bIns="0" rtlCol="0">
            <a:spAutoFit/>
          </a:bodyPr>
          <a:lstStyle/>
          <a:p>
            <a:pPr marL="299085" marR="5715" indent="-287020" algn="just">
              <a:lnSpc>
                <a:spcPct val="100000"/>
              </a:lnSpc>
              <a:spcBef>
                <a:spcPts val="95"/>
              </a:spcBef>
              <a:buFont typeface="Wingdings"/>
              <a:buChar char=""/>
              <a:tabLst>
                <a:tab pos="299720" algn="l"/>
              </a:tabLst>
            </a:pPr>
            <a:r>
              <a:rPr sz="1600" b="1" spc="-5" dirty="0">
                <a:latin typeface="Arial"/>
                <a:cs typeface="Arial"/>
              </a:rPr>
              <a:t>Se </a:t>
            </a:r>
            <a:r>
              <a:rPr sz="1600" b="1" dirty="0">
                <a:latin typeface="Arial"/>
                <a:cs typeface="Arial"/>
              </a:rPr>
              <a:t>reitera, </a:t>
            </a:r>
            <a:r>
              <a:rPr sz="1600" b="1" spc="-10" dirty="0">
                <a:latin typeface="Arial"/>
                <a:cs typeface="Arial"/>
              </a:rPr>
              <a:t>que </a:t>
            </a:r>
            <a:r>
              <a:rPr sz="1600" b="1" spc="-5" dirty="0">
                <a:latin typeface="Arial"/>
                <a:cs typeface="Arial"/>
              </a:rPr>
              <a:t>es necesario tener especial cuidado con las acreencias relacionadas  con </a:t>
            </a:r>
            <a:r>
              <a:rPr sz="1600" b="1" dirty="0">
                <a:latin typeface="Arial"/>
                <a:cs typeface="Arial"/>
              </a:rPr>
              <a:t>los servicios </a:t>
            </a:r>
            <a:r>
              <a:rPr sz="1600" b="1" spc="-5" dirty="0">
                <a:latin typeface="Arial"/>
                <a:cs typeface="Arial"/>
              </a:rPr>
              <a:t>públicos </a:t>
            </a:r>
            <a:r>
              <a:rPr sz="1600" spc="-5" dirty="0">
                <a:latin typeface="Arial"/>
                <a:cs typeface="Arial"/>
              </a:rPr>
              <a:t>(acueducto, alcantarillado, aseo, luz y energía eléctrica, y gas)  que soportan buena parte del adecuado funcionamiento de </a:t>
            </a:r>
            <a:r>
              <a:rPr sz="1600" dirty="0">
                <a:latin typeface="Arial"/>
                <a:cs typeface="Arial"/>
              </a:rPr>
              <a:t>la </a:t>
            </a:r>
            <a:r>
              <a:rPr sz="1600" spc="-5" dirty="0">
                <a:latin typeface="Arial"/>
                <a:cs typeface="Arial"/>
              </a:rPr>
              <a:t>ESE, </a:t>
            </a:r>
            <a:r>
              <a:rPr sz="1600" dirty="0">
                <a:latin typeface="Arial"/>
                <a:cs typeface="Arial"/>
              </a:rPr>
              <a:t>la </a:t>
            </a:r>
            <a:r>
              <a:rPr sz="1600" spc="-5" dirty="0">
                <a:latin typeface="Arial"/>
                <a:cs typeface="Arial"/>
              </a:rPr>
              <a:t>calidad y continuidad  de los servicios de salud, además de incidir en </a:t>
            </a:r>
            <a:r>
              <a:rPr sz="1600" dirty="0">
                <a:latin typeface="Arial"/>
                <a:cs typeface="Arial"/>
              </a:rPr>
              <a:t>la </a:t>
            </a:r>
            <a:r>
              <a:rPr sz="1600" spc="-5" dirty="0">
                <a:latin typeface="Arial"/>
                <a:cs typeface="Arial"/>
              </a:rPr>
              <a:t>sostenibilidad de las empresas o  dependencias </a:t>
            </a:r>
            <a:r>
              <a:rPr sz="1600" spc="-10" dirty="0">
                <a:latin typeface="Arial"/>
                <a:cs typeface="Arial"/>
              </a:rPr>
              <a:t>de </a:t>
            </a:r>
            <a:r>
              <a:rPr sz="1600" spc="-5" dirty="0">
                <a:latin typeface="Arial"/>
                <a:cs typeface="Arial"/>
              </a:rPr>
              <a:t>servicios </a:t>
            </a:r>
            <a:r>
              <a:rPr sz="1600" spc="-10" dirty="0">
                <a:latin typeface="Arial"/>
                <a:cs typeface="Arial"/>
              </a:rPr>
              <a:t>públicos </a:t>
            </a:r>
            <a:r>
              <a:rPr sz="1600" spc="-5" dirty="0">
                <a:latin typeface="Arial"/>
                <a:cs typeface="Arial"/>
              </a:rPr>
              <a:t>que también atienden a </a:t>
            </a:r>
            <a:r>
              <a:rPr sz="1600" dirty="0">
                <a:latin typeface="Arial"/>
                <a:cs typeface="Arial"/>
              </a:rPr>
              <a:t>toda la </a:t>
            </a:r>
            <a:r>
              <a:rPr sz="1600" spc="-5" dirty="0">
                <a:latin typeface="Arial"/>
                <a:cs typeface="Arial"/>
              </a:rPr>
              <a:t>población del o </a:t>
            </a:r>
            <a:r>
              <a:rPr sz="1600" spc="-10" dirty="0">
                <a:latin typeface="Arial"/>
                <a:cs typeface="Arial"/>
              </a:rPr>
              <a:t>los  </a:t>
            </a:r>
            <a:r>
              <a:rPr sz="1600" spc="-5" dirty="0">
                <a:latin typeface="Arial"/>
                <a:cs typeface="Arial"/>
              </a:rPr>
              <a:t>municipios de jurisdicción de </a:t>
            </a:r>
            <a:r>
              <a:rPr sz="1600" dirty="0">
                <a:latin typeface="Arial"/>
                <a:cs typeface="Arial"/>
              </a:rPr>
              <a:t>la </a:t>
            </a:r>
            <a:r>
              <a:rPr sz="1600" spc="-5" dirty="0">
                <a:latin typeface="Arial"/>
                <a:cs typeface="Arial"/>
              </a:rPr>
              <a:t>ESE y de las mismas entidades</a:t>
            </a:r>
            <a:r>
              <a:rPr sz="1600" spc="40" dirty="0">
                <a:latin typeface="Arial"/>
                <a:cs typeface="Arial"/>
              </a:rPr>
              <a:t> </a:t>
            </a:r>
            <a:r>
              <a:rPr sz="1600" spc="-5" dirty="0">
                <a:latin typeface="Arial"/>
                <a:cs typeface="Arial"/>
              </a:rPr>
              <a:t>territoriales.</a:t>
            </a:r>
            <a:endParaRPr sz="1600" dirty="0">
              <a:latin typeface="Arial"/>
              <a:cs typeface="Arial"/>
            </a:endParaRPr>
          </a:p>
          <a:p>
            <a:pPr marL="299085" marR="6985" indent="-287020" algn="just">
              <a:lnSpc>
                <a:spcPct val="100000"/>
              </a:lnSpc>
              <a:buFont typeface="Wingdings"/>
              <a:buChar char=""/>
              <a:tabLst>
                <a:tab pos="299720" algn="l"/>
              </a:tabLst>
            </a:pPr>
            <a:r>
              <a:rPr sz="1600" b="1" spc="-5" dirty="0">
                <a:latin typeface="Arial"/>
                <a:cs typeface="Arial"/>
              </a:rPr>
              <a:t>La entidad </a:t>
            </a:r>
            <a:r>
              <a:rPr sz="1600" b="1" dirty="0">
                <a:latin typeface="Arial"/>
                <a:cs typeface="Arial"/>
              </a:rPr>
              <a:t>territorial </a:t>
            </a:r>
            <a:r>
              <a:rPr sz="1600" b="1" spc="-5" dirty="0">
                <a:latin typeface="Arial"/>
                <a:cs typeface="Arial"/>
              </a:rPr>
              <a:t>(departamental, </a:t>
            </a:r>
            <a:r>
              <a:rPr sz="1600" b="1" dirty="0">
                <a:latin typeface="Arial"/>
                <a:cs typeface="Arial"/>
              </a:rPr>
              <a:t>distrital </a:t>
            </a:r>
            <a:r>
              <a:rPr sz="1600" b="1" spc="-5" dirty="0">
                <a:latin typeface="Arial"/>
                <a:cs typeface="Arial"/>
              </a:rPr>
              <a:t>o municipal) no puede modificar  posteriormente a la viabilidad del Programa, </a:t>
            </a:r>
            <a:r>
              <a:rPr sz="1600" b="1" dirty="0">
                <a:latin typeface="Arial"/>
                <a:cs typeface="Arial"/>
              </a:rPr>
              <a:t>la </a:t>
            </a:r>
            <a:r>
              <a:rPr sz="1600" b="1" spc="-5" dirty="0">
                <a:latin typeface="Arial"/>
                <a:cs typeface="Arial"/>
              </a:rPr>
              <a:t>destinación o disminuir el valor de </a:t>
            </a:r>
            <a:r>
              <a:rPr sz="1600" b="1" dirty="0">
                <a:latin typeface="Arial"/>
                <a:cs typeface="Arial"/>
              </a:rPr>
              <a:t>los  </a:t>
            </a:r>
            <a:r>
              <a:rPr sz="1600" b="1" spc="-5" dirty="0">
                <a:latin typeface="Arial"/>
                <a:cs typeface="Arial"/>
              </a:rPr>
              <a:t>recursos </a:t>
            </a:r>
            <a:r>
              <a:rPr sz="1600" b="1" dirty="0">
                <a:latin typeface="Arial"/>
                <a:cs typeface="Arial"/>
              </a:rPr>
              <a:t>certificados </a:t>
            </a:r>
            <a:r>
              <a:rPr sz="1600" b="1" spc="-5" dirty="0">
                <a:latin typeface="Arial"/>
                <a:cs typeface="Arial"/>
              </a:rPr>
              <a:t>y </a:t>
            </a:r>
            <a:r>
              <a:rPr sz="1600" b="1" spc="-10" dirty="0">
                <a:latin typeface="Arial"/>
                <a:cs typeface="Arial"/>
              </a:rPr>
              <a:t>que </a:t>
            </a:r>
            <a:r>
              <a:rPr sz="1600" b="1" dirty="0">
                <a:latin typeface="Arial"/>
                <a:cs typeface="Arial"/>
              </a:rPr>
              <a:t>afecten </a:t>
            </a:r>
            <a:r>
              <a:rPr sz="1600" b="1" spc="-5" dirty="0">
                <a:latin typeface="Arial"/>
                <a:cs typeface="Arial"/>
              </a:rPr>
              <a:t>el cumplimiento del mismo. La inobservancia de </a:t>
            </a:r>
            <a:r>
              <a:rPr sz="1600" b="1" spc="-20" dirty="0">
                <a:latin typeface="Arial"/>
                <a:cs typeface="Arial"/>
              </a:rPr>
              <a:t>lo  </a:t>
            </a:r>
            <a:r>
              <a:rPr sz="1600" b="1" spc="-5" dirty="0">
                <a:latin typeface="Arial"/>
                <a:cs typeface="Arial"/>
              </a:rPr>
              <a:t>aquí señalado, se </a:t>
            </a:r>
            <a:r>
              <a:rPr sz="1600" b="1" spc="-10" dirty="0">
                <a:latin typeface="Arial"/>
                <a:cs typeface="Arial"/>
              </a:rPr>
              <a:t>constituye </a:t>
            </a:r>
            <a:r>
              <a:rPr sz="1600" b="1" spc="-5" dirty="0">
                <a:latin typeface="Arial"/>
                <a:cs typeface="Arial"/>
              </a:rPr>
              <a:t>en causal de incumplimiento del</a:t>
            </a:r>
            <a:r>
              <a:rPr sz="1600" b="1" spc="240" dirty="0">
                <a:latin typeface="Arial"/>
                <a:cs typeface="Arial"/>
              </a:rPr>
              <a:t> </a:t>
            </a:r>
            <a:r>
              <a:rPr sz="1600" b="1" spc="-5" dirty="0">
                <a:latin typeface="Arial"/>
                <a:cs typeface="Arial"/>
              </a:rPr>
              <a:t>Programa.</a:t>
            </a:r>
            <a:endParaRPr sz="1600" dirty="0">
              <a:latin typeface="Arial"/>
              <a:cs typeface="Arial"/>
            </a:endParaRPr>
          </a:p>
          <a:p>
            <a:pPr marL="299085" marR="5080" indent="-287020" algn="just">
              <a:lnSpc>
                <a:spcPct val="100000"/>
              </a:lnSpc>
              <a:spcBef>
                <a:spcPts val="5"/>
              </a:spcBef>
              <a:buFont typeface="Wingdings"/>
              <a:buChar char=""/>
              <a:tabLst>
                <a:tab pos="299720" algn="l"/>
              </a:tabLst>
            </a:pPr>
            <a:r>
              <a:rPr sz="1600" spc="-5" dirty="0">
                <a:latin typeface="Arial"/>
                <a:cs typeface="Arial"/>
              </a:rPr>
              <a:t>Adicional a </a:t>
            </a:r>
            <a:r>
              <a:rPr sz="1600" dirty="0">
                <a:latin typeface="Arial"/>
                <a:cs typeface="Arial"/>
              </a:rPr>
              <a:t>la </a:t>
            </a:r>
            <a:r>
              <a:rPr sz="1600" spc="-5" dirty="0">
                <a:latin typeface="Arial"/>
                <a:cs typeface="Arial"/>
              </a:rPr>
              <a:t>programación de pagos de pasivos con los recursos que se identifiquen y </a:t>
            </a:r>
            <a:r>
              <a:rPr sz="1600" dirty="0">
                <a:latin typeface="Arial"/>
                <a:cs typeface="Arial"/>
              </a:rPr>
              <a:t>se  </a:t>
            </a:r>
            <a:r>
              <a:rPr sz="1600" spc="-5" dirty="0">
                <a:latin typeface="Arial"/>
                <a:cs typeface="Arial"/>
              </a:rPr>
              <a:t>destinen en el escenario financiero, </a:t>
            </a:r>
            <a:r>
              <a:rPr sz="1600" dirty="0">
                <a:latin typeface="Arial"/>
                <a:cs typeface="Arial"/>
              </a:rPr>
              <a:t>la </a:t>
            </a:r>
            <a:r>
              <a:rPr sz="1600" spc="-5" dirty="0">
                <a:latin typeface="Arial"/>
                <a:cs typeface="Arial"/>
              </a:rPr>
              <a:t>ESE podrá realizar </a:t>
            </a:r>
            <a:r>
              <a:rPr sz="1600" dirty="0">
                <a:latin typeface="Arial"/>
                <a:cs typeface="Arial"/>
              </a:rPr>
              <a:t>cruce de </a:t>
            </a:r>
            <a:r>
              <a:rPr sz="1600" spc="-5" dirty="0">
                <a:latin typeface="Arial"/>
                <a:cs typeface="Arial"/>
              </a:rPr>
              <a:t>cuentas: los créditos en  contra de </a:t>
            </a:r>
            <a:r>
              <a:rPr sz="1600" dirty="0">
                <a:latin typeface="Arial"/>
                <a:cs typeface="Arial"/>
              </a:rPr>
              <a:t>la </a:t>
            </a:r>
            <a:r>
              <a:rPr sz="1600" spc="-5" dirty="0">
                <a:latin typeface="Arial"/>
                <a:cs typeface="Arial"/>
              </a:rPr>
              <a:t>ESE y a favor del acreedor deberán </a:t>
            </a:r>
            <a:r>
              <a:rPr sz="1600" dirty="0">
                <a:latin typeface="Arial"/>
                <a:cs typeface="Arial"/>
              </a:rPr>
              <a:t>tener </a:t>
            </a:r>
            <a:r>
              <a:rPr sz="1600" spc="-5" dirty="0">
                <a:latin typeface="Arial"/>
                <a:cs typeface="Arial"/>
              </a:rPr>
              <a:t>un origen en una disposición legal o  ser de materia</a:t>
            </a:r>
            <a:r>
              <a:rPr sz="1600" spc="35" dirty="0">
                <a:latin typeface="Arial"/>
                <a:cs typeface="Arial"/>
              </a:rPr>
              <a:t> </a:t>
            </a:r>
            <a:r>
              <a:rPr sz="1600" spc="-5" dirty="0">
                <a:latin typeface="Arial"/>
                <a:cs typeface="Arial"/>
              </a:rPr>
              <a:t>contractual</a:t>
            </a:r>
            <a:r>
              <a:rPr sz="1600" spc="-5" dirty="0" smtClean="0">
                <a:latin typeface="Arial"/>
                <a:cs typeface="Arial"/>
              </a:rPr>
              <a:t>.</a:t>
            </a:r>
            <a:endParaRPr lang="es-CO" sz="1600" spc="-5" dirty="0" smtClean="0">
              <a:latin typeface="Arial"/>
              <a:cs typeface="Arial"/>
            </a:endParaRPr>
          </a:p>
          <a:p>
            <a:pPr marL="299085" marR="5080" indent="-287020" algn="just">
              <a:spcBef>
                <a:spcPts val="5"/>
              </a:spcBef>
              <a:buFont typeface="Wingdings"/>
              <a:buChar char=""/>
              <a:tabLst>
                <a:tab pos="299720" algn="l"/>
              </a:tabLst>
            </a:pPr>
            <a:r>
              <a:rPr lang="es-ES" dirty="0"/>
              <a:t>En caso de ser expedidas directrices de carácter normativo que afecten la continuidad de recursos previstos en el escenario de ingresos de la operación corriente del Programa, la ESE deberá asumirlos con recursos propios.</a:t>
            </a:r>
            <a:endParaRPr lang="es-CO" dirty="0"/>
          </a:p>
          <a:p>
            <a:pPr marL="299085" marR="5080" indent="-287020" algn="just">
              <a:lnSpc>
                <a:spcPct val="100000"/>
              </a:lnSpc>
              <a:spcBef>
                <a:spcPts val="5"/>
              </a:spcBef>
              <a:buFont typeface="Wingdings"/>
              <a:buChar char=""/>
              <a:tabLst>
                <a:tab pos="299720" algn="l"/>
              </a:tabLst>
            </a:pPr>
            <a:endParaRPr sz="1600" dirty="0">
              <a:latin typeface="Arial"/>
              <a:cs typeface="Aria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5240">
              <a:lnSpc>
                <a:spcPct val="100000"/>
              </a:lnSpc>
              <a:spcBef>
                <a:spcPts val="105"/>
              </a:spcBef>
            </a:pPr>
            <a:r>
              <a:rPr spc="-5" dirty="0"/>
              <a:t>Reglas </a:t>
            </a:r>
            <a:r>
              <a:rPr dirty="0"/>
              <a:t>Programa</a:t>
            </a:r>
            <a:r>
              <a:rPr spc="-80" dirty="0"/>
              <a:t> </a:t>
            </a:r>
            <a:r>
              <a:rPr spc="-10" dirty="0"/>
              <a:t>Viabilizado</a:t>
            </a:r>
          </a:p>
        </p:txBody>
      </p:sp>
      <p:sp>
        <p:nvSpPr>
          <p:cNvPr id="3" name="object 3"/>
          <p:cNvSpPr txBox="1"/>
          <p:nvPr/>
        </p:nvSpPr>
        <p:spPr>
          <a:xfrm>
            <a:off x="78739" y="1138885"/>
            <a:ext cx="8989060" cy="3655060"/>
          </a:xfrm>
          <a:prstGeom prst="rect">
            <a:avLst/>
          </a:prstGeom>
        </p:spPr>
        <p:txBody>
          <a:bodyPr vert="horz" wrap="square" lIns="0" tIns="13335" rIns="0" bIns="0" rtlCol="0">
            <a:spAutoFit/>
          </a:bodyPr>
          <a:lstStyle/>
          <a:p>
            <a:pPr marL="299085" marR="5080" indent="-287020" algn="just">
              <a:lnSpc>
                <a:spcPct val="100000"/>
              </a:lnSpc>
              <a:spcBef>
                <a:spcPts val="105"/>
              </a:spcBef>
              <a:buFont typeface="Wingdings"/>
              <a:buChar char=""/>
              <a:tabLst>
                <a:tab pos="299720" algn="l"/>
              </a:tabLst>
            </a:pPr>
            <a:r>
              <a:rPr sz="1400" dirty="0">
                <a:latin typeface="Arial"/>
                <a:cs typeface="Arial"/>
              </a:rPr>
              <a:t>La </a:t>
            </a:r>
            <a:r>
              <a:rPr sz="1400" spc="-5" dirty="0">
                <a:latin typeface="Arial"/>
                <a:cs typeface="Arial"/>
              </a:rPr>
              <a:t>liberación de recursos </a:t>
            </a:r>
            <a:r>
              <a:rPr sz="1400" dirty="0">
                <a:latin typeface="Arial"/>
                <a:cs typeface="Arial"/>
              </a:rPr>
              <a:t>o </a:t>
            </a:r>
            <a:r>
              <a:rPr sz="1400" spc="-5" dirty="0">
                <a:latin typeface="Arial"/>
                <a:cs typeface="Arial"/>
              </a:rPr>
              <a:t>el incremento del recaudo de los recursos de </a:t>
            </a:r>
            <a:r>
              <a:rPr sz="1400" spc="-10" dirty="0">
                <a:latin typeface="Arial"/>
                <a:cs typeface="Arial"/>
              </a:rPr>
              <a:t>la </a:t>
            </a:r>
            <a:r>
              <a:rPr sz="1400" spc="-5" dirty="0">
                <a:latin typeface="Arial"/>
                <a:cs typeface="Arial"/>
              </a:rPr>
              <a:t>vigencia </a:t>
            </a:r>
            <a:r>
              <a:rPr sz="1400" dirty="0">
                <a:latin typeface="Arial"/>
                <a:cs typeface="Arial"/>
              </a:rPr>
              <a:t>o </a:t>
            </a:r>
            <a:r>
              <a:rPr sz="1400" spc="-5" dirty="0">
                <a:latin typeface="Arial"/>
                <a:cs typeface="Arial"/>
              </a:rPr>
              <a:t>la recuperación </a:t>
            </a:r>
            <a:r>
              <a:rPr sz="1400" spc="-15" dirty="0">
                <a:latin typeface="Arial"/>
                <a:cs typeface="Arial"/>
              </a:rPr>
              <a:t>de  </a:t>
            </a:r>
            <a:r>
              <a:rPr sz="1400" spc="-5" dirty="0">
                <a:latin typeface="Arial"/>
                <a:cs typeface="Arial"/>
              </a:rPr>
              <a:t>cartera de vigencias anteriores (es </a:t>
            </a:r>
            <a:r>
              <a:rPr sz="1400" spc="-20" dirty="0">
                <a:latin typeface="Arial"/>
                <a:cs typeface="Arial"/>
              </a:rPr>
              <a:t>decir, </a:t>
            </a:r>
            <a:r>
              <a:rPr sz="1400" spc="-10" dirty="0">
                <a:latin typeface="Arial"/>
                <a:cs typeface="Arial"/>
              </a:rPr>
              <a:t>mayor </a:t>
            </a:r>
            <a:r>
              <a:rPr sz="1400" dirty="0">
                <a:latin typeface="Arial"/>
                <a:cs typeface="Arial"/>
              </a:rPr>
              <a:t>a </a:t>
            </a:r>
            <a:r>
              <a:rPr sz="1400" spc="-5" dirty="0">
                <a:latin typeface="Arial"/>
                <a:cs typeface="Arial"/>
              </a:rPr>
              <a:t>360 días al cierre </a:t>
            </a:r>
            <a:r>
              <a:rPr sz="1400" spc="-10" dirty="0">
                <a:latin typeface="Arial"/>
                <a:cs typeface="Arial"/>
              </a:rPr>
              <a:t>de </a:t>
            </a:r>
            <a:r>
              <a:rPr sz="1400" dirty="0">
                <a:latin typeface="Arial"/>
                <a:cs typeface="Arial"/>
              </a:rPr>
              <a:t>la </a:t>
            </a:r>
            <a:r>
              <a:rPr sz="1400" spc="-5" dirty="0">
                <a:latin typeface="Arial"/>
                <a:cs typeface="Arial"/>
              </a:rPr>
              <a:t>vigencia anterior </a:t>
            </a:r>
            <a:r>
              <a:rPr sz="1400" dirty="0">
                <a:latin typeface="Arial"/>
                <a:cs typeface="Arial"/>
              </a:rPr>
              <a:t>a la </a:t>
            </a:r>
            <a:r>
              <a:rPr sz="1400" spc="-10" dirty="0">
                <a:latin typeface="Arial"/>
                <a:cs typeface="Arial"/>
              </a:rPr>
              <a:t>de </a:t>
            </a:r>
            <a:r>
              <a:rPr sz="1400" spc="-5" dirty="0">
                <a:latin typeface="Arial"/>
                <a:cs typeface="Arial"/>
              </a:rPr>
              <a:t>elaboración  del Programa) deberán destinarse </a:t>
            </a:r>
            <a:r>
              <a:rPr sz="1400" dirty="0">
                <a:latin typeface="Arial"/>
                <a:cs typeface="Arial"/>
              </a:rPr>
              <a:t>a </a:t>
            </a:r>
            <a:r>
              <a:rPr sz="1400" spc="-5" dirty="0">
                <a:latin typeface="Arial"/>
                <a:cs typeface="Arial"/>
              </a:rPr>
              <a:t>cubrir el pasivo de vigencias anteriores de </a:t>
            </a:r>
            <a:r>
              <a:rPr sz="1400" dirty="0">
                <a:latin typeface="Arial"/>
                <a:cs typeface="Arial"/>
              </a:rPr>
              <a:t>la </a:t>
            </a:r>
            <a:r>
              <a:rPr sz="1400" spc="-5" dirty="0">
                <a:latin typeface="Arial"/>
                <a:cs typeface="Arial"/>
              </a:rPr>
              <a:t>ESE anticipando el pago  contemplado </a:t>
            </a:r>
            <a:r>
              <a:rPr sz="1400" spc="-10" dirty="0">
                <a:latin typeface="Arial"/>
                <a:cs typeface="Arial"/>
              </a:rPr>
              <a:t>en </a:t>
            </a:r>
            <a:r>
              <a:rPr sz="1400" spc="-5" dirty="0">
                <a:latin typeface="Arial"/>
                <a:cs typeface="Arial"/>
              </a:rPr>
              <a:t>el escenario financiero según el orden </a:t>
            </a:r>
            <a:r>
              <a:rPr sz="1400" spc="-10" dirty="0">
                <a:latin typeface="Arial"/>
                <a:cs typeface="Arial"/>
              </a:rPr>
              <a:t>de </a:t>
            </a:r>
            <a:r>
              <a:rPr sz="1400" spc="-5" dirty="0">
                <a:latin typeface="Arial"/>
                <a:cs typeface="Arial"/>
              </a:rPr>
              <a:t>prelación; </a:t>
            </a:r>
            <a:r>
              <a:rPr sz="1400" dirty="0">
                <a:latin typeface="Arial"/>
                <a:cs typeface="Arial"/>
              </a:rPr>
              <a:t>si </a:t>
            </a:r>
            <a:r>
              <a:rPr sz="1400" spc="-5" dirty="0">
                <a:latin typeface="Arial"/>
                <a:cs typeface="Arial"/>
              </a:rPr>
              <a:t>el pago del pasivo está garantizado, </a:t>
            </a:r>
            <a:r>
              <a:rPr sz="1400" spc="5" dirty="0">
                <a:latin typeface="Arial"/>
                <a:cs typeface="Arial"/>
              </a:rPr>
              <a:t>se  </a:t>
            </a:r>
            <a:r>
              <a:rPr sz="1400" dirty="0">
                <a:latin typeface="Arial"/>
                <a:cs typeface="Arial"/>
              </a:rPr>
              <a:t>destinará </a:t>
            </a:r>
            <a:r>
              <a:rPr sz="1400" spc="-5" dirty="0">
                <a:latin typeface="Arial"/>
                <a:cs typeface="Arial"/>
              </a:rPr>
              <a:t>al financiamiento de </a:t>
            </a:r>
            <a:r>
              <a:rPr sz="1400" dirty="0">
                <a:latin typeface="Arial"/>
                <a:cs typeface="Arial"/>
              </a:rPr>
              <a:t>las</a:t>
            </a:r>
            <a:r>
              <a:rPr sz="1400" spc="-114" dirty="0">
                <a:latin typeface="Arial"/>
                <a:cs typeface="Arial"/>
              </a:rPr>
              <a:t> </a:t>
            </a:r>
            <a:r>
              <a:rPr sz="1400" dirty="0">
                <a:latin typeface="Arial"/>
                <a:cs typeface="Arial"/>
              </a:rPr>
              <a:t>medidas.</a:t>
            </a:r>
            <a:endParaRPr sz="1400">
              <a:latin typeface="Arial"/>
              <a:cs typeface="Arial"/>
            </a:endParaRPr>
          </a:p>
          <a:p>
            <a:pPr marL="299085" marR="6350" indent="-287020" algn="just">
              <a:lnSpc>
                <a:spcPct val="100000"/>
              </a:lnSpc>
              <a:buFont typeface="Wingdings"/>
              <a:buChar char=""/>
              <a:tabLst>
                <a:tab pos="299720" algn="l"/>
              </a:tabLst>
            </a:pPr>
            <a:r>
              <a:rPr sz="1400" dirty="0">
                <a:latin typeface="Arial"/>
                <a:cs typeface="Arial"/>
              </a:rPr>
              <a:t>Se </a:t>
            </a:r>
            <a:r>
              <a:rPr sz="1400" spc="-5" dirty="0">
                <a:latin typeface="Arial"/>
                <a:cs typeface="Arial"/>
              </a:rPr>
              <a:t>deben registrar como ingresos del Programa para el pago de pasivos, todos aquellos </a:t>
            </a:r>
            <a:r>
              <a:rPr sz="1400" spc="-10" dirty="0">
                <a:latin typeface="Arial"/>
                <a:cs typeface="Arial"/>
              </a:rPr>
              <a:t>recursos  </a:t>
            </a:r>
            <a:r>
              <a:rPr sz="1400" spc="-5" dirty="0">
                <a:latin typeface="Arial"/>
                <a:cs typeface="Arial"/>
              </a:rPr>
              <a:t>relacionados con: títulos judiciales por </a:t>
            </a:r>
            <a:r>
              <a:rPr sz="1400" spc="-10" dirty="0">
                <a:latin typeface="Arial"/>
                <a:cs typeface="Arial"/>
              </a:rPr>
              <a:t>embargos, </a:t>
            </a:r>
            <a:r>
              <a:rPr sz="1400" spc="-5" dirty="0">
                <a:latin typeface="Arial"/>
                <a:cs typeface="Arial"/>
              </a:rPr>
              <a:t>fondos de cesantías, fondos para el </a:t>
            </a:r>
            <a:r>
              <a:rPr sz="1400" spc="-10" dirty="0">
                <a:latin typeface="Arial"/>
                <a:cs typeface="Arial"/>
              </a:rPr>
              <a:t>pago de bonos  </a:t>
            </a:r>
            <a:r>
              <a:rPr sz="1400" dirty="0">
                <a:latin typeface="Arial"/>
                <a:cs typeface="Arial"/>
              </a:rPr>
              <a:t>pensionales </a:t>
            </a:r>
            <a:r>
              <a:rPr sz="1400" spc="-5" dirty="0">
                <a:latin typeface="Arial"/>
                <a:cs typeface="Arial"/>
              </a:rPr>
              <a:t>y/o </a:t>
            </a:r>
            <a:r>
              <a:rPr sz="1400" dirty="0">
                <a:latin typeface="Arial"/>
                <a:cs typeface="Arial"/>
              </a:rPr>
              <a:t>cuotas</a:t>
            </a:r>
            <a:r>
              <a:rPr sz="1400" spc="-65" dirty="0">
                <a:latin typeface="Arial"/>
                <a:cs typeface="Arial"/>
              </a:rPr>
              <a:t> </a:t>
            </a:r>
            <a:r>
              <a:rPr sz="1400" dirty="0">
                <a:latin typeface="Arial"/>
                <a:cs typeface="Arial"/>
              </a:rPr>
              <a:t>partes.</a:t>
            </a:r>
            <a:endParaRPr sz="1400">
              <a:latin typeface="Arial"/>
              <a:cs typeface="Arial"/>
            </a:endParaRPr>
          </a:p>
          <a:p>
            <a:pPr marL="299085" marR="6350" indent="-287020" algn="just">
              <a:lnSpc>
                <a:spcPct val="100000"/>
              </a:lnSpc>
              <a:spcBef>
                <a:spcPts val="5"/>
              </a:spcBef>
              <a:buFont typeface="Wingdings"/>
              <a:buChar char=""/>
              <a:tabLst>
                <a:tab pos="299720" algn="l"/>
              </a:tabLst>
            </a:pPr>
            <a:r>
              <a:rPr sz="1400" spc="-5" dirty="0">
                <a:latin typeface="Arial"/>
                <a:cs typeface="Arial"/>
              </a:rPr>
              <a:t>Para garantizar que el </a:t>
            </a:r>
            <a:r>
              <a:rPr sz="1400" spc="-10" dirty="0">
                <a:latin typeface="Arial"/>
                <a:cs typeface="Arial"/>
              </a:rPr>
              <a:t>pago </a:t>
            </a:r>
            <a:r>
              <a:rPr sz="1400" spc="-5" dirty="0">
                <a:latin typeface="Arial"/>
                <a:cs typeface="Arial"/>
              </a:rPr>
              <a:t>de pasivos cumpla con las prioridades establecidas </a:t>
            </a:r>
            <a:r>
              <a:rPr sz="1400" dirty="0">
                <a:latin typeface="Arial"/>
                <a:cs typeface="Arial"/>
              </a:rPr>
              <a:t>en </a:t>
            </a:r>
            <a:r>
              <a:rPr sz="1400" spc="-5" dirty="0">
                <a:latin typeface="Arial"/>
                <a:cs typeface="Arial"/>
              </a:rPr>
              <a:t>el cuadro </a:t>
            </a:r>
            <a:r>
              <a:rPr sz="1400" spc="-10" dirty="0">
                <a:latin typeface="Arial"/>
                <a:cs typeface="Arial"/>
              </a:rPr>
              <a:t>35 </a:t>
            </a:r>
            <a:r>
              <a:rPr sz="1400" spc="-5" dirty="0">
                <a:latin typeface="Arial"/>
                <a:cs typeface="Arial"/>
              </a:rPr>
              <a:t>del </a:t>
            </a:r>
            <a:r>
              <a:rPr sz="1400" spc="-35" dirty="0">
                <a:latin typeface="Arial"/>
                <a:cs typeface="Arial"/>
              </a:rPr>
              <a:t>PSFF, </a:t>
            </a:r>
            <a:r>
              <a:rPr sz="1400" spc="-10" dirty="0">
                <a:latin typeface="Arial"/>
                <a:cs typeface="Arial"/>
              </a:rPr>
              <a:t>se  </a:t>
            </a:r>
            <a:r>
              <a:rPr sz="1400" spc="-5" dirty="0">
                <a:latin typeface="Arial"/>
                <a:cs typeface="Arial"/>
              </a:rPr>
              <a:t>deberá contar con un </a:t>
            </a:r>
            <a:r>
              <a:rPr sz="1400" b="1" spc="-5" dirty="0">
                <a:latin typeface="Arial"/>
                <a:cs typeface="Arial"/>
              </a:rPr>
              <a:t>Comité de Pagos </a:t>
            </a:r>
            <a:r>
              <a:rPr sz="1400" spc="-5" dirty="0">
                <a:latin typeface="Arial"/>
                <a:cs typeface="Arial"/>
              </a:rPr>
              <a:t>integrado por el </a:t>
            </a:r>
            <a:r>
              <a:rPr sz="1400" spc="-25" dirty="0">
                <a:latin typeface="Arial"/>
                <a:cs typeface="Arial"/>
              </a:rPr>
              <a:t>Tesorero </a:t>
            </a:r>
            <a:r>
              <a:rPr sz="1400" spc="-5" dirty="0">
                <a:latin typeface="Arial"/>
                <a:cs typeface="Arial"/>
              </a:rPr>
              <a:t>quien </a:t>
            </a:r>
            <a:r>
              <a:rPr sz="1400" dirty="0">
                <a:latin typeface="Arial"/>
                <a:cs typeface="Arial"/>
              </a:rPr>
              <a:t>lo </a:t>
            </a:r>
            <a:r>
              <a:rPr sz="1400" spc="-5" dirty="0">
                <a:latin typeface="Arial"/>
                <a:cs typeface="Arial"/>
              </a:rPr>
              <a:t>presidirá </a:t>
            </a:r>
            <a:r>
              <a:rPr sz="1400" dirty="0">
                <a:latin typeface="Arial"/>
                <a:cs typeface="Arial"/>
              </a:rPr>
              <a:t>y </a:t>
            </a:r>
            <a:r>
              <a:rPr sz="1400" spc="-5" dirty="0">
                <a:latin typeface="Arial"/>
                <a:cs typeface="Arial"/>
              </a:rPr>
              <a:t>llevara </a:t>
            </a:r>
            <a:r>
              <a:rPr sz="1400" dirty="0">
                <a:latin typeface="Arial"/>
                <a:cs typeface="Arial"/>
              </a:rPr>
              <a:t>las </a:t>
            </a:r>
            <a:r>
              <a:rPr sz="1400" spc="-5" dirty="0">
                <a:latin typeface="Arial"/>
                <a:cs typeface="Arial"/>
              </a:rPr>
              <a:t>actas </a:t>
            </a:r>
            <a:r>
              <a:rPr sz="1400" spc="-15" dirty="0">
                <a:latin typeface="Arial"/>
                <a:cs typeface="Arial"/>
              </a:rPr>
              <a:t>de  </a:t>
            </a:r>
            <a:r>
              <a:rPr sz="1400" spc="-5" dirty="0">
                <a:latin typeface="Arial"/>
                <a:cs typeface="Arial"/>
              </a:rPr>
              <a:t>reunión, el responsable del Área </a:t>
            </a:r>
            <a:r>
              <a:rPr sz="1400" dirty="0">
                <a:latin typeface="Arial"/>
                <a:cs typeface="Arial"/>
              </a:rPr>
              <a:t>de </a:t>
            </a:r>
            <a:r>
              <a:rPr sz="1400" spc="-30" dirty="0">
                <a:latin typeface="Arial"/>
                <a:cs typeface="Arial"/>
              </a:rPr>
              <a:t>Talento </a:t>
            </a:r>
            <a:r>
              <a:rPr sz="1400" spc="-5" dirty="0">
                <a:latin typeface="Arial"/>
                <a:cs typeface="Arial"/>
              </a:rPr>
              <a:t>Humano, el responsable del área de Recursos Físicos, </a:t>
            </a:r>
            <a:r>
              <a:rPr sz="1400" spc="-15" dirty="0">
                <a:latin typeface="Arial"/>
                <a:cs typeface="Arial"/>
              </a:rPr>
              <a:t>el  </a:t>
            </a:r>
            <a:r>
              <a:rPr sz="1400" spc="-5" dirty="0">
                <a:latin typeface="Arial"/>
                <a:cs typeface="Arial"/>
              </a:rPr>
              <a:t>responsable del Almacén y/o </a:t>
            </a:r>
            <a:r>
              <a:rPr sz="1400" spc="-10" dirty="0">
                <a:latin typeface="Arial"/>
                <a:cs typeface="Arial"/>
              </a:rPr>
              <a:t>Farmacia, </a:t>
            </a:r>
            <a:r>
              <a:rPr sz="1400" spc="-5" dirty="0">
                <a:latin typeface="Arial"/>
                <a:cs typeface="Arial"/>
              </a:rPr>
              <a:t>el </a:t>
            </a:r>
            <a:r>
              <a:rPr sz="1400" spc="-15" dirty="0">
                <a:latin typeface="Arial"/>
                <a:cs typeface="Arial"/>
              </a:rPr>
              <a:t>Contador, </a:t>
            </a:r>
            <a:r>
              <a:rPr sz="1400" spc="-5" dirty="0">
                <a:latin typeface="Arial"/>
                <a:cs typeface="Arial"/>
              </a:rPr>
              <a:t>el Jefe de </a:t>
            </a:r>
            <a:r>
              <a:rPr sz="1400" spc="-10" dirty="0">
                <a:latin typeface="Arial"/>
                <a:cs typeface="Arial"/>
              </a:rPr>
              <a:t>la </a:t>
            </a:r>
            <a:r>
              <a:rPr sz="1400" spc="-5" dirty="0">
                <a:latin typeface="Arial"/>
                <a:cs typeface="Arial"/>
              </a:rPr>
              <a:t>Oficina Jurídica </a:t>
            </a:r>
            <a:r>
              <a:rPr sz="1400" dirty="0">
                <a:latin typeface="Arial"/>
                <a:cs typeface="Arial"/>
              </a:rPr>
              <a:t>y </a:t>
            </a:r>
            <a:r>
              <a:rPr sz="1400" spc="-5" dirty="0">
                <a:latin typeface="Arial"/>
                <a:cs typeface="Arial"/>
              </a:rPr>
              <a:t>el Jefe de Control </a:t>
            </a:r>
            <a:r>
              <a:rPr sz="1400" spc="-10" dirty="0">
                <a:latin typeface="Arial"/>
                <a:cs typeface="Arial"/>
              </a:rPr>
              <a:t>Interno  </a:t>
            </a:r>
            <a:r>
              <a:rPr sz="1400" spc="-5" dirty="0">
                <a:latin typeface="Arial"/>
                <a:cs typeface="Arial"/>
              </a:rPr>
              <a:t>quien </a:t>
            </a:r>
            <a:r>
              <a:rPr sz="1400" dirty="0">
                <a:latin typeface="Arial"/>
                <a:cs typeface="Arial"/>
              </a:rPr>
              <a:t>tendrá </a:t>
            </a:r>
            <a:r>
              <a:rPr sz="1400" spc="-5" dirty="0">
                <a:latin typeface="Arial"/>
                <a:cs typeface="Arial"/>
              </a:rPr>
              <a:t>voz, </a:t>
            </a:r>
            <a:r>
              <a:rPr sz="1400" dirty="0">
                <a:latin typeface="Arial"/>
                <a:cs typeface="Arial"/>
              </a:rPr>
              <a:t>pero sin</a:t>
            </a:r>
            <a:r>
              <a:rPr sz="1400" spc="-100" dirty="0">
                <a:latin typeface="Arial"/>
                <a:cs typeface="Arial"/>
              </a:rPr>
              <a:t> </a:t>
            </a:r>
            <a:r>
              <a:rPr sz="1400" spc="-5" dirty="0">
                <a:latin typeface="Arial"/>
                <a:cs typeface="Arial"/>
              </a:rPr>
              <a:t>voto.</a:t>
            </a:r>
            <a:endParaRPr sz="1400">
              <a:latin typeface="Arial"/>
              <a:cs typeface="Arial"/>
            </a:endParaRPr>
          </a:p>
          <a:p>
            <a:pPr marL="299085" marR="5715" indent="-287020" algn="just">
              <a:lnSpc>
                <a:spcPct val="100000"/>
              </a:lnSpc>
              <a:buFont typeface="Wingdings"/>
              <a:buChar char=""/>
              <a:tabLst>
                <a:tab pos="299720" algn="l"/>
              </a:tabLst>
            </a:pPr>
            <a:r>
              <a:rPr sz="1400" b="1" spc="-5" dirty="0">
                <a:latin typeface="Arial"/>
                <a:cs typeface="Arial"/>
              </a:rPr>
              <a:t>La programación del pago </a:t>
            </a:r>
            <a:r>
              <a:rPr sz="1400" b="1" spc="-10" dirty="0">
                <a:latin typeface="Arial"/>
                <a:cs typeface="Arial"/>
              </a:rPr>
              <a:t>de </a:t>
            </a:r>
            <a:r>
              <a:rPr sz="1400" b="1" spc="-5" dirty="0">
                <a:latin typeface="Arial"/>
                <a:cs typeface="Arial"/>
              </a:rPr>
              <a:t>pasivos acordada por el </a:t>
            </a:r>
            <a:r>
              <a:rPr sz="1400" b="1" spc="-10" dirty="0">
                <a:latin typeface="Arial"/>
                <a:cs typeface="Arial"/>
              </a:rPr>
              <a:t>Comité </a:t>
            </a:r>
            <a:r>
              <a:rPr sz="1400" b="1" dirty="0">
                <a:latin typeface="Arial"/>
                <a:cs typeface="Arial"/>
              </a:rPr>
              <a:t>y </a:t>
            </a:r>
            <a:r>
              <a:rPr sz="1400" b="1" spc="-5" dirty="0">
                <a:latin typeface="Arial"/>
                <a:cs typeface="Arial"/>
              </a:rPr>
              <a:t>autorizada por </a:t>
            </a:r>
            <a:r>
              <a:rPr sz="1400" b="1" spc="-10" dirty="0">
                <a:latin typeface="Arial"/>
                <a:cs typeface="Arial"/>
              </a:rPr>
              <a:t>el </a:t>
            </a:r>
            <a:r>
              <a:rPr sz="1400" b="1" spc="-5" dirty="0">
                <a:latin typeface="Arial"/>
                <a:cs typeface="Arial"/>
              </a:rPr>
              <a:t>Gerente, </a:t>
            </a:r>
            <a:r>
              <a:rPr sz="1400" b="1" dirty="0">
                <a:latin typeface="Arial"/>
                <a:cs typeface="Arial"/>
              </a:rPr>
              <a:t>será  </a:t>
            </a:r>
            <a:r>
              <a:rPr sz="1400" b="1" spc="-5" dirty="0">
                <a:latin typeface="Arial"/>
                <a:cs typeface="Arial"/>
              </a:rPr>
              <a:t>presentada </a:t>
            </a:r>
            <a:r>
              <a:rPr sz="1400" b="1" dirty="0">
                <a:latin typeface="Arial"/>
                <a:cs typeface="Arial"/>
              </a:rPr>
              <a:t>a la </a:t>
            </a:r>
            <a:r>
              <a:rPr sz="1400" b="1" spc="-5" dirty="0">
                <a:latin typeface="Arial"/>
                <a:cs typeface="Arial"/>
              </a:rPr>
              <a:t>Junta </a:t>
            </a:r>
            <a:r>
              <a:rPr sz="1400" b="1" spc="-10" dirty="0">
                <a:latin typeface="Arial"/>
                <a:cs typeface="Arial"/>
              </a:rPr>
              <a:t>Directiva </a:t>
            </a:r>
            <a:r>
              <a:rPr sz="1400" b="1" spc="-5" dirty="0">
                <a:latin typeface="Arial"/>
                <a:cs typeface="Arial"/>
              </a:rPr>
              <a:t>para su </a:t>
            </a:r>
            <a:r>
              <a:rPr sz="1400" b="1" spc="-10" dirty="0">
                <a:latin typeface="Arial"/>
                <a:cs typeface="Arial"/>
              </a:rPr>
              <a:t>aprobación. </a:t>
            </a:r>
            <a:r>
              <a:rPr sz="1400" spc="-5" dirty="0">
                <a:latin typeface="Arial"/>
                <a:cs typeface="Arial"/>
              </a:rPr>
              <a:t>Posteriormente será entregada al supervisor delegado  de </a:t>
            </a:r>
            <a:r>
              <a:rPr sz="1400" dirty="0">
                <a:latin typeface="Arial"/>
                <a:cs typeface="Arial"/>
              </a:rPr>
              <a:t>la </a:t>
            </a:r>
            <a:r>
              <a:rPr sz="1400" spc="-5" dirty="0">
                <a:latin typeface="Arial"/>
                <a:cs typeface="Arial"/>
              </a:rPr>
              <a:t>Entidad territorial </a:t>
            </a:r>
            <a:r>
              <a:rPr sz="1400" spc="-10" dirty="0">
                <a:latin typeface="Arial"/>
                <a:cs typeface="Arial"/>
              </a:rPr>
              <a:t>de </a:t>
            </a:r>
            <a:r>
              <a:rPr sz="1400" spc="-5" dirty="0">
                <a:latin typeface="Arial"/>
                <a:cs typeface="Arial"/>
              </a:rPr>
              <a:t>donde provienen los recursos quien aprobará </a:t>
            </a:r>
            <a:r>
              <a:rPr sz="1400" dirty="0">
                <a:latin typeface="Arial"/>
                <a:cs typeface="Arial"/>
              </a:rPr>
              <a:t>o </a:t>
            </a:r>
            <a:r>
              <a:rPr sz="1400" spc="-5" dirty="0">
                <a:latin typeface="Arial"/>
                <a:cs typeface="Arial"/>
              </a:rPr>
              <a:t>devolverá para ajustes </a:t>
            </a:r>
            <a:r>
              <a:rPr sz="1400" dirty="0">
                <a:latin typeface="Arial"/>
                <a:cs typeface="Arial"/>
              </a:rPr>
              <a:t>la </a:t>
            </a:r>
            <a:r>
              <a:rPr sz="1400" spc="-5" dirty="0">
                <a:latin typeface="Arial"/>
                <a:cs typeface="Arial"/>
              </a:rPr>
              <a:t>respectiva  </a:t>
            </a:r>
            <a:r>
              <a:rPr sz="1400" dirty="0">
                <a:latin typeface="Arial"/>
                <a:cs typeface="Arial"/>
              </a:rPr>
              <a:t>relación y soportes </a:t>
            </a:r>
            <a:r>
              <a:rPr sz="1400" spc="-5" dirty="0">
                <a:latin typeface="Arial"/>
                <a:cs typeface="Arial"/>
              </a:rPr>
              <a:t>de</a:t>
            </a:r>
            <a:r>
              <a:rPr sz="1400" spc="-105" dirty="0">
                <a:latin typeface="Arial"/>
                <a:cs typeface="Arial"/>
              </a:rPr>
              <a:t> </a:t>
            </a:r>
            <a:r>
              <a:rPr sz="1400" spc="-5" dirty="0">
                <a:latin typeface="Arial"/>
                <a:cs typeface="Arial"/>
              </a:rPr>
              <a:t>pago.</a:t>
            </a:r>
            <a:endParaRPr sz="1400">
              <a:latin typeface="Arial"/>
              <a:cs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5240">
              <a:lnSpc>
                <a:spcPct val="100000"/>
              </a:lnSpc>
              <a:spcBef>
                <a:spcPts val="105"/>
              </a:spcBef>
            </a:pPr>
            <a:r>
              <a:rPr spc="-5" dirty="0"/>
              <a:t>Reglas </a:t>
            </a:r>
            <a:r>
              <a:rPr dirty="0"/>
              <a:t>Programa</a:t>
            </a:r>
            <a:r>
              <a:rPr spc="-80" dirty="0"/>
              <a:t> </a:t>
            </a:r>
            <a:r>
              <a:rPr spc="-10" dirty="0"/>
              <a:t>Viabilizado</a:t>
            </a:r>
          </a:p>
        </p:txBody>
      </p:sp>
      <p:sp>
        <p:nvSpPr>
          <p:cNvPr id="3" name="object 3"/>
          <p:cNvSpPr txBox="1"/>
          <p:nvPr/>
        </p:nvSpPr>
        <p:spPr>
          <a:xfrm>
            <a:off x="243331" y="1108913"/>
            <a:ext cx="8681085" cy="3928110"/>
          </a:xfrm>
          <a:prstGeom prst="rect">
            <a:avLst/>
          </a:prstGeom>
        </p:spPr>
        <p:txBody>
          <a:bodyPr vert="horz" wrap="square" lIns="0" tIns="12065" rIns="0" bIns="0" rtlCol="0">
            <a:spAutoFit/>
          </a:bodyPr>
          <a:lstStyle/>
          <a:p>
            <a:pPr marL="12700" algn="just">
              <a:lnSpc>
                <a:spcPct val="100000"/>
              </a:lnSpc>
              <a:spcBef>
                <a:spcPts val="95"/>
              </a:spcBef>
            </a:pPr>
            <a:r>
              <a:rPr sz="1600" spc="-5" dirty="0">
                <a:latin typeface="Arial"/>
                <a:cs typeface="Arial"/>
              </a:rPr>
              <a:t>El</a:t>
            </a:r>
            <a:r>
              <a:rPr sz="1600" spc="100" dirty="0">
                <a:latin typeface="Arial"/>
                <a:cs typeface="Arial"/>
              </a:rPr>
              <a:t> </a:t>
            </a:r>
            <a:r>
              <a:rPr sz="1600" spc="-5" dirty="0">
                <a:latin typeface="Arial"/>
                <a:cs typeface="Arial"/>
              </a:rPr>
              <a:t>Comité</a:t>
            </a:r>
            <a:r>
              <a:rPr sz="1600" spc="100" dirty="0">
                <a:latin typeface="Arial"/>
                <a:cs typeface="Arial"/>
              </a:rPr>
              <a:t> </a:t>
            </a:r>
            <a:r>
              <a:rPr sz="1600" spc="-5" dirty="0">
                <a:latin typeface="Arial"/>
                <a:cs typeface="Arial"/>
              </a:rPr>
              <a:t>de</a:t>
            </a:r>
            <a:r>
              <a:rPr sz="1600" spc="95" dirty="0">
                <a:latin typeface="Arial"/>
                <a:cs typeface="Arial"/>
              </a:rPr>
              <a:t> </a:t>
            </a:r>
            <a:r>
              <a:rPr sz="1600" spc="-5" dirty="0">
                <a:latin typeface="Arial"/>
                <a:cs typeface="Arial"/>
              </a:rPr>
              <a:t>Pagos</a:t>
            </a:r>
            <a:r>
              <a:rPr sz="1600" spc="105" dirty="0">
                <a:latin typeface="Arial"/>
                <a:cs typeface="Arial"/>
              </a:rPr>
              <a:t> </a:t>
            </a:r>
            <a:r>
              <a:rPr sz="1600" spc="-5" dirty="0">
                <a:latin typeface="Arial"/>
                <a:cs typeface="Arial"/>
              </a:rPr>
              <a:t>verificará</a:t>
            </a:r>
            <a:r>
              <a:rPr sz="1600" spc="100" dirty="0">
                <a:latin typeface="Arial"/>
                <a:cs typeface="Arial"/>
              </a:rPr>
              <a:t> </a:t>
            </a:r>
            <a:r>
              <a:rPr sz="1600" spc="-5" dirty="0">
                <a:latin typeface="Arial"/>
                <a:cs typeface="Arial"/>
              </a:rPr>
              <a:t>que</a:t>
            </a:r>
            <a:r>
              <a:rPr sz="1600" spc="95" dirty="0">
                <a:latin typeface="Arial"/>
                <a:cs typeface="Arial"/>
              </a:rPr>
              <a:t> </a:t>
            </a:r>
            <a:r>
              <a:rPr sz="1600" spc="-5" dirty="0">
                <a:latin typeface="Arial"/>
                <a:cs typeface="Arial"/>
              </a:rPr>
              <a:t>los</a:t>
            </a:r>
            <a:r>
              <a:rPr sz="1600" spc="105" dirty="0">
                <a:latin typeface="Arial"/>
                <a:cs typeface="Arial"/>
              </a:rPr>
              <a:t> </a:t>
            </a:r>
            <a:r>
              <a:rPr sz="1600" spc="-5" dirty="0">
                <a:latin typeface="Arial"/>
                <a:cs typeface="Arial"/>
              </a:rPr>
              <a:t>pasivos</a:t>
            </a:r>
            <a:r>
              <a:rPr sz="1600" spc="105" dirty="0">
                <a:latin typeface="Arial"/>
                <a:cs typeface="Arial"/>
              </a:rPr>
              <a:t> </a:t>
            </a:r>
            <a:r>
              <a:rPr sz="1600" spc="-5" dirty="0">
                <a:latin typeface="Arial"/>
                <a:cs typeface="Arial"/>
              </a:rPr>
              <a:t>cumplan</a:t>
            </a:r>
            <a:r>
              <a:rPr sz="1600" spc="100" dirty="0">
                <a:latin typeface="Arial"/>
                <a:cs typeface="Arial"/>
              </a:rPr>
              <a:t> </a:t>
            </a:r>
            <a:r>
              <a:rPr sz="1600" spc="-5" dirty="0">
                <a:latin typeface="Arial"/>
                <a:cs typeface="Arial"/>
              </a:rPr>
              <a:t>con</a:t>
            </a:r>
            <a:r>
              <a:rPr sz="1600" spc="95" dirty="0">
                <a:latin typeface="Arial"/>
                <a:cs typeface="Arial"/>
              </a:rPr>
              <a:t> </a:t>
            </a:r>
            <a:r>
              <a:rPr sz="1600" spc="-5" dirty="0">
                <a:latin typeface="Arial"/>
                <a:cs typeface="Arial"/>
              </a:rPr>
              <a:t>todas</a:t>
            </a:r>
            <a:r>
              <a:rPr sz="1600" spc="100" dirty="0">
                <a:latin typeface="Arial"/>
                <a:cs typeface="Arial"/>
              </a:rPr>
              <a:t> </a:t>
            </a:r>
            <a:r>
              <a:rPr sz="1600" spc="-5" dirty="0">
                <a:latin typeface="Arial"/>
                <a:cs typeface="Arial"/>
              </a:rPr>
              <a:t>las</a:t>
            </a:r>
            <a:r>
              <a:rPr sz="1600" spc="105" dirty="0">
                <a:latin typeface="Arial"/>
                <a:cs typeface="Arial"/>
              </a:rPr>
              <a:t> </a:t>
            </a:r>
            <a:r>
              <a:rPr sz="1600" spc="-5" dirty="0">
                <a:latin typeface="Arial"/>
                <a:cs typeface="Arial"/>
              </a:rPr>
              <a:t>condiciones</a:t>
            </a:r>
            <a:r>
              <a:rPr sz="1600" spc="100" dirty="0">
                <a:latin typeface="Arial"/>
                <a:cs typeface="Arial"/>
              </a:rPr>
              <a:t> </a:t>
            </a:r>
            <a:r>
              <a:rPr sz="1600" spc="-5" dirty="0">
                <a:latin typeface="Arial"/>
                <a:cs typeface="Arial"/>
              </a:rPr>
              <a:t>de</a:t>
            </a:r>
            <a:r>
              <a:rPr sz="1600" spc="90" dirty="0">
                <a:latin typeface="Arial"/>
                <a:cs typeface="Arial"/>
              </a:rPr>
              <a:t> </a:t>
            </a:r>
            <a:r>
              <a:rPr sz="1600" spc="-5" dirty="0">
                <a:latin typeface="Arial"/>
                <a:cs typeface="Arial"/>
              </a:rPr>
              <a:t>legalidad</a:t>
            </a:r>
            <a:endParaRPr sz="1600">
              <a:latin typeface="Arial"/>
              <a:cs typeface="Arial"/>
            </a:endParaRPr>
          </a:p>
          <a:p>
            <a:pPr marL="12700" algn="just">
              <a:lnSpc>
                <a:spcPct val="100000"/>
              </a:lnSpc>
              <a:spcBef>
                <a:spcPts val="5"/>
              </a:spcBef>
            </a:pPr>
            <a:r>
              <a:rPr sz="1600" spc="-5" dirty="0">
                <a:latin typeface="Arial"/>
                <a:cs typeface="Arial"/>
              </a:rPr>
              <a:t>para autorizar </a:t>
            </a:r>
            <a:r>
              <a:rPr sz="1600" dirty="0">
                <a:latin typeface="Arial"/>
                <a:cs typeface="Arial"/>
              </a:rPr>
              <a:t>su </a:t>
            </a:r>
            <a:r>
              <a:rPr sz="1600" spc="-5" dirty="0">
                <a:latin typeface="Arial"/>
                <a:cs typeface="Arial"/>
              </a:rPr>
              <a:t>pago, para ello deberá tener en cuenta </a:t>
            </a:r>
            <a:r>
              <a:rPr sz="1600" dirty="0">
                <a:latin typeface="Arial"/>
                <a:cs typeface="Arial"/>
              </a:rPr>
              <a:t>lo</a:t>
            </a:r>
            <a:r>
              <a:rPr sz="1600" spc="120" dirty="0">
                <a:latin typeface="Arial"/>
                <a:cs typeface="Arial"/>
              </a:rPr>
              <a:t> </a:t>
            </a:r>
            <a:r>
              <a:rPr sz="1600" spc="-5" dirty="0">
                <a:latin typeface="Arial"/>
                <a:cs typeface="Arial"/>
              </a:rPr>
              <a:t>siguiente:</a:t>
            </a:r>
            <a:endParaRPr sz="1600">
              <a:latin typeface="Arial"/>
              <a:cs typeface="Arial"/>
            </a:endParaRPr>
          </a:p>
          <a:p>
            <a:pPr>
              <a:lnSpc>
                <a:spcPct val="100000"/>
              </a:lnSpc>
              <a:spcBef>
                <a:spcPts val="20"/>
              </a:spcBef>
            </a:pPr>
            <a:endParaRPr sz="1650">
              <a:latin typeface="Times New Roman"/>
              <a:cs typeface="Times New Roman"/>
            </a:endParaRPr>
          </a:p>
          <a:p>
            <a:pPr marL="299085" marR="5080" indent="-287020" algn="just">
              <a:lnSpc>
                <a:spcPct val="100000"/>
              </a:lnSpc>
              <a:spcBef>
                <a:spcPts val="5"/>
              </a:spcBef>
              <a:buFont typeface="Wingdings"/>
              <a:buChar char=""/>
              <a:tabLst>
                <a:tab pos="299720" algn="l"/>
              </a:tabLst>
            </a:pPr>
            <a:r>
              <a:rPr sz="1600" spc="-5" dirty="0">
                <a:latin typeface="Arial"/>
                <a:cs typeface="Arial"/>
              </a:rPr>
              <a:t>Relación </a:t>
            </a:r>
            <a:r>
              <a:rPr sz="1600" spc="-10" dirty="0">
                <a:latin typeface="Arial"/>
                <a:cs typeface="Arial"/>
              </a:rPr>
              <a:t>con </a:t>
            </a:r>
            <a:r>
              <a:rPr sz="1600" spc="-5" dirty="0">
                <a:latin typeface="Arial"/>
                <a:cs typeface="Arial"/>
              </a:rPr>
              <a:t>soportes que contengan cuenta </a:t>
            </a:r>
            <a:r>
              <a:rPr sz="1600" spc="-15" dirty="0">
                <a:latin typeface="Arial"/>
                <a:cs typeface="Arial"/>
              </a:rPr>
              <a:t>auxiliar, </a:t>
            </a:r>
            <a:r>
              <a:rPr sz="1600" spc="-5" dirty="0">
                <a:latin typeface="Arial"/>
                <a:cs typeface="Arial"/>
              </a:rPr>
              <a:t>comprobante de registro contable de  </a:t>
            </a:r>
            <a:r>
              <a:rPr sz="1600" dirty="0">
                <a:latin typeface="Arial"/>
                <a:cs typeface="Arial"/>
              </a:rPr>
              <a:t>la </a:t>
            </a:r>
            <a:r>
              <a:rPr sz="1600" spc="-5" dirty="0">
                <a:latin typeface="Arial"/>
                <a:cs typeface="Arial"/>
              </a:rPr>
              <a:t>obligación, nombre de </a:t>
            </a:r>
            <a:r>
              <a:rPr sz="1600" dirty="0">
                <a:latin typeface="Arial"/>
                <a:cs typeface="Arial"/>
              </a:rPr>
              <a:t>la </a:t>
            </a:r>
            <a:r>
              <a:rPr sz="1600" spc="-5" dirty="0">
                <a:latin typeface="Arial"/>
                <a:cs typeface="Arial"/>
              </a:rPr>
              <a:t>entidad o del funcionario, documento </a:t>
            </a:r>
            <a:r>
              <a:rPr sz="1600" dirty="0">
                <a:latin typeface="Arial"/>
                <a:cs typeface="Arial"/>
              </a:rPr>
              <a:t>de </a:t>
            </a:r>
            <a:r>
              <a:rPr sz="1600" spc="-5" dirty="0">
                <a:latin typeface="Arial"/>
                <a:cs typeface="Arial"/>
              </a:rPr>
              <a:t>identificación, certificado  de disponibilidad y registro presupuestal, número de </a:t>
            </a:r>
            <a:r>
              <a:rPr sz="1600" dirty="0">
                <a:latin typeface="Arial"/>
                <a:cs typeface="Arial"/>
              </a:rPr>
              <a:t>la </a:t>
            </a:r>
            <a:r>
              <a:rPr sz="1600" spc="-5" dirty="0">
                <a:latin typeface="Arial"/>
                <a:cs typeface="Arial"/>
              </a:rPr>
              <a:t>obligación - contrato o documento  equivalente, factura o documento equivalente, concepto de </a:t>
            </a:r>
            <a:r>
              <a:rPr sz="1600" dirty="0">
                <a:latin typeface="Arial"/>
                <a:cs typeface="Arial"/>
              </a:rPr>
              <a:t>la </a:t>
            </a:r>
            <a:r>
              <a:rPr sz="1600" spc="-5" dirty="0">
                <a:latin typeface="Arial"/>
                <a:cs typeface="Arial"/>
              </a:rPr>
              <a:t>obligación, fecha de </a:t>
            </a:r>
            <a:r>
              <a:rPr sz="1600" dirty="0">
                <a:latin typeface="Arial"/>
                <a:cs typeface="Arial"/>
              </a:rPr>
              <a:t>la  </a:t>
            </a:r>
            <a:r>
              <a:rPr sz="1600" spc="-5" dirty="0">
                <a:latin typeface="Arial"/>
                <a:cs typeface="Arial"/>
              </a:rPr>
              <a:t>obligación, valor de </a:t>
            </a:r>
            <a:r>
              <a:rPr sz="1600" dirty="0">
                <a:latin typeface="Arial"/>
                <a:cs typeface="Arial"/>
              </a:rPr>
              <a:t>la </a:t>
            </a:r>
            <a:r>
              <a:rPr sz="1600" spc="-5" dirty="0">
                <a:latin typeface="Arial"/>
                <a:cs typeface="Arial"/>
              </a:rPr>
              <a:t>obligación, prioridad de pago y demás requisitos que a </a:t>
            </a:r>
            <a:r>
              <a:rPr sz="1600" spc="-10" dirty="0">
                <a:latin typeface="Arial"/>
                <a:cs typeface="Arial"/>
              </a:rPr>
              <a:t>juicio del  </a:t>
            </a:r>
            <a:r>
              <a:rPr sz="1600" spc="-5" dirty="0">
                <a:latin typeface="Arial"/>
                <a:cs typeface="Arial"/>
              </a:rPr>
              <a:t>Comité </a:t>
            </a:r>
            <a:r>
              <a:rPr sz="1600" dirty="0">
                <a:latin typeface="Arial"/>
                <a:cs typeface="Arial"/>
              </a:rPr>
              <a:t>se </a:t>
            </a:r>
            <a:r>
              <a:rPr sz="1600" spc="-5" dirty="0">
                <a:latin typeface="Arial"/>
                <a:cs typeface="Arial"/>
              </a:rPr>
              <a:t>requieran para demostrar </a:t>
            </a:r>
            <a:r>
              <a:rPr sz="1600" dirty="0">
                <a:latin typeface="Arial"/>
                <a:cs typeface="Arial"/>
              </a:rPr>
              <a:t>la </a:t>
            </a:r>
            <a:r>
              <a:rPr sz="1600" spc="-5" dirty="0">
                <a:latin typeface="Arial"/>
                <a:cs typeface="Arial"/>
              </a:rPr>
              <a:t>idoneidad del</a:t>
            </a:r>
            <a:r>
              <a:rPr sz="1600" spc="55" dirty="0">
                <a:latin typeface="Arial"/>
                <a:cs typeface="Arial"/>
              </a:rPr>
              <a:t> </a:t>
            </a:r>
            <a:r>
              <a:rPr sz="1600" spc="-5" dirty="0">
                <a:latin typeface="Arial"/>
                <a:cs typeface="Arial"/>
              </a:rPr>
              <a:t>pasivo.</a:t>
            </a:r>
            <a:endParaRPr sz="1600">
              <a:latin typeface="Arial"/>
              <a:cs typeface="Arial"/>
            </a:endParaRPr>
          </a:p>
          <a:p>
            <a:pPr>
              <a:lnSpc>
                <a:spcPct val="100000"/>
              </a:lnSpc>
              <a:spcBef>
                <a:spcPts val="25"/>
              </a:spcBef>
            </a:pPr>
            <a:endParaRPr sz="1650">
              <a:latin typeface="Times New Roman"/>
              <a:cs typeface="Times New Roman"/>
            </a:endParaRPr>
          </a:p>
          <a:p>
            <a:pPr marL="12700" marR="6350" algn="just">
              <a:lnSpc>
                <a:spcPct val="100000"/>
              </a:lnSpc>
            </a:pPr>
            <a:r>
              <a:rPr sz="1600" spc="-5" dirty="0">
                <a:latin typeface="Arial"/>
                <a:cs typeface="Arial"/>
              </a:rPr>
              <a:t>Es de aclarar que los recursos de FONSAET serán ejecutados conforme a las normas  expedidas por el</a:t>
            </a:r>
            <a:r>
              <a:rPr sz="1600" spc="20" dirty="0">
                <a:latin typeface="Arial"/>
                <a:cs typeface="Arial"/>
              </a:rPr>
              <a:t> </a:t>
            </a:r>
            <a:r>
              <a:rPr sz="1600" spc="-5" dirty="0">
                <a:latin typeface="Arial"/>
                <a:cs typeface="Arial"/>
              </a:rPr>
              <a:t>MSPS.</a:t>
            </a:r>
            <a:endParaRPr sz="1600">
              <a:latin typeface="Arial"/>
              <a:cs typeface="Arial"/>
            </a:endParaRPr>
          </a:p>
          <a:p>
            <a:pPr>
              <a:lnSpc>
                <a:spcPct val="100000"/>
              </a:lnSpc>
              <a:spcBef>
                <a:spcPts val="20"/>
              </a:spcBef>
            </a:pPr>
            <a:endParaRPr sz="1650">
              <a:latin typeface="Times New Roman"/>
              <a:cs typeface="Times New Roman"/>
            </a:endParaRPr>
          </a:p>
          <a:p>
            <a:pPr marL="12700" marR="5080" algn="just">
              <a:lnSpc>
                <a:spcPct val="100000"/>
              </a:lnSpc>
            </a:pPr>
            <a:r>
              <a:rPr sz="1600" spc="-5" dirty="0">
                <a:latin typeface="Arial"/>
                <a:cs typeface="Arial"/>
              </a:rPr>
              <a:t>La ESE deberá contar con un encargo fiduciario para realizar el recaudo, administración y giro  de los recursos de </a:t>
            </a:r>
            <a:r>
              <a:rPr sz="1600" dirty="0">
                <a:latin typeface="Arial"/>
                <a:cs typeface="Arial"/>
              </a:rPr>
              <a:t>la </a:t>
            </a:r>
            <a:r>
              <a:rPr sz="1600" spc="-5" dirty="0">
                <a:latin typeface="Arial"/>
                <a:cs typeface="Arial"/>
              </a:rPr>
              <a:t>ESE, así como </a:t>
            </a:r>
            <a:r>
              <a:rPr sz="1600" dirty="0">
                <a:latin typeface="Arial"/>
                <a:cs typeface="Arial"/>
              </a:rPr>
              <a:t>también </a:t>
            </a:r>
            <a:r>
              <a:rPr sz="1600" spc="-5" dirty="0">
                <a:latin typeface="Arial"/>
                <a:cs typeface="Arial"/>
              </a:rPr>
              <a:t>de los destinados a </a:t>
            </a:r>
            <a:r>
              <a:rPr sz="1600" dirty="0">
                <a:latin typeface="Arial"/>
                <a:cs typeface="Arial"/>
              </a:rPr>
              <a:t>la </a:t>
            </a:r>
            <a:r>
              <a:rPr sz="1600" spc="-5" dirty="0">
                <a:latin typeface="Arial"/>
                <a:cs typeface="Arial"/>
              </a:rPr>
              <a:t>financiación del pago de  pasivos incluidos en el Programa de Saneamiento Fiscal y</a:t>
            </a:r>
            <a:r>
              <a:rPr sz="1600" spc="45" dirty="0">
                <a:latin typeface="Arial"/>
                <a:cs typeface="Arial"/>
              </a:rPr>
              <a:t> </a:t>
            </a:r>
            <a:r>
              <a:rPr sz="1600" spc="-5" dirty="0">
                <a:latin typeface="Arial"/>
                <a:cs typeface="Arial"/>
              </a:rPr>
              <a:t>Financiero.</a:t>
            </a:r>
            <a:endParaRPr sz="1600">
              <a:latin typeface="Arial"/>
              <a:cs typeface="Aria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81610" y="2371133"/>
            <a:ext cx="2539118" cy="44323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26964" y="2732532"/>
            <a:ext cx="3252978" cy="133883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5778500" y="2145868"/>
            <a:ext cx="2555240" cy="1489710"/>
          </a:xfrm>
          <a:prstGeom prst="rect">
            <a:avLst/>
          </a:prstGeom>
        </p:spPr>
        <p:txBody>
          <a:bodyPr vert="horz" wrap="square" lIns="0" tIns="12700" rIns="0" bIns="0" rtlCol="0">
            <a:spAutoFit/>
          </a:bodyPr>
          <a:lstStyle/>
          <a:p>
            <a:pPr marL="45720" marR="5080" indent="-33655">
              <a:lnSpc>
                <a:spcPct val="100000"/>
              </a:lnSpc>
              <a:spcBef>
                <a:spcPts val="100"/>
              </a:spcBef>
            </a:pPr>
            <a:r>
              <a:rPr sz="4800" dirty="0">
                <a:solidFill>
                  <a:srgbClr val="4F81BC"/>
                </a:solidFill>
                <a:latin typeface="Calibri"/>
                <a:cs typeface="Calibri"/>
              </a:rPr>
              <a:t>ASP</a:t>
            </a:r>
            <a:r>
              <a:rPr sz="4800" spc="-70" dirty="0">
                <a:solidFill>
                  <a:srgbClr val="4F81BC"/>
                </a:solidFill>
                <a:latin typeface="Calibri"/>
                <a:cs typeface="Calibri"/>
              </a:rPr>
              <a:t>E</a:t>
            </a:r>
            <a:r>
              <a:rPr sz="4800" spc="10" dirty="0">
                <a:solidFill>
                  <a:srgbClr val="4F81BC"/>
                </a:solidFill>
                <a:latin typeface="Calibri"/>
                <a:cs typeface="Calibri"/>
              </a:rPr>
              <a:t>C</a:t>
            </a:r>
            <a:r>
              <a:rPr sz="4800" spc="-135" dirty="0">
                <a:solidFill>
                  <a:srgbClr val="4F81BC"/>
                </a:solidFill>
                <a:latin typeface="Calibri"/>
                <a:cs typeface="Calibri"/>
              </a:rPr>
              <a:t>T</a:t>
            </a:r>
            <a:r>
              <a:rPr sz="4800" spc="-5" dirty="0">
                <a:solidFill>
                  <a:srgbClr val="4F81BC"/>
                </a:solidFill>
                <a:latin typeface="Calibri"/>
                <a:cs typeface="Calibri"/>
              </a:rPr>
              <a:t>OS  </a:t>
            </a:r>
            <a:r>
              <a:rPr sz="4800" spc="-20" dirty="0">
                <a:solidFill>
                  <a:srgbClr val="4F81BC"/>
                </a:solidFill>
                <a:latin typeface="Calibri"/>
                <a:cs typeface="Calibri"/>
              </a:rPr>
              <a:t>TÉCNICOS</a:t>
            </a:r>
            <a:endParaRPr sz="4800">
              <a:latin typeface="Calibri"/>
              <a:cs typeface="Calibri"/>
            </a:endParaRPr>
          </a:p>
        </p:txBody>
      </p:sp>
      <p:sp>
        <p:nvSpPr>
          <p:cNvPr id="5" name="object 5"/>
          <p:cNvSpPr/>
          <p:nvPr/>
        </p:nvSpPr>
        <p:spPr>
          <a:xfrm>
            <a:off x="400811" y="1107947"/>
            <a:ext cx="5143500" cy="36576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4580940"/>
            <a:ext cx="7491095"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4F81BC"/>
                </a:solidFill>
                <a:latin typeface="Arial"/>
                <a:cs typeface="Arial"/>
              </a:rPr>
              <a:t>Como acceder a </a:t>
            </a:r>
            <a:r>
              <a:rPr sz="3200" spc="-10" dirty="0">
                <a:solidFill>
                  <a:srgbClr val="4F81BC"/>
                </a:solidFill>
                <a:latin typeface="Arial"/>
                <a:cs typeface="Arial"/>
              </a:rPr>
              <a:t>la </a:t>
            </a:r>
            <a:r>
              <a:rPr sz="3200" spc="-5" dirty="0">
                <a:solidFill>
                  <a:srgbClr val="4F81BC"/>
                </a:solidFill>
                <a:latin typeface="Arial"/>
                <a:cs typeface="Arial"/>
              </a:rPr>
              <a:t>herramienta </a:t>
            </a:r>
            <a:r>
              <a:rPr sz="3200" dirty="0">
                <a:solidFill>
                  <a:srgbClr val="4F81BC"/>
                </a:solidFill>
                <a:latin typeface="Arial"/>
                <a:cs typeface="Arial"/>
              </a:rPr>
              <a:t>de</a:t>
            </a:r>
            <a:r>
              <a:rPr sz="3200" spc="-105" dirty="0">
                <a:solidFill>
                  <a:srgbClr val="4F81BC"/>
                </a:solidFill>
                <a:latin typeface="Arial"/>
                <a:cs typeface="Arial"/>
              </a:rPr>
              <a:t> </a:t>
            </a:r>
            <a:r>
              <a:rPr sz="3200" spc="-5" dirty="0">
                <a:solidFill>
                  <a:srgbClr val="4F81BC"/>
                </a:solidFill>
                <a:latin typeface="Arial"/>
                <a:cs typeface="Arial"/>
              </a:rPr>
              <a:t>apoyo</a:t>
            </a:r>
            <a:endParaRPr sz="3200">
              <a:latin typeface="Arial"/>
              <a:cs typeface="Arial"/>
            </a:endParaRPr>
          </a:p>
        </p:txBody>
      </p:sp>
      <p:sp>
        <p:nvSpPr>
          <p:cNvPr id="31" name="CuadroTexto 30"/>
          <p:cNvSpPr txBox="1"/>
          <p:nvPr/>
        </p:nvSpPr>
        <p:spPr>
          <a:xfrm>
            <a:off x="304800" y="590550"/>
            <a:ext cx="2638607" cy="369332"/>
          </a:xfrm>
          <a:prstGeom prst="rect">
            <a:avLst/>
          </a:prstGeom>
          <a:noFill/>
        </p:spPr>
        <p:txBody>
          <a:bodyPr wrap="none" rtlCol="0">
            <a:spAutoFit/>
          </a:bodyPr>
          <a:lstStyle/>
          <a:p>
            <a:r>
              <a:rPr lang="es-CO" dirty="0" smtClean="0">
                <a:hlinkClick r:id="rId2"/>
              </a:rPr>
              <a:t>www.minhacienda.gov.co</a:t>
            </a:r>
            <a:r>
              <a:rPr lang="es-CO" dirty="0" smtClean="0"/>
              <a:t> </a:t>
            </a:r>
            <a:endParaRPr lang="en-US" dirty="0"/>
          </a:p>
        </p:txBody>
      </p:sp>
      <p:grpSp>
        <p:nvGrpSpPr>
          <p:cNvPr id="34" name="Grupo 33"/>
          <p:cNvGrpSpPr/>
          <p:nvPr/>
        </p:nvGrpSpPr>
        <p:grpSpPr>
          <a:xfrm>
            <a:off x="457200" y="1005651"/>
            <a:ext cx="7533682" cy="3555910"/>
            <a:chOff x="457200" y="1005651"/>
            <a:chExt cx="7533682" cy="3555910"/>
          </a:xfrm>
        </p:grpSpPr>
        <p:pic>
          <p:nvPicPr>
            <p:cNvPr id="30" name="Imagen 29"/>
            <p:cNvPicPr>
              <a:picLocks noChangeAspect="1"/>
            </p:cNvPicPr>
            <p:nvPr/>
          </p:nvPicPr>
          <p:blipFill>
            <a:blip r:embed="rId3"/>
            <a:stretch>
              <a:fillRect/>
            </a:stretch>
          </p:blipFill>
          <p:spPr>
            <a:xfrm>
              <a:off x="457200" y="1032041"/>
              <a:ext cx="7533682" cy="3529520"/>
            </a:xfrm>
            <a:prstGeom prst="rect">
              <a:avLst/>
            </a:prstGeom>
          </p:spPr>
        </p:pic>
        <p:sp>
          <p:nvSpPr>
            <p:cNvPr id="32" name="Rectángulo 31"/>
            <p:cNvSpPr/>
            <p:nvPr/>
          </p:nvSpPr>
          <p:spPr>
            <a:xfrm>
              <a:off x="1752600" y="1005651"/>
              <a:ext cx="1371600" cy="4230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echa derecha 32"/>
            <p:cNvSpPr/>
            <p:nvPr/>
          </p:nvSpPr>
          <p:spPr>
            <a:xfrm>
              <a:off x="685800" y="1032041"/>
              <a:ext cx="938303" cy="3205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2658" y="2723177"/>
            <a:ext cx="4118350" cy="44323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71043" y="2498851"/>
            <a:ext cx="4155440" cy="756920"/>
          </a:xfrm>
          <a:prstGeom prst="rect">
            <a:avLst/>
          </a:prstGeom>
        </p:spPr>
        <p:txBody>
          <a:bodyPr vert="horz" wrap="square" lIns="0" tIns="12700" rIns="0" bIns="0" rtlCol="0">
            <a:spAutoFit/>
          </a:bodyPr>
          <a:lstStyle/>
          <a:p>
            <a:pPr marL="12700">
              <a:lnSpc>
                <a:spcPct val="100000"/>
              </a:lnSpc>
              <a:spcBef>
                <a:spcPts val="100"/>
              </a:spcBef>
            </a:pPr>
            <a:r>
              <a:rPr sz="4800" spc="-15" dirty="0">
                <a:solidFill>
                  <a:srgbClr val="4F81BC"/>
                </a:solidFill>
                <a:latin typeface="Calibri"/>
                <a:cs typeface="Calibri"/>
              </a:rPr>
              <a:t>GENERALIDADES</a:t>
            </a:r>
            <a:endParaRPr sz="4800">
              <a:latin typeface="Calibri"/>
              <a:cs typeface="Calibri"/>
            </a:endParaRPr>
          </a:p>
        </p:txBody>
      </p:sp>
      <p:sp>
        <p:nvSpPr>
          <p:cNvPr id="4" name="object 4"/>
          <p:cNvSpPr/>
          <p:nvPr/>
        </p:nvSpPr>
        <p:spPr>
          <a:xfrm>
            <a:off x="4849163" y="1316736"/>
            <a:ext cx="3996132" cy="320649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4580940"/>
            <a:ext cx="7491095"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4F81BC"/>
                </a:solidFill>
                <a:latin typeface="Arial"/>
                <a:cs typeface="Arial"/>
              </a:rPr>
              <a:t>Como acceder a </a:t>
            </a:r>
            <a:r>
              <a:rPr sz="3200" spc="-10" dirty="0">
                <a:solidFill>
                  <a:srgbClr val="4F81BC"/>
                </a:solidFill>
                <a:latin typeface="Arial"/>
                <a:cs typeface="Arial"/>
              </a:rPr>
              <a:t>la </a:t>
            </a:r>
            <a:r>
              <a:rPr sz="3200" spc="-5" dirty="0">
                <a:solidFill>
                  <a:srgbClr val="4F81BC"/>
                </a:solidFill>
                <a:latin typeface="Arial"/>
                <a:cs typeface="Arial"/>
              </a:rPr>
              <a:t>herramienta </a:t>
            </a:r>
            <a:r>
              <a:rPr sz="3200" dirty="0">
                <a:solidFill>
                  <a:srgbClr val="4F81BC"/>
                </a:solidFill>
                <a:latin typeface="Arial"/>
                <a:cs typeface="Arial"/>
              </a:rPr>
              <a:t>de</a:t>
            </a:r>
            <a:r>
              <a:rPr sz="3200" spc="-105" dirty="0">
                <a:solidFill>
                  <a:srgbClr val="4F81BC"/>
                </a:solidFill>
                <a:latin typeface="Arial"/>
                <a:cs typeface="Arial"/>
              </a:rPr>
              <a:t> </a:t>
            </a:r>
            <a:r>
              <a:rPr sz="3200" spc="-5" dirty="0">
                <a:solidFill>
                  <a:srgbClr val="4F81BC"/>
                </a:solidFill>
                <a:latin typeface="Arial"/>
                <a:cs typeface="Arial"/>
              </a:rPr>
              <a:t>apoyo</a:t>
            </a:r>
            <a:endParaRPr sz="3200">
              <a:latin typeface="Arial"/>
              <a:cs typeface="Arial"/>
            </a:endParaRPr>
          </a:p>
        </p:txBody>
      </p:sp>
      <p:sp>
        <p:nvSpPr>
          <p:cNvPr id="31" name="CuadroTexto 30"/>
          <p:cNvSpPr txBox="1"/>
          <p:nvPr/>
        </p:nvSpPr>
        <p:spPr>
          <a:xfrm>
            <a:off x="304800" y="590550"/>
            <a:ext cx="7802713" cy="369332"/>
          </a:xfrm>
          <a:prstGeom prst="rect">
            <a:avLst/>
          </a:prstGeom>
          <a:noFill/>
        </p:spPr>
        <p:txBody>
          <a:bodyPr wrap="none" rtlCol="0">
            <a:spAutoFit/>
          </a:bodyPr>
          <a:lstStyle/>
          <a:p>
            <a:r>
              <a:rPr lang="en-US" dirty="0">
                <a:hlinkClick r:id="rId2"/>
              </a:rPr>
              <a:t>https://www.minhacienda.gov.co/webcenter/portal/EntidadesdeOrdenTerritorial</a:t>
            </a:r>
            <a:endParaRPr lang="en-US" dirty="0"/>
          </a:p>
        </p:txBody>
      </p:sp>
      <p:grpSp>
        <p:nvGrpSpPr>
          <p:cNvPr id="5" name="Grupo 4"/>
          <p:cNvGrpSpPr/>
          <p:nvPr/>
        </p:nvGrpSpPr>
        <p:grpSpPr>
          <a:xfrm>
            <a:off x="609600" y="1047750"/>
            <a:ext cx="6400800" cy="3603693"/>
            <a:chOff x="609600" y="1047750"/>
            <a:chExt cx="6400800" cy="3603693"/>
          </a:xfrm>
        </p:grpSpPr>
        <p:pic>
          <p:nvPicPr>
            <p:cNvPr id="3" name="Imagen 2"/>
            <p:cNvPicPr>
              <a:picLocks noChangeAspect="1"/>
            </p:cNvPicPr>
            <p:nvPr/>
          </p:nvPicPr>
          <p:blipFill>
            <a:blip r:embed="rId3"/>
            <a:stretch>
              <a:fillRect/>
            </a:stretch>
          </p:blipFill>
          <p:spPr>
            <a:xfrm>
              <a:off x="609600" y="1047750"/>
              <a:ext cx="6400800" cy="3603693"/>
            </a:xfrm>
            <a:prstGeom prst="rect">
              <a:avLst/>
            </a:prstGeom>
          </p:spPr>
        </p:pic>
        <p:sp>
          <p:nvSpPr>
            <p:cNvPr id="4" name="Rectángulo 3"/>
            <p:cNvSpPr/>
            <p:nvPr/>
          </p:nvSpPr>
          <p:spPr>
            <a:xfrm>
              <a:off x="2667000" y="2190750"/>
              <a:ext cx="2209800" cy="2286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59554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4580940"/>
            <a:ext cx="7491095"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4F81BC"/>
                </a:solidFill>
                <a:latin typeface="Arial"/>
                <a:cs typeface="Arial"/>
              </a:rPr>
              <a:t>Como acceder a </a:t>
            </a:r>
            <a:r>
              <a:rPr sz="3200" spc="-10" dirty="0">
                <a:solidFill>
                  <a:srgbClr val="4F81BC"/>
                </a:solidFill>
                <a:latin typeface="Arial"/>
                <a:cs typeface="Arial"/>
              </a:rPr>
              <a:t>la </a:t>
            </a:r>
            <a:r>
              <a:rPr sz="3200" spc="-5" dirty="0">
                <a:solidFill>
                  <a:srgbClr val="4F81BC"/>
                </a:solidFill>
                <a:latin typeface="Arial"/>
                <a:cs typeface="Arial"/>
              </a:rPr>
              <a:t>herramienta </a:t>
            </a:r>
            <a:r>
              <a:rPr sz="3200" dirty="0">
                <a:solidFill>
                  <a:srgbClr val="4F81BC"/>
                </a:solidFill>
                <a:latin typeface="Arial"/>
                <a:cs typeface="Arial"/>
              </a:rPr>
              <a:t>de</a:t>
            </a:r>
            <a:r>
              <a:rPr sz="3200" spc="-105" dirty="0">
                <a:solidFill>
                  <a:srgbClr val="4F81BC"/>
                </a:solidFill>
                <a:latin typeface="Arial"/>
                <a:cs typeface="Arial"/>
              </a:rPr>
              <a:t> </a:t>
            </a:r>
            <a:r>
              <a:rPr sz="3200" spc="-5" dirty="0">
                <a:solidFill>
                  <a:srgbClr val="4F81BC"/>
                </a:solidFill>
                <a:latin typeface="Arial"/>
                <a:cs typeface="Arial"/>
              </a:rPr>
              <a:t>apoyo</a:t>
            </a:r>
            <a:endParaRPr sz="3200">
              <a:latin typeface="Arial"/>
              <a:cs typeface="Arial"/>
            </a:endParaRPr>
          </a:p>
        </p:txBody>
      </p:sp>
      <p:sp>
        <p:nvSpPr>
          <p:cNvPr id="31" name="CuadroTexto 30"/>
          <p:cNvSpPr txBox="1"/>
          <p:nvPr/>
        </p:nvSpPr>
        <p:spPr>
          <a:xfrm>
            <a:off x="152400" y="620211"/>
            <a:ext cx="8855181" cy="338554"/>
          </a:xfrm>
          <a:prstGeom prst="rect">
            <a:avLst/>
          </a:prstGeom>
          <a:noFill/>
        </p:spPr>
        <p:txBody>
          <a:bodyPr wrap="none" rtlCol="0">
            <a:spAutoFit/>
          </a:bodyPr>
          <a:lstStyle/>
          <a:p>
            <a:r>
              <a:rPr lang="en-US" sz="1600" dirty="0">
                <a:hlinkClick r:id="rId2"/>
              </a:rPr>
              <a:t>https://www.minhacienda.gov.co/webcenter/portal/EntidadesdeOrdenTerritorial/pages_programae.s.e.</a:t>
            </a:r>
            <a:endParaRPr lang="en-US" sz="1600" dirty="0"/>
          </a:p>
        </p:txBody>
      </p:sp>
      <p:grpSp>
        <p:nvGrpSpPr>
          <p:cNvPr id="10" name="Grupo 9"/>
          <p:cNvGrpSpPr/>
          <p:nvPr/>
        </p:nvGrpSpPr>
        <p:grpSpPr>
          <a:xfrm>
            <a:off x="1905000" y="958765"/>
            <a:ext cx="6629400" cy="3711790"/>
            <a:chOff x="1905000" y="958765"/>
            <a:chExt cx="6629400" cy="3711790"/>
          </a:xfrm>
        </p:grpSpPr>
        <p:pic>
          <p:nvPicPr>
            <p:cNvPr id="8" name="Imagen 7"/>
            <p:cNvPicPr>
              <a:picLocks noChangeAspect="1"/>
            </p:cNvPicPr>
            <p:nvPr/>
          </p:nvPicPr>
          <p:blipFill>
            <a:blip r:embed="rId3"/>
            <a:stretch>
              <a:fillRect/>
            </a:stretch>
          </p:blipFill>
          <p:spPr>
            <a:xfrm>
              <a:off x="1981200" y="958765"/>
              <a:ext cx="5029200" cy="3711790"/>
            </a:xfrm>
            <a:prstGeom prst="rect">
              <a:avLst/>
            </a:prstGeom>
          </p:spPr>
        </p:pic>
        <p:sp>
          <p:nvSpPr>
            <p:cNvPr id="9" name="Rectángulo 8"/>
            <p:cNvSpPr/>
            <p:nvPr/>
          </p:nvSpPr>
          <p:spPr>
            <a:xfrm>
              <a:off x="1905000" y="958765"/>
              <a:ext cx="6629400" cy="12319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07901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4580940"/>
            <a:ext cx="4965700"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4F81BC"/>
                </a:solidFill>
                <a:latin typeface="Arial"/>
                <a:cs typeface="Arial"/>
              </a:rPr>
              <a:t>Que revisar </a:t>
            </a:r>
            <a:r>
              <a:rPr sz="3200" spc="-5" dirty="0">
                <a:solidFill>
                  <a:srgbClr val="4F81BC"/>
                </a:solidFill>
                <a:latin typeface="Arial"/>
                <a:cs typeface="Arial"/>
              </a:rPr>
              <a:t>antes </a:t>
            </a:r>
            <a:r>
              <a:rPr sz="3200" dirty="0">
                <a:solidFill>
                  <a:srgbClr val="4F81BC"/>
                </a:solidFill>
                <a:latin typeface="Arial"/>
                <a:cs typeface="Arial"/>
              </a:rPr>
              <a:t>de</a:t>
            </a:r>
            <a:r>
              <a:rPr sz="3200" spc="-100" dirty="0">
                <a:solidFill>
                  <a:srgbClr val="4F81BC"/>
                </a:solidFill>
                <a:latin typeface="Arial"/>
                <a:cs typeface="Arial"/>
              </a:rPr>
              <a:t> </a:t>
            </a:r>
            <a:r>
              <a:rPr sz="3200" spc="-5" dirty="0">
                <a:solidFill>
                  <a:srgbClr val="4F81BC"/>
                </a:solidFill>
                <a:latin typeface="Arial"/>
                <a:cs typeface="Arial"/>
              </a:rPr>
              <a:t>iniciar</a:t>
            </a:r>
            <a:endParaRPr sz="3200">
              <a:latin typeface="Arial"/>
              <a:cs typeface="Arial"/>
            </a:endParaRPr>
          </a:p>
        </p:txBody>
      </p:sp>
      <p:sp>
        <p:nvSpPr>
          <p:cNvPr id="3" name="object 3"/>
          <p:cNvSpPr/>
          <p:nvPr/>
        </p:nvSpPr>
        <p:spPr>
          <a:xfrm>
            <a:off x="397264" y="1264910"/>
            <a:ext cx="8529302" cy="275941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4580940"/>
            <a:ext cx="8394700"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4F81BC"/>
                </a:solidFill>
                <a:latin typeface="Arial"/>
                <a:cs typeface="Arial"/>
              </a:rPr>
              <a:t>Como se activan las macros de la</a:t>
            </a:r>
            <a:r>
              <a:rPr sz="3200" spc="-155" dirty="0">
                <a:solidFill>
                  <a:srgbClr val="4F81BC"/>
                </a:solidFill>
                <a:latin typeface="Arial"/>
                <a:cs typeface="Arial"/>
              </a:rPr>
              <a:t> </a:t>
            </a:r>
            <a:r>
              <a:rPr sz="3200" spc="-5" dirty="0">
                <a:solidFill>
                  <a:srgbClr val="4F81BC"/>
                </a:solidFill>
                <a:latin typeface="Arial"/>
                <a:cs typeface="Arial"/>
              </a:rPr>
              <a:t>herramienta</a:t>
            </a:r>
            <a:endParaRPr sz="3200">
              <a:latin typeface="Arial"/>
              <a:cs typeface="Arial"/>
            </a:endParaRPr>
          </a:p>
        </p:txBody>
      </p:sp>
      <p:sp>
        <p:nvSpPr>
          <p:cNvPr id="3" name="object 3"/>
          <p:cNvSpPr/>
          <p:nvPr/>
        </p:nvSpPr>
        <p:spPr>
          <a:xfrm>
            <a:off x="216408" y="796172"/>
            <a:ext cx="8807196" cy="376211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4583988"/>
            <a:ext cx="790194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4F81BC"/>
                </a:solidFill>
                <a:latin typeface="Arial"/>
                <a:cs typeface="Arial"/>
              </a:rPr>
              <a:t>Como </a:t>
            </a:r>
            <a:r>
              <a:rPr sz="2800" dirty="0">
                <a:solidFill>
                  <a:srgbClr val="4F81BC"/>
                </a:solidFill>
                <a:latin typeface="Arial"/>
                <a:cs typeface="Arial"/>
              </a:rPr>
              <a:t>iniciar el </a:t>
            </a:r>
            <a:r>
              <a:rPr sz="2800" spc="-5" dirty="0">
                <a:solidFill>
                  <a:srgbClr val="4F81BC"/>
                </a:solidFill>
                <a:latin typeface="Arial"/>
                <a:cs typeface="Arial"/>
              </a:rPr>
              <a:t>diligenciamiento de la</a:t>
            </a:r>
            <a:r>
              <a:rPr sz="2800" spc="75" dirty="0">
                <a:solidFill>
                  <a:srgbClr val="4F81BC"/>
                </a:solidFill>
                <a:latin typeface="Arial"/>
                <a:cs typeface="Arial"/>
              </a:rPr>
              <a:t> </a:t>
            </a:r>
            <a:r>
              <a:rPr sz="2800" dirty="0">
                <a:solidFill>
                  <a:srgbClr val="4F81BC"/>
                </a:solidFill>
                <a:latin typeface="Arial"/>
                <a:cs typeface="Arial"/>
              </a:rPr>
              <a:t>herramienta</a:t>
            </a:r>
            <a:endParaRPr sz="2800">
              <a:latin typeface="Arial"/>
              <a:cs typeface="Arial"/>
            </a:endParaRPr>
          </a:p>
        </p:txBody>
      </p:sp>
      <p:sp>
        <p:nvSpPr>
          <p:cNvPr id="3" name="object 3"/>
          <p:cNvSpPr/>
          <p:nvPr/>
        </p:nvSpPr>
        <p:spPr>
          <a:xfrm>
            <a:off x="373540" y="1257784"/>
            <a:ext cx="8584531" cy="287792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4583988"/>
            <a:ext cx="8197215" cy="452120"/>
          </a:xfrm>
          <a:prstGeom prst="rect">
            <a:avLst/>
          </a:prstGeom>
        </p:spPr>
        <p:txBody>
          <a:bodyPr vert="horz" wrap="square" lIns="0" tIns="12065" rIns="0" bIns="0" rtlCol="0">
            <a:spAutoFit/>
          </a:bodyPr>
          <a:lstStyle/>
          <a:p>
            <a:pPr marL="12700">
              <a:lnSpc>
                <a:spcPct val="100000"/>
              </a:lnSpc>
              <a:spcBef>
                <a:spcPts val="95"/>
              </a:spcBef>
            </a:pPr>
            <a:r>
              <a:rPr sz="2800" spc="-70" dirty="0">
                <a:solidFill>
                  <a:srgbClr val="4F81BC"/>
                </a:solidFill>
                <a:latin typeface="Arial"/>
                <a:cs typeface="Arial"/>
              </a:rPr>
              <a:t>Tener </a:t>
            </a:r>
            <a:r>
              <a:rPr sz="2800" spc="-5" dirty="0">
                <a:solidFill>
                  <a:srgbClr val="4F81BC"/>
                </a:solidFill>
                <a:latin typeface="Arial"/>
                <a:cs typeface="Arial"/>
              </a:rPr>
              <a:t>en cuenta al momento de </a:t>
            </a:r>
            <a:r>
              <a:rPr sz="2800" dirty="0">
                <a:solidFill>
                  <a:srgbClr val="4F81BC"/>
                </a:solidFill>
                <a:latin typeface="Arial"/>
                <a:cs typeface="Arial"/>
              </a:rPr>
              <a:t>usar </a:t>
            </a:r>
            <a:r>
              <a:rPr sz="2800" spc="-5" dirty="0">
                <a:solidFill>
                  <a:srgbClr val="4F81BC"/>
                </a:solidFill>
                <a:latin typeface="Arial"/>
                <a:cs typeface="Arial"/>
              </a:rPr>
              <a:t>la</a:t>
            </a:r>
            <a:r>
              <a:rPr sz="2800" spc="160" dirty="0">
                <a:solidFill>
                  <a:srgbClr val="4F81BC"/>
                </a:solidFill>
                <a:latin typeface="Arial"/>
                <a:cs typeface="Arial"/>
              </a:rPr>
              <a:t> </a:t>
            </a:r>
            <a:r>
              <a:rPr sz="2800" dirty="0">
                <a:solidFill>
                  <a:srgbClr val="4F81BC"/>
                </a:solidFill>
                <a:latin typeface="Arial"/>
                <a:cs typeface="Arial"/>
              </a:rPr>
              <a:t>herramienta</a:t>
            </a:r>
            <a:endParaRPr sz="2800">
              <a:latin typeface="Arial"/>
              <a:cs typeface="Arial"/>
            </a:endParaRPr>
          </a:p>
        </p:txBody>
      </p:sp>
      <p:sp>
        <p:nvSpPr>
          <p:cNvPr id="3" name="object 3"/>
          <p:cNvSpPr/>
          <p:nvPr/>
        </p:nvSpPr>
        <p:spPr>
          <a:xfrm>
            <a:off x="0" y="661416"/>
            <a:ext cx="9011412" cy="421081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4583988"/>
            <a:ext cx="728535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4F81BC"/>
                </a:solidFill>
                <a:latin typeface="Arial"/>
                <a:cs typeface="Arial"/>
              </a:rPr>
              <a:t>Como se presenta el Programa ante el</a:t>
            </a:r>
            <a:r>
              <a:rPr sz="2800" spc="110" dirty="0">
                <a:solidFill>
                  <a:srgbClr val="4F81BC"/>
                </a:solidFill>
                <a:latin typeface="Arial"/>
                <a:cs typeface="Arial"/>
              </a:rPr>
              <a:t> </a:t>
            </a:r>
            <a:r>
              <a:rPr sz="2800" spc="-5" dirty="0">
                <a:solidFill>
                  <a:srgbClr val="4F81BC"/>
                </a:solidFill>
                <a:latin typeface="Arial"/>
                <a:cs typeface="Arial"/>
              </a:rPr>
              <a:t>MHCP</a:t>
            </a:r>
            <a:endParaRPr sz="2800" dirty="0">
              <a:latin typeface="Arial"/>
              <a:cs typeface="Arial"/>
            </a:endParaRPr>
          </a:p>
        </p:txBody>
      </p:sp>
      <p:sp>
        <p:nvSpPr>
          <p:cNvPr id="15" name="CuadroTexto 14"/>
          <p:cNvSpPr txBox="1"/>
          <p:nvPr/>
        </p:nvSpPr>
        <p:spPr>
          <a:xfrm>
            <a:off x="412882" y="666750"/>
            <a:ext cx="3308534" cy="369332"/>
          </a:xfrm>
          <a:prstGeom prst="rect">
            <a:avLst/>
          </a:prstGeom>
          <a:noFill/>
        </p:spPr>
        <p:txBody>
          <a:bodyPr wrap="none" rtlCol="0">
            <a:spAutoFit/>
          </a:bodyPr>
          <a:lstStyle/>
          <a:p>
            <a:r>
              <a:rPr lang="en-US" dirty="0">
                <a:hlinkClick r:id="rId3"/>
              </a:rPr>
              <a:t>https://www.minhacienda.gov.co</a:t>
            </a:r>
            <a:endParaRPr lang="en-US" dirty="0"/>
          </a:p>
        </p:txBody>
      </p:sp>
      <p:grpSp>
        <p:nvGrpSpPr>
          <p:cNvPr id="21" name="Grupo 20"/>
          <p:cNvGrpSpPr/>
          <p:nvPr/>
        </p:nvGrpSpPr>
        <p:grpSpPr>
          <a:xfrm>
            <a:off x="381001" y="1079907"/>
            <a:ext cx="8077200" cy="3504080"/>
            <a:chOff x="381001" y="1079907"/>
            <a:chExt cx="8077200" cy="3504080"/>
          </a:xfrm>
        </p:grpSpPr>
        <p:pic>
          <p:nvPicPr>
            <p:cNvPr id="14" name="Imagen 13"/>
            <p:cNvPicPr>
              <a:picLocks noChangeAspect="1"/>
            </p:cNvPicPr>
            <p:nvPr/>
          </p:nvPicPr>
          <p:blipFill>
            <a:blip r:embed="rId4"/>
            <a:stretch>
              <a:fillRect/>
            </a:stretch>
          </p:blipFill>
          <p:spPr>
            <a:xfrm>
              <a:off x="381001" y="1079908"/>
              <a:ext cx="8077200" cy="3504079"/>
            </a:xfrm>
            <a:prstGeom prst="rect">
              <a:avLst/>
            </a:prstGeom>
          </p:spPr>
        </p:pic>
        <p:sp>
          <p:nvSpPr>
            <p:cNvPr id="16" name="Rectángulo 15"/>
            <p:cNvSpPr/>
            <p:nvPr/>
          </p:nvSpPr>
          <p:spPr>
            <a:xfrm>
              <a:off x="4038600" y="1079907"/>
              <a:ext cx="1600200" cy="3488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ángulo 16"/>
            <p:cNvSpPr/>
            <p:nvPr/>
          </p:nvSpPr>
          <p:spPr>
            <a:xfrm>
              <a:off x="3048000" y="3333750"/>
              <a:ext cx="1295400"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rma libre 19"/>
            <p:cNvSpPr/>
            <p:nvPr/>
          </p:nvSpPr>
          <p:spPr>
            <a:xfrm>
              <a:off x="2521338" y="1258349"/>
              <a:ext cx="1513767" cy="2155970"/>
            </a:xfrm>
            <a:custGeom>
              <a:avLst/>
              <a:gdLst>
                <a:gd name="connsiteX0" fmla="*/ 1513767 w 1513767"/>
                <a:gd name="connsiteY0" fmla="*/ 0 h 2155970"/>
                <a:gd name="connsiteX1" fmla="*/ 45693 w 1513767"/>
                <a:gd name="connsiteY1" fmla="*/ 1241570 h 2155970"/>
                <a:gd name="connsiteX2" fmla="*/ 515477 w 1513767"/>
                <a:gd name="connsiteY2" fmla="*/ 2155970 h 2155970"/>
              </a:gdLst>
              <a:ahLst/>
              <a:cxnLst>
                <a:cxn ang="0">
                  <a:pos x="connsiteX0" y="connsiteY0"/>
                </a:cxn>
                <a:cxn ang="0">
                  <a:pos x="connsiteX1" y="connsiteY1"/>
                </a:cxn>
                <a:cxn ang="0">
                  <a:pos x="connsiteX2" y="connsiteY2"/>
                </a:cxn>
              </a:cxnLst>
              <a:rect l="l" t="t" r="r" b="b"/>
              <a:pathLst>
                <a:path w="1513767" h="2155970">
                  <a:moveTo>
                    <a:pt x="1513767" y="0"/>
                  </a:moveTo>
                  <a:cubicBezTo>
                    <a:pt x="862921" y="441121"/>
                    <a:pt x="212075" y="882242"/>
                    <a:pt x="45693" y="1241570"/>
                  </a:cubicBezTo>
                  <a:cubicBezTo>
                    <a:pt x="-120689" y="1600898"/>
                    <a:pt x="197394" y="1878434"/>
                    <a:pt x="515477" y="2155970"/>
                  </a:cubicBezTo>
                </a:path>
              </a:pathLst>
            </a:cu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4583988"/>
            <a:ext cx="728535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4F81BC"/>
                </a:solidFill>
                <a:latin typeface="Arial"/>
                <a:cs typeface="Arial"/>
              </a:rPr>
              <a:t>Como se presenta el Programa ante el</a:t>
            </a:r>
            <a:r>
              <a:rPr sz="2800" spc="110" dirty="0">
                <a:solidFill>
                  <a:srgbClr val="4F81BC"/>
                </a:solidFill>
                <a:latin typeface="Arial"/>
                <a:cs typeface="Arial"/>
              </a:rPr>
              <a:t> </a:t>
            </a:r>
            <a:r>
              <a:rPr sz="2800" spc="-5" dirty="0">
                <a:solidFill>
                  <a:srgbClr val="4F81BC"/>
                </a:solidFill>
                <a:latin typeface="Arial"/>
                <a:cs typeface="Arial"/>
              </a:rPr>
              <a:t>MHCP</a:t>
            </a:r>
            <a:endParaRPr sz="2800" dirty="0">
              <a:latin typeface="Arial"/>
              <a:cs typeface="Arial"/>
            </a:endParaRPr>
          </a:p>
        </p:txBody>
      </p:sp>
      <p:sp>
        <p:nvSpPr>
          <p:cNvPr id="15" name="CuadroTexto 14"/>
          <p:cNvSpPr txBox="1"/>
          <p:nvPr/>
        </p:nvSpPr>
        <p:spPr>
          <a:xfrm>
            <a:off x="412882" y="666750"/>
            <a:ext cx="4391843" cy="369332"/>
          </a:xfrm>
          <a:prstGeom prst="rect">
            <a:avLst/>
          </a:prstGeom>
          <a:noFill/>
        </p:spPr>
        <p:txBody>
          <a:bodyPr wrap="none" rtlCol="0">
            <a:spAutoFit/>
          </a:bodyPr>
          <a:lstStyle/>
          <a:p>
            <a:r>
              <a:rPr lang="en-US" dirty="0">
                <a:hlinkClick r:id="rId3"/>
              </a:rPr>
              <a:t>https://sedeelectronica.minhacienda.gov.co/</a:t>
            </a:r>
            <a:endParaRPr lang="en-US" dirty="0"/>
          </a:p>
        </p:txBody>
      </p:sp>
      <p:pic>
        <p:nvPicPr>
          <p:cNvPr id="3" name="Imagen 2"/>
          <p:cNvPicPr>
            <a:picLocks noChangeAspect="1"/>
          </p:cNvPicPr>
          <p:nvPr/>
        </p:nvPicPr>
        <p:blipFill>
          <a:blip r:embed="rId4"/>
          <a:stretch>
            <a:fillRect/>
          </a:stretch>
        </p:blipFill>
        <p:spPr>
          <a:xfrm>
            <a:off x="914400" y="1063871"/>
            <a:ext cx="5105400" cy="3575251"/>
          </a:xfrm>
          <a:prstGeom prst="rect">
            <a:avLst/>
          </a:prstGeom>
        </p:spPr>
      </p:pic>
    </p:spTree>
    <p:extLst>
      <p:ext uri="{BB962C8B-B14F-4D97-AF65-F5344CB8AC3E}">
        <p14:creationId xmlns:p14="http://schemas.microsoft.com/office/powerpoint/2010/main" val="36890014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45231" y="2261467"/>
            <a:ext cx="3471642" cy="55289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04232" y="2732532"/>
            <a:ext cx="4130802" cy="133883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5204840" y="2145868"/>
            <a:ext cx="3533140" cy="1489710"/>
          </a:xfrm>
          <a:prstGeom prst="rect">
            <a:avLst/>
          </a:prstGeom>
        </p:spPr>
        <p:txBody>
          <a:bodyPr vert="horz" wrap="square" lIns="0" tIns="12700" rIns="0" bIns="0" rtlCol="0">
            <a:spAutoFit/>
          </a:bodyPr>
          <a:lstStyle/>
          <a:p>
            <a:pPr marL="96520" marR="5080" indent="-83820">
              <a:lnSpc>
                <a:spcPct val="100000"/>
              </a:lnSpc>
              <a:spcBef>
                <a:spcPts val="100"/>
              </a:spcBef>
            </a:pPr>
            <a:r>
              <a:rPr sz="4800" spc="-5" dirty="0">
                <a:solidFill>
                  <a:srgbClr val="4F81BC"/>
                </a:solidFill>
                <a:latin typeface="Calibri"/>
                <a:cs typeface="Calibri"/>
              </a:rPr>
              <a:t>DI</a:t>
            </a:r>
            <a:r>
              <a:rPr sz="4800" spc="-45" dirty="0">
                <a:solidFill>
                  <a:srgbClr val="4F81BC"/>
                </a:solidFill>
                <a:latin typeface="Calibri"/>
                <a:cs typeface="Calibri"/>
              </a:rPr>
              <a:t>A</a:t>
            </a:r>
            <a:r>
              <a:rPr sz="4800" dirty="0">
                <a:solidFill>
                  <a:srgbClr val="4F81BC"/>
                </a:solidFill>
                <a:latin typeface="Calibri"/>
                <a:cs typeface="Calibri"/>
              </a:rPr>
              <a:t>GNÓ</a:t>
            </a:r>
            <a:r>
              <a:rPr sz="4800" spc="-45" dirty="0">
                <a:solidFill>
                  <a:srgbClr val="4F81BC"/>
                </a:solidFill>
                <a:latin typeface="Calibri"/>
                <a:cs typeface="Calibri"/>
              </a:rPr>
              <a:t>S</a:t>
            </a:r>
            <a:r>
              <a:rPr sz="4800" spc="-5" dirty="0">
                <a:solidFill>
                  <a:srgbClr val="4F81BC"/>
                </a:solidFill>
                <a:latin typeface="Calibri"/>
                <a:cs typeface="Calibri"/>
              </a:rPr>
              <a:t>TI</a:t>
            </a:r>
            <a:r>
              <a:rPr sz="4800" spc="-40" dirty="0">
                <a:solidFill>
                  <a:srgbClr val="4F81BC"/>
                </a:solidFill>
                <a:latin typeface="Calibri"/>
                <a:cs typeface="Calibri"/>
              </a:rPr>
              <a:t>C</a:t>
            </a:r>
            <a:r>
              <a:rPr sz="4800" dirty="0">
                <a:solidFill>
                  <a:srgbClr val="4F81BC"/>
                </a:solidFill>
                <a:latin typeface="Calibri"/>
                <a:cs typeface="Calibri"/>
              </a:rPr>
              <a:t>O  </a:t>
            </a:r>
            <a:r>
              <a:rPr sz="4800" spc="-20" dirty="0">
                <a:solidFill>
                  <a:srgbClr val="4F81BC"/>
                </a:solidFill>
                <a:latin typeface="Calibri"/>
                <a:cs typeface="Calibri"/>
              </a:rPr>
              <a:t>SITUACIONAL</a:t>
            </a:r>
            <a:endParaRPr sz="4800">
              <a:latin typeface="Calibri"/>
              <a:cs typeface="Calibri"/>
            </a:endParaRPr>
          </a:p>
        </p:txBody>
      </p:sp>
      <p:sp>
        <p:nvSpPr>
          <p:cNvPr id="5" name="object 5"/>
          <p:cNvSpPr/>
          <p:nvPr/>
        </p:nvSpPr>
        <p:spPr>
          <a:xfrm>
            <a:off x="21335" y="1222247"/>
            <a:ext cx="4939284" cy="374599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426" y="644144"/>
            <a:ext cx="3482975" cy="513715"/>
          </a:xfrm>
          <a:prstGeom prst="rect">
            <a:avLst/>
          </a:prstGeom>
        </p:spPr>
        <p:txBody>
          <a:bodyPr vert="horz" wrap="square" lIns="0" tIns="13335" rIns="0" bIns="0" rtlCol="0">
            <a:spAutoFit/>
          </a:bodyPr>
          <a:lstStyle/>
          <a:p>
            <a:pPr marL="12700">
              <a:lnSpc>
                <a:spcPct val="100000"/>
              </a:lnSpc>
              <a:spcBef>
                <a:spcPts val="105"/>
              </a:spcBef>
            </a:pPr>
            <a:r>
              <a:rPr dirty="0"/>
              <a:t>Aspectos a</a:t>
            </a:r>
            <a:r>
              <a:rPr spc="-100" dirty="0"/>
              <a:t> </a:t>
            </a:r>
            <a:r>
              <a:rPr dirty="0"/>
              <a:t>evaluar</a:t>
            </a:r>
          </a:p>
        </p:txBody>
      </p:sp>
      <p:sp>
        <p:nvSpPr>
          <p:cNvPr id="3" name="object 3"/>
          <p:cNvSpPr/>
          <p:nvPr/>
        </p:nvSpPr>
        <p:spPr>
          <a:xfrm>
            <a:off x="1650394" y="1369874"/>
            <a:ext cx="927547" cy="16890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626235" y="1282065"/>
            <a:ext cx="963294"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Calibri"/>
                <a:cs typeface="Calibri"/>
              </a:rPr>
              <a:t>ENTORNO</a:t>
            </a:r>
            <a:endParaRPr sz="1800">
              <a:latin typeface="Calibri"/>
              <a:cs typeface="Calibri"/>
            </a:endParaRPr>
          </a:p>
        </p:txBody>
      </p:sp>
      <p:sp>
        <p:nvSpPr>
          <p:cNvPr id="5" name="object 5"/>
          <p:cNvSpPr/>
          <p:nvPr/>
        </p:nvSpPr>
        <p:spPr>
          <a:xfrm>
            <a:off x="3800855" y="618756"/>
            <a:ext cx="1963674" cy="511289"/>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3937761" y="672465"/>
            <a:ext cx="168275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IN</a:t>
            </a:r>
            <a:r>
              <a:rPr sz="1800" spc="-10" dirty="0">
                <a:latin typeface="Calibri"/>
                <a:cs typeface="Calibri"/>
              </a:rPr>
              <a:t>S</a:t>
            </a:r>
            <a:r>
              <a:rPr sz="1800" spc="-5" dirty="0">
                <a:latin typeface="Calibri"/>
                <a:cs typeface="Calibri"/>
              </a:rPr>
              <a:t>TITUCIONAL</a:t>
            </a:r>
            <a:r>
              <a:rPr sz="1800" spc="-15" dirty="0">
                <a:latin typeface="Calibri"/>
                <a:cs typeface="Calibri"/>
              </a:rPr>
              <a:t>E</a:t>
            </a:r>
            <a:r>
              <a:rPr sz="1800" dirty="0">
                <a:latin typeface="Calibri"/>
                <a:cs typeface="Calibri"/>
              </a:rPr>
              <a:t>S</a:t>
            </a:r>
            <a:endParaRPr sz="1800">
              <a:latin typeface="Calibri"/>
              <a:cs typeface="Calibri"/>
            </a:endParaRPr>
          </a:p>
        </p:txBody>
      </p:sp>
      <p:sp>
        <p:nvSpPr>
          <p:cNvPr id="7" name="object 7"/>
          <p:cNvSpPr/>
          <p:nvPr/>
        </p:nvSpPr>
        <p:spPr>
          <a:xfrm>
            <a:off x="6499696" y="1502462"/>
            <a:ext cx="1744550" cy="173473"/>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6491478" y="1415922"/>
            <a:ext cx="1762125"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Calibri"/>
                <a:cs typeface="Calibri"/>
              </a:rPr>
              <a:t>ADMINISTRATIVOS</a:t>
            </a:r>
            <a:endParaRPr sz="1800">
              <a:latin typeface="Calibri"/>
              <a:cs typeface="Calibri"/>
            </a:endParaRPr>
          </a:p>
        </p:txBody>
      </p:sp>
      <p:sp>
        <p:nvSpPr>
          <p:cNvPr id="9" name="object 9"/>
          <p:cNvSpPr/>
          <p:nvPr/>
        </p:nvSpPr>
        <p:spPr>
          <a:xfrm>
            <a:off x="6555813" y="3215500"/>
            <a:ext cx="984623" cy="209993"/>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6547484" y="3170047"/>
            <a:ext cx="100330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JURÍDICOS</a:t>
            </a:r>
            <a:endParaRPr sz="1800">
              <a:latin typeface="Calibri"/>
              <a:cs typeface="Calibri"/>
            </a:endParaRPr>
          </a:p>
        </p:txBody>
      </p:sp>
      <p:sp>
        <p:nvSpPr>
          <p:cNvPr id="11" name="object 11"/>
          <p:cNvSpPr/>
          <p:nvPr/>
        </p:nvSpPr>
        <p:spPr>
          <a:xfrm>
            <a:off x="1979436" y="3546133"/>
            <a:ext cx="1250901" cy="168908"/>
          </a:xfrm>
          <a:prstGeom prst="rect">
            <a:avLst/>
          </a:prstGeom>
          <a:blipFill>
            <a:blip r:embed="rId6" cstate="print"/>
            <a:stretch>
              <a:fillRect/>
            </a:stretch>
          </a:blipFill>
        </p:spPr>
        <p:txBody>
          <a:bodyPr wrap="square" lIns="0" tIns="0" rIns="0" bIns="0" rtlCol="0"/>
          <a:lstStyle/>
          <a:p>
            <a:endParaRPr/>
          </a:p>
        </p:txBody>
      </p:sp>
      <p:sp>
        <p:nvSpPr>
          <p:cNvPr id="12" name="object 12"/>
          <p:cNvSpPr txBox="1"/>
          <p:nvPr/>
        </p:nvSpPr>
        <p:spPr>
          <a:xfrm>
            <a:off x="1951735" y="3459226"/>
            <a:ext cx="128587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FINANCIEROS</a:t>
            </a:r>
            <a:endParaRPr sz="1800">
              <a:latin typeface="Calibri"/>
              <a:cs typeface="Calibri"/>
            </a:endParaRPr>
          </a:p>
        </p:txBody>
      </p:sp>
      <p:sp>
        <p:nvSpPr>
          <p:cNvPr id="13" name="object 13"/>
          <p:cNvSpPr/>
          <p:nvPr/>
        </p:nvSpPr>
        <p:spPr>
          <a:xfrm>
            <a:off x="970746" y="1671766"/>
            <a:ext cx="2224361" cy="1549253"/>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3672840" y="769619"/>
            <a:ext cx="2229485" cy="1813559"/>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3867911" y="964691"/>
            <a:ext cx="1659636" cy="1243584"/>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6398080" y="1737650"/>
            <a:ext cx="1338938" cy="1197573"/>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5609844" y="3479291"/>
            <a:ext cx="1496015" cy="1436305"/>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1586483" y="3823715"/>
            <a:ext cx="2042160" cy="1257300"/>
          </a:xfrm>
          <a:prstGeom prst="rect">
            <a:avLst/>
          </a:prstGeom>
          <a:blipFill>
            <a:blip r:embed="rId12" cstate="print"/>
            <a:stretch>
              <a:fillRect/>
            </a:stretch>
          </a:blipFill>
        </p:spPr>
        <p:txBody>
          <a:bodyPr wrap="square" lIns="0" tIns="0" rIns="0" bIns="0" rtlCol="0"/>
          <a:lstStyle/>
          <a:p>
            <a:endParaRPr/>
          </a:p>
        </p:txBody>
      </p:sp>
      <p:sp>
        <p:nvSpPr>
          <p:cNvPr id="19" name="object 19"/>
          <p:cNvSpPr/>
          <p:nvPr/>
        </p:nvSpPr>
        <p:spPr>
          <a:xfrm>
            <a:off x="3548634" y="2209038"/>
            <a:ext cx="2277110" cy="1972310"/>
          </a:xfrm>
          <a:custGeom>
            <a:avLst/>
            <a:gdLst/>
            <a:ahLst/>
            <a:cxnLst/>
            <a:rect l="l" t="t" r="r" b="b"/>
            <a:pathLst>
              <a:path w="2277110" h="1972310">
                <a:moveTo>
                  <a:pt x="1138427" y="0"/>
                </a:moveTo>
                <a:lnTo>
                  <a:pt x="0" y="753237"/>
                </a:lnTo>
                <a:lnTo>
                  <a:pt x="434848" y="1972056"/>
                </a:lnTo>
                <a:lnTo>
                  <a:pt x="1842007" y="1972056"/>
                </a:lnTo>
                <a:lnTo>
                  <a:pt x="2276855" y="753237"/>
                </a:lnTo>
                <a:lnTo>
                  <a:pt x="1138427" y="0"/>
                </a:lnTo>
                <a:close/>
              </a:path>
            </a:pathLst>
          </a:custGeom>
          <a:solidFill>
            <a:srgbClr val="9BBA58"/>
          </a:solidFill>
        </p:spPr>
        <p:txBody>
          <a:bodyPr wrap="square" lIns="0" tIns="0" rIns="0" bIns="0" rtlCol="0"/>
          <a:lstStyle/>
          <a:p>
            <a:endParaRPr/>
          </a:p>
        </p:txBody>
      </p:sp>
      <p:sp>
        <p:nvSpPr>
          <p:cNvPr id="20" name="object 20"/>
          <p:cNvSpPr/>
          <p:nvPr/>
        </p:nvSpPr>
        <p:spPr>
          <a:xfrm>
            <a:off x="3548634" y="2209038"/>
            <a:ext cx="2277110" cy="1972310"/>
          </a:xfrm>
          <a:custGeom>
            <a:avLst/>
            <a:gdLst/>
            <a:ahLst/>
            <a:cxnLst/>
            <a:rect l="l" t="t" r="r" b="b"/>
            <a:pathLst>
              <a:path w="2277110" h="1972310">
                <a:moveTo>
                  <a:pt x="0" y="753237"/>
                </a:moveTo>
                <a:lnTo>
                  <a:pt x="1138427" y="0"/>
                </a:lnTo>
                <a:lnTo>
                  <a:pt x="2276855" y="753237"/>
                </a:lnTo>
                <a:lnTo>
                  <a:pt x="1842007" y="1972056"/>
                </a:lnTo>
                <a:lnTo>
                  <a:pt x="434848" y="1972056"/>
                </a:lnTo>
                <a:lnTo>
                  <a:pt x="0" y="753237"/>
                </a:lnTo>
                <a:close/>
              </a:path>
            </a:pathLst>
          </a:custGeom>
          <a:ln w="25908">
            <a:solidFill>
              <a:srgbClr val="70883E"/>
            </a:solidFill>
          </a:ln>
        </p:spPr>
        <p:txBody>
          <a:bodyPr wrap="square" lIns="0" tIns="0" rIns="0" bIns="0" rtlCol="0"/>
          <a:lstStyle/>
          <a:p>
            <a:endParaRPr/>
          </a:p>
        </p:txBody>
      </p:sp>
      <p:sp>
        <p:nvSpPr>
          <p:cNvPr id="21" name="object 21"/>
          <p:cNvSpPr/>
          <p:nvPr/>
        </p:nvSpPr>
        <p:spPr>
          <a:xfrm>
            <a:off x="3941064" y="2322576"/>
            <a:ext cx="1472184" cy="1857756"/>
          </a:xfrm>
          <a:prstGeom prst="rect">
            <a:avLst/>
          </a:prstGeom>
          <a:blipFill>
            <a:blip r:embed="rId1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4482" y="851388"/>
            <a:ext cx="8370323" cy="417778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12391" y="821436"/>
            <a:ext cx="5108448" cy="418185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81774" y="1897287"/>
            <a:ext cx="480059" cy="2052320"/>
          </a:xfrm>
          <a:prstGeom prst="rect">
            <a:avLst/>
          </a:prstGeom>
        </p:spPr>
        <p:txBody>
          <a:bodyPr vert="vert270" wrap="square" lIns="0" tIns="0" rIns="0" bIns="0" rtlCol="0">
            <a:spAutoFit/>
          </a:bodyPr>
          <a:lstStyle/>
          <a:p>
            <a:pPr marL="12700">
              <a:lnSpc>
                <a:spcPts val="3640"/>
              </a:lnSpc>
            </a:pPr>
            <a:r>
              <a:rPr sz="3200" dirty="0">
                <a:solidFill>
                  <a:srgbClr val="4F81BC"/>
                </a:solidFill>
                <a:latin typeface="Arial"/>
                <a:cs typeface="Arial"/>
              </a:rPr>
              <a:t>EN</a:t>
            </a:r>
            <a:r>
              <a:rPr sz="3200" spc="-65" dirty="0">
                <a:solidFill>
                  <a:srgbClr val="4F81BC"/>
                </a:solidFill>
                <a:latin typeface="Arial"/>
                <a:cs typeface="Arial"/>
              </a:rPr>
              <a:t>T</a:t>
            </a:r>
            <a:r>
              <a:rPr sz="3200" dirty="0">
                <a:solidFill>
                  <a:srgbClr val="4F81BC"/>
                </a:solidFill>
                <a:latin typeface="Arial"/>
                <a:cs typeface="Arial"/>
              </a:rPr>
              <a:t>ORNO</a:t>
            </a:r>
            <a:endParaRPr sz="3200">
              <a:latin typeface="Arial"/>
              <a:cs typeface="Arial"/>
            </a:endParaRPr>
          </a:p>
        </p:txBody>
      </p:sp>
      <p:sp>
        <p:nvSpPr>
          <p:cNvPr id="4" name="object 4"/>
          <p:cNvSpPr txBox="1"/>
          <p:nvPr/>
        </p:nvSpPr>
        <p:spPr>
          <a:xfrm>
            <a:off x="6949185" y="2062098"/>
            <a:ext cx="2097405" cy="1671955"/>
          </a:xfrm>
          <a:prstGeom prst="rect">
            <a:avLst/>
          </a:prstGeom>
        </p:spPr>
        <p:txBody>
          <a:bodyPr vert="horz" wrap="square" lIns="0" tIns="12700" rIns="0" bIns="0" rtlCol="0">
            <a:spAutoFit/>
          </a:bodyPr>
          <a:lstStyle/>
          <a:p>
            <a:pPr marL="12700" marR="5080" algn="ctr">
              <a:lnSpc>
                <a:spcPct val="100000"/>
              </a:lnSpc>
              <a:spcBef>
                <a:spcPts val="100"/>
              </a:spcBef>
            </a:pPr>
            <a:r>
              <a:rPr sz="1800" b="1" i="1" dirty="0">
                <a:latin typeface="Calibri"/>
                <a:cs typeface="Calibri"/>
              </a:rPr>
              <a:t>Cuadros de</a:t>
            </a:r>
            <a:r>
              <a:rPr sz="1800" b="1" i="1" spc="-75" dirty="0">
                <a:latin typeface="Calibri"/>
                <a:cs typeface="Calibri"/>
              </a:rPr>
              <a:t> </a:t>
            </a:r>
            <a:r>
              <a:rPr sz="1800" b="1" i="1" spc="-5" dirty="0">
                <a:latin typeface="Calibri"/>
                <a:cs typeface="Calibri"/>
              </a:rPr>
              <a:t>referencia  </a:t>
            </a:r>
            <a:r>
              <a:rPr sz="1800" b="1" i="1" dirty="0">
                <a:latin typeface="Calibri"/>
                <a:cs typeface="Calibri"/>
              </a:rPr>
              <a:t>24 al</a:t>
            </a:r>
            <a:r>
              <a:rPr sz="1800" b="1" i="1" spc="-15" dirty="0">
                <a:latin typeface="Calibri"/>
                <a:cs typeface="Calibri"/>
              </a:rPr>
              <a:t> </a:t>
            </a:r>
            <a:r>
              <a:rPr sz="1800" b="1" i="1" dirty="0">
                <a:latin typeface="Calibri"/>
                <a:cs typeface="Calibri"/>
              </a:rPr>
              <a:t>29</a:t>
            </a:r>
            <a:endParaRPr sz="1800">
              <a:latin typeface="Calibri"/>
              <a:cs typeface="Calibri"/>
            </a:endParaRPr>
          </a:p>
          <a:p>
            <a:pPr>
              <a:lnSpc>
                <a:spcPct val="100000"/>
              </a:lnSpc>
              <a:spcBef>
                <a:spcPts val="30"/>
              </a:spcBef>
            </a:pPr>
            <a:endParaRPr sz="1850">
              <a:latin typeface="Times New Roman"/>
              <a:cs typeface="Times New Roman"/>
            </a:endParaRPr>
          </a:p>
          <a:p>
            <a:pPr marL="3810" algn="ctr">
              <a:lnSpc>
                <a:spcPct val="100000"/>
              </a:lnSpc>
            </a:pPr>
            <a:r>
              <a:rPr sz="1800" b="1" i="1" dirty="0">
                <a:latin typeface="Calibri"/>
                <a:cs typeface="Calibri"/>
              </a:rPr>
              <a:t>Cuadros de</a:t>
            </a:r>
            <a:r>
              <a:rPr sz="1800" b="1" i="1" spc="-15" dirty="0">
                <a:latin typeface="Calibri"/>
                <a:cs typeface="Calibri"/>
              </a:rPr>
              <a:t> </a:t>
            </a:r>
            <a:r>
              <a:rPr sz="1800" b="1" i="1" dirty="0">
                <a:latin typeface="Calibri"/>
                <a:cs typeface="Calibri"/>
              </a:rPr>
              <a:t>apoyo</a:t>
            </a:r>
            <a:endParaRPr sz="1800">
              <a:latin typeface="Calibri"/>
              <a:cs typeface="Calibri"/>
            </a:endParaRPr>
          </a:p>
          <a:p>
            <a:pPr marL="1270" algn="ctr">
              <a:lnSpc>
                <a:spcPct val="100000"/>
              </a:lnSpc>
              <a:spcBef>
                <a:spcPts val="5"/>
              </a:spcBef>
            </a:pPr>
            <a:r>
              <a:rPr sz="1800" b="1" i="1" dirty="0">
                <a:latin typeface="Calibri"/>
                <a:cs typeface="Calibri"/>
              </a:rPr>
              <a:t>1 al</a:t>
            </a:r>
            <a:r>
              <a:rPr sz="1800" b="1" i="1" spc="-15" dirty="0">
                <a:latin typeface="Calibri"/>
                <a:cs typeface="Calibri"/>
              </a:rPr>
              <a:t> </a:t>
            </a:r>
            <a:r>
              <a:rPr sz="1800" b="1" i="1" dirty="0">
                <a:latin typeface="Calibri"/>
                <a:cs typeface="Calibri"/>
              </a:rPr>
              <a:t>7</a:t>
            </a:r>
            <a:endParaRPr sz="1800">
              <a:latin typeface="Calibri"/>
              <a:cs typeface="Calibri"/>
            </a:endParaRPr>
          </a:p>
          <a:p>
            <a:pPr marL="1905" algn="ctr">
              <a:lnSpc>
                <a:spcPct val="100000"/>
              </a:lnSpc>
            </a:pPr>
            <a:r>
              <a:rPr sz="1800" b="1" i="1" dirty="0">
                <a:latin typeface="Calibri"/>
                <a:cs typeface="Calibri"/>
              </a:rPr>
              <a:t>10 al</a:t>
            </a:r>
            <a:r>
              <a:rPr sz="1800" b="1" i="1" spc="-15" dirty="0">
                <a:latin typeface="Calibri"/>
                <a:cs typeface="Calibri"/>
              </a:rPr>
              <a:t> </a:t>
            </a:r>
            <a:r>
              <a:rPr sz="1800" b="1" i="1" dirty="0">
                <a:latin typeface="Calibri"/>
                <a:cs typeface="Calibri"/>
              </a:rPr>
              <a:t>23</a:t>
            </a:r>
            <a:endParaRPr sz="1800">
              <a:latin typeface="Calibri"/>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06476" y="793495"/>
          <a:ext cx="7664450" cy="4220011"/>
        </p:xfrm>
        <a:graphic>
          <a:graphicData uri="http://schemas.openxmlformats.org/drawingml/2006/table">
            <a:tbl>
              <a:tblPr firstRow="1" bandRow="1">
                <a:tableStyleId>{2D5ABB26-0587-4C30-8999-92F81FD0307C}</a:tableStyleId>
              </a:tblPr>
              <a:tblGrid>
                <a:gridCol w="768985">
                  <a:extLst>
                    <a:ext uri="{9D8B030D-6E8A-4147-A177-3AD203B41FA5}">
                      <a16:colId xmlns:a16="http://schemas.microsoft.com/office/drawing/2014/main" xmlns="" val="20000"/>
                    </a:ext>
                  </a:extLst>
                </a:gridCol>
                <a:gridCol w="1240155">
                  <a:extLst>
                    <a:ext uri="{9D8B030D-6E8A-4147-A177-3AD203B41FA5}">
                      <a16:colId xmlns:a16="http://schemas.microsoft.com/office/drawing/2014/main" xmlns="" val="20001"/>
                    </a:ext>
                  </a:extLst>
                </a:gridCol>
                <a:gridCol w="5655310">
                  <a:extLst>
                    <a:ext uri="{9D8B030D-6E8A-4147-A177-3AD203B41FA5}">
                      <a16:colId xmlns:a16="http://schemas.microsoft.com/office/drawing/2014/main" xmlns="" val="20002"/>
                    </a:ext>
                  </a:extLst>
                </a:gridCol>
              </a:tblGrid>
              <a:tr h="316611">
                <a:tc gridSpan="2">
                  <a:txBody>
                    <a:bodyPr/>
                    <a:lstStyle/>
                    <a:p>
                      <a:pPr marL="608965">
                        <a:lnSpc>
                          <a:spcPct val="100000"/>
                        </a:lnSpc>
                        <a:spcBef>
                          <a:spcPts val="555"/>
                        </a:spcBef>
                      </a:pPr>
                      <a:r>
                        <a:rPr sz="1100" b="1" spc="-5" dirty="0">
                          <a:solidFill>
                            <a:srgbClr val="FFFFFF"/>
                          </a:solidFill>
                          <a:latin typeface="Arial"/>
                          <a:cs typeface="Arial"/>
                        </a:rPr>
                        <a:t>CONCEPTO</a:t>
                      </a:r>
                      <a:endParaRPr sz="1100">
                        <a:latin typeface="Arial"/>
                        <a:cs typeface="Arial"/>
                      </a:endParaRPr>
                    </a:p>
                  </a:txBody>
                  <a:tcPr marL="0" marR="0" marT="70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hMerge="1">
                  <a:txBody>
                    <a:bodyPr/>
                    <a:lstStyle/>
                    <a:p>
                      <a:endParaRPr/>
                    </a:p>
                  </a:txBody>
                  <a:tcPr marL="0" marR="0" marT="0" marB="0"/>
                </a:tc>
                <a:tc>
                  <a:txBody>
                    <a:bodyPr/>
                    <a:lstStyle/>
                    <a:p>
                      <a:pPr algn="ctr">
                        <a:lnSpc>
                          <a:spcPct val="100000"/>
                        </a:lnSpc>
                        <a:spcBef>
                          <a:spcPts val="555"/>
                        </a:spcBef>
                      </a:pPr>
                      <a:r>
                        <a:rPr sz="1100" b="1" spc="-5" dirty="0">
                          <a:solidFill>
                            <a:srgbClr val="FFFFFF"/>
                          </a:solidFill>
                          <a:latin typeface="Arial"/>
                          <a:cs typeface="Arial"/>
                        </a:rPr>
                        <a:t>DESCRIPCIÓN</a:t>
                      </a:r>
                      <a:endParaRPr sz="1100">
                        <a:latin typeface="Arial"/>
                        <a:cs typeface="Arial"/>
                      </a:endParaRPr>
                    </a:p>
                  </a:txBody>
                  <a:tcPr marL="0" marR="0" marT="70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xmlns="" val="10000"/>
                  </a:ext>
                </a:extLst>
              </a:tr>
              <a:tr h="417321">
                <a:tc gridSpan="2">
                  <a:txBody>
                    <a:bodyPr/>
                    <a:lstStyle/>
                    <a:p>
                      <a:pPr marL="64135" marR="795655">
                        <a:lnSpc>
                          <a:spcPct val="100000"/>
                        </a:lnSpc>
                        <a:spcBef>
                          <a:spcPts val="295"/>
                        </a:spcBef>
                      </a:pPr>
                      <a:r>
                        <a:rPr sz="1100" b="1" spc="-10" dirty="0">
                          <a:solidFill>
                            <a:srgbClr val="FFFFFF"/>
                          </a:solidFill>
                          <a:latin typeface="Arial"/>
                          <a:cs typeface="Arial"/>
                        </a:rPr>
                        <a:t>ASPECTO </a:t>
                      </a:r>
                      <a:r>
                        <a:rPr sz="1100" b="1" dirty="0">
                          <a:solidFill>
                            <a:srgbClr val="FFFFFF"/>
                          </a:solidFill>
                          <a:latin typeface="Arial"/>
                          <a:cs typeface="Arial"/>
                        </a:rPr>
                        <a:t>A </a:t>
                      </a:r>
                      <a:r>
                        <a:rPr sz="1100" b="1" spc="-5" dirty="0">
                          <a:solidFill>
                            <a:srgbClr val="FFFFFF"/>
                          </a:solidFill>
                          <a:latin typeface="Arial"/>
                          <a:cs typeface="Arial"/>
                        </a:rPr>
                        <a:t>SER  INTERVENIDO</a:t>
                      </a:r>
                      <a:endParaRPr sz="1100">
                        <a:latin typeface="Arial"/>
                        <a:cs typeface="Arial"/>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hMerge="1">
                  <a:txBody>
                    <a:bodyPr/>
                    <a:lstStyle/>
                    <a:p>
                      <a:endParaRPr/>
                    </a:p>
                  </a:txBody>
                  <a:tcPr marL="0" marR="0" marT="0" marB="0"/>
                </a:tc>
                <a:tc>
                  <a:txBody>
                    <a:bodyPr/>
                    <a:lstStyle/>
                    <a:p>
                      <a:pPr marL="64135">
                        <a:lnSpc>
                          <a:spcPct val="100000"/>
                        </a:lnSpc>
                        <a:spcBef>
                          <a:spcPts val="955"/>
                        </a:spcBef>
                      </a:pPr>
                      <a:r>
                        <a:rPr sz="1100" spc="-5" dirty="0">
                          <a:latin typeface="Arial"/>
                          <a:cs typeface="Arial"/>
                        </a:rPr>
                        <a:t>ENTORNO</a:t>
                      </a:r>
                      <a:endParaRPr sz="1100">
                        <a:latin typeface="Arial"/>
                        <a:cs typeface="Arial"/>
                      </a:endParaRPr>
                    </a:p>
                  </a:txBody>
                  <a:tcPr marL="0" marR="0" marT="1212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1"/>
                  </a:ext>
                </a:extLst>
              </a:tr>
              <a:tr h="417195">
                <a:tc gridSpan="2">
                  <a:txBody>
                    <a:bodyPr/>
                    <a:lstStyle/>
                    <a:p>
                      <a:pPr marL="64135">
                        <a:lnSpc>
                          <a:spcPct val="100000"/>
                        </a:lnSpc>
                        <a:spcBef>
                          <a:spcPts val="950"/>
                        </a:spcBef>
                      </a:pPr>
                      <a:r>
                        <a:rPr sz="1100" b="1" spc="-5" dirty="0">
                          <a:solidFill>
                            <a:srgbClr val="FFFFFF"/>
                          </a:solidFill>
                          <a:latin typeface="Arial"/>
                          <a:cs typeface="Arial"/>
                        </a:rPr>
                        <a:t>PROBLEMA</a:t>
                      </a:r>
                      <a:endParaRPr sz="1100">
                        <a:latin typeface="Arial"/>
                        <a:cs typeface="Arial"/>
                      </a:endParaRPr>
                    </a:p>
                  </a:txBody>
                  <a:tcPr marL="0" marR="0" marT="1206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hMerge="1">
                  <a:txBody>
                    <a:bodyPr/>
                    <a:lstStyle/>
                    <a:p>
                      <a:endParaRPr/>
                    </a:p>
                  </a:txBody>
                  <a:tcPr marL="0" marR="0" marT="0" marB="0"/>
                </a:tc>
                <a:tc>
                  <a:txBody>
                    <a:bodyPr/>
                    <a:lstStyle/>
                    <a:p>
                      <a:pPr marL="64135" marR="53340">
                        <a:lnSpc>
                          <a:spcPct val="100000"/>
                        </a:lnSpc>
                        <a:spcBef>
                          <a:spcPts val="290"/>
                        </a:spcBef>
                      </a:pPr>
                      <a:r>
                        <a:rPr sz="1100" spc="-5" dirty="0">
                          <a:latin typeface="Arial"/>
                          <a:cs typeface="Arial"/>
                        </a:rPr>
                        <a:t>Trascribir </a:t>
                      </a:r>
                      <a:r>
                        <a:rPr sz="1100" dirty="0">
                          <a:latin typeface="Arial"/>
                          <a:cs typeface="Arial"/>
                        </a:rPr>
                        <a:t>según </a:t>
                      </a:r>
                      <a:r>
                        <a:rPr sz="1100" spc="-5" dirty="0">
                          <a:latin typeface="Arial"/>
                          <a:cs typeface="Arial"/>
                        </a:rPr>
                        <a:t>el </a:t>
                      </a:r>
                      <a:r>
                        <a:rPr sz="1100" dirty="0">
                          <a:latin typeface="Arial"/>
                          <a:cs typeface="Arial"/>
                        </a:rPr>
                        <a:t>aspecto y orden que </a:t>
                      </a:r>
                      <a:r>
                        <a:rPr sz="1100" spc="-5" dirty="0">
                          <a:latin typeface="Arial"/>
                          <a:cs typeface="Arial"/>
                        </a:rPr>
                        <a:t>corresponda, el problema registrado </a:t>
                      </a:r>
                      <a:r>
                        <a:rPr sz="1100" dirty="0">
                          <a:latin typeface="Arial"/>
                          <a:cs typeface="Arial"/>
                        </a:rPr>
                        <a:t>en </a:t>
                      </a:r>
                      <a:r>
                        <a:rPr sz="1100" spc="-5" dirty="0">
                          <a:latin typeface="Arial"/>
                          <a:cs typeface="Arial"/>
                        </a:rPr>
                        <a:t>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2"/>
                  </a:ext>
                </a:extLst>
              </a:tr>
              <a:tr h="411352">
                <a:tc gridSpan="2">
                  <a:txBody>
                    <a:bodyPr/>
                    <a:lstStyle/>
                    <a:p>
                      <a:pPr marL="64135">
                        <a:lnSpc>
                          <a:spcPct val="100000"/>
                        </a:lnSpc>
                        <a:spcBef>
                          <a:spcPts val="930"/>
                        </a:spcBef>
                      </a:pPr>
                      <a:r>
                        <a:rPr sz="1100" b="1" spc="-10" dirty="0">
                          <a:solidFill>
                            <a:srgbClr val="FFFFFF"/>
                          </a:solidFill>
                          <a:latin typeface="Arial"/>
                          <a:cs typeface="Arial"/>
                        </a:rPr>
                        <a:t>CAUSA </a:t>
                      </a:r>
                      <a:r>
                        <a:rPr sz="1100" b="1" spc="-15" dirty="0">
                          <a:solidFill>
                            <a:srgbClr val="FFFFFF"/>
                          </a:solidFill>
                          <a:latin typeface="Arial"/>
                          <a:cs typeface="Arial"/>
                        </a:rPr>
                        <a:t>RAÍZ</a:t>
                      </a:r>
                      <a:r>
                        <a:rPr sz="1100" b="1" spc="75" dirty="0">
                          <a:solidFill>
                            <a:srgbClr val="FFFFFF"/>
                          </a:solidFill>
                          <a:latin typeface="Arial"/>
                          <a:cs typeface="Arial"/>
                        </a:rPr>
                        <a:t> </a:t>
                      </a:r>
                      <a:r>
                        <a:rPr sz="1100" b="1" spc="-10" dirty="0">
                          <a:solidFill>
                            <a:srgbClr val="FFFFFF"/>
                          </a:solidFill>
                          <a:latin typeface="Arial"/>
                          <a:cs typeface="Arial"/>
                        </a:rPr>
                        <a:t>ASOCIADA</a:t>
                      </a:r>
                      <a:endParaRPr sz="1100">
                        <a:latin typeface="Arial"/>
                        <a:cs typeface="Arial"/>
                      </a:endParaRPr>
                    </a:p>
                  </a:txBody>
                  <a:tcPr marL="0" marR="0" marT="1181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hMerge="1">
                  <a:txBody>
                    <a:bodyPr/>
                    <a:lstStyle/>
                    <a:p>
                      <a:endParaRPr/>
                    </a:p>
                  </a:txBody>
                  <a:tcPr marL="0" marR="0" marT="0" marB="0"/>
                </a:tc>
                <a:tc>
                  <a:txBody>
                    <a:bodyPr/>
                    <a:lstStyle/>
                    <a:p>
                      <a:pPr marL="64135" marR="52069">
                        <a:lnSpc>
                          <a:spcPct val="100000"/>
                        </a:lnSpc>
                        <a:spcBef>
                          <a:spcPts val="270"/>
                        </a:spcBef>
                      </a:pPr>
                      <a:r>
                        <a:rPr sz="1100" spc="-5" dirty="0">
                          <a:latin typeface="Arial"/>
                          <a:cs typeface="Arial"/>
                        </a:rPr>
                        <a:t>Trascribir la </a:t>
                      </a:r>
                      <a:r>
                        <a:rPr sz="1100" dirty="0">
                          <a:latin typeface="Arial"/>
                          <a:cs typeface="Arial"/>
                        </a:rPr>
                        <a:t>causa </a:t>
                      </a:r>
                      <a:r>
                        <a:rPr sz="1100" spc="-5" dirty="0">
                          <a:latin typeface="Arial"/>
                          <a:cs typeface="Arial"/>
                        </a:rPr>
                        <a:t>raíz registrada en el cuadro </a:t>
                      </a:r>
                      <a:r>
                        <a:rPr sz="1100" spc="-10" dirty="0">
                          <a:latin typeface="Arial"/>
                          <a:cs typeface="Arial"/>
                        </a:rPr>
                        <a:t>30 </a:t>
                      </a:r>
                      <a:r>
                        <a:rPr sz="1100" dirty="0">
                          <a:latin typeface="Arial"/>
                          <a:cs typeface="Arial"/>
                        </a:rPr>
                        <a:t>y </a:t>
                      </a:r>
                      <a:r>
                        <a:rPr sz="1100" spc="-5" dirty="0">
                          <a:latin typeface="Arial"/>
                          <a:cs typeface="Arial"/>
                        </a:rPr>
                        <a:t>la </a:t>
                      </a:r>
                      <a:r>
                        <a:rPr sz="1100" dirty="0">
                          <a:latin typeface="Arial"/>
                          <a:cs typeface="Arial"/>
                        </a:rPr>
                        <a:t>cual </a:t>
                      </a:r>
                      <a:r>
                        <a:rPr sz="1100" spc="-5" dirty="0">
                          <a:latin typeface="Arial"/>
                          <a:cs typeface="Arial"/>
                        </a:rPr>
                        <a:t>coincida </a:t>
                      </a:r>
                      <a:r>
                        <a:rPr sz="1100" dirty="0">
                          <a:latin typeface="Arial"/>
                          <a:cs typeface="Arial"/>
                        </a:rPr>
                        <a:t>con </a:t>
                      </a:r>
                      <a:r>
                        <a:rPr sz="1100" spc="-5" dirty="0">
                          <a:latin typeface="Arial"/>
                          <a:cs typeface="Arial"/>
                        </a:rPr>
                        <a:t>el </a:t>
                      </a:r>
                      <a:r>
                        <a:rPr sz="1100" dirty="0">
                          <a:latin typeface="Arial"/>
                          <a:cs typeface="Arial"/>
                        </a:rPr>
                        <a:t>problema y  aspecto </a:t>
                      </a:r>
                      <a:r>
                        <a:rPr sz="1100" spc="-5" dirty="0">
                          <a:latin typeface="Arial"/>
                          <a:cs typeface="Arial"/>
                        </a:rPr>
                        <a:t>relacionados</a:t>
                      </a:r>
                      <a:r>
                        <a:rPr sz="1100" spc="-25" dirty="0">
                          <a:latin typeface="Arial"/>
                          <a:cs typeface="Arial"/>
                        </a:rPr>
                        <a:t> </a:t>
                      </a:r>
                      <a:r>
                        <a:rPr sz="1100" dirty="0">
                          <a:latin typeface="Arial"/>
                          <a:cs typeface="Arial"/>
                        </a:rPr>
                        <a:t>anteriormente.</a:t>
                      </a:r>
                      <a:endParaRPr sz="1100">
                        <a:latin typeface="Arial"/>
                        <a:cs typeface="Arial"/>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3"/>
                  </a:ext>
                </a:extLst>
              </a:tr>
              <a:tr h="335280">
                <a:tc rowSpan="4">
                  <a:txBody>
                    <a:bodyPr/>
                    <a:lstStyle/>
                    <a:p>
                      <a:pPr marL="314960">
                        <a:lnSpc>
                          <a:spcPct val="100000"/>
                        </a:lnSpc>
                        <a:spcBef>
                          <a:spcPts val="1770"/>
                        </a:spcBef>
                      </a:pPr>
                      <a:r>
                        <a:rPr sz="2000" b="1" spc="-25" dirty="0">
                          <a:solidFill>
                            <a:srgbClr val="FFFFFF"/>
                          </a:solidFill>
                          <a:latin typeface="Arial"/>
                          <a:cs typeface="Arial"/>
                        </a:rPr>
                        <a:t>DOFA</a:t>
                      </a:r>
                      <a:endParaRPr sz="2000">
                        <a:latin typeface="Arial"/>
                        <a:cs typeface="Arial"/>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5" dirty="0">
                          <a:latin typeface="Arial"/>
                          <a:cs typeface="Arial"/>
                        </a:rPr>
                        <a:t>FORTALEZA</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5880">
                        <a:lnSpc>
                          <a:spcPts val="1320"/>
                        </a:lnSpc>
                        <a:spcBef>
                          <a:spcPts val="15"/>
                        </a:spcBef>
                      </a:pPr>
                      <a:r>
                        <a:rPr sz="1100" spc="-5" dirty="0">
                          <a:latin typeface="Arial"/>
                          <a:cs typeface="Arial"/>
                        </a:rPr>
                        <a:t>Transcribir la fortaleza que </a:t>
                      </a:r>
                      <a:r>
                        <a:rPr sz="1100" dirty="0">
                          <a:latin typeface="Arial"/>
                          <a:cs typeface="Arial"/>
                        </a:rPr>
                        <a:t>se </a:t>
                      </a:r>
                      <a:r>
                        <a:rPr sz="1100" spc="-5" dirty="0">
                          <a:latin typeface="Arial"/>
                          <a:cs typeface="Arial"/>
                        </a:rPr>
                        <a:t>relaciona </a:t>
                      </a:r>
                      <a:r>
                        <a:rPr sz="1100" dirty="0">
                          <a:latin typeface="Arial"/>
                          <a:cs typeface="Arial"/>
                        </a:rPr>
                        <a:t>con </a:t>
                      </a:r>
                      <a:r>
                        <a:rPr sz="1100" spc="-5" dirty="0">
                          <a:latin typeface="Arial"/>
                          <a:cs typeface="Arial"/>
                        </a:rPr>
                        <a:t>la correspondiente </a:t>
                      </a:r>
                      <a:r>
                        <a:rPr sz="1100" dirty="0">
                          <a:latin typeface="Arial"/>
                          <a:cs typeface="Arial"/>
                        </a:rPr>
                        <a:t>causa </a:t>
                      </a:r>
                      <a:r>
                        <a:rPr sz="1100" spc="-5" dirty="0">
                          <a:latin typeface="Arial"/>
                          <a:cs typeface="Arial"/>
                        </a:rPr>
                        <a:t>raíz </a:t>
                      </a:r>
                      <a:r>
                        <a:rPr sz="1100" dirty="0">
                          <a:latin typeface="Arial"/>
                          <a:cs typeface="Arial"/>
                        </a:rPr>
                        <a:t>y </a:t>
                      </a:r>
                      <a:r>
                        <a:rPr sz="1100" spc="-5" dirty="0">
                          <a:latin typeface="Arial"/>
                          <a:cs typeface="Arial"/>
                        </a:rPr>
                        <a:t>registrada  en 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4"/>
                  </a:ext>
                </a:extLst>
              </a:tr>
              <a:tr h="333375">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10" dirty="0">
                          <a:latin typeface="Arial"/>
                          <a:cs typeface="Arial"/>
                        </a:rPr>
                        <a:t>DEBILIDAD</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5880">
                        <a:lnSpc>
                          <a:spcPts val="1320"/>
                        </a:lnSpc>
                        <a:spcBef>
                          <a:spcPts val="15"/>
                        </a:spcBef>
                      </a:pPr>
                      <a:r>
                        <a:rPr sz="1100" spc="-5" dirty="0">
                          <a:latin typeface="Arial"/>
                          <a:cs typeface="Arial"/>
                        </a:rPr>
                        <a:t>Transcribir la debilidad </a:t>
                      </a:r>
                      <a:r>
                        <a:rPr sz="1100" dirty="0">
                          <a:latin typeface="Arial"/>
                          <a:cs typeface="Arial"/>
                        </a:rPr>
                        <a:t>que se </a:t>
                      </a:r>
                      <a:r>
                        <a:rPr sz="1100" spc="-5" dirty="0">
                          <a:latin typeface="Arial"/>
                          <a:cs typeface="Arial"/>
                        </a:rPr>
                        <a:t>relaciona </a:t>
                      </a:r>
                      <a:r>
                        <a:rPr sz="1100" dirty="0">
                          <a:latin typeface="Arial"/>
                          <a:cs typeface="Arial"/>
                        </a:rPr>
                        <a:t>con </a:t>
                      </a:r>
                      <a:r>
                        <a:rPr sz="1100" spc="-5" dirty="0">
                          <a:latin typeface="Arial"/>
                          <a:cs typeface="Arial"/>
                        </a:rPr>
                        <a:t>la correspondiente </a:t>
                      </a:r>
                      <a:r>
                        <a:rPr sz="1100" dirty="0">
                          <a:latin typeface="Arial"/>
                          <a:cs typeface="Arial"/>
                        </a:rPr>
                        <a:t>causa </a:t>
                      </a:r>
                      <a:r>
                        <a:rPr sz="1100" spc="-5" dirty="0">
                          <a:latin typeface="Arial"/>
                          <a:cs typeface="Arial"/>
                        </a:rPr>
                        <a:t>raíz </a:t>
                      </a:r>
                      <a:r>
                        <a:rPr sz="1100" dirty="0">
                          <a:latin typeface="Arial"/>
                          <a:cs typeface="Arial"/>
                        </a:rPr>
                        <a:t>y </a:t>
                      </a:r>
                      <a:r>
                        <a:rPr sz="1100" spc="-5" dirty="0">
                          <a:latin typeface="Arial"/>
                          <a:cs typeface="Arial"/>
                        </a:rPr>
                        <a:t>registrada  en 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5"/>
                  </a:ext>
                </a:extLst>
              </a:tr>
              <a:tr h="333375">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0"/>
                        </a:spcBef>
                      </a:pPr>
                      <a:r>
                        <a:rPr sz="1100" b="1" spc="-10" dirty="0">
                          <a:latin typeface="Arial"/>
                          <a:cs typeface="Arial"/>
                        </a:rPr>
                        <a:t>OPORTUNIDAD</a:t>
                      </a:r>
                      <a:endParaRPr sz="1100">
                        <a:latin typeface="Arial"/>
                        <a:cs typeface="Arial"/>
                      </a:endParaRPr>
                    </a:p>
                  </a:txBody>
                  <a:tcPr marL="0" marR="0" marT="800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a:lnSpc>
                          <a:spcPts val="1295"/>
                        </a:lnSpc>
                      </a:pPr>
                      <a:r>
                        <a:rPr sz="1100" spc="-5" dirty="0">
                          <a:latin typeface="Arial"/>
                          <a:cs typeface="Arial"/>
                        </a:rPr>
                        <a:t>Transcribir la oportunidad </a:t>
                      </a:r>
                      <a:r>
                        <a:rPr sz="1100" dirty="0">
                          <a:latin typeface="Arial"/>
                          <a:cs typeface="Arial"/>
                        </a:rPr>
                        <a:t>que se </a:t>
                      </a:r>
                      <a:r>
                        <a:rPr sz="1100" spc="-5" dirty="0">
                          <a:latin typeface="Arial"/>
                          <a:cs typeface="Arial"/>
                        </a:rPr>
                        <a:t>relaciona con la correspondiente </a:t>
                      </a:r>
                      <a:r>
                        <a:rPr sz="1100" dirty="0">
                          <a:latin typeface="Arial"/>
                          <a:cs typeface="Arial"/>
                        </a:rPr>
                        <a:t>causa </a:t>
                      </a:r>
                      <a:r>
                        <a:rPr sz="1100" spc="-5" dirty="0">
                          <a:latin typeface="Arial"/>
                          <a:cs typeface="Arial"/>
                        </a:rPr>
                        <a:t>raíz</a:t>
                      </a:r>
                      <a:r>
                        <a:rPr sz="1100" spc="265" dirty="0">
                          <a:latin typeface="Arial"/>
                          <a:cs typeface="Arial"/>
                        </a:rPr>
                        <a:t> </a:t>
                      </a:r>
                      <a:r>
                        <a:rPr sz="1100" dirty="0">
                          <a:latin typeface="Arial"/>
                          <a:cs typeface="Arial"/>
                        </a:rPr>
                        <a:t>y</a:t>
                      </a:r>
                      <a:endParaRPr sz="1100">
                        <a:latin typeface="Arial"/>
                        <a:cs typeface="Arial"/>
                      </a:endParaRPr>
                    </a:p>
                    <a:p>
                      <a:pPr marL="64135">
                        <a:lnSpc>
                          <a:spcPts val="1245"/>
                        </a:lnSpc>
                      </a:pPr>
                      <a:r>
                        <a:rPr sz="1100" dirty="0">
                          <a:latin typeface="Arial"/>
                          <a:cs typeface="Arial"/>
                        </a:rPr>
                        <a:t>registrada en </a:t>
                      </a:r>
                      <a:r>
                        <a:rPr sz="1100" spc="-5" dirty="0">
                          <a:latin typeface="Arial"/>
                          <a:cs typeface="Arial"/>
                        </a:rPr>
                        <a:t>el </a:t>
                      </a:r>
                      <a:r>
                        <a:rPr sz="1100" dirty="0">
                          <a:latin typeface="Arial"/>
                          <a:cs typeface="Arial"/>
                        </a:rPr>
                        <a:t>cuadro</a:t>
                      </a:r>
                      <a:r>
                        <a:rPr sz="1100" spc="-75" dirty="0">
                          <a:latin typeface="Arial"/>
                          <a:cs typeface="Arial"/>
                        </a:rPr>
                        <a:t> </a:t>
                      </a:r>
                      <a:r>
                        <a:rPr sz="1100" spc="-5" dirty="0">
                          <a:latin typeface="Arial"/>
                          <a:cs typeface="Arial"/>
                        </a:rPr>
                        <a:t>30.</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6"/>
                  </a:ext>
                </a:extLst>
              </a:tr>
              <a:tr h="335279">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10" dirty="0">
                          <a:latin typeface="Arial"/>
                          <a:cs typeface="Arial"/>
                        </a:rPr>
                        <a:t>AMENAZA</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4610">
                        <a:lnSpc>
                          <a:spcPts val="1320"/>
                        </a:lnSpc>
                        <a:spcBef>
                          <a:spcPts val="20"/>
                        </a:spcBef>
                      </a:pPr>
                      <a:r>
                        <a:rPr sz="1100" spc="-5" dirty="0">
                          <a:latin typeface="Arial"/>
                          <a:cs typeface="Arial"/>
                        </a:rPr>
                        <a:t>Transcribir la amenaza </a:t>
                      </a:r>
                      <a:r>
                        <a:rPr sz="1100" dirty="0">
                          <a:latin typeface="Arial"/>
                          <a:cs typeface="Arial"/>
                        </a:rPr>
                        <a:t>que se </a:t>
                      </a:r>
                      <a:r>
                        <a:rPr sz="1100" spc="-5" dirty="0">
                          <a:latin typeface="Arial"/>
                          <a:cs typeface="Arial"/>
                        </a:rPr>
                        <a:t>relaciona </a:t>
                      </a:r>
                      <a:r>
                        <a:rPr sz="1100" dirty="0">
                          <a:latin typeface="Arial"/>
                          <a:cs typeface="Arial"/>
                        </a:rPr>
                        <a:t>con </a:t>
                      </a:r>
                      <a:r>
                        <a:rPr sz="1100" spc="-5" dirty="0">
                          <a:latin typeface="Arial"/>
                          <a:cs typeface="Arial"/>
                        </a:rPr>
                        <a:t>la correspondiente </a:t>
                      </a:r>
                      <a:r>
                        <a:rPr sz="1100" dirty="0">
                          <a:latin typeface="Arial"/>
                          <a:cs typeface="Arial"/>
                        </a:rPr>
                        <a:t>causa </a:t>
                      </a:r>
                      <a:r>
                        <a:rPr sz="1100" spc="-5" dirty="0">
                          <a:latin typeface="Arial"/>
                          <a:cs typeface="Arial"/>
                        </a:rPr>
                        <a:t>raíz </a:t>
                      </a:r>
                      <a:r>
                        <a:rPr sz="1100" dirty="0">
                          <a:latin typeface="Arial"/>
                          <a:cs typeface="Arial"/>
                        </a:rPr>
                        <a:t>y </a:t>
                      </a:r>
                      <a:r>
                        <a:rPr sz="1100" spc="-5" dirty="0">
                          <a:latin typeface="Arial"/>
                          <a:cs typeface="Arial"/>
                        </a:rPr>
                        <a:t>registrada  en 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7"/>
                  </a:ext>
                </a:extLst>
              </a:tr>
              <a:tr h="667981">
                <a:tc rowSpan="3">
                  <a:txBody>
                    <a:bodyPr/>
                    <a:lstStyle/>
                    <a:p>
                      <a:pPr marL="158750">
                        <a:lnSpc>
                          <a:spcPct val="100000"/>
                        </a:lnSpc>
                        <a:spcBef>
                          <a:spcPts val="1770"/>
                        </a:spcBef>
                      </a:pPr>
                      <a:r>
                        <a:rPr sz="2000" b="1" dirty="0">
                          <a:solidFill>
                            <a:srgbClr val="FFFFFF"/>
                          </a:solidFill>
                          <a:latin typeface="Arial"/>
                          <a:cs typeface="Arial"/>
                        </a:rPr>
                        <a:t>MEDIDA</a:t>
                      </a:r>
                      <a:endParaRPr sz="2000">
                        <a:latin typeface="Arial"/>
                        <a:cs typeface="Arial"/>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700">
                        <a:latin typeface="Times New Roman"/>
                        <a:cs typeface="Times New Roman"/>
                      </a:endParaRPr>
                    </a:p>
                    <a:p>
                      <a:pPr marL="64135">
                        <a:lnSpc>
                          <a:spcPct val="100000"/>
                        </a:lnSpc>
                      </a:pPr>
                      <a:r>
                        <a:rPr sz="1100" b="1" spc="-5" dirty="0">
                          <a:latin typeface="Arial"/>
                          <a:cs typeface="Arial"/>
                        </a:rPr>
                        <a:t>CATEGORÍA</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3975" algn="just">
                        <a:lnSpc>
                          <a:spcPts val="1320"/>
                        </a:lnSpc>
                        <a:spcBef>
                          <a:spcPts val="20"/>
                        </a:spcBef>
                      </a:pPr>
                      <a:r>
                        <a:rPr sz="1100" spc="-5" dirty="0">
                          <a:latin typeface="Arial"/>
                          <a:cs typeface="Arial"/>
                        </a:rPr>
                        <a:t>Se registra la categoría en la </a:t>
                      </a:r>
                      <a:r>
                        <a:rPr sz="1100" dirty="0">
                          <a:latin typeface="Arial"/>
                          <a:cs typeface="Arial"/>
                        </a:rPr>
                        <a:t>cual se </a:t>
                      </a:r>
                      <a:r>
                        <a:rPr sz="1100" spc="-5" dirty="0">
                          <a:latin typeface="Arial"/>
                          <a:cs typeface="Arial"/>
                        </a:rPr>
                        <a:t>clasifica la medida </a:t>
                      </a:r>
                      <a:r>
                        <a:rPr sz="1100" b="1" spc="-5" dirty="0">
                          <a:latin typeface="Arial"/>
                          <a:cs typeface="Arial"/>
                        </a:rPr>
                        <a:t>(Reorganización  Administrativa; Fortalecimiento de Ingresos; Racionalización de Gastos;  </a:t>
                      </a:r>
                      <a:r>
                        <a:rPr sz="1100" b="1" dirty="0">
                          <a:latin typeface="Arial"/>
                          <a:cs typeface="Arial"/>
                        </a:rPr>
                        <a:t>Saneamiento </a:t>
                      </a:r>
                      <a:r>
                        <a:rPr sz="1100" b="1" spc="-5" dirty="0">
                          <a:latin typeface="Arial"/>
                          <a:cs typeface="Arial"/>
                        </a:rPr>
                        <a:t>de Pasivos; Reestructuración de </a:t>
                      </a:r>
                      <a:r>
                        <a:rPr sz="1100" b="1" dirty="0">
                          <a:latin typeface="Arial"/>
                          <a:cs typeface="Arial"/>
                        </a:rPr>
                        <a:t>la </a:t>
                      </a:r>
                      <a:r>
                        <a:rPr sz="1100" b="1" spc="-5" dirty="0">
                          <a:latin typeface="Arial"/>
                          <a:cs typeface="Arial"/>
                        </a:rPr>
                        <a:t>Deuda)</a:t>
                      </a:r>
                      <a:r>
                        <a:rPr sz="1100" spc="-5" dirty="0">
                          <a:latin typeface="Arial"/>
                          <a:cs typeface="Arial"/>
                        </a:rPr>
                        <a:t>. Esta debe corresponder  </a:t>
                      </a:r>
                      <a:r>
                        <a:rPr sz="1100" dirty="0">
                          <a:latin typeface="Arial"/>
                          <a:cs typeface="Arial"/>
                        </a:rPr>
                        <a:t>fielmente a </a:t>
                      </a:r>
                      <a:r>
                        <a:rPr sz="1100" spc="-5" dirty="0">
                          <a:latin typeface="Arial"/>
                          <a:cs typeface="Arial"/>
                        </a:rPr>
                        <a:t>la </a:t>
                      </a:r>
                      <a:r>
                        <a:rPr sz="1100" dirty="0">
                          <a:latin typeface="Arial"/>
                          <a:cs typeface="Arial"/>
                        </a:rPr>
                        <a:t>registrada </a:t>
                      </a:r>
                      <a:r>
                        <a:rPr sz="1100" spc="-5" dirty="0">
                          <a:latin typeface="Arial"/>
                          <a:cs typeface="Arial"/>
                        </a:rPr>
                        <a:t>en el </a:t>
                      </a:r>
                      <a:r>
                        <a:rPr sz="1100" dirty="0">
                          <a:latin typeface="Arial"/>
                          <a:cs typeface="Arial"/>
                        </a:rPr>
                        <a:t>cuadro</a:t>
                      </a:r>
                      <a:r>
                        <a:rPr sz="1100" spc="-100" dirty="0">
                          <a:latin typeface="Arial"/>
                          <a:cs typeface="Arial"/>
                        </a:rPr>
                        <a:t> </a:t>
                      </a:r>
                      <a:r>
                        <a:rPr sz="1100" spc="-5" dirty="0">
                          <a:latin typeface="Arial"/>
                          <a:cs typeface="Arial"/>
                        </a:rPr>
                        <a:t>31.</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8"/>
                  </a:ext>
                </a:extLst>
              </a:tr>
              <a:tr h="316966">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575"/>
                        </a:spcBef>
                      </a:pPr>
                      <a:r>
                        <a:rPr sz="1100" b="1" spc="-5" dirty="0">
                          <a:latin typeface="Arial"/>
                          <a:cs typeface="Arial"/>
                        </a:rPr>
                        <a:t>TIPO</a:t>
                      </a:r>
                      <a:endParaRPr sz="1100">
                        <a:latin typeface="Arial"/>
                        <a:cs typeface="Arial"/>
                      </a:endParaRPr>
                    </a:p>
                  </a:txBody>
                  <a:tcPr marL="0" marR="0" marT="730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a:lnSpc>
                          <a:spcPct val="100000"/>
                        </a:lnSpc>
                        <a:spcBef>
                          <a:spcPts val="575"/>
                        </a:spcBef>
                      </a:pPr>
                      <a:r>
                        <a:rPr sz="1100" spc="-5" dirty="0">
                          <a:latin typeface="Arial"/>
                          <a:cs typeface="Arial"/>
                        </a:rPr>
                        <a:t>Se </a:t>
                      </a:r>
                      <a:r>
                        <a:rPr sz="1100" dirty="0">
                          <a:latin typeface="Arial"/>
                          <a:cs typeface="Arial"/>
                        </a:rPr>
                        <a:t>registra </a:t>
                      </a:r>
                      <a:r>
                        <a:rPr sz="1100" spc="-5" dirty="0">
                          <a:latin typeface="Arial"/>
                          <a:cs typeface="Arial"/>
                        </a:rPr>
                        <a:t>el tipo de </a:t>
                      </a:r>
                      <a:r>
                        <a:rPr sz="1100" dirty="0">
                          <a:latin typeface="Arial"/>
                          <a:cs typeface="Arial"/>
                        </a:rPr>
                        <a:t>medida </a:t>
                      </a:r>
                      <a:r>
                        <a:rPr sz="1100" spc="-5" dirty="0">
                          <a:latin typeface="Arial"/>
                          <a:cs typeface="Arial"/>
                        </a:rPr>
                        <a:t>(Ofensiva; Adaptativa; Reactiva;</a:t>
                      </a:r>
                      <a:r>
                        <a:rPr sz="1100" spc="-75" dirty="0">
                          <a:latin typeface="Arial"/>
                          <a:cs typeface="Arial"/>
                        </a:rPr>
                        <a:t> </a:t>
                      </a:r>
                      <a:r>
                        <a:rPr sz="1100" spc="-5" dirty="0">
                          <a:latin typeface="Arial"/>
                          <a:cs typeface="Arial"/>
                        </a:rPr>
                        <a:t>Defensiva).</a:t>
                      </a:r>
                      <a:endParaRPr sz="1100">
                        <a:latin typeface="Arial"/>
                        <a:cs typeface="Arial"/>
                      </a:endParaRPr>
                    </a:p>
                  </a:txBody>
                  <a:tcPr marL="0" marR="0" marT="730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9"/>
                  </a:ext>
                </a:extLst>
              </a:tr>
              <a:tr h="335276">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5" dirty="0">
                          <a:latin typeface="Arial"/>
                          <a:cs typeface="Arial"/>
                        </a:rPr>
                        <a:t>DESCRIPCION</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7150">
                        <a:lnSpc>
                          <a:spcPts val="1320"/>
                        </a:lnSpc>
                        <a:spcBef>
                          <a:spcPts val="20"/>
                        </a:spcBef>
                      </a:pPr>
                      <a:r>
                        <a:rPr sz="1100" spc="-5" dirty="0">
                          <a:latin typeface="Arial"/>
                          <a:cs typeface="Arial"/>
                        </a:rPr>
                        <a:t>Se transcribe fielmente la medida registrada en </a:t>
                      </a:r>
                      <a:r>
                        <a:rPr sz="1100" spc="-10" dirty="0">
                          <a:latin typeface="Arial"/>
                          <a:cs typeface="Arial"/>
                        </a:rPr>
                        <a:t>los </a:t>
                      </a:r>
                      <a:r>
                        <a:rPr sz="1100" spc="-5" dirty="0">
                          <a:latin typeface="Arial"/>
                          <a:cs typeface="Arial"/>
                        </a:rPr>
                        <a:t>cuadros 30 </a:t>
                      </a:r>
                      <a:r>
                        <a:rPr sz="1100" dirty="0">
                          <a:latin typeface="Arial"/>
                          <a:cs typeface="Arial"/>
                        </a:rPr>
                        <a:t>y </a:t>
                      </a:r>
                      <a:r>
                        <a:rPr sz="1100" spc="-5" dirty="0">
                          <a:latin typeface="Arial"/>
                          <a:cs typeface="Arial"/>
                        </a:rPr>
                        <a:t>31, la cual </a:t>
                      </a:r>
                      <a:r>
                        <a:rPr sz="1100" dirty="0">
                          <a:latin typeface="Arial"/>
                          <a:cs typeface="Arial"/>
                        </a:rPr>
                        <a:t>se </a:t>
                      </a:r>
                      <a:r>
                        <a:rPr sz="1100" spc="-5" dirty="0">
                          <a:latin typeface="Arial"/>
                          <a:cs typeface="Arial"/>
                        </a:rPr>
                        <a:t>relaciona  </a:t>
                      </a:r>
                      <a:r>
                        <a:rPr sz="1100" dirty="0">
                          <a:latin typeface="Arial"/>
                          <a:cs typeface="Arial"/>
                        </a:rPr>
                        <a:t>con </a:t>
                      </a:r>
                      <a:r>
                        <a:rPr sz="1100" spc="-5" dirty="0">
                          <a:latin typeface="Arial"/>
                          <a:cs typeface="Arial"/>
                        </a:rPr>
                        <a:t>la </a:t>
                      </a:r>
                      <a:r>
                        <a:rPr sz="1100" dirty="0">
                          <a:latin typeface="Arial"/>
                          <a:cs typeface="Arial"/>
                        </a:rPr>
                        <a:t>correspondiente causa</a:t>
                      </a:r>
                      <a:r>
                        <a:rPr sz="1100" spc="-50" dirty="0">
                          <a:latin typeface="Arial"/>
                          <a:cs typeface="Arial"/>
                        </a:rPr>
                        <a:t> </a:t>
                      </a:r>
                      <a:r>
                        <a:rPr sz="1100" spc="-10" dirty="0">
                          <a:latin typeface="Arial"/>
                          <a:cs typeface="Arial"/>
                        </a:rPr>
                        <a:t>raíz.</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10"/>
                  </a:ext>
                </a:extLst>
              </a:tr>
            </a:tbl>
          </a:graphicData>
        </a:graphic>
      </p:graphicFrame>
      <p:sp>
        <p:nvSpPr>
          <p:cNvPr id="3" name="object 3"/>
          <p:cNvSpPr/>
          <p:nvPr/>
        </p:nvSpPr>
        <p:spPr>
          <a:xfrm>
            <a:off x="8007032" y="780270"/>
            <a:ext cx="1119504" cy="42695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235695" y="1309103"/>
            <a:ext cx="221742" cy="23851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257667" y="1317752"/>
            <a:ext cx="179578" cy="19608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243316" y="1741919"/>
            <a:ext cx="203453" cy="23851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265921" y="1750822"/>
            <a:ext cx="160655" cy="19583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8235695" y="2116848"/>
            <a:ext cx="221742" cy="29640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257667" y="2125472"/>
            <a:ext cx="179578" cy="253999"/>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279892" y="2607551"/>
            <a:ext cx="150088" cy="238518"/>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8302497" y="2616200"/>
            <a:ext cx="107696" cy="195199"/>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8304276" y="3040367"/>
            <a:ext cx="84581" cy="238518"/>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8327770" y="3049904"/>
            <a:ext cx="39370" cy="194310"/>
          </a:xfrm>
          <a:custGeom>
            <a:avLst/>
            <a:gdLst/>
            <a:ahLst/>
            <a:cxnLst/>
            <a:rect l="l" t="t" r="r" b="b"/>
            <a:pathLst>
              <a:path w="39370" h="194310">
                <a:moveTo>
                  <a:pt x="23622" y="0"/>
                </a:moveTo>
                <a:lnTo>
                  <a:pt x="15875" y="0"/>
                </a:lnTo>
                <a:lnTo>
                  <a:pt x="12826" y="126"/>
                </a:lnTo>
                <a:lnTo>
                  <a:pt x="0" y="5206"/>
                </a:lnTo>
                <a:lnTo>
                  <a:pt x="0" y="189102"/>
                </a:lnTo>
                <a:lnTo>
                  <a:pt x="380" y="189992"/>
                </a:lnTo>
                <a:lnTo>
                  <a:pt x="1650" y="191515"/>
                </a:lnTo>
                <a:lnTo>
                  <a:pt x="2794" y="192277"/>
                </a:lnTo>
                <a:lnTo>
                  <a:pt x="4190" y="192658"/>
                </a:lnTo>
                <a:lnTo>
                  <a:pt x="5714" y="193167"/>
                </a:lnTo>
                <a:lnTo>
                  <a:pt x="7747" y="193547"/>
                </a:lnTo>
                <a:lnTo>
                  <a:pt x="10286" y="193928"/>
                </a:lnTo>
                <a:lnTo>
                  <a:pt x="12826" y="194182"/>
                </a:lnTo>
                <a:lnTo>
                  <a:pt x="15875" y="194309"/>
                </a:lnTo>
                <a:lnTo>
                  <a:pt x="23622" y="194309"/>
                </a:lnTo>
                <a:lnTo>
                  <a:pt x="35178" y="192658"/>
                </a:lnTo>
                <a:lnTo>
                  <a:pt x="36702" y="192277"/>
                </a:lnTo>
                <a:lnTo>
                  <a:pt x="37719" y="191515"/>
                </a:lnTo>
                <a:lnTo>
                  <a:pt x="38988" y="189992"/>
                </a:lnTo>
                <a:lnTo>
                  <a:pt x="39370" y="189102"/>
                </a:lnTo>
                <a:lnTo>
                  <a:pt x="39370" y="5206"/>
                </a:lnTo>
                <a:lnTo>
                  <a:pt x="26797" y="126"/>
                </a:lnTo>
                <a:lnTo>
                  <a:pt x="23622" y="0"/>
                </a:lnTo>
                <a:close/>
              </a:path>
            </a:pathLst>
          </a:custGeom>
          <a:solidFill>
            <a:srgbClr val="FFFFFF"/>
          </a:solidFill>
        </p:spPr>
        <p:txBody>
          <a:bodyPr wrap="square" lIns="0" tIns="0" rIns="0" bIns="0" rtlCol="0"/>
          <a:lstStyle/>
          <a:p>
            <a:endParaRPr/>
          </a:p>
        </p:txBody>
      </p:sp>
      <p:sp>
        <p:nvSpPr>
          <p:cNvPr id="14" name="object 14"/>
          <p:cNvSpPr/>
          <p:nvPr/>
        </p:nvSpPr>
        <p:spPr>
          <a:xfrm>
            <a:off x="8327770" y="3049904"/>
            <a:ext cx="39370" cy="194310"/>
          </a:xfrm>
          <a:custGeom>
            <a:avLst/>
            <a:gdLst/>
            <a:ahLst/>
            <a:cxnLst/>
            <a:rect l="l" t="t" r="r" b="b"/>
            <a:pathLst>
              <a:path w="39370" h="194310">
                <a:moveTo>
                  <a:pt x="19684" y="0"/>
                </a:moveTo>
                <a:lnTo>
                  <a:pt x="23622" y="0"/>
                </a:lnTo>
                <a:lnTo>
                  <a:pt x="26797" y="126"/>
                </a:lnTo>
                <a:lnTo>
                  <a:pt x="29209" y="381"/>
                </a:lnTo>
                <a:lnTo>
                  <a:pt x="31750" y="762"/>
                </a:lnTo>
                <a:lnTo>
                  <a:pt x="33654" y="1143"/>
                </a:lnTo>
                <a:lnTo>
                  <a:pt x="35178" y="1650"/>
                </a:lnTo>
                <a:lnTo>
                  <a:pt x="36702" y="2158"/>
                </a:lnTo>
                <a:lnTo>
                  <a:pt x="37719" y="2793"/>
                </a:lnTo>
                <a:lnTo>
                  <a:pt x="38353" y="3556"/>
                </a:lnTo>
                <a:lnTo>
                  <a:pt x="38988" y="4318"/>
                </a:lnTo>
                <a:lnTo>
                  <a:pt x="39370" y="5206"/>
                </a:lnTo>
                <a:lnTo>
                  <a:pt x="39370" y="6222"/>
                </a:lnTo>
                <a:lnTo>
                  <a:pt x="39370" y="188087"/>
                </a:lnTo>
                <a:lnTo>
                  <a:pt x="39370" y="189102"/>
                </a:lnTo>
                <a:lnTo>
                  <a:pt x="38988" y="189992"/>
                </a:lnTo>
                <a:lnTo>
                  <a:pt x="38353" y="190753"/>
                </a:lnTo>
                <a:lnTo>
                  <a:pt x="37719" y="191515"/>
                </a:lnTo>
                <a:lnTo>
                  <a:pt x="36702" y="192277"/>
                </a:lnTo>
                <a:lnTo>
                  <a:pt x="35178" y="192658"/>
                </a:lnTo>
                <a:lnTo>
                  <a:pt x="33654" y="193167"/>
                </a:lnTo>
                <a:lnTo>
                  <a:pt x="31750" y="193547"/>
                </a:lnTo>
                <a:lnTo>
                  <a:pt x="29209" y="193928"/>
                </a:lnTo>
                <a:lnTo>
                  <a:pt x="26797" y="194182"/>
                </a:lnTo>
                <a:lnTo>
                  <a:pt x="23622" y="194309"/>
                </a:lnTo>
                <a:lnTo>
                  <a:pt x="19684" y="194309"/>
                </a:lnTo>
                <a:lnTo>
                  <a:pt x="15875" y="194309"/>
                </a:lnTo>
                <a:lnTo>
                  <a:pt x="4190" y="192658"/>
                </a:lnTo>
                <a:lnTo>
                  <a:pt x="2794" y="192277"/>
                </a:lnTo>
                <a:lnTo>
                  <a:pt x="1650" y="191515"/>
                </a:lnTo>
                <a:lnTo>
                  <a:pt x="1015" y="190753"/>
                </a:lnTo>
                <a:lnTo>
                  <a:pt x="380" y="189992"/>
                </a:lnTo>
                <a:lnTo>
                  <a:pt x="0" y="189102"/>
                </a:lnTo>
                <a:lnTo>
                  <a:pt x="0" y="188087"/>
                </a:lnTo>
                <a:lnTo>
                  <a:pt x="0" y="6222"/>
                </a:lnTo>
                <a:lnTo>
                  <a:pt x="0" y="5206"/>
                </a:lnTo>
                <a:lnTo>
                  <a:pt x="380" y="4318"/>
                </a:lnTo>
                <a:lnTo>
                  <a:pt x="1015" y="3556"/>
                </a:lnTo>
                <a:lnTo>
                  <a:pt x="1650" y="2793"/>
                </a:lnTo>
                <a:lnTo>
                  <a:pt x="2794" y="2158"/>
                </a:lnTo>
                <a:lnTo>
                  <a:pt x="4318" y="1650"/>
                </a:lnTo>
                <a:lnTo>
                  <a:pt x="5842" y="1143"/>
                </a:lnTo>
                <a:lnTo>
                  <a:pt x="7874" y="762"/>
                </a:lnTo>
                <a:lnTo>
                  <a:pt x="10286" y="381"/>
                </a:lnTo>
                <a:lnTo>
                  <a:pt x="12826" y="126"/>
                </a:lnTo>
                <a:lnTo>
                  <a:pt x="15875" y="0"/>
                </a:lnTo>
                <a:lnTo>
                  <a:pt x="19684" y="0"/>
                </a:lnTo>
                <a:close/>
              </a:path>
            </a:pathLst>
          </a:custGeom>
          <a:ln w="3175">
            <a:solidFill>
              <a:srgbClr val="000000"/>
            </a:solidFill>
          </a:ln>
        </p:spPr>
        <p:txBody>
          <a:bodyPr wrap="square" lIns="0" tIns="0" rIns="0" bIns="0" rtlCol="0"/>
          <a:lstStyle/>
          <a:p>
            <a:endParaRPr/>
          </a:p>
        </p:txBody>
      </p:sp>
      <p:sp>
        <p:nvSpPr>
          <p:cNvPr id="15" name="object 15"/>
          <p:cNvSpPr/>
          <p:nvPr/>
        </p:nvSpPr>
        <p:spPr>
          <a:xfrm>
            <a:off x="8260080" y="3470147"/>
            <a:ext cx="171450" cy="244601"/>
          </a:xfrm>
          <a:prstGeom prst="rect">
            <a:avLst/>
          </a:prstGeom>
          <a:blipFill>
            <a:blip r:embed="rId12" cstate="print"/>
            <a:stretch>
              <a:fillRect/>
            </a:stretch>
          </a:blipFill>
        </p:spPr>
        <p:txBody>
          <a:bodyPr wrap="square" lIns="0" tIns="0" rIns="0" bIns="0" rtlCol="0"/>
          <a:lstStyle/>
          <a:p>
            <a:endParaRPr/>
          </a:p>
        </p:txBody>
      </p:sp>
      <p:sp>
        <p:nvSpPr>
          <p:cNvPr id="16" name="object 16"/>
          <p:cNvSpPr/>
          <p:nvPr/>
        </p:nvSpPr>
        <p:spPr>
          <a:xfrm>
            <a:off x="8283320" y="3479291"/>
            <a:ext cx="127508" cy="201167"/>
          </a:xfrm>
          <a:prstGeom prst="rect">
            <a:avLst/>
          </a:prstGeom>
          <a:blipFill>
            <a:blip r:embed="rId13" cstate="print"/>
            <a:stretch>
              <a:fillRect/>
            </a:stretch>
          </a:blipFill>
        </p:spPr>
        <p:txBody>
          <a:bodyPr wrap="square" lIns="0" tIns="0" rIns="0" bIns="0" rtlCol="0"/>
          <a:lstStyle/>
          <a:p>
            <a:endParaRPr/>
          </a:p>
        </p:txBody>
      </p:sp>
      <p:sp>
        <p:nvSpPr>
          <p:cNvPr id="17" name="object 17"/>
          <p:cNvSpPr/>
          <p:nvPr/>
        </p:nvSpPr>
        <p:spPr>
          <a:xfrm>
            <a:off x="8304276" y="3907535"/>
            <a:ext cx="84581" cy="238518"/>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8327770" y="3917048"/>
            <a:ext cx="39370" cy="194945"/>
          </a:xfrm>
          <a:custGeom>
            <a:avLst/>
            <a:gdLst/>
            <a:ahLst/>
            <a:cxnLst/>
            <a:rect l="l" t="t" r="r" b="b"/>
            <a:pathLst>
              <a:path w="39370" h="194945">
                <a:moveTo>
                  <a:pt x="23622" y="0"/>
                </a:moveTo>
                <a:lnTo>
                  <a:pt x="15875" y="0"/>
                </a:lnTo>
                <a:lnTo>
                  <a:pt x="12826" y="139"/>
                </a:lnTo>
                <a:lnTo>
                  <a:pt x="0" y="5257"/>
                </a:lnTo>
                <a:lnTo>
                  <a:pt x="0" y="189103"/>
                </a:lnTo>
                <a:lnTo>
                  <a:pt x="15875" y="194360"/>
                </a:lnTo>
                <a:lnTo>
                  <a:pt x="23622" y="194360"/>
                </a:lnTo>
                <a:lnTo>
                  <a:pt x="26797" y="194221"/>
                </a:lnTo>
                <a:lnTo>
                  <a:pt x="29209" y="193916"/>
                </a:lnTo>
                <a:lnTo>
                  <a:pt x="31750" y="193624"/>
                </a:lnTo>
                <a:lnTo>
                  <a:pt x="39370" y="189103"/>
                </a:lnTo>
                <a:lnTo>
                  <a:pt x="39370" y="5257"/>
                </a:lnTo>
                <a:lnTo>
                  <a:pt x="29209" y="444"/>
                </a:lnTo>
                <a:lnTo>
                  <a:pt x="26797" y="139"/>
                </a:lnTo>
                <a:lnTo>
                  <a:pt x="23622" y="0"/>
                </a:lnTo>
                <a:close/>
              </a:path>
            </a:pathLst>
          </a:custGeom>
          <a:solidFill>
            <a:srgbClr val="FFFFFF"/>
          </a:solidFill>
        </p:spPr>
        <p:txBody>
          <a:bodyPr wrap="square" lIns="0" tIns="0" rIns="0" bIns="0" rtlCol="0"/>
          <a:lstStyle/>
          <a:p>
            <a:endParaRPr/>
          </a:p>
        </p:txBody>
      </p:sp>
      <p:sp>
        <p:nvSpPr>
          <p:cNvPr id="19" name="object 19"/>
          <p:cNvSpPr/>
          <p:nvPr/>
        </p:nvSpPr>
        <p:spPr>
          <a:xfrm>
            <a:off x="8327770" y="3917048"/>
            <a:ext cx="39370" cy="194945"/>
          </a:xfrm>
          <a:custGeom>
            <a:avLst/>
            <a:gdLst/>
            <a:ahLst/>
            <a:cxnLst/>
            <a:rect l="l" t="t" r="r" b="b"/>
            <a:pathLst>
              <a:path w="39370" h="194945">
                <a:moveTo>
                  <a:pt x="19684" y="0"/>
                </a:moveTo>
                <a:lnTo>
                  <a:pt x="23622" y="0"/>
                </a:lnTo>
                <a:lnTo>
                  <a:pt x="26797" y="139"/>
                </a:lnTo>
                <a:lnTo>
                  <a:pt x="29209" y="444"/>
                </a:lnTo>
                <a:lnTo>
                  <a:pt x="31750" y="736"/>
                </a:lnTo>
                <a:lnTo>
                  <a:pt x="33654" y="1143"/>
                </a:lnTo>
                <a:lnTo>
                  <a:pt x="35178" y="1638"/>
                </a:lnTo>
                <a:lnTo>
                  <a:pt x="36702" y="2133"/>
                </a:lnTo>
                <a:lnTo>
                  <a:pt x="37719" y="2768"/>
                </a:lnTo>
                <a:lnTo>
                  <a:pt x="38353" y="3568"/>
                </a:lnTo>
                <a:lnTo>
                  <a:pt x="38988" y="4356"/>
                </a:lnTo>
                <a:lnTo>
                  <a:pt x="39370" y="5257"/>
                </a:lnTo>
                <a:lnTo>
                  <a:pt x="39370" y="6248"/>
                </a:lnTo>
                <a:lnTo>
                  <a:pt x="39370" y="188112"/>
                </a:lnTo>
                <a:lnTo>
                  <a:pt x="39370" y="189103"/>
                </a:lnTo>
                <a:lnTo>
                  <a:pt x="38988" y="190004"/>
                </a:lnTo>
                <a:lnTo>
                  <a:pt x="38353" y="190792"/>
                </a:lnTo>
                <a:lnTo>
                  <a:pt x="37719" y="191592"/>
                </a:lnTo>
                <a:lnTo>
                  <a:pt x="36702" y="192227"/>
                </a:lnTo>
                <a:lnTo>
                  <a:pt x="35178" y="192722"/>
                </a:lnTo>
                <a:lnTo>
                  <a:pt x="33654" y="193230"/>
                </a:lnTo>
                <a:lnTo>
                  <a:pt x="31750" y="193624"/>
                </a:lnTo>
                <a:lnTo>
                  <a:pt x="29209" y="193916"/>
                </a:lnTo>
                <a:lnTo>
                  <a:pt x="26797" y="194221"/>
                </a:lnTo>
                <a:lnTo>
                  <a:pt x="23622" y="194360"/>
                </a:lnTo>
                <a:lnTo>
                  <a:pt x="19684" y="194360"/>
                </a:lnTo>
                <a:lnTo>
                  <a:pt x="15875" y="194360"/>
                </a:lnTo>
                <a:lnTo>
                  <a:pt x="12826" y="194221"/>
                </a:lnTo>
                <a:lnTo>
                  <a:pt x="10286" y="193916"/>
                </a:lnTo>
                <a:lnTo>
                  <a:pt x="7747" y="193624"/>
                </a:lnTo>
                <a:lnTo>
                  <a:pt x="1015" y="190792"/>
                </a:lnTo>
                <a:lnTo>
                  <a:pt x="380" y="190004"/>
                </a:lnTo>
                <a:lnTo>
                  <a:pt x="0" y="189103"/>
                </a:lnTo>
                <a:lnTo>
                  <a:pt x="0" y="188112"/>
                </a:lnTo>
                <a:lnTo>
                  <a:pt x="0" y="6248"/>
                </a:lnTo>
                <a:lnTo>
                  <a:pt x="0" y="5257"/>
                </a:lnTo>
                <a:lnTo>
                  <a:pt x="380" y="4356"/>
                </a:lnTo>
                <a:lnTo>
                  <a:pt x="1015" y="3568"/>
                </a:lnTo>
                <a:lnTo>
                  <a:pt x="1650" y="2768"/>
                </a:lnTo>
                <a:lnTo>
                  <a:pt x="2794" y="2133"/>
                </a:lnTo>
                <a:lnTo>
                  <a:pt x="4318" y="1638"/>
                </a:lnTo>
                <a:lnTo>
                  <a:pt x="5842" y="1143"/>
                </a:lnTo>
                <a:lnTo>
                  <a:pt x="7874" y="736"/>
                </a:lnTo>
                <a:lnTo>
                  <a:pt x="10286" y="444"/>
                </a:lnTo>
                <a:lnTo>
                  <a:pt x="12826" y="139"/>
                </a:lnTo>
                <a:lnTo>
                  <a:pt x="15875" y="0"/>
                </a:lnTo>
                <a:lnTo>
                  <a:pt x="19684" y="0"/>
                </a:lnTo>
                <a:close/>
              </a:path>
            </a:pathLst>
          </a:custGeom>
          <a:ln w="3175">
            <a:solidFill>
              <a:srgbClr val="000000"/>
            </a:solidFill>
          </a:ln>
        </p:spPr>
        <p:txBody>
          <a:bodyPr wrap="square" lIns="0" tIns="0" rIns="0" bIns="0" rtlCol="0"/>
          <a:lstStyle/>
          <a:p>
            <a:endParaRPr/>
          </a:p>
        </p:txBody>
      </p:sp>
      <p:sp>
        <p:nvSpPr>
          <p:cNvPr id="20" name="object 20"/>
          <p:cNvSpPr/>
          <p:nvPr/>
        </p:nvSpPr>
        <p:spPr>
          <a:xfrm>
            <a:off x="8260080" y="4337303"/>
            <a:ext cx="171450" cy="244602"/>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8283320" y="4346447"/>
            <a:ext cx="127508" cy="201206"/>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8738616" y="1310627"/>
            <a:ext cx="84581" cy="238518"/>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8762110" y="1320164"/>
            <a:ext cx="39370" cy="194310"/>
          </a:xfrm>
          <a:custGeom>
            <a:avLst/>
            <a:gdLst/>
            <a:ahLst/>
            <a:cxnLst/>
            <a:rect l="l" t="t" r="r" b="b"/>
            <a:pathLst>
              <a:path w="39370" h="194309">
                <a:moveTo>
                  <a:pt x="23622" y="0"/>
                </a:moveTo>
                <a:lnTo>
                  <a:pt x="15875" y="0"/>
                </a:lnTo>
                <a:lnTo>
                  <a:pt x="12827" y="126"/>
                </a:lnTo>
                <a:lnTo>
                  <a:pt x="0" y="5207"/>
                </a:lnTo>
                <a:lnTo>
                  <a:pt x="0" y="189102"/>
                </a:lnTo>
                <a:lnTo>
                  <a:pt x="381" y="189992"/>
                </a:lnTo>
                <a:lnTo>
                  <a:pt x="1650" y="191515"/>
                </a:lnTo>
                <a:lnTo>
                  <a:pt x="2794" y="192277"/>
                </a:lnTo>
                <a:lnTo>
                  <a:pt x="4191" y="192659"/>
                </a:lnTo>
                <a:lnTo>
                  <a:pt x="5715" y="193167"/>
                </a:lnTo>
                <a:lnTo>
                  <a:pt x="7747" y="193548"/>
                </a:lnTo>
                <a:lnTo>
                  <a:pt x="10287" y="193929"/>
                </a:lnTo>
                <a:lnTo>
                  <a:pt x="12827" y="194183"/>
                </a:lnTo>
                <a:lnTo>
                  <a:pt x="15875" y="194310"/>
                </a:lnTo>
                <a:lnTo>
                  <a:pt x="23622" y="194310"/>
                </a:lnTo>
                <a:lnTo>
                  <a:pt x="35179" y="192659"/>
                </a:lnTo>
                <a:lnTo>
                  <a:pt x="36703" y="192277"/>
                </a:lnTo>
                <a:lnTo>
                  <a:pt x="37719" y="191515"/>
                </a:lnTo>
                <a:lnTo>
                  <a:pt x="38989" y="189992"/>
                </a:lnTo>
                <a:lnTo>
                  <a:pt x="39370" y="189102"/>
                </a:lnTo>
                <a:lnTo>
                  <a:pt x="39370" y="5207"/>
                </a:lnTo>
                <a:lnTo>
                  <a:pt x="26797" y="126"/>
                </a:lnTo>
                <a:lnTo>
                  <a:pt x="23622" y="0"/>
                </a:lnTo>
                <a:close/>
              </a:path>
            </a:pathLst>
          </a:custGeom>
          <a:solidFill>
            <a:srgbClr val="FFFFFF"/>
          </a:solidFill>
        </p:spPr>
        <p:txBody>
          <a:bodyPr wrap="square" lIns="0" tIns="0" rIns="0" bIns="0" rtlCol="0"/>
          <a:lstStyle/>
          <a:p>
            <a:endParaRPr/>
          </a:p>
        </p:txBody>
      </p:sp>
      <p:sp>
        <p:nvSpPr>
          <p:cNvPr id="24" name="object 24"/>
          <p:cNvSpPr/>
          <p:nvPr/>
        </p:nvSpPr>
        <p:spPr>
          <a:xfrm>
            <a:off x="8762110" y="1320164"/>
            <a:ext cx="39370" cy="194310"/>
          </a:xfrm>
          <a:custGeom>
            <a:avLst/>
            <a:gdLst/>
            <a:ahLst/>
            <a:cxnLst/>
            <a:rect l="l" t="t" r="r" b="b"/>
            <a:pathLst>
              <a:path w="39370" h="194309">
                <a:moveTo>
                  <a:pt x="19685" y="0"/>
                </a:moveTo>
                <a:lnTo>
                  <a:pt x="23622" y="0"/>
                </a:lnTo>
                <a:lnTo>
                  <a:pt x="26797" y="126"/>
                </a:lnTo>
                <a:lnTo>
                  <a:pt x="39370" y="5207"/>
                </a:lnTo>
                <a:lnTo>
                  <a:pt x="39370" y="6223"/>
                </a:lnTo>
                <a:lnTo>
                  <a:pt x="39370" y="188087"/>
                </a:lnTo>
                <a:lnTo>
                  <a:pt x="39370" y="189102"/>
                </a:lnTo>
                <a:lnTo>
                  <a:pt x="38989" y="189992"/>
                </a:lnTo>
                <a:lnTo>
                  <a:pt x="38354" y="190754"/>
                </a:lnTo>
                <a:lnTo>
                  <a:pt x="37719" y="191515"/>
                </a:lnTo>
                <a:lnTo>
                  <a:pt x="36703" y="192277"/>
                </a:lnTo>
                <a:lnTo>
                  <a:pt x="35179" y="192659"/>
                </a:lnTo>
                <a:lnTo>
                  <a:pt x="33655" y="193167"/>
                </a:lnTo>
                <a:lnTo>
                  <a:pt x="31750" y="193548"/>
                </a:lnTo>
                <a:lnTo>
                  <a:pt x="29210" y="193929"/>
                </a:lnTo>
                <a:lnTo>
                  <a:pt x="26797" y="194183"/>
                </a:lnTo>
                <a:lnTo>
                  <a:pt x="23622" y="194310"/>
                </a:lnTo>
                <a:lnTo>
                  <a:pt x="19685" y="194310"/>
                </a:lnTo>
                <a:lnTo>
                  <a:pt x="15875" y="194310"/>
                </a:lnTo>
                <a:lnTo>
                  <a:pt x="4191" y="192659"/>
                </a:lnTo>
                <a:lnTo>
                  <a:pt x="2794" y="192277"/>
                </a:lnTo>
                <a:lnTo>
                  <a:pt x="1650" y="191515"/>
                </a:lnTo>
                <a:lnTo>
                  <a:pt x="1016" y="190754"/>
                </a:lnTo>
                <a:lnTo>
                  <a:pt x="381" y="189992"/>
                </a:lnTo>
                <a:lnTo>
                  <a:pt x="0" y="189102"/>
                </a:lnTo>
                <a:lnTo>
                  <a:pt x="0" y="188087"/>
                </a:lnTo>
                <a:lnTo>
                  <a:pt x="0" y="6223"/>
                </a:lnTo>
                <a:lnTo>
                  <a:pt x="0" y="5207"/>
                </a:lnTo>
                <a:lnTo>
                  <a:pt x="381" y="4318"/>
                </a:lnTo>
                <a:lnTo>
                  <a:pt x="1016" y="3556"/>
                </a:lnTo>
                <a:lnTo>
                  <a:pt x="1650" y="2794"/>
                </a:lnTo>
                <a:lnTo>
                  <a:pt x="15875" y="0"/>
                </a:lnTo>
                <a:lnTo>
                  <a:pt x="19685" y="0"/>
                </a:lnTo>
                <a:close/>
              </a:path>
            </a:pathLst>
          </a:custGeom>
          <a:ln w="3175">
            <a:solidFill>
              <a:srgbClr val="000000"/>
            </a:solidFill>
          </a:ln>
        </p:spPr>
        <p:txBody>
          <a:bodyPr wrap="square" lIns="0" tIns="0" rIns="0" bIns="0" rtlCol="0"/>
          <a:lstStyle/>
          <a:p>
            <a:endParaRPr/>
          </a:p>
        </p:txBody>
      </p:sp>
      <p:sp>
        <p:nvSpPr>
          <p:cNvPr id="25" name="object 25"/>
          <p:cNvSpPr/>
          <p:nvPr/>
        </p:nvSpPr>
        <p:spPr>
          <a:xfrm>
            <a:off x="8677656" y="1743443"/>
            <a:ext cx="203453" cy="238518"/>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8700261" y="1752345"/>
            <a:ext cx="160655" cy="195833"/>
          </a:xfrm>
          <a:prstGeom prst="rect">
            <a:avLst/>
          </a:prstGeom>
          <a:blipFill>
            <a:blip r:embed="rId15" cstate="print"/>
            <a:stretch>
              <a:fillRect/>
            </a:stretch>
          </a:blipFill>
        </p:spPr>
        <p:txBody>
          <a:bodyPr wrap="square" lIns="0" tIns="0" rIns="0" bIns="0" rtlCol="0"/>
          <a:lstStyle/>
          <a:p>
            <a:endParaRPr/>
          </a:p>
        </p:txBody>
      </p:sp>
      <p:sp>
        <p:nvSpPr>
          <p:cNvPr id="27" name="object 27"/>
          <p:cNvSpPr/>
          <p:nvPr/>
        </p:nvSpPr>
        <p:spPr>
          <a:xfrm>
            <a:off x="8683752" y="2176259"/>
            <a:ext cx="192798" cy="238518"/>
          </a:xfrm>
          <a:prstGeom prst="rect">
            <a:avLst/>
          </a:prstGeom>
          <a:blipFill>
            <a:blip r:embed="rId16" cstate="print"/>
            <a:stretch>
              <a:fillRect/>
            </a:stretch>
          </a:blipFill>
        </p:spPr>
        <p:txBody>
          <a:bodyPr wrap="square" lIns="0" tIns="0" rIns="0" bIns="0" rtlCol="0"/>
          <a:lstStyle/>
          <a:p>
            <a:endParaRPr/>
          </a:p>
        </p:txBody>
      </p:sp>
      <p:sp>
        <p:nvSpPr>
          <p:cNvPr id="28" name="object 28"/>
          <p:cNvSpPr/>
          <p:nvPr/>
        </p:nvSpPr>
        <p:spPr>
          <a:xfrm>
            <a:off x="8706993" y="2185797"/>
            <a:ext cx="149098" cy="195198"/>
          </a:xfrm>
          <a:prstGeom prst="rect">
            <a:avLst/>
          </a:prstGeom>
          <a:blipFill>
            <a:blip r:embed="rId17" cstate="print"/>
            <a:stretch>
              <a:fillRect/>
            </a:stretch>
          </a:blipFill>
        </p:spPr>
        <p:txBody>
          <a:bodyPr wrap="square" lIns="0" tIns="0" rIns="0" bIns="0" rtlCol="0"/>
          <a:lstStyle/>
          <a:p>
            <a:endParaRPr/>
          </a:p>
        </p:txBody>
      </p:sp>
      <p:sp>
        <p:nvSpPr>
          <p:cNvPr id="29" name="object 29"/>
          <p:cNvSpPr/>
          <p:nvPr/>
        </p:nvSpPr>
        <p:spPr>
          <a:xfrm>
            <a:off x="8703564" y="2609075"/>
            <a:ext cx="159232" cy="238518"/>
          </a:xfrm>
          <a:prstGeom prst="rect">
            <a:avLst/>
          </a:prstGeom>
          <a:blipFill>
            <a:blip r:embed="rId18" cstate="print"/>
            <a:stretch>
              <a:fillRect/>
            </a:stretch>
          </a:blipFill>
        </p:spPr>
        <p:txBody>
          <a:bodyPr wrap="square" lIns="0" tIns="0" rIns="0" bIns="0" rtlCol="0"/>
          <a:lstStyle/>
          <a:p>
            <a:endParaRPr/>
          </a:p>
        </p:txBody>
      </p:sp>
      <p:sp>
        <p:nvSpPr>
          <p:cNvPr id="30" name="object 30"/>
          <p:cNvSpPr/>
          <p:nvPr/>
        </p:nvSpPr>
        <p:spPr>
          <a:xfrm>
            <a:off x="8726169" y="2618613"/>
            <a:ext cx="115951" cy="194309"/>
          </a:xfrm>
          <a:prstGeom prst="rect">
            <a:avLst/>
          </a:prstGeom>
          <a:blipFill>
            <a:blip r:embed="rId19" cstate="print"/>
            <a:stretch>
              <a:fillRect/>
            </a:stretch>
          </a:blipFill>
        </p:spPr>
        <p:txBody>
          <a:bodyPr wrap="square" lIns="0" tIns="0" rIns="0" bIns="0" rtlCol="0"/>
          <a:lstStyle/>
          <a:p>
            <a:endParaRPr/>
          </a:p>
        </p:txBody>
      </p:sp>
      <p:sp>
        <p:nvSpPr>
          <p:cNvPr id="31" name="object 31"/>
          <p:cNvSpPr/>
          <p:nvPr/>
        </p:nvSpPr>
        <p:spPr>
          <a:xfrm>
            <a:off x="8671559" y="3034283"/>
            <a:ext cx="209537" cy="244601"/>
          </a:xfrm>
          <a:prstGeom prst="rect">
            <a:avLst/>
          </a:prstGeom>
          <a:blipFill>
            <a:blip r:embed="rId20" cstate="print"/>
            <a:stretch>
              <a:fillRect/>
            </a:stretch>
          </a:blipFill>
        </p:spPr>
        <p:txBody>
          <a:bodyPr wrap="square" lIns="0" tIns="0" rIns="0" bIns="0" rtlCol="0"/>
          <a:lstStyle/>
          <a:p>
            <a:endParaRPr/>
          </a:p>
        </p:txBody>
      </p:sp>
      <p:sp>
        <p:nvSpPr>
          <p:cNvPr id="32" name="object 32"/>
          <p:cNvSpPr/>
          <p:nvPr/>
        </p:nvSpPr>
        <p:spPr>
          <a:xfrm>
            <a:off x="8694801" y="3043554"/>
            <a:ext cx="166370" cy="200913"/>
          </a:xfrm>
          <a:prstGeom prst="rect">
            <a:avLst/>
          </a:prstGeom>
          <a:blipFill>
            <a:blip r:embed="rId21" cstate="print"/>
            <a:stretch>
              <a:fillRect/>
            </a:stretch>
          </a:blipFill>
        </p:spPr>
        <p:txBody>
          <a:bodyPr wrap="square" lIns="0" tIns="0" rIns="0" bIns="0" rtlCol="0"/>
          <a:lstStyle/>
          <a:p>
            <a:endParaRPr/>
          </a:p>
        </p:txBody>
      </p:sp>
      <p:sp>
        <p:nvSpPr>
          <p:cNvPr id="33" name="object 33"/>
          <p:cNvSpPr/>
          <p:nvPr/>
        </p:nvSpPr>
        <p:spPr>
          <a:xfrm>
            <a:off x="8692895" y="3470135"/>
            <a:ext cx="188226" cy="238518"/>
          </a:xfrm>
          <a:prstGeom prst="rect">
            <a:avLst/>
          </a:prstGeom>
          <a:blipFill>
            <a:blip r:embed="rId22" cstate="print"/>
            <a:stretch>
              <a:fillRect/>
            </a:stretch>
          </a:blipFill>
        </p:spPr>
        <p:txBody>
          <a:bodyPr wrap="square" lIns="0" tIns="0" rIns="0" bIns="0" rtlCol="0"/>
          <a:lstStyle/>
          <a:p>
            <a:endParaRPr/>
          </a:p>
        </p:txBody>
      </p:sp>
      <p:sp>
        <p:nvSpPr>
          <p:cNvPr id="34" name="object 34"/>
          <p:cNvSpPr/>
          <p:nvPr/>
        </p:nvSpPr>
        <p:spPr>
          <a:xfrm>
            <a:off x="8715502" y="3479672"/>
            <a:ext cx="144653" cy="195198"/>
          </a:xfrm>
          <a:prstGeom prst="rect">
            <a:avLst/>
          </a:prstGeom>
          <a:blipFill>
            <a:blip r:embed="rId23" cstate="print"/>
            <a:stretch>
              <a:fillRect/>
            </a:stretch>
          </a:blipFill>
        </p:spPr>
        <p:txBody>
          <a:bodyPr wrap="square" lIns="0" tIns="0" rIns="0" bIns="0" rtlCol="0"/>
          <a:lstStyle/>
          <a:p>
            <a:endParaRPr/>
          </a:p>
        </p:txBody>
      </p:sp>
      <p:sp>
        <p:nvSpPr>
          <p:cNvPr id="35" name="object 35"/>
          <p:cNvSpPr/>
          <p:nvPr/>
        </p:nvSpPr>
        <p:spPr>
          <a:xfrm>
            <a:off x="8670035" y="3904488"/>
            <a:ext cx="221742" cy="238518"/>
          </a:xfrm>
          <a:prstGeom prst="rect">
            <a:avLst/>
          </a:prstGeom>
          <a:blipFill>
            <a:blip r:embed="rId3" cstate="print"/>
            <a:stretch>
              <a:fillRect/>
            </a:stretch>
          </a:blipFill>
        </p:spPr>
        <p:txBody>
          <a:bodyPr wrap="square" lIns="0" tIns="0" rIns="0" bIns="0" rtlCol="0"/>
          <a:lstStyle/>
          <a:p>
            <a:endParaRPr/>
          </a:p>
        </p:txBody>
      </p:sp>
      <p:sp>
        <p:nvSpPr>
          <p:cNvPr id="36" name="object 36"/>
          <p:cNvSpPr/>
          <p:nvPr/>
        </p:nvSpPr>
        <p:spPr>
          <a:xfrm>
            <a:off x="8692006" y="3913111"/>
            <a:ext cx="179578" cy="196138"/>
          </a:xfrm>
          <a:prstGeom prst="rect">
            <a:avLst/>
          </a:prstGeom>
          <a:blipFill>
            <a:blip r:embed="rId24" cstate="print"/>
            <a:stretch>
              <a:fillRect/>
            </a:stretch>
          </a:blipFill>
        </p:spPr>
        <p:txBody>
          <a:bodyPr wrap="square" lIns="0" tIns="0" rIns="0" bIns="0" rtlCol="0"/>
          <a:lstStyle/>
          <a:p>
            <a:endParaRPr/>
          </a:p>
        </p:txBody>
      </p:sp>
      <p:sp>
        <p:nvSpPr>
          <p:cNvPr id="37" name="object 37"/>
          <p:cNvSpPr/>
          <p:nvPr/>
        </p:nvSpPr>
        <p:spPr>
          <a:xfrm>
            <a:off x="8714231" y="4337303"/>
            <a:ext cx="150088" cy="238518"/>
          </a:xfrm>
          <a:prstGeom prst="rect">
            <a:avLst/>
          </a:prstGeom>
          <a:blipFill>
            <a:blip r:embed="rId9" cstate="print"/>
            <a:stretch>
              <a:fillRect/>
            </a:stretch>
          </a:blipFill>
        </p:spPr>
        <p:txBody>
          <a:bodyPr wrap="square" lIns="0" tIns="0" rIns="0" bIns="0" rtlCol="0"/>
          <a:lstStyle/>
          <a:p>
            <a:endParaRPr/>
          </a:p>
        </p:txBody>
      </p:sp>
      <p:sp>
        <p:nvSpPr>
          <p:cNvPr id="38" name="object 38"/>
          <p:cNvSpPr/>
          <p:nvPr/>
        </p:nvSpPr>
        <p:spPr>
          <a:xfrm>
            <a:off x="8736838" y="4345927"/>
            <a:ext cx="107696" cy="195249"/>
          </a:xfrm>
          <a:prstGeom prst="rect">
            <a:avLst/>
          </a:prstGeom>
          <a:blipFill>
            <a:blip r:embed="rId25" cstate="print"/>
            <a:stretch>
              <a:fillRect/>
            </a:stretch>
          </a:blipFill>
        </p:spPr>
        <p:txBody>
          <a:bodyPr wrap="square" lIns="0" tIns="0" rIns="0" bIns="0" rtlCol="0"/>
          <a:lstStyle/>
          <a:p>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18503" y="823849"/>
          <a:ext cx="7543800" cy="4126963"/>
        </p:xfrm>
        <a:graphic>
          <a:graphicData uri="http://schemas.openxmlformats.org/drawingml/2006/table">
            <a:tbl>
              <a:tblPr firstRow="1" bandRow="1">
                <a:tableStyleId>{2D5ABB26-0587-4C30-8999-92F81FD0307C}</a:tableStyleId>
              </a:tblPr>
              <a:tblGrid>
                <a:gridCol w="697230">
                  <a:extLst>
                    <a:ext uri="{9D8B030D-6E8A-4147-A177-3AD203B41FA5}">
                      <a16:colId xmlns:a16="http://schemas.microsoft.com/office/drawing/2014/main" xmlns="" val="20000"/>
                    </a:ext>
                  </a:extLst>
                </a:gridCol>
                <a:gridCol w="1244600">
                  <a:extLst>
                    <a:ext uri="{9D8B030D-6E8A-4147-A177-3AD203B41FA5}">
                      <a16:colId xmlns:a16="http://schemas.microsoft.com/office/drawing/2014/main" xmlns="" val="20001"/>
                    </a:ext>
                  </a:extLst>
                </a:gridCol>
                <a:gridCol w="5601970">
                  <a:extLst>
                    <a:ext uri="{9D8B030D-6E8A-4147-A177-3AD203B41FA5}">
                      <a16:colId xmlns:a16="http://schemas.microsoft.com/office/drawing/2014/main" xmlns="" val="20002"/>
                    </a:ext>
                  </a:extLst>
                </a:gridCol>
              </a:tblGrid>
              <a:tr h="437768">
                <a:tc gridSpan="2">
                  <a:txBody>
                    <a:bodyPr/>
                    <a:lstStyle/>
                    <a:p>
                      <a:pPr marL="539750">
                        <a:lnSpc>
                          <a:spcPct val="100000"/>
                        </a:lnSpc>
                        <a:spcBef>
                          <a:spcPts val="969"/>
                        </a:spcBef>
                      </a:pPr>
                      <a:r>
                        <a:rPr sz="1200" b="1" spc="-5" dirty="0">
                          <a:solidFill>
                            <a:srgbClr val="FFFFFF"/>
                          </a:solidFill>
                          <a:latin typeface="Arial"/>
                          <a:cs typeface="Arial"/>
                        </a:rPr>
                        <a:t>CONCEPTO</a:t>
                      </a:r>
                      <a:endParaRPr sz="1200">
                        <a:latin typeface="Arial"/>
                        <a:cs typeface="Arial"/>
                      </a:endParaRPr>
                    </a:p>
                  </a:txBody>
                  <a:tcPr marL="0" marR="0" marT="12318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hMerge="1">
                  <a:txBody>
                    <a:bodyPr/>
                    <a:lstStyle/>
                    <a:p>
                      <a:endParaRPr/>
                    </a:p>
                  </a:txBody>
                  <a:tcPr marL="0" marR="0" marT="0" marB="0"/>
                </a:tc>
                <a:tc>
                  <a:txBody>
                    <a:bodyPr/>
                    <a:lstStyle/>
                    <a:p>
                      <a:pPr marL="1270" algn="ctr">
                        <a:lnSpc>
                          <a:spcPct val="100000"/>
                        </a:lnSpc>
                        <a:spcBef>
                          <a:spcPts val="969"/>
                        </a:spcBef>
                      </a:pPr>
                      <a:r>
                        <a:rPr sz="1200" b="1" spc="-5" dirty="0">
                          <a:solidFill>
                            <a:srgbClr val="FFFFFF"/>
                          </a:solidFill>
                          <a:latin typeface="Arial"/>
                          <a:cs typeface="Arial"/>
                        </a:rPr>
                        <a:t>DESCRIPCIÓN</a:t>
                      </a:r>
                      <a:endParaRPr sz="1200">
                        <a:latin typeface="Arial"/>
                        <a:cs typeface="Arial"/>
                      </a:endParaRPr>
                    </a:p>
                  </a:txBody>
                  <a:tcPr marL="0" marR="0" marT="12318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xmlns="" val="10000"/>
                  </a:ext>
                </a:extLst>
              </a:tr>
              <a:tr h="731520">
                <a:tc rowSpan="7">
                  <a:txBody>
                    <a:bodyPr/>
                    <a:lstStyle/>
                    <a:p>
                      <a:pPr marL="941069">
                        <a:lnSpc>
                          <a:spcPct val="100000"/>
                        </a:lnSpc>
                        <a:spcBef>
                          <a:spcPts val="490"/>
                        </a:spcBef>
                      </a:pPr>
                      <a:r>
                        <a:rPr sz="3600" b="1" dirty="0">
                          <a:solidFill>
                            <a:srgbClr val="FFFFFF"/>
                          </a:solidFill>
                          <a:latin typeface="Arial"/>
                          <a:cs typeface="Arial"/>
                        </a:rPr>
                        <a:t>MEDIDA</a:t>
                      </a:r>
                      <a:endParaRPr sz="3600">
                        <a:latin typeface="Arial"/>
                        <a:cs typeface="Arial"/>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850">
                        <a:latin typeface="Times New Roman"/>
                        <a:cs typeface="Times New Roman"/>
                      </a:endParaRPr>
                    </a:p>
                    <a:p>
                      <a:pPr marL="64135">
                        <a:lnSpc>
                          <a:spcPct val="100000"/>
                        </a:lnSpc>
                      </a:pPr>
                      <a:r>
                        <a:rPr sz="1200" b="1" spc="-15" dirty="0">
                          <a:latin typeface="Arial"/>
                          <a:cs typeface="Arial"/>
                        </a:rPr>
                        <a:t>CATEGORÍA</a:t>
                      </a:r>
                      <a:endParaRPr sz="12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64135" algn="just">
                        <a:lnSpc>
                          <a:spcPts val="1405"/>
                        </a:lnSpc>
                      </a:pPr>
                      <a:r>
                        <a:rPr sz="1200" dirty="0">
                          <a:latin typeface="Arial"/>
                          <a:cs typeface="Arial"/>
                        </a:rPr>
                        <a:t>Se</a:t>
                      </a:r>
                      <a:r>
                        <a:rPr sz="1200" spc="190" dirty="0">
                          <a:latin typeface="Arial"/>
                          <a:cs typeface="Arial"/>
                        </a:rPr>
                        <a:t> </a:t>
                      </a:r>
                      <a:r>
                        <a:rPr sz="1200" spc="-5" dirty="0">
                          <a:latin typeface="Arial"/>
                          <a:cs typeface="Arial"/>
                        </a:rPr>
                        <a:t>registra</a:t>
                      </a:r>
                      <a:r>
                        <a:rPr sz="1200" spc="185" dirty="0">
                          <a:latin typeface="Arial"/>
                          <a:cs typeface="Arial"/>
                        </a:rPr>
                        <a:t> </a:t>
                      </a:r>
                      <a:r>
                        <a:rPr sz="1200" spc="-10" dirty="0">
                          <a:latin typeface="Arial"/>
                          <a:cs typeface="Arial"/>
                        </a:rPr>
                        <a:t>la</a:t>
                      </a:r>
                      <a:r>
                        <a:rPr sz="1200" spc="190" dirty="0">
                          <a:latin typeface="Arial"/>
                          <a:cs typeface="Arial"/>
                        </a:rPr>
                        <a:t> </a:t>
                      </a:r>
                      <a:r>
                        <a:rPr sz="1200" spc="-15" dirty="0">
                          <a:latin typeface="Arial"/>
                          <a:cs typeface="Arial"/>
                        </a:rPr>
                        <a:t>CATEGORÍA</a:t>
                      </a:r>
                      <a:r>
                        <a:rPr sz="1200" spc="120" dirty="0">
                          <a:latin typeface="Arial"/>
                          <a:cs typeface="Arial"/>
                        </a:rPr>
                        <a:t> </a:t>
                      </a:r>
                      <a:r>
                        <a:rPr sz="1200" dirty="0">
                          <a:latin typeface="Arial"/>
                          <a:cs typeface="Arial"/>
                        </a:rPr>
                        <a:t>en</a:t>
                      </a:r>
                      <a:r>
                        <a:rPr sz="1200" spc="180" dirty="0">
                          <a:latin typeface="Arial"/>
                          <a:cs typeface="Arial"/>
                        </a:rPr>
                        <a:t> </a:t>
                      </a:r>
                      <a:r>
                        <a:rPr sz="1200" spc="-5" dirty="0">
                          <a:latin typeface="Arial"/>
                          <a:cs typeface="Arial"/>
                        </a:rPr>
                        <a:t>la</a:t>
                      </a:r>
                      <a:r>
                        <a:rPr sz="1200" spc="190" dirty="0">
                          <a:latin typeface="Arial"/>
                          <a:cs typeface="Arial"/>
                        </a:rPr>
                        <a:t> </a:t>
                      </a:r>
                      <a:r>
                        <a:rPr sz="1200" spc="-10" dirty="0">
                          <a:latin typeface="Arial"/>
                          <a:cs typeface="Arial"/>
                        </a:rPr>
                        <a:t>cual</a:t>
                      </a:r>
                      <a:r>
                        <a:rPr sz="1200" spc="190" dirty="0">
                          <a:latin typeface="Arial"/>
                          <a:cs typeface="Arial"/>
                        </a:rPr>
                        <a:t> </a:t>
                      </a:r>
                      <a:r>
                        <a:rPr sz="1200" spc="-10" dirty="0">
                          <a:latin typeface="Arial"/>
                          <a:cs typeface="Arial"/>
                        </a:rPr>
                        <a:t>se</a:t>
                      </a:r>
                      <a:r>
                        <a:rPr sz="1200" spc="190" dirty="0">
                          <a:latin typeface="Arial"/>
                          <a:cs typeface="Arial"/>
                        </a:rPr>
                        <a:t> </a:t>
                      </a:r>
                      <a:r>
                        <a:rPr sz="1200" spc="-5" dirty="0">
                          <a:latin typeface="Arial"/>
                          <a:cs typeface="Arial"/>
                        </a:rPr>
                        <a:t>clasifica</a:t>
                      </a:r>
                      <a:r>
                        <a:rPr sz="1200" spc="195" dirty="0">
                          <a:latin typeface="Arial"/>
                          <a:cs typeface="Arial"/>
                        </a:rPr>
                        <a:t> </a:t>
                      </a:r>
                      <a:r>
                        <a:rPr sz="1200" spc="-10" dirty="0">
                          <a:latin typeface="Arial"/>
                          <a:cs typeface="Arial"/>
                        </a:rPr>
                        <a:t>la</a:t>
                      </a:r>
                      <a:r>
                        <a:rPr sz="1200" spc="195" dirty="0">
                          <a:latin typeface="Arial"/>
                          <a:cs typeface="Arial"/>
                        </a:rPr>
                        <a:t> </a:t>
                      </a:r>
                      <a:r>
                        <a:rPr sz="1200" spc="-10" dirty="0">
                          <a:latin typeface="Arial"/>
                          <a:cs typeface="Arial"/>
                        </a:rPr>
                        <a:t>medida</a:t>
                      </a:r>
                      <a:r>
                        <a:rPr sz="1200" spc="190" dirty="0">
                          <a:latin typeface="Arial"/>
                          <a:cs typeface="Arial"/>
                        </a:rPr>
                        <a:t> </a:t>
                      </a:r>
                      <a:r>
                        <a:rPr sz="1200" b="1" spc="-5" dirty="0">
                          <a:latin typeface="Arial"/>
                          <a:cs typeface="Arial"/>
                        </a:rPr>
                        <a:t>(Reorganización</a:t>
                      </a:r>
                      <a:endParaRPr sz="1200">
                        <a:latin typeface="Arial"/>
                        <a:cs typeface="Arial"/>
                      </a:endParaRPr>
                    </a:p>
                    <a:p>
                      <a:pPr marL="64135" marR="55244" algn="just">
                        <a:lnSpc>
                          <a:spcPct val="100000"/>
                        </a:lnSpc>
                      </a:pPr>
                      <a:r>
                        <a:rPr sz="1200" b="1" spc="-5" dirty="0">
                          <a:latin typeface="Arial"/>
                          <a:cs typeface="Arial"/>
                        </a:rPr>
                        <a:t>Administrativa; </a:t>
                      </a:r>
                      <a:r>
                        <a:rPr sz="1200" b="1" dirty="0">
                          <a:latin typeface="Arial"/>
                          <a:cs typeface="Arial"/>
                        </a:rPr>
                        <a:t>Fortalecimiento </a:t>
                      </a:r>
                      <a:r>
                        <a:rPr sz="1200" b="1" spc="-5" dirty="0">
                          <a:latin typeface="Arial"/>
                          <a:cs typeface="Arial"/>
                        </a:rPr>
                        <a:t>de Ingresos; Racionalización de Gastos;  Saneamiento de Pasivos; Reestructuración de </a:t>
                      </a:r>
                      <a:r>
                        <a:rPr sz="1200" b="1" dirty="0">
                          <a:latin typeface="Arial"/>
                          <a:cs typeface="Arial"/>
                        </a:rPr>
                        <a:t>la </a:t>
                      </a:r>
                      <a:r>
                        <a:rPr sz="1200" b="1" spc="-5" dirty="0">
                          <a:latin typeface="Arial"/>
                          <a:cs typeface="Arial"/>
                        </a:rPr>
                        <a:t>Deuda)</a:t>
                      </a:r>
                      <a:r>
                        <a:rPr sz="1200" spc="-5" dirty="0">
                          <a:latin typeface="Arial"/>
                          <a:cs typeface="Arial"/>
                        </a:rPr>
                        <a:t>. </a:t>
                      </a:r>
                      <a:r>
                        <a:rPr sz="1200" dirty="0">
                          <a:latin typeface="Arial"/>
                          <a:cs typeface="Arial"/>
                        </a:rPr>
                        <a:t>Esta </a:t>
                      </a:r>
                      <a:r>
                        <a:rPr sz="1200" spc="-10" dirty="0">
                          <a:latin typeface="Arial"/>
                          <a:cs typeface="Arial"/>
                        </a:rPr>
                        <a:t>debe  </a:t>
                      </a:r>
                      <a:r>
                        <a:rPr sz="1200" spc="-5" dirty="0">
                          <a:latin typeface="Arial"/>
                          <a:cs typeface="Arial"/>
                        </a:rPr>
                        <a:t>corresponder fielmente a la registrada en el cuadro</a:t>
                      </a:r>
                      <a:r>
                        <a:rPr sz="1200" spc="-80" dirty="0">
                          <a:latin typeface="Arial"/>
                          <a:cs typeface="Arial"/>
                        </a:rPr>
                        <a:t> </a:t>
                      </a:r>
                      <a:r>
                        <a:rPr sz="1200" spc="-5" dirty="0">
                          <a:latin typeface="Arial"/>
                          <a:cs typeface="Arial"/>
                        </a:rPr>
                        <a:t>31.</a:t>
                      </a:r>
                      <a:endParaRPr sz="12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1"/>
                  </a:ext>
                </a:extLst>
              </a:tr>
              <a:tr h="599059">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nSpc>
                          <a:spcPct val="100000"/>
                        </a:lnSpc>
                        <a:spcBef>
                          <a:spcPts val="55"/>
                        </a:spcBef>
                      </a:pPr>
                      <a:endParaRPr sz="1350">
                        <a:latin typeface="Times New Roman"/>
                        <a:cs typeface="Times New Roman"/>
                      </a:endParaRPr>
                    </a:p>
                    <a:p>
                      <a:pPr marL="64135">
                        <a:lnSpc>
                          <a:spcPct val="100000"/>
                        </a:lnSpc>
                      </a:pPr>
                      <a:r>
                        <a:rPr sz="1200" b="1" spc="-10" dirty="0">
                          <a:latin typeface="Arial"/>
                          <a:cs typeface="Arial"/>
                        </a:rPr>
                        <a:t>ASPECTO</a:t>
                      </a:r>
                      <a:endParaRPr sz="1200">
                        <a:latin typeface="Arial"/>
                        <a:cs typeface="Arial"/>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nSpc>
                          <a:spcPct val="100000"/>
                        </a:lnSpc>
                        <a:spcBef>
                          <a:spcPts val="55"/>
                        </a:spcBef>
                      </a:pPr>
                      <a:endParaRPr sz="1350">
                        <a:latin typeface="Times New Roman"/>
                        <a:cs typeface="Times New Roman"/>
                      </a:endParaRPr>
                    </a:p>
                    <a:p>
                      <a:pPr marL="64135">
                        <a:lnSpc>
                          <a:spcPct val="100000"/>
                        </a:lnSpc>
                      </a:pPr>
                      <a:r>
                        <a:rPr sz="1200" spc="-5" dirty="0">
                          <a:latin typeface="Arial"/>
                          <a:cs typeface="Arial"/>
                        </a:rPr>
                        <a:t>ENTORNO</a:t>
                      </a:r>
                      <a:endParaRPr sz="1200">
                        <a:latin typeface="Arial"/>
                        <a:cs typeface="Arial"/>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2"/>
                  </a:ext>
                </a:extLst>
              </a:tr>
              <a:tr h="441959">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90"/>
                        </a:spcBef>
                      </a:pPr>
                      <a:r>
                        <a:rPr sz="1200" b="1" dirty="0">
                          <a:latin typeface="Arial"/>
                          <a:cs typeface="Arial"/>
                        </a:rPr>
                        <a:t>TIPO</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a:lnSpc>
                          <a:spcPct val="100000"/>
                        </a:lnSpc>
                        <a:spcBef>
                          <a:spcPts val="990"/>
                        </a:spcBef>
                      </a:pPr>
                      <a:r>
                        <a:rPr sz="1200" spc="-5" dirty="0">
                          <a:latin typeface="Arial"/>
                          <a:cs typeface="Arial"/>
                        </a:rPr>
                        <a:t>Se registra el </a:t>
                      </a:r>
                      <a:r>
                        <a:rPr sz="1200" dirty="0">
                          <a:latin typeface="Arial"/>
                          <a:cs typeface="Arial"/>
                        </a:rPr>
                        <a:t>TIPO </a:t>
                      </a:r>
                      <a:r>
                        <a:rPr sz="1200" spc="-5" dirty="0">
                          <a:latin typeface="Arial"/>
                          <a:cs typeface="Arial"/>
                        </a:rPr>
                        <a:t>de </a:t>
                      </a:r>
                      <a:r>
                        <a:rPr sz="1200" dirty="0">
                          <a:latin typeface="Arial"/>
                          <a:cs typeface="Arial"/>
                        </a:rPr>
                        <a:t>medida (Ofensiva; Adaptativa; </a:t>
                      </a:r>
                      <a:r>
                        <a:rPr sz="1200" spc="-5" dirty="0">
                          <a:latin typeface="Arial"/>
                          <a:cs typeface="Arial"/>
                        </a:rPr>
                        <a:t>Reactiva;</a:t>
                      </a:r>
                      <a:r>
                        <a:rPr sz="1200" spc="-170" dirty="0">
                          <a:latin typeface="Arial"/>
                          <a:cs typeface="Arial"/>
                        </a:rPr>
                        <a:t> </a:t>
                      </a:r>
                      <a:r>
                        <a:rPr sz="1200" spc="-5" dirty="0">
                          <a:latin typeface="Arial"/>
                          <a:cs typeface="Arial"/>
                        </a:rPr>
                        <a:t>Defensiva).</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3"/>
                  </a:ext>
                </a:extLst>
              </a:tr>
              <a:tr h="441960">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90"/>
                        </a:spcBef>
                      </a:pPr>
                      <a:r>
                        <a:rPr sz="1200" b="1" spc="-5" dirty="0">
                          <a:latin typeface="Arial"/>
                          <a:cs typeface="Arial"/>
                        </a:rPr>
                        <a:t>DESCRIPCION</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6515">
                        <a:lnSpc>
                          <a:spcPct val="100000"/>
                        </a:lnSpc>
                        <a:spcBef>
                          <a:spcPts val="270"/>
                        </a:spcBef>
                      </a:pPr>
                      <a:r>
                        <a:rPr sz="1200" spc="-5" dirty="0">
                          <a:latin typeface="Arial"/>
                          <a:cs typeface="Arial"/>
                        </a:rPr>
                        <a:t>Se transcribe fielmente la MEDIDA registrada en el cuadro 31 </a:t>
                      </a:r>
                      <a:r>
                        <a:rPr sz="1200" spc="-10" dirty="0">
                          <a:latin typeface="Arial"/>
                          <a:cs typeface="Arial"/>
                        </a:rPr>
                        <a:t>que </a:t>
                      </a:r>
                      <a:r>
                        <a:rPr sz="1200" spc="-5" dirty="0">
                          <a:latin typeface="Arial"/>
                          <a:cs typeface="Arial"/>
                        </a:rPr>
                        <a:t>se relaciona  con las proyecciones de producción, ingresos o</a:t>
                      </a:r>
                      <a:r>
                        <a:rPr sz="1200" spc="-60" dirty="0">
                          <a:latin typeface="Arial"/>
                          <a:cs typeface="Arial"/>
                        </a:rPr>
                        <a:t> </a:t>
                      </a:r>
                      <a:r>
                        <a:rPr sz="1200" spc="-5" dirty="0">
                          <a:latin typeface="Arial"/>
                          <a:cs typeface="Arial"/>
                        </a:rPr>
                        <a:t>gastos.</a:t>
                      </a:r>
                      <a:endParaRPr sz="1200">
                        <a:latin typeface="Arial"/>
                        <a:cs typeface="Arial"/>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4"/>
                  </a:ext>
                </a:extLst>
              </a:tr>
              <a:tr h="442023">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90"/>
                        </a:spcBef>
                      </a:pPr>
                      <a:r>
                        <a:rPr sz="1200" b="1" spc="-25" dirty="0">
                          <a:latin typeface="Arial"/>
                          <a:cs typeface="Arial"/>
                        </a:rPr>
                        <a:t>META</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5244">
                        <a:lnSpc>
                          <a:spcPct val="100000"/>
                        </a:lnSpc>
                        <a:spcBef>
                          <a:spcPts val="270"/>
                        </a:spcBef>
                      </a:pPr>
                      <a:r>
                        <a:rPr sz="1200" spc="-5" dirty="0">
                          <a:latin typeface="Arial"/>
                          <a:cs typeface="Arial"/>
                        </a:rPr>
                        <a:t>Se transcribe fielmente </a:t>
                      </a:r>
                      <a:r>
                        <a:rPr sz="1200" spc="-10" dirty="0">
                          <a:latin typeface="Arial"/>
                          <a:cs typeface="Arial"/>
                        </a:rPr>
                        <a:t>la </a:t>
                      </a:r>
                      <a:r>
                        <a:rPr sz="1200" spc="-25" dirty="0">
                          <a:latin typeface="Arial"/>
                          <a:cs typeface="Arial"/>
                        </a:rPr>
                        <a:t>META </a:t>
                      </a:r>
                      <a:r>
                        <a:rPr sz="1200" spc="-5" dirty="0">
                          <a:latin typeface="Arial"/>
                          <a:cs typeface="Arial"/>
                        </a:rPr>
                        <a:t>registrada </a:t>
                      </a:r>
                      <a:r>
                        <a:rPr sz="1200" spc="-10" dirty="0">
                          <a:latin typeface="Arial"/>
                          <a:cs typeface="Arial"/>
                        </a:rPr>
                        <a:t>en </a:t>
                      </a:r>
                      <a:r>
                        <a:rPr sz="1200" spc="-5" dirty="0">
                          <a:latin typeface="Arial"/>
                          <a:cs typeface="Arial"/>
                        </a:rPr>
                        <a:t>el cuadro </a:t>
                      </a:r>
                      <a:r>
                        <a:rPr sz="1200" spc="-10" dirty="0">
                          <a:latin typeface="Arial"/>
                          <a:cs typeface="Arial"/>
                        </a:rPr>
                        <a:t>31 que </a:t>
                      </a:r>
                      <a:r>
                        <a:rPr sz="1200" spc="-5" dirty="0">
                          <a:latin typeface="Arial"/>
                          <a:cs typeface="Arial"/>
                        </a:rPr>
                        <a:t>se relaciona con  </a:t>
                      </a:r>
                      <a:r>
                        <a:rPr sz="1200" dirty="0">
                          <a:latin typeface="Arial"/>
                          <a:cs typeface="Arial"/>
                        </a:rPr>
                        <a:t>medida</a:t>
                      </a:r>
                      <a:r>
                        <a:rPr sz="1200" spc="-40" dirty="0">
                          <a:latin typeface="Arial"/>
                          <a:cs typeface="Arial"/>
                        </a:rPr>
                        <a:t> </a:t>
                      </a:r>
                      <a:r>
                        <a:rPr sz="1200" spc="-5" dirty="0">
                          <a:latin typeface="Arial"/>
                          <a:cs typeface="Arial"/>
                        </a:rPr>
                        <a:t>propuesta.</a:t>
                      </a:r>
                      <a:endParaRPr sz="1200">
                        <a:latin typeface="Arial"/>
                        <a:cs typeface="Arial"/>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5"/>
                  </a:ext>
                </a:extLst>
              </a:tr>
              <a:tr h="433654">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60"/>
                        </a:spcBef>
                      </a:pPr>
                      <a:r>
                        <a:rPr sz="1200" b="1" spc="-10" dirty="0">
                          <a:latin typeface="Arial"/>
                          <a:cs typeface="Arial"/>
                        </a:rPr>
                        <a:t>INDICADOR</a:t>
                      </a:r>
                      <a:endParaRPr sz="1200">
                        <a:latin typeface="Arial"/>
                        <a:cs typeface="Arial"/>
                      </a:endParaRPr>
                    </a:p>
                  </a:txBody>
                  <a:tcPr marL="0" marR="0" marT="1219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5880">
                        <a:lnSpc>
                          <a:spcPct val="100000"/>
                        </a:lnSpc>
                        <a:spcBef>
                          <a:spcPts val="240"/>
                        </a:spcBef>
                      </a:pPr>
                      <a:r>
                        <a:rPr sz="1200" spc="-5" dirty="0">
                          <a:latin typeface="Arial"/>
                          <a:cs typeface="Arial"/>
                        </a:rPr>
                        <a:t>Se transcribe fielmente el detalle del INDICADOR registrado </a:t>
                      </a:r>
                      <a:r>
                        <a:rPr sz="1200" spc="-10" dirty="0">
                          <a:latin typeface="Arial"/>
                          <a:cs typeface="Arial"/>
                        </a:rPr>
                        <a:t>en </a:t>
                      </a:r>
                      <a:r>
                        <a:rPr sz="1200" spc="-5" dirty="0">
                          <a:latin typeface="Arial"/>
                          <a:cs typeface="Arial"/>
                        </a:rPr>
                        <a:t>el </a:t>
                      </a:r>
                      <a:r>
                        <a:rPr sz="1200" spc="-10" dirty="0">
                          <a:latin typeface="Arial"/>
                          <a:cs typeface="Arial"/>
                        </a:rPr>
                        <a:t>cuadro 31 </a:t>
                      </a:r>
                      <a:r>
                        <a:rPr sz="1200" spc="-15" dirty="0">
                          <a:latin typeface="Arial"/>
                          <a:cs typeface="Arial"/>
                        </a:rPr>
                        <a:t>que  </a:t>
                      </a:r>
                      <a:r>
                        <a:rPr sz="1200" spc="-5" dirty="0">
                          <a:latin typeface="Arial"/>
                          <a:cs typeface="Arial"/>
                        </a:rPr>
                        <a:t>se </a:t>
                      </a:r>
                      <a:r>
                        <a:rPr sz="1200" dirty="0">
                          <a:latin typeface="Arial"/>
                          <a:cs typeface="Arial"/>
                        </a:rPr>
                        <a:t>relaciona </a:t>
                      </a:r>
                      <a:r>
                        <a:rPr sz="1200" spc="-5" dirty="0">
                          <a:latin typeface="Arial"/>
                          <a:cs typeface="Arial"/>
                        </a:rPr>
                        <a:t>con la </a:t>
                      </a:r>
                      <a:r>
                        <a:rPr sz="1200" dirty="0">
                          <a:latin typeface="Arial"/>
                          <a:cs typeface="Arial"/>
                        </a:rPr>
                        <a:t>medida</a:t>
                      </a:r>
                      <a:r>
                        <a:rPr sz="1200" spc="-45" dirty="0">
                          <a:latin typeface="Arial"/>
                          <a:cs typeface="Arial"/>
                        </a:rPr>
                        <a:t> </a:t>
                      </a:r>
                      <a:r>
                        <a:rPr sz="1200" spc="-5" dirty="0">
                          <a:latin typeface="Arial"/>
                          <a:cs typeface="Arial"/>
                        </a:rPr>
                        <a:t>propuesta.</a:t>
                      </a:r>
                      <a:endParaRPr sz="120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6"/>
                  </a:ext>
                </a:extLst>
              </a:tr>
              <a:tr h="599020">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400">
                        <a:latin typeface="Times New Roman"/>
                        <a:cs typeface="Times New Roman"/>
                      </a:endParaRPr>
                    </a:p>
                    <a:p>
                      <a:pPr marL="64135">
                        <a:lnSpc>
                          <a:spcPct val="100000"/>
                        </a:lnSpc>
                      </a:pPr>
                      <a:r>
                        <a:rPr sz="1200" b="1" spc="-5" dirty="0">
                          <a:latin typeface="Arial"/>
                          <a:cs typeface="Arial"/>
                        </a:rPr>
                        <a:t>SUPUESTOS</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4610" algn="just">
                        <a:lnSpc>
                          <a:spcPct val="100000"/>
                        </a:lnSpc>
                        <a:spcBef>
                          <a:spcPts val="170"/>
                        </a:spcBef>
                      </a:pPr>
                      <a:r>
                        <a:rPr sz="1200" spc="-5" dirty="0">
                          <a:latin typeface="Arial"/>
                          <a:cs typeface="Arial"/>
                        </a:rPr>
                        <a:t>Se </a:t>
                      </a:r>
                      <a:r>
                        <a:rPr sz="1200" spc="-10" dirty="0">
                          <a:latin typeface="Arial"/>
                          <a:cs typeface="Arial"/>
                        </a:rPr>
                        <a:t>relacionan cada una de </a:t>
                      </a:r>
                      <a:r>
                        <a:rPr sz="1200" spc="-5" dirty="0">
                          <a:latin typeface="Arial"/>
                          <a:cs typeface="Arial"/>
                        </a:rPr>
                        <a:t>las </a:t>
                      </a:r>
                      <a:r>
                        <a:rPr sz="1200" spc="-10" dirty="0">
                          <a:latin typeface="Arial"/>
                          <a:cs typeface="Arial"/>
                        </a:rPr>
                        <a:t>condiciones de entorno </a:t>
                      </a:r>
                      <a:r>
                        <a:rPr sz="1200" dirty="0">
                          <a:latin typeface="Arial"/>
                          <a:cs typeface="Arial"/>
                        </a:rPr>
                        <a:t>y </a:t>
                      </a:r>
                      <a:r>
                        <a:rPr sz="1200" spc="-5" dirty="0">
                          <a:latin typeface="Arial"/>
                          <a:cs typeface="Arial"/>
                        </a:rPr>
                        <a:t>actuaciones propias de  la ESE, </a:t>
                      </a:r>
                      <a:r>
                        <a:rPr sz="1200" dirty="0">
                          <a:latin typeface="Arial"/>
                          <a:cs typeface="Arial"/>
                        </a:rPr>
                        <a:t>a </a:t>
                      </a:r>
                      <a:r>
                        <a:rPr sz="1200" spc="-5" dirty="0">
                          <a:latin typeface="Arial"/>
                          <a:cs typeface="Arial"/>
                        </a:rPr>
                        <a:t>través de </a:t>
                      </a:r>
                      <a:r>
                        <a:rPr sz="1200" spc="-10" dirty="0">
                          <a:latin typeface="Arial"/>
                          <a:cs typeface="Arial"/>
                        </a:rPr>
                        <a:t>las </a:t>
                      </a:r>
                      <a:r>
                        <a:rPr sz="1200" spc="-5" dirty="0">
                          <a:latin typeface="Arial"/>
                          <a:cs typeface="Arial"/>
                        </a:rPr>
                        <a:t>cuales </a:t>
                      </a:r>
                      <a:r>
                        <a:rPr sz="1200" spc="-10" dirty="0">
                          <a:latin typeface="Arial"/>
                          <a:cs typeface="Arial"/>
                        </a:rPr>
                        <a:t>se </a:t>
                      </a:r>
                      <a:r>
                        <a:rPr sz="1200" spc="-5" dirty="0">
                          <a:latin typeface="Arial"/>
                          <a:cs typeface="Arial"/>
                        </a:rPr>
                        <a:t>alcanzarían </a:t>
                      </a:r>
                      <a:r>
                        <a:rPr sz="1200" dirty="0">
                          <a:latin typeface="Arial"/>
                          <a:cs typeface="Arial"/>
                        </a:rPr>
                        <a:t>las </a:t>
                      </a:r>
                      <a:r>
                        <a:rPr sz="1200" spc="-5" dirty="0">
                          <a:latin typeface="Arial"/>
                          <a:cs typeface="Arial"/>
                        </a:rPr>
                        <a:t>proyecciones propuestas </a:t>
                      </a:r>
                      <a:r>
                        <a:rPr sz="1200" dirty="0">
                          <a:latin typeface="Arial"/>
                          <a:cs typeface="Arial"/>
                        </a:rPr>
                        <a:t>en </a:t>
                      </a:r>
                      <a:r>
                        <a:rPr sz="1200" spc="-15" dirty="0">
                          <a:latin typeface="Arial"/>
                          <a:cs typeface="Arial"/>
                        </a:rPr>
                        <a:t>la  </a:t>
                      </a:r>
                      <a:r>
                        <a:rPr sz="1200" dirty="0">
                          <a:latin typeface="Arial"/>
                          <a:cs typeface="Arial"/>
                        </a:rPr>
                        <a:t>medida </a:t>
                      </a:r>
                      <a:r>
                        <a:rPr sz="1200" spc="-5" dirty="0">
                          <a:latin typeface="Arial"/>
                          <a:cs typeface="Arial"/>
                        </a:rPr>
                        <a:t>relacionadas </a:t>
                      </a:r>
                      <a:r>
                        <a:rPr sz="1200" dirty="0">
                          <a:latin typeface="Arial"/>
                          <a:cs typeface="Arial"/>
                        </a:rPr>
                        <a:t>con: </a:t>
                      </a:r>
                      <a:r>
                        <a:rPr sz="1200" b="1" dirty="0">
                          <a:latin typeface="Arial"/>
                          <a:cs typeface="Arial"/>
                        </a:rPr>
                        <a:t>Producción, Ingresos o</a:t>
                      </a:r>
                      <a:r>
                        <a:rPr sz="1200" b="1" spc="-80" dirty="0">
                          <a:latin typeface="Arial"/>
                          <a:cs typeface="Arial"/>
                        </a:rPr>
                        <a:t> </a:t>
                      </a:r>
                      <a:r>
                        <a:rPr sz="1200" b="1" dirty="0">
                          <a:latin typeface="Arial"/>
                          <a:cs typeface="Arial"/>
                        </a:rPr>
                        <a:t>Gastos.</a:t>
                      </a:r>
                      <a:endParaRPr sz="1200">
                        <a:latin typeface="Arial"/>
                        <a:cs typeface="Arial"/>
                      </a:endParaRPr>
                    </a:p>
                  </a:txBody>
                  <a:tcPr marL="0" marR="0" marT="21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7"/>
                  </a:ext>
                </a:extLst>
              </a:tr>
            </a:tbl>
          </a:graphicData>
        </a:graphic>
      </p:graphicFrame>
      <p:sp>
        <p:nvSpPr>
          <p:cNvPr id="3" name="object 3"/>
          <p:cNvSpPr/>
          <p:nvPr/>
        </p:nvSpPr>
        <p:spPr>
          <a:xfrm>
            <a:off x="8007032" y="780270"/>
            <a:ext cx="1119504" cy="42695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235695" y="1309103"/>
            <a:ext cx="221742" cy="23851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257667" y="1317752"/>
            <a:ext cx="179578" cy="19608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243316" y="1741919"/>
            <a:ext cx="203453" cy="23851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265921" y="1750822"/>
            <a:ext cx="160655" cy="19583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8235695" y="2116848"/>
            <a:ext cx="221742" cy="29640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257667" y="2125472"/>
            <a:ext cx="179578" cy="253999"/>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279892" y="2607551"/>
            <a:ext cx="150088" cy="238518"/>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8302497" y="2616200"/>
            <a:ext cx="107696" cy="195199"/>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8304276" y="3040367"/>
            <a:ext cx="84581" cy="238518"/>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8327770" y="3049904"/>
            <a:ext cx="39370" cy="194310"/>
          </a:xfrm>
          <a:custGeom>
            <a:avLst/>
            <a:gdLst/>
            <a:ahLst/>
            <a:cxnLst/>
            <a:rect l="l" t="t" r="r" b="b"/>
            <a:pathLst>
              <a:path w="39370" h="194310">
                <a:moveTo>
                  <a:pt x="23622" y="0"/>
                </a:moveTo>
                <a:lnTo>
                  <a:pt x="15875" y="0"/>
                </a:lnTo>
                <a:lnTo>
                  <a:pt x="12826" y="126"/>
                </a:lnTo>
                <a:lnTo>
                  <a:pt x="0" y="5206"/>
                </a:lnTo>
                <a:lnTo>
                  <a:pt x="0" y="189102"/>
                </a:lnTo>
                <a:lnTo>
                  <a:pt x="380" y="189992"/>
                </a:lnTo>
                <a:lnTo>
                  <a:pt x="1650" y="191515"/>
                </a:lnTo>
                <a:lnTo>
                  <a:pt x="2794" y="192277"/>
                </a:lnTo>
                <a:lnTo>
                  <a:pt x="4190" y="192658"/>
                </a:lnTo>
                <a:lnTo>
                  <a:pt x="5714" y="193167"/>
                </a:lnTo>
                <a:lnTo>
                  <a:pt x="7747" y="193547"/>
                </a:lnTo>
                <a:lnTo>
                  <a:pt x="10286" y="193928"/>
                </a:lnTo>
                <a:lnTo>
                  <a:pt x="12826" y="194182"/>
                </a:lnTo>
                <a:lnTo>
                  <a:pt x="15875" y="194309"/>
                </a:lnTo>
                <a:lnTo>
                  <a:pt x="23622" y="194309"/>
                </a:lnTo>
                <a:lnTo>
                  <a:pt x="35178" y="192658"/>
                </a:lnTo>
                <a:lnTo>
                  <a:pt x="36702" y="192277"/>
                </a:lnTo>
                <a:lnTo>
                  <a:pt x="37719" y="191515"/>
                </a:lnTo>
                <a:lnTo>
                  <a:pt x="38988" y="189992"/>
                </a:lnTo>
                <a:lnTo>
                  <a:pt x="39370" y="189102"/>
                </a:lnTo>
                <a:lnTo>
                  <a:pt x="39370" y="5206"/>
                </a:lnTo>
                <a:lnTo>
                  <a:pt x="26797" y="126"/>
                </a:lnTo>
                <a:lnTo>
                  <a:pt x="23622" y="0"/>
                </a:lnTo>
                <a:close/>
              </a:path>
            </a:pathLst>
          </a:custGeom>
          <a:solidFill>
            <a:srgbClr val="FFFFFF"/>
          </a:solidFill>
        </p:spPr>
        <p:txBody>
          <a:bodyPr wrap="square" lIns="0" tIns="0" rIns="0" bIns="0" rtlCol="0"/>
          <a:lstStyle/>
          <a:p>
            <a:endParaRPr/>
          </a:p>
        </p:txBody>
      </p:sp>
      <p:sp>
        <p:nvSpPr>
          <p:cNvPr id="14" name="object 14"/>
          <p:cNvSpPr/>
          <p:nvPr/>
        </p:nvSpPr>
        <p:spPr>
          <a:xfrm>
            <a:off x="8327770" y="3049904"/>
            <a:ext cx="39370" cy="194310"/>
          </a:xfrm>
          <a:custGeom>
            <a:avLst/>
            <a:gdLst/>
            <a:ahLst/>
            <a:cxnLst/>
            <a:rect l="l" t="t" r="r" b="b"/>
            <a:pathLst>
              <a:path w="39370" h="194310">
                <a:moveTo>
                  <a:pt x="19684" y="0"/>
                </a:moveTo>
                <a:lnTo>
                  <a:pt x="23622" y="0"/>
                </a:lnTo>
                <a:lnTo>
                  <a:pt x="26797" y="126"/>
                </a:lnTo>
                <a:lnTo>
                  <a:pt x="29209" y="381"/>
                </a:lnTo>
                <a:lnTo>
                  <a:pt x="31750" y="762"/>
                </a:lnTo>
                <a:lnTo>
                  <a:pt x="33654" y="1143"/>
                </a:lnTo>
                <a:lnTo>
                  <a:pt x="35178" y="1650"/>
                </a:lnTo>
                <a:lnTo>
                  <a:pt x="36702" y="2158"/>
                </a:lnTo>
                <a:lnTo>
                  <a:pt x="37719" y="2793"/>
                </a:lnTo>
                <a:lnTo>
                  <a:pt x="38353" y="3556"/>
                </a:lnTo>
                <a:lnTo>
                  <a:pt x="38988" y="4318"/>
                </a:lnTo>
                <a:lnTo>
                  <a:pt x="39370" y="5206"/>
                </a:lnTo>
                <a:lnTo>
                  <a:pt x="39370" y="6222"/>
                </a:lnTo>
                <a:lnTo>
                  <a:pt x="39370" y="188087"/>
                </a:lnTo>
                <a:lnTo>
                  <a:pt x="39370" y="189102"/>
                </a:lnTo>
                <a:lnTo>
                  <a:pt x="38988" y="189992"/>
                </a:lnTo>
                <a:lnTo>
                  <a:pt x="38353" y="190753"/>
                </a:lnTo>
                <a:lnTo>
                  <a:pt x="37719" y="191515"/>
                </a:lnTo>
                <a:lnTo>
                  <a:pt x="36702" y="192277"/>
                </a:lnTo>
                <a:lnTo>
                  <a:pt x="35178" y="192658"/>
                </a:lnTo>
                <a:lnTo>
                  <a:pt x="33654" y="193167"/>
                </a:lnTo>
                <a:lnTo>
                  <a:pt x="31750" y="193547"/>
                </a:lnTo>
                <a:lnTo>
                  <a:pt x="29209" y="193928"/>
                </a:lnTo>
                <a:lnTo>
                  <a:pt x="26797" y="194182"/>
                </a:lnTo>
                <a:lnTo>
                  <a:pt x="23622" y="194309"/>
                </a:lnTo>
                <a:lnTo>
                  <a:pt x="19684" y="194309"/>
                </a:lnTo>
                <a:lnTo>
                  <a:pt x="15875" y="194309"/>
                </a:lnTo>
                <a:lnTo>
                  <a:pt x="4190" y="192658"/>
                </a:lnTo>
                <a:lnTo>
                  <a:pt x="2794" y="192277"/>
                </a:lnTo>
                <a:lnTo>
                  <a:pt x="1650" y="191515"/>
                </a:lnTo>
                <a:lnTo>
                  <a:pt x="1015" y="190753"/>
                </a:lnTo>
                <a:lnTo>
                  <a:pt x="380" y="189992"/>
                </a:lnTo>
                <a:lnTo>
                  <a:pt x="0" y="189102"/>
                </a:lnTo>
                <a:lnTo>
                  <a:pt x="0" y="188087"/>
                </a:lnTo>
                <a:lnTo>
                  <a:pt x="0" y="6222"/>
                </a:lnTo>
                <a:lnTo>
                  <a:pt x="0" y="5206"/>
                </a:lnTo>
                <a:lnTo>
                  <a:pt x="380" y="4318"/>
                </a:lnTo>
                <a:lnTo>
                  <a:pt x="1015" y="3556"/>
                </a:lnTo>
                <a:lnTo>
                  <a:pt x="1650" y="2793"/>
                </a:lnTo>
                <a:lnTo>
                  <a:pt x="2794" y="2158"/>
                </a:lnTo>
                <a:lnTo>
                  <a:pt x="4318" y="1650"/>
                </a:lnTo>
                <a:lnTo>
                  <a:pt x="5842" y="1143"/>
                </a:lnTo>
                <a:lnTo>
                  <a:pt x="7874" y="762"/>
                </a:lnTo>
                <a:lnTo>
                  <a:pt x="10286" y="381"/>
                </a:lnTo>
                <a:lnTo>
                  <a:pt x="12826" y="126"/>
                </a:lnTo>
                <a:lnTo>
                  <a:pt x="15875" y="0"/>
                </a:lnTo>
                <a:lnTo>
                  <a:pt x="19684" y="0"/>
                </a:lnTo>
                <a:close/>
              </a:path>
            </a:pathLst>
          </a:custGeom>
          <a:ln w="3175">
            <a:solidFill>
              <a:srgbClr val="000000"/>
            </a:solidFill>
          </a:ln>
        </p:spPr>
        <p:txBody>
          <a:bodyPr wrap="square" lIns="0" tIns="0" rIns="0" bIns="0" rtlCol="0"/>
          <a:lstStyle/>
          <a:p>
            <a:endParaRPr/>
          </a:p>
        </p:txBody>
      </p:sp>
      <p:sp>
        <p:nvSpPr>
          <p:cNvPr id="15" name="object 15"/>
          <p:cNvSpPr/>
          <p:nvPr/>
        </p:nvSpPr>
        <p:spPr>
          <a:xfrm>
            <a:off x="8260080" y="3470147"/>
            <a:ext cx="171450" cy="244601"/>
          </a:xfrm>
          <a:prstGeom prst="rect">
            <a:avLst/>
          </a:prstGeom>
          <a:blipFill>
            <a:blip r:embed="rId12" cstate="print"/>
            <a:stretch>
              <a:fillRect/>
            </a:stretch>
          </a:blipFill>
        </p:spPr>
        <p:txBody>
          <a:bodyPr wrap="square" lIns="0" tIns="0" rIns="0" bIns="0" rtlCol="0"/>
          <a:lstStyle/>
          <a:p>
            <a:endParaRPr/>
          </a:p>
        </p:txBody>
      </p:sp>
      <p:sp>
        <p:nvSpPr>
          <p:cNvPr id="16" name="object 16"/>
          <p:cNvSpPr/>
          <p:nvPr/>
        </p:nvSpPr>
        <p:spPr>
          <a:xfrm>
            <a:off x="8283320" y="3479291"/>
            <a:ext cx="127508" cy="201167"/>
          </a:xfrm>
          <a:prstGeom prst="rect">
            <a:avLst/>
          </a:prstGeom>
          <a:blipFill>
            <a:blip r:embed="rId13" cstate="print"/>
            <a:stretch>
              <a:fillRect/>
            </a:stretch>
          </a:blipFill>
        </p:spPr>
        <p:txBody>
          <a:bodyPr wrap="square" lIns="0" tIns="0" rIns="0" bIns="0" rtlCol="0"/>
          <a:lstStyle/>
          <a:p>
            <a:endParaRPr/>
          </a:p>
        </p:txBody>
      </p:sp>
      <p:sp>
        <p:nvSpPr>
          <p:cNvPr id="17" name="object 17"/>
          <p:cNvSpPr/>
          <p:nvPr/>
        </p:nvSpPr>
        <p:spPr>
          <a:xfrm>
            <a:off x="8304276" y="3907535"/>
            <a:ext cx="84581" cy="238518"/>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8327770" y="3917048"/>
            <a:ext cx="39370" cy="194945"/>
          </a:xfrm>
          <a:custGeom>
            <a:avLst/>
            <a:gdLst/>
            <a:ahLst/>
            <a:cxnLst/>
            <a:rect l="l" t="t" r="r" b="b"/>
            <a:pathLst>
              <a:path w="39370" h="194945">
                <a:moveTo>
                  <a:pt x="23622" y="0"/>
                </a:moveTo>
                <a:lnTo>
                  <a:pt x="15875" y="0"/>
                </a:lnTo>
                <a:lnTo>
                  <a:pt x="12826" y="139"/>
                </a:lnTo>
                <a:lnTo>
                  <a:pt x="0" y="5257"/>
                </a:lnTo>
                <a:lnTo>
                  <a:pt x="0" y="189103"/>
                </a:lnTo>
                <a:lnTo>
                  <a:pt x="15875" y="194360"/>
                </a:lnTo>
                <a:lnTo>
                  <a:pt x="23622" y="194360"/>
                </a:lnTo>
                <a:lnTo>
                  <a:pt x="26797" y="194221"/>
                </a:lnTo>
                <a:lnTo>
                  <a:pt x="29209" y="193916"/>
                </a:lnTo>
                <a:lnTo>
                  <a:pt x="31750" y="193624"/>
                </a:lnTo>
                <a:lnTo>
                  <a:pt x="39370" y="189103"/>
                </a:lnTo>
                <a:lnTo>
                  <a:pt x="39370" y="5257"/>
                </a:lnTo>
                <a:lnTo>
                  <a:pt x="29209" y="444"/>
                </a:lnTo>
                <a:lnTo>
                  <a:pt x="26797" y="139"/>
                </a:lnTo>
                <a:lnTo>
                  <a:pt x="23622" y="0"/>
                </a:lnTo>
                <a:close/>
              </a:path>
            </a:pathLst>
          </a:custGeom>
          <a:solidFill>
            <a:srgbClr val="FFFFFF"/>
          </a:solidFill>
        </p:spPr>
        <p:txBody>
          <a:bodyPr wrap="square" lIns="0" tIns="0" rIns="0" bIns="0" rtlCol="0"/>
          <a:lstStyle/>
          <a:p>
            <a:endParaRPr/>
          </a:p>
        </p:txBody>
      </p:sp>
      <p:sp>
        <p:nvSpPr>
          <p:cNvPr id="19" name="object 19"/>
          <p:cNvSpPr/>
          <p:nvPr/>
        </p:nvSpPr>
        <p:spPr>
          <a:xfrm>
            <a:off x="8327770" y="3917048"/>
            <a:ext cx="39370" cy="194945"/>
          </a:xfrm>
          <a:custGeom>
            <a:avLst/>
            <a:gdLst/>
            <a:ahLst/>
            <a:cxnLst/>
            <a:rect l="l" t="t" r="r" b="b"/>
            <a:pathLst>
              <a:path w="39370" h="194945">
                <a:moveTo>
                  <a:pt x="19684" y="0"/>
                </a:moveTo>
                <a:lnTo>
                  <a:pt x="23622" y="0"/>
                </a:lnTo>
                <a:lnTo>
                  <a:pt x="26797" y="139"/>
                </a:lnTo>
                <a:lnTo>
                  <a:pt x="29209" y="444"/>
                </a:lnTo>
                <a:lnTo>
                  <a:pt x="31750" y="736"/>
                </a:lnTo>
                <a:lnTo>
                  <a:pt x="33654" y="1143"/>
                </a:lnTo>
                <a:lnTo>
                  <a:pt x="35178" y="1638"/>
                </a:lnTo>
                <a:lnTo>
                  <a:pt x="36702" y="2133"/>
                </a:lnTo>
                <a:lnTo>
                  <a:pt x="37719" y="2768"/>
                </a:lnTo>
                <a:lnTo>
                  <a:pt x="38353" y="3568"/>
                </a:lnTo>
                <a:lnTo>
                  <a:pt x="38988" y="4356"/>
                </a:lnTo>
                <a:lnTo>
                  <a:pt x="39370" y="5257"/>
                </a:lnTo>
                <a:lnTo>
                  <a:pt x="39370" y="6248"/>
                </a:lnTo>
                <a:lnTo>
                  <a:pt x="39370" y="188112"/>
                </a:lnTo>
                <a:lnTo>
                  <a:pt x="39370" y="189103"/>
                </a:lnTo>
                <a:lnTo>
                  <a:pt x="38988" y="190004"/>
                </a:lnTo>
                <a:lnTo>
                  <a:pt x="38353" y="190792"/>
                </a:lnTo>
                <a:lnTo>
                  <a:pt x="37719" y="191592"/>
                </a:lnTo>
                <a:lnTo>
                  <a:pt x="36702" y="192227"/>
                </a:lnTo>
                <a:lnTo>
                  <a:pt x="35178" y="192722"/>
                </a:lnTo>
                <a:lnTo>
                  <a:pt x="33654" y="193230"/>
                </a:lnTo>
                <a:lnTo>
                  <a:pt x="31750" y="193624"/>
                </a:lnTo>
                <a:lnTo>
                  <a:pt x="29209" y="193916"/>
                </a:lnTo>
                <a:lnTo>
                  <a:pt x="26797" y="194221"/>
                </a:lnTo>
                <a:lnTo>
                  <a:pt x="23622" y="194360"/>
                </a:lnTo>
                <a:lnTo>
                  <a:pt x="19684" y="194360"/>
                </a:lnTo>
                <a:lnTo>
                  <a:pt x="15875" y="194360"/>
                </a:lnTo>
                <a:lnTo>
                  <a:pt x="12826" y="194221"/>
                </a:lnTo>
                <a:lnTo>
                  <a:pt x="10286" y="193916"/>
                </a:lnTo>
                <a:lnTo>
                  <a:pt x="7747" y="193624"/>
                </a:lnTo>
                <a:lnTo>
                  <a:pt x="1015" y="190792"/>
                </a:lnTo>
                <a:lnTo>
                  <a:pt x="380" y="190004"/>
                </a:lnTo>
                <a:lnTo>
                  <a:pt x="0" y="189103"/>
                </a:lnTo>
                <a:lnTo>
                  <a:pt x="0" y="188112"/>
                </a:lnTo>
                <a:lnTo>
                  <a:pt x="0" y="6248"/>
                </a:lnTo>
                <a:lnTo>
                  <a:pt x="0" y="5257"/>
                </a:lnTo>
                <a:lnTo>
                  <a:pt x="380" y="4356"/>
                </a:lnTo>
                <a:lnTo>
                  <a:pt x="1015" y="3568"/>
                </a:lnTo>
                <a:lnTo>
                  <a:pt x="1650" y="2768"/>
                </a:lnTo>
                <a:lnTo>
                  <a:pt x="2794" y="2133"/>
                </a:lnTo>
                <a:lnTo>
                  <a:pt x="4318" y="1638"/>
                </a:lnTo>
                <a:lnTo>
                  <a:pt x="5842" y="1143"/>
                </a:lnTo>
                <a:lnTo>
                  <a:pt x="7874" y="736"/>
                </a:lnTo>
                <a:lnTo>
                  <a:pt x="10286" y="444"/>
                </a:lnTo>
                <a:lnTo>
                  <a:pt x="12826" y="139"/>
                </a:lnTo>
                <a:lnTo>
                  <a:pt x="15875" y="0"/>
                </a:lnTo>
                <a:lnTo>
                  <a:pt x="19684" y="0"/>
                </a:lnTo>
                <a:close/>
              </a:path>
            </a:pathLst>
          </a:custGeom>
          <a:ln w="3175">
            <a:solidFill>
              <a:srgbClr val="000000"/>
            </a:solidFill>
          </a:ln>
        </p:spPr>
        <p:txBody>
          <a:bodyPr wrap="square" lIns="0" tIns="0" rIns="0" bIns="0" rtlCol="0"/>
          <a:lstStyle/>
          <a:p>
            <a:endParaRPr/>
          </a:p>
        </p:txBody>
      </p:sp>
      <p:sp>
        <p:nvSpPr>
          <p:cNvPr id="20" name="object 20"/>
          <p:cNvSpPr/>
          <p:nvPr/>
        </p:nvSpPr>
        <p:spPr>
          <a:xfrm>
            <a:off x="8260080" y="4337303"/>
            <a:ext cx="171450" cy="244602"/>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8283320" y="4346447"/>
            <a:ext cx="127508" cy="201206"/>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8738616" y="1310627"/>
            <a:ext cx="84581" cy="238518"/>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8762110" y="1320164"/>
            <a:ext cx="39370" cy="194310"/>
          </a:xfrm>
          <a:custGeom>
            <a:avLst/>
            <a:gdLst/>
            <a:ahLst/>
            <a:cxnLst/>
            <a:rect l="l" t="t" r="r" b="b"/>
            <a:pathLst>
              <a:path w="39370" h="194309">
                <a:moveTo>
                  <a:pt x="23622" y="0"/>
                </a:moveTo>
                <a:lnTo>
                  <a:pt x="15875" y="0"/>
                </a:lnTo>
                <a:lnTo>
                  <a:pt x="12827" y="126"/>
                </a:lnTo>
                <a:lnTo>
                  <a:pt x="0" y="5207"/>
                </a:lnTo>
                <a:lnTo>
                  <a:pt x="0" y="189102"/>
                </a:lnTo>
                <a:lnTo>
                  <a:pt x="381" y="189992"/>
                </a:lnTo>
                <a:lnTo>
                  <a:pt x="1650" y="191515"/>
                </a:lnTo>
                <a:lnTo>
                  <a:pt x="2794" y="192277"/>
                </a:lnTo>
                <a:lnTo>
                  <a:pt x="4191" y="192659"/>
                </a:lnTo>
                <a:lnTo>
                  <a:pt x="5715" y="193167"/>
                </a:lnTo>
                <a:lnTo>
                  <a:pt x="7747" y="193548"/>
                </a:lnTo>
                <a:lnTo>
                  <a:pt x="10287" y="193929"/>
                </a:lnTo>
                <a:lnTo>
                  <a:pt x="12827" y="194183"/>
                </a:lnTo>
                <a:lnTo>
                  <a:pt x="15875" y="194310"/>
                </a:lnTo>
                <a:lnTo>
                  <a:pt x="23622" y="194310"/>
                </a:lnTo>
                <a:lnTo>
                  <a:pt x="35179" y="192659"/>
                </a:lnTo>
                <a:lnTo>
                  <a:pt x="36703" y="192277"/>
                </a:lnTo>
                <a:lnTo>
                  <a:pt x="37719" y="191515"/>
                </a:lnTo>
                <a:lnTo>
                  <a:pt x="38989" y="189992"/>
                </a:lnTo>
                <a:lnTo>
                  <a:pt x="39370" y="189102"/>
                </a:lnTo>
                <a:lnTo>
                  <a:pt x="39370" y="5207"/>
                </a:lnTo>
                <a:lnTo>
                  <a:pt x="26797" y="126"/>
                </a:lnTo>
                <a:lnTo>
                  <a:pt x="23622" y="0"/>
                </a:lnTo>
                <a:close/>
              </a:path>
            </a:pathLst>
          </a:custGeom>
          <a:solidFill>
            <a:srgbClr val="FFFFFF"/>
          </a:solidFill>
        </p:spPr>
        <p:txBody>
          <a:bodyPr wrap="square" lIns="0" tIns="0" rIns="0" bIns="0" rtlCol="0"/>
          <a:lstStyle/>
          <a:p>
            <a:endParaRPr/>
          </a:p>
        </p:txBody>
      </p:sp>
      <p:sp>
        <p:nvSpPr>
          <p:cNvPr id="24" name="object 24"/>
          <p:cNvSpPr/>
          <p:nvPr/>
        </p:nvSpPr>
        <p:spPr>
          <a:xfrm>
            <a:off x="8762110" y="1320164"/>
            <a:ext cx="39370" cy="194310"/>
          </a:xfrm>
          <a:custGeom>
            <a:avLst/>
            <a:gdLst/>
            <a:ahLst/>
            <a:cxnLst/>
            <a:rect l="l" t="t" r="r" b="b"/>
            <a:pathLst>
              <a:path w="39370" h="194309">
                <a:moveTo>
                  <a:pt x="19685" y="0"/>
                </a:moveTo>
                <a:lnTo>
                  <a:pt x="23622" y="0"/>
                </a:lnTo>
                <a:lnTo>
                  <a:pt x="26797" y="126"/>
                </a:lnTo>
                <a:lnTo>
                  <a:pt x="39370" y="5207"/>
                </a:lnTo>
                <a:lnTo>
                  <a:pt x="39370" y="6223"/>
                </a:lnTo>
                <a:lnTo>
                  <a:pt x="39370" y="188087"/>
                </a:lnTo>
                <a:lnTo>
                  <a:pt x="39370" y="189102"/>
                </a:lnTo>
                <a:lnTo>
                  <a:pt x="38989" y="189992"/>
                </a:lnTo>
                <a:lnTo>
                  <a:pt x="38354" y="190754"/>
                </a:lnTo>
                <a:lnTo>
                  <a:pt x="37719" y="191515"/>
                </a:lnTo>
                <a:lnTo>
                  <a:pt x="36703" y="192277"/>
                </a:lnTo>
                <a:lnTo>
                  <a:pt x="35179" y="192659"/>
                </a:lnTo>
                <a:lnTo>
                  <a:pt x="33655" y="193167"/>
                </a:lnTo>
                <a:lnTo>
                  <a:pt x="31750" y="193548"/>
                </a:lnTo>
                <a:lnTo>
                  <a:pt x="29210" y="193929"/>
                </a:lnTo>
                <a:lnTo>
                  <a:pt x="26797" y="194183"/>
                </a:lnTo>
                <a:lnTo>
                  <a:pt x="23622" y="194310"/>
                </a:lnTo>
                <a:lnTo>
                  <a:pt x="19685" y="194310"/>
                </a:lnTo>
                <a:lnTo>
                  <a:pt x="15875" y="194310"/>
                </a:lnTo>
                <a:lnTo>
                  <a:pt x="4191" y="192659"/>
                </a:lnTo>
                <a:lnTo>
                  <a:pt x="2794" y="192277"/>
                </a:lnTo>
                <a:lnTo>
                  <a:pt x="1650" y="191515"/>
                </a:lnTo>
                <a:lnTo>
                  <a:pt x="1016" y="190754"/>
                </a:lnTo>
                <a:lnTo>
                  <a:pt x="381" y="189992"/>
                </a:lnTo>
                <a:lnTo>
                  <a:pt x="0" y="189102"/>
                </a:lnTo>
                <a:lnTo>
                  <a:pt x="0" y="188087"/>
                </a:lnTo>
                <a:lnTo>
                  <a:pt x="0" y="6223"/>
                </a:lnTo>
                <a:lnTo>
                  <a:pt x="0" y="5207"/>
                </a:lnTo>
                <a:lnTo>
                  <a:pt x="381" y="4318"/>
                </a:lnTo>
                <a:lnTo>
                  <a:pt x="1016" y="3556"/>
                </a:lnTo>
                <a:lnTo>
                  <a:pt x="1650" y="2794"/>
                </a:lnTo>
                <a:lnTo>
                  <a:pt x="15875" y="0"/>
                </a:lnTo>
                <a:lnTo>
                  <a:pt x="19685" y="0"/>
                </a:lnTo>
                <a:close/>
              </a:path>
            </a:pathLst>
          </a:custGeom>
          <a:ln w="3175">
            <a:solidFill>
              <a:srgbClr val="000000"/>
            </a:solidFill>
          </a:ln>
        </p:spPr>
        <p:txBody>
          <a:bodyPr wrap="square" lIns="0" tIns="0" rIns="0" bIns="0" rtlCol="0"/>
          <a:lstStyle/>
          <a:p>
            <a:endParaRPr/>
          </a:p>
        </p:txBody>
      </p:sp>
      <p:sp>
        <p:nvSpPr>
          <p:cNvPr id="25" name="object 25"/>
          <p:cNvSpPr/>
          <p:nvPr/>
        </p:nvSpPr>
        <p:spPr>
          <a:xfrm>
            <a:off x="8677656" y="1743443"/>
            <a:ext cx="203453" cy="238518"/>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8700261" y="1752345"/>
            <a:ext cx="160655" cy="195833"/>
          </a:xfrm>
          <a:prstGeom prst="rect">
            <a:avLst/>
          </a:prstGeom>
          <a:blipFill>
            <a:blip r:embed="rId15" cstate="print"/>
            <a:stretch>
              <a:fillRect/>
            </a:stretch>
          </a:blipFill>
        </p:spPr>
        <p:txBody>
          <a:bodyPr wrap="square" lIns="0" tIns="0" rIns="0" bIns="0" rtlCol="0"/>
          <a:lstStyle/>
          <a:p>
            <a:endParaRPr/>
          </a:p>
        </p:txBody>
      </p:sp>
      <p:sp>
        <p:nvSpPr>
          <p:cNvPr id="27" name="object 27"/>
          <p:cNvSpPr/>
          <p:nvPr/>
        </p:nvSpPr>
        <p:spPr>
          <a:xfrm>
            <a:off x="8683752" y="2176259"/>
            <a:ext cx="192798" cy="238518"/>
          </a:xfrm>
          <a:prstGeom prst="rect">
            <a:avLst/>
          </a:prstGeom>
          <a:blipFill>
            <a:blip r:embed="rId16" cstate="print"/>
            <a:stretch>
              <a:fillRect/>
            </a:stretch>
          </a:blipFill>
        </p:spPr>
        <p:txBody>
          <a:bodyPr wrap="square" lIns="0" tIns="0" rIns="0" bIns="0" rtlCol="0"/>
          <a:lstStyle/>
          <a:p>
            <a:endParaRPr/>
          </a:p>
        </p:txBody>
      </p:sp>
      <p:sp>
        <p:nvSpPr>
          <p:cNvPr id="28" name="object 28"/>
          <p:cNvSpPr/>
          <p:nvPr/>
        </p:nvSpPr>
        <p:spPr>
          <a:xfrm>
            <a:off x="8706993" y="2185797"/>
            <a:ext cx="149098" cy="195198"/>
          </a:xfrm>
          <a:prstGeom prst="rect">
            <a:avLst/>
          </a:prstGeom>
          <a:blipFill>
            <a:blip r:embed="rId17" cstate="print"/>
            <a:stretch>
              <a:fillRect/>
            </a:stretch>
          </a:blipFill>
        </p:spPr>
        <p:txBody>
          <a:bodyPr wrap="square" lIns="0" tIns="0" rIns="0" bIns="0" rtlCol="0"/>
          <a:lstStyle/>
          <a:p>
            <a:endParaRPr/>
          </a:p>
        </p:txBody>
      </p:sp>
      <p:sp>
        <p:nvSpPr>
          <p:cNvPr id="29" name="object 29"/>
          <p:cNvSpPr/>
          <p:nvPr/>
        </p:nvSpPr>
        <p:spPr>
          <a:xfrm>
            <a:off x="8703564" y="2609075"/>
            <a:ext cx="159232" cy="238518"/>
          </a:xfrm>
          <a:prstGeom prst="rect">
            <a:avLst/>
          </a:prstGeom>
          <a:blipFill>
            <a:blip r:embed="rId18" cstate="print"/>
            <a:stretch>
              <a:fillRect/>
            </a:stretch>
          </a:blipFill>
        </p:spPr>
        <p:txBody>
          <a:bodyPr wrap="square" lIns="0" tIns="0" rIns="0" bIns="0" rtlCol="0"/>
          <a:lstStyle/>
          <a:p>
            <a:endParaRPr/>
          </a:p>
        </p:txBody>
      </p:sp>
      <p:sp>
        <p:nvSpPr>
          <p:cNvPr id="30" name="object 30"/>
          <p:cNvSpPr/>
          <p:nvPr/>
        </p:nvSpPr>
        <p:spPr>
          <a:xfrm>
            <a:off x="8726169" y="2618613"/>
            <a:ext cx="115951" cy="194309"/>
          </a:xfrm>
          <a:prstGeom prst="rect">
            <a:avLst/>
          </a:prstGeom>
          <a:blipFill>
            <a:blip r:embed="rId19" cstate="print"/>
            <a:stretch>
              <a:fillRect/>
            </a:stretch>
          </a:blipFill>
        </p:spPr>
        <p:txBody>
          <a:bodyPr wrap="square" lIns="0" tIns="0" rIns="0" bIns="0" rtlCol="0"/>
          <a:lstStyle/>
          <a:p>
            <a:endParaRPr/>
          </a:p>
        </p:txBody>
      </p:sp>
      <p:sp>
        <p:nvSpPr>
          <p:cNvPr id="31" name="object 31"/>
          <p:cNvSpPr/>
          <p:nvPr/>
        </p:nvSpPr>
        <p:spPr>
          <a:xfrm>
            <a:off x="8671559" y="3034283"/>
            <a:ext cx="209537" cy="244601"/>
          </a:xfrm>
          <a:prstGeom prst="rect">
            <a:avLst/>
          </a:prstGeom>
          <a:blipFill>
            <a:blip r:embed="rId20" cstate="print"/>
            <a:stretch>
              <a:fillRect/>
            </a:stretch>
          </a:blipFill>
        </p:spPr>
        <p:txBody>
          <a:bodyPr wrap="square" lIns="0" tIns="0" rIns="0" bIns="0" rtlCol="0"/>
          <a:lstStyle/>
          <a:p>
            <a:endParaRPr/>
          </a:p>
        </p:txBody>
      </p:sp>
      <p:sp>
        <p:nvSpPr>
          <p:cNvPr id="32" name="object 32"/>
          <p:cNvSpPr/>
          <p:nvPr/>
        </p:nvSpPr>
        <p:spPr>
          <a:xfrm>
            <a:off x="8694801" y="3043554"/>
            <a:ext cx="166370" cy="200913"/>
          </a:xfrm>
          <a:prstGeom prst="rect">
            <a:avLst/>
          </a:prstGeom>
          <a:blipFill>
            <a:blip r:embed="rId21" cstate="print"/>
            <a:stretch>
              <a:fillRect/>
            </a:stretch>
          </a:blipFill>
        </p:spPr>
        <p:txBody>
          <a:bodyPr wrap="square" lIns="0" tIns="0" rIns="0" bIns="0" rtlCol="0"/>
          <a:lstStyle/>
          <a:p>
            <a:endParaRPr/>
          </a:p>
        </p:txBody>
      </p:sp>
      <p:sp>
        <p:nvSpPr>
          <p:cNvPr id="33" name="object 33"/>
          <p:cNvSpPr/>
          <p:nvPr/>
        </p:nvSpPr>
        <p:spPr>
          <a:xfrm>
            <a:off x="8692895" y="3470135"/>
            <a:ext cx="188226" cy="238518"/>
          </a:xfrm>
          <a:prstGeom prst="rect">
            <a:avLst/>
          </a:prstGeom>
          <a:blipFill>
            <a:blip r:embed="rId22" cstate="print"/>
            <a:stretch>
              <a:fillRect/>
            </a:stretch>
          </a:blipFill>
        </p:spPr>
        <p:txBody>
          <a:bodyPr wrap="square" lIns="0" tIns="0" rIns="0" bIns="0" rtlCol="0"/>
          <a:lstStyle/>
          <a:p>
            <a:endParaRPr/>
          </a:p>
        </p:txBody>
      </p:sp>
      <p:sp>
        <p:nvSpPr>
          <p:cNvPr id="34" name="object 34"/>
          <p:cNvSpPr/>
          <p:nvPr/>
        </p:nvSpPr>
        <p:spPr>
          <a:xfrm>
            <a:off x="8715502" y="3479672"/>
            <a:ext cx="144653" cy="195198"/>
          </a:xfrm>
          <a:prstGeom prst="rect">
            <a:avLst/>
          </a:prstGeom>
          <a:blipFill>
            <a:blip r:embed="rId23" cstate="print"/>
            <a:stretch>
              <a:fillRect/>
            </a:stretch>
          </a:blipFill>
        </p:spPr>
        <p:txBody>
          <a:bodyPr wrap="square" lIns="0" tIns="0" rIns="0" bIns="0" rtlCol="0"/>
          <a:lstStyle/>
          <a:p>
            <a:endParaRPr/>
          </a:p>
        </p:txBody>
      </p:sp>
      <p:sp>
        <p:nvSpPr>
          <p:cNvPr id="35" name="object 35"/>
          <p:cNvSpPr/>
          <p:nvPr/>
        </p:nvSpPr>
        <p:spPr>
          <a:xfrm>
            <a:off x="8670035" y="3904488"/>
            <a:ext cx="221742" cy="238518"/>
          </a:xfrm>
          <a:prstGeom prst="rect">
            <a:avLst/>
          </a:prstGeom>
          <a:blipFill>
            <a:blip r:embed="rId3" cstate="print"/>
            <a:stretch>
              <a:fillRect/>
            </a:stretch>
          </a:blipFill>
        </p:spPr>
        <p:txBody>
          <a:bodyPr wrap="square" lIns="0" tIns="0" rIns="0" bIns="0" rtlCol="0"/>
          <a:lstStyle/>
          <a:p>
            <a:endParaRPr/>
          </a:p>
        </p:txBody>
      </p:sp>
      <p:sp>
        <p:nvSpPr>
          <p:cNvPr id="36" name="object 36"/>
          <p:cNvSpPr/>
          <p:nvPr/>
        </p:nvSpPr>
        <p:spPr>
          <a:xfrm>
            <a:off x="8692006" y="3913111"/>
            <a:ext cx="179578" cy="196138"/>
          </a:xfrm>
          <a:prstGeom prst="rect">
            <a:avLst/>
          </a:prstGeom>
          <a:blipFill>
            <a:blip r:embed="rId24" cstate="print"/>
            <a:stretch>
              <a:fillRect/>
            </a:stretch>
          </a:blipFill>
        </p:spPr>
        <p:txBody>
          <a:bodyPr wrap="square" lIns="0" tIns="0" rIns="0" bIns="0" rtlCol="0"/>
          <a:lstStyle/>
          <a:p>
            <a:endParaRPr/>
          </a:p>
        </p:txBody>
      </p:sp>
      <p:sp>
        <p:nvSpPr>
          <p:cNvPr id="37" name="object 37"/>
          <p:cNvSpPr/>
          <p:nvPr/>
        </p:nvSpPr>
        <p:spPr>
          <a:xfrm>
            <a:off x="8714231" y="4337303"/>
            <a:ext cx="150088" cy="238518"/>
          </a:xfrm>
          <a:prstGeom prst="rect">
            <a:avLst/>
          </a:prstGeom>
          <a:blipFill>
            <a:blip r:embed="rId9" cstate="print"/>
            <a:stretch>
              <a:fillRect/>
            </a:stretch>
          </a:blipFill>
        </p:spPr>
        <p:txBody>
          <a:bodyPr wrap="square" lIns="0" tIns="0" rIns="0" bIns="0" rtlCol="0"/>
          <a:lstStyle/>
          <a:p>
            <a:endParaRPr/>
          </a:p>
        </p:txBody>
      </p:sp>
      <p:sp>
        <p:nvSpPr>
          <p:cNvPr id="38" name="object 38"/>
          <p:cNvSpPr/>
          <p:nvPr/>
        </p:nvSpPr>
        <p:spPr>
          <a:xfrm>
            <a:off x="8736838" y="4345927"/>
            <a:ext cx="107696" cy="195249"/>
          </a:xfrm>
          <a:prstGeom prst="rect">
            <a:avLst/>
          </a:prstGeom>
          <a:blipFill>
            <a:blip r:embed="rId25"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1774" y="1358383"/>
            <a:ext cx="480059" cy="3124835"/>
          </a:xfrm>
          <a:prstGeom prst="rect">
            <a:avLst/>
          </a:prstGeom>
        </p:spPr>
        <p:txBody>
          <a:bodyPr vert="vert270" wrap="square" lIns="0" tIns="0" rIns="0" bIns="0" rtlCol="0">
            <a:spAutoFit/>
          </a:bodyPr>
          <a:lstStyle/>
          <a:p>
            <a:pPr marL="12700">
              <a:lnSpc>
                <a:spcPts val="3640"/>
              </a:lnSpc>
            </a:pPr>
            <a:r>
              <a:rPr sz="3200" dirty="0">
                <a:solidFill>
                  <a:srgbClr val="4F81BC"/>
                </a:solidFill>
                <a:latin typeface="Arial"/>
                <a:cs typeface="Arial"/>
              </a:rPr>
              <a:t>INSTITUCIONAL</a:t>
            </a:r>
            <a:endParaRPr sz="3200">
              <a:latin typeface="Arial"/>
              <a:cs typeface="Arial"/>
            </a:endParaRPr>
          </a:p>
        </p:txBody>
      </p:sp>
      <p:sp>
        <p:nvSpPr>
          <p:cNvPr id="3" name="object 3"/>
          <p:cNvSpPr/>
          <p:nvPr/>
        </p:nvSpPr>
        <p:spPr>
          <a:xfrm>
            <a:off x="1437132" y="789436"/>
            <a:ext cx="5529072" cy="407364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992873" y="1825879"/>
            <a:ext cx="2097405" cy="1671955"/>
          </a:xfrm>
          <a:prstGeom prst="rect">
            <a:avLst/>
          </a:prstGeom>
        </p:spPr>
        <p:txBody>
          <a:bodyPr vert="horz" wrap="square" lIns="0" tIns="12700" rIns="0" bIns="0" rtlCol="0">
            <a:spAutoFit/>
          </a:bodyPr>
          <a:lstStyle/>
          <a:p>
            <a:pPr marL="12700" marR="5080" algn="ctr">
              <a:lnSpc>
                <a:spcPct val="100000"/>
              </a:lnSpc>
              <a:spcBef>
                <a:spcPts val="100"/>
              </a:spcBef>
            </a:pPr>
            <a:r>
              <a:rPr sz="1800" b="1" i="1" dirty="0">
                <a:latin typeface="Calibri"/>
                <a:cs typeface="Calibri"/>
              </a:rPr>
              <a:t>Cuadros de</a:t>
            </a:r>
            <a:r>
              <a:rPr sz="1800" b="1" i="1" spc="-75" dirty="0">
                <a:latin typeface="Calibri"/>
                <a:cs typeface="Calibri"/>
              </a:rPr>
              <a:t> </a:t>
            </a:r>
            <a:r>
              <a:rPr sz="1800" b="1" i="1" spc="-5" dirty="0">
                <a:latin typeface="Calibri"/>
                <a:cs typeface="Calibri"/>
              </a:rPr>
              <a:t>referencia  </a:t>
            </a:r>
            <a:r>
              <a:rPr sz="1800" b="1" i="1" dirty="0">
                <a:latin typeface="Calibri"/>
                <a:cs typeface="Calibri"/>
              </a:rPr>
              <a:t>1 al</a:t>
            </a:r>
            <a:r>
              <a:rPr sz="1800" b="1" i="1" spc="-15" dirty="0">
                <a:latin typeface="Calibri"/>
                <a:cs typeface="Calibri"/>
              </a:rPr>
              <a:t> </a:t>
            </a:r>
            <a:r>
              <a:rPr sz="1800" b="1" i="1" dirty="0">
                <a:latin typeface="Calibri"/>
                <a:cs typeface="Calibri"/>
              </a:rPr>
              <a:t>7</a:t>
            </a:r>
            <a:endParaRPr sz="1800">
              <a:latin typeface="Calibri"/>
              <a:cs typeface="Calibri"/>
            </a:endParaRPr>
          </a:p>
          <a:p>
            <a:pPr algn="ctr">
              <a:lnSpc>
                <a:spcPct val="100000"/>
              </a:lnSpc>
            </a:pPr>
            <a:r>
              <a:rPr sz="1800" b="1" i="1" dirty="0">
                <a:latin typeface="Calibri"/>
                <a:cs typeface="Calibri"/>
              </a:rPr>
              <a:t>24 al</a:t>
            </a:r>
            <a:r>
              <a:rPr sz="1800" b="1" i="1" spc="-15" dirty="0">
                <a:latin typeface="Calibri"/>
                <a:cs typeface="Calibri"/>
              </a:rPr>
              <a:t> </a:t>
            </a:r>
            <a:r>
              <a:rPr sz="1800" b="1" i="1" dirty="0">
                <a:latin typeface="Calibri"/>
                <a:cs typeface="Calibri"/>
              </a:rPr>
              <a:t>29</a:t>
            </a:r>
            <a:endParaRPr sz="1800">
              <a:latin typeface="Calibri"/>
              <a:cs typeface="Calibri"/>
            </a:endParaRPr>
          </a:p>
          <a:p>
            <a:pPr>
              <a:lnSpc>
                <a:spcPct val="100000"/>
              </a:lnSpc>
              <a:spcBef>
                <a:spcPts val="30"/>
              </a:spcBef>
            </a:pPr>
            <a:endParaRPr sz="1850">
              <a:latin typeface="Times New Roman"/>
              <a:cs typeface="Times New Roman"/>
            </a:endParaRPr>
          </a:p>
          <a:p>
            <a:pPr marL="198120" marR="189865" algn="ctr">
              <a:lnSpc>
                <a:spcPct val="100000"/>
              </a:lnSpc>
              <a:spcBef>
                <a:spcPts val="5"/>
              </a:spcBef>
            </a:pPr>
            <a:r>
              <a:rPr sz="1800" b="1" i="1" dirty="0">
                <a:latin typeface="Calibri"/>
                <a:cs typeface="Calibri"/>
              </a:rPr>
              <a:t>Cuadros de</a:t>
            </a:r>
            <a:r>
              <a:rPr sz="1800" b="1" i="1" spc="-70" dirty="0">
                <a:latin typeface="Calibri"/>
                <a:cs typeface="Calibri"/>
              </a:rPr>
              <a:t> </a:t>
            </a:r>
            <a:r>
              <a:rPr sz="1800" b="1" i="1" spc="-5" dirty="0">
                <a:latin typeface="Calibri"/>
                <a:cs typeface="Calibri"/>
              </a:rPr>
              <a:t>apoyo  </a:t>
            </a:r>
            <a:r>
              <a:rPr sz="1800" b="1" i="1" dirty="0">
                <a:latin typeface="Calibri"/>
                <a:cs typeface="Calibri"/>
              </a:rPr>
              <a:t>8 al</a:t>
            </a:r>
            <a:r>
              <a:rPr sz="1800" b="1" i="1" spc="-20" dirty="0">
                <a:latin typeface="Calibri"/>
                <a:cs typeface="Calibri"/>
              </a:rPr>
              <a:t> </a:t>
            </a:r>
            <a:r>
              <a:rPr sz="1800" b="1" i="1" dirty="0">
                <a:latin typeface="Calibri"/>
                <a:cs typeface="Calibri"/>
              </a:rPr>
              <a:t>23</a:t>
            </a:r>
            <a:endParaRPr sz="1800">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06476" y="793495"/>
          <a:ext cx="7664450" cy="4220011"/>
        </p:xfrm>
        <a:graphic>
          <a:graphicData uri="http://schemas.openxmlformats.org/drawingml/2006/table">
            <a:tbl>
              <a:tblPr firstRow="1" bandRow="1">
                <a:tableStyleId>{2D5ABB26-0587-4C30-8999-92F81FD0307C}</a:tableStyleId>
              </a:tblPr>
              <a:tblGrid>
                <a:gridCol w="768985">
                  <a:extLst>
                    <a:ext uri="{9D8B030D-6E8A-4147-A177-3AD203B41FA5}">
                      <a16:colId xmlns:a16="http://schemas.microsoft.com/office/drawing/2014/main" xmlns="" val="20000"/>
                    </a:ext>
                  </a:extLst>
                </a:gridCol>
                <a:gridCol w="1240155">
                  <a:extLst>
                    <a:ext uri="{9D8B030D-6E8A-4147-A177-3AD203B41FA5}">
                      <a16:colId xmlns:a16="http://schemas.microsoft.com/office/drawing/2014/main" xmlns="" val="20001"/>
                    </a:ext>
                  </a:extLst>
                </a:gridCol>
                <a:gridCol w="5655310">
                  <a:extLst>
                    <a:ext uri="{9D8B030D-6E8A-4147-A177-3AD203B41FA5}">
                      <a16:colId xmlns:a16="http://schemas.microsoft.com/office/drawing/2014/main" xmlns="" val="20002"/>
                    </a:ext>
                  </a:extLst>
                </a:gridCol>
              </a:tblGrid>
              <a:tr h="316611">
                <a:tc gridSpan="2">
                  <a:txBody>
                    <a:bodyPr/>
                    <a:lstStyle/>
                    <a:p>
                      <a:pPr marL="608965">
                        <a:lnSpc>
                          <a:spcPct val="100000"/>
                        </a:lnSpc>
                        <a:spcBef>
                          <a:spcPts val="555"/>
                        </a:spcBef>
                      </a:pPr>
                      <a:r>
                        <a:rPr sz="1100" b="1" spc="-5" dirty="0">
                          <a:solidFill>
                            <a:srgbClr val="FFFFFF"/>
                          </a:solidFill>
                          <a:latin typeface="Arial"/>
                          <a:cs typeface="Arial"/>
                        </a:rPr>
                        <a:t>CONCEPTO</a:t>
                      </a:r>
                      <a:endParaRPr sz="1100">
                        <a:latin typeface="Arial"/>
                        <a:cs typeface="Arial"/>
                      </a:endParaRPr>
                    </a:p>
                  </a:txBody>
                  <a:tcPr marL="0" marR="0" marT="70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hMerge="1">
                  <a:txBody>
                    <a:bodyPr/>
                    <a:lstStyle/>
                    <a:p>
                      <a:endParaRPr/>
                    </a:p>
                  </a:txBody>
                  <a:tcPr marL="0" marR="0" marT="0" marB="0"/>
                </a:tc>
                <a:tc>
                  <a:txBody>
                    <a:bodyPr/>
                    <a:lstStyle/>
                    <a:p>
                      <a:pPr algn="ctr">
                        <a:lnSpc>
                          <a:spcPct val="100000"/>
                        </a:lnSpc>
                        <a:spcBef>
                          <a:spcPts val="555"/>
                        </a:spcBef>
                      </a:pPr>
                      <a:r>
                        <a:rPr sz="1100" b="1" spc="-5" dirty="0">
                          <a:solidFill>
                            <a:srgbClr val="FFFFFF"/>
                          </a:solidFill>
                          <a:latin typeface="Arial"/>
                          <a:cs typeface="Arial"/>
                        </a:rPr>
                        <a:t>DESCRIPCIÓN</a:t>
                      </a:r>
                      <a:endParaRPr sz="1100">
                        <a:latin typeface="Arial"/>
                        <a:cs typeface="Arial"/>
                      </a:endParaRPr>
                    </a:p>
                  </a:txBody>
                  <a:tcPr marL="0" marR="0" marT="70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xmlns="" val="10000"/>
                  </a:ext>
                </a:extLst>
              </a:tr>
              <a:tr h="417321">
                <a:tc gridSpan="2">
                  <a:txBody>
                    <a:bodyPr/>
                    <a:lstStyle/>
                    <a:p>
                      <a:pPr marL="64135" marR="795655">
                        <a:lnSpc>
                          <a:spcPct val="100000"/>
                        </a:lnSpc>
                        <a:spcBef>
                          <a:spcPts val="295"/>
                        </a:spcBef>
                      </a:pPr>
                      <a:r>
                        <a:rPr sz="1100" b="1" spc="-10" dirty="0">
                          <a:solidFill>
                            <a:srgbClr val="FFFFFF"/>
                          </a:solidFill>
                          <a:latin typeface="Arial"/>
                          <a:cs typeface="Arial"/>
                        </a:rPr>
                        <a:t>ASPECTO </a:t>
                      </a:r>
                      <a:r>
                        <a:rPr sz="1100" b="1" dirty="0">
                          <a:solidFill>
                            <a:srgbClr val="FFFFFF"/>
                          </a:solidFill>
                          <a:latin typeface="Arial"/>
                          <a:cs typeface="Arial"/>
                        </a:rPr>
                        <a:t>A </a:t>
                      </a:r>
                      <a:r>
                        <a:rPr sz="1100" b="1" spc="-5" dirty="0">
                          <a:solidFill>
                            <a:srgbClr val="FFFFFF"/>
                          </a:solidFill>
                          <a:latin typeface="Arial"/>
                          <a:cs typeface="Arial"/>
                        </a:rPr>
                        <a:t>SER  INTERVENIDO</a:t>
                      </a:r>
                      <a:endParaRPr sz="1100">
                        <a:latin typeface="Arial"/>
                        <a:cs typeface="Arial"/>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hMerge="1">
                  <a:txBody>
                    <a:bodyPr/>
                    <a:lstStyle/>
                    <a:p>
                      <a:endParaRPr/>
                    </a:p>
                  </a:txBody>
                  <a:tcPr marL="0" marR="0" marT="0" marB="0"/>
                </a:tc>
                <a:tc>
                  <a:txBody>
                    <a:bodyPr/>
                    <a:lstStyle/>
                    <a:p>
                      <a:pPr marL="64135">
                        <a:lnSpc>
                          <a:spcPct val="100000"/>
                        </a:lnSpc>
                        <a:spcBef>
                          <a:spcPts val="955"/>
                        </a:spcBef>
                      </a:pPr>
                      <a:r>
                        <a:rPr sz="1100" spc="-5" dirty="0">
                          <a:latin typeface="Arial"/>
                          <a:cs typeface="Arial"/>
                        </a:rPr>
                        <a:t>INSTITUCIONAL</a:t>
                      </a:r>
                      <a:endParaRPr sz="1100">
                        <a:latin typeface="Arial"/>
                        <a:cs typeface="Arial"/>
                      </a:endParaRPr>
                    </a:p>
                  </a:txBody>
                  <a:tcPr marL="0" marR="0" marT="1212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1"/>
                  </a:ext>
                </a:extLst>
              </a:tr>
              <a:tr h="417195">
                <a:tc gridSpan="2">
                  <a:txBody>
                    <a:bodyPr/>
                    <a:lstStyle/>
                    <a:p>
                      <a:pPr marL="64135">
                        <a:lnSpc>
                          <a:spcPct val="100000"/>
                        </a:lnSpc>
                        <a:spcBef>
                          <a:spcPts val="950"/>
                        </a:spcBef>
                      </a:pPr>
                      <a:r>
                        <a:rPr sz="1100" b="1" spc="-5" dirty="0">
                          <a:solidFill>
                            <a:srgbClr val="FFFFFF"/>
                          </a:solidFill>
                          <a:latin typeface="Arial"/>
                          <a:cs typeface="Arial"/>
                        </a:rPr>
                        <a:t>PROBLEMA</a:t>
                      </a:r>
                      <a:endParaRPr sz="1100">
                        <a:latin typeface="Arial"/>
                        <a:cs typeface="Arial"/>
                      </a:endParaRPr>
                    </a:p>
                  </a:txBody>
                  <a:tcPr marL="0" marR="0" marT="1206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hMerge="1">
                  <a:txBody>
                    <a:bodyPr/>
                    <a:lstStyle/>
                    <a:p>
                      <a:endParaRPr/>
                    </a:p>
                  </a:txBody>
                  <a:tcPr marL="0" marR="0" marT="0" marB="0"/>
                </a:tc>
                <a:tc>
                  <a:txBody>
                    <a:bodyPr/>
                    <a:lstStyle/>
                    <a:p>
                      <a:pPr marL="64135" marR="53340">
                        <a:lnSpc>
                          <a:spcPct val="100000"/>
                        </a:lnSpc>
                        <a:spcBef>
                          <a:spcPts val="290"/>
                        </a:spcBef>
                      </a:pPr>
                      <a:r>
                        <a:rPr sz="1100" spc="-5" dirty="0">
                          <a:latin typeface="Arial"/>
                          <a:cs typeface="Arial"/>
                        </a:rPr>
                        <a:t>Trascribir </a:t>
                      </a:r>
                      <a:r>
                        <a:rPr sz="1100" dirty="0">
                          <a:latin typeface="Arial"/>
                          <a:cs typeface="Arial"/>
                        </a:rPr>
                        <a:t>según </a:t>
                      </a:r>
                      <a:r>
                        <a:rPr sz="1100" spc="-5" dirty="0">
                          <a:latin typeface="Arial"/>
                          <a:cs typeface="Arial"/>
                        </a:rPr>
                        <a:t>el </a:t>
                      </a:r>
                      <a:r>
                        <a:rPr sz="1100" dirty="0">
                          <a:latin typeface="Arial"/>
                          <a:cs typeface="Arial"/>
                        </a:rPr>
                        <a:t>aspecto y orden que </a:t>
                      </a:r>
                      <a:r>
                        <a:rPr sz="1100" spc="-5" dirty="0">
                          <a:latin typeface="Arial"/>
                          <a:cs typeface="Arial"/>
                        </a:rPr>
                        <a:t>corresponda, el problema registrado </a:t>
                      </a:r>
                      <a:r>
                        <a:rPr sz="1100" dirty="0">
                          <a:latin typeface="Arial"/>
                          <a:cs typeface="Arial"/>
                        </a:rPr>
                        <a:t>en </a:t>
                      </a:r>
                      <a:r>
                        <a:rPr sz="1100" spc="-5" dirty="0">
                          <a:latin typeface="Arial"/>
                          <a:cs typeface="Arial"/>
                        </a:rPr>
                        <a:t>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2"/>
                  </a:ext>
                </a:extLst>
              </a:tr>
              <a:tr h="411352">
                <a:tc gridSpan="2">
                  <a:txBody>
                    <a:bodyPr/>
                    <a:lstStyle/>
                    <a:p>
                      <a:pPr marL="64135">
                        <a:lnSpc>
                          <a:spcPct val="100000"/>
                        </a:lnSpc>
                        <a:spcBef>
                          <a:spcPts val="930"/>
                        </a:spcBef>
                      </a:pPr>
                      <a:r>
                        <a:rPr sz="1100" b="1" spc="-10" dirty="0">
                          <a:solidFill>
                            <a:srgbClr val="FFFFFF"/>
                          </a:solidFill>
                          <a:latin typeface="Arial"/>
                          <a:cs typeface="Arial"/>
                        </a:rPr>
                        <a:t>CAUSA </a:t>
                      </a:r>
                      <a:r>
                        <a:rPr sz="1100" b="1" spc="-15" dirty="0">
                          <a:solidFill>
                            <a:srgbClr val="FFFFFF"/>
                          </a:solidFill>
                          <a:latin typeface="Arial"/>
                          <a:cs typeface="Arial"/>
                        </a:rPr>
                        <a:t>RAÍZ</a:t>
                      </a:r>
                      <a:r>
                        <a:rPr sz="1100" b="1" spc="75" dirty="0">
                          <a:solidFill>
                            <a:srgbClr val="FFFFFF"/>
                          </a:solidFill>
                          <a:latin typeface="Arial"/>
                          <a:cs typeface="Arial"/>
                        </a:rPr>
                        <a:t> </a:t>
                      </a:r>
                      <a:r>
                        <a:rPr sz="1100" b="1" spc="-10" dirty="0">
                          <a:solidFill>
                            <a:srgbClr val="FFFFFF"/>
                          </a:solidFill>
                          <a:latin typeface="Arial"/>
                          <a:cs typeface="Arial"/>
                        </a:rPr>
                        <a:t>ASOCIADA</a:t>
                      </a:r>
                      <a:endParaRPr sz="1100">
                        <a:latin typeface="Arial"/>
                        <a:cs typeface="Arial"/>
                      </a:endParaRPr>
                    </a:p>
                  </a:txBody>
                  <a:tcPr marL="0" marR="0" marT="1181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hMerge="1">
                  <a:txBody>
                    <a:bodyPr/>
                    <a:lstStyle/>
                    <a:p>
                      <a:endParaRPr/>
                    </a:p>
                  </a:txBody>
                  <a:tcPr marL="0" marR="0" marT="0" marB="0"/>
                </a:tc>
                <a:tc>
                  <a:txBody>
                    <a:bodyPr/>
                    <a:lstStyle/>
                    <a:p>
                      <a:pPr marL="64135" marR="52069">
                        <a:lnSpc>
                          <a:spcPct val="100000"/>
                        </a:lnSpc>
                        <a:spcBef>
                          <a:spcPts val="270"/>
                        </a:spcBef>
                      </a:pPr>
                      <a:r>
                        <a:rPr sz="1100" spc="-5" dirty="0">
                          <a:latin typeface="Arial"/>
                          <a:cs typeface="Arial"/>
                        </a:rPr>
                        <a:t>Trascribir la </a:t>
                      </a:r>
                      <a:r>
                        <a:rPr sz="1100" dirty="0">
                          <a:latin typeface="Arial"/>
                          <a:cs typeface="Arial"/>
                        </a:rPr>
                        <a:t>causa </a:t>
                      </a:r>
                      <a:r>
                        <a:rPr sz="1100" spc="-5" dirty="0">
                          <a:latin typeface="Arial"/>
                          <a:cs typeface="Arial"/>
                        </a:rPr>
                        <a:t>raíz registrada en el cuadro </a:t>
                      </a:r>
                      <a:r>
                        <a:rPr sz="1100" spc="-10" dirty="0">
                          <a:latin typeface="Arial"/>
                          <a:cs typeface="Arial"/>
                        </a:rPr>
                        <a:t>30 </a:t>
                      </a:r>
                      <a:r>
                        <a:rPr sz="1100" dirty="0">
                          <a:latin typeface="Arial"/>
                          <a:cs typeface="Arial"/>
                        </a:rPr>
                        <a:t>y </a:t>
                      </a:r>
                      <a:r>
                        <a:rPr sz="1100" spc="-5" dirty="0">
                          <a:latin typeface="Arial"/>
                          <a:cs typeface="Arial"/>
                        </a:rPr>
                        <a:t>la </a:t>
                      </a:r>
                      <a:r>
                        <a:rPr sz="1100" dirty="0">
                          <a:latin typeface="Arial"/>
                          <a:cs typeface="Arial"/>
                        </a:rPr>
                        <a:t>cual </a:t>
                      </a:r>
                      <a:r>
                        <a:rPr sz="1100" spc="-5" dirty="0">
                          <a:latin typeface="Arial"/>
                          <a:cs typeface="Arial"/>
                        </a:rPr>
                        <a:t>coincida </a:t>
                      </a:r>
                      <a:r>
                        <a:rPr sz="1100" dirty="0">
                          <a:latin typeface="Arial"/>
                          <a:cs typeface="Arial"/>
                        </a:rPr>
                        <a:t>con </a:t>
                      </a:r>
                      <a:r>
                        <a:rPr sz="1100" spc="-5" dirty="0">
                          <a:latin typeface="Arial"/>
                          <a:cs typeface="Arial"/>
                        </a:rPr>
                        <a:t>el </a:t>
                      </a:r>
                      <a:r>
                        <a:rPr sz="1100" dirty="0">
                          <a:latin typeface="Arial"/>
                          <a:cs typeface="Arial"/>
                        </a:rPr>
                        <a:t>problema y  aspecto </a:t>
                      </a:r>
                      <a:r>
                        <a:rPr sz="1100" spc="-5" dirty="0">
                          <a:latin typeface="Arial"/>
                          <a:cs typeface="Arial"/>
                        </a:rPr>
                        <a:t>relacionados</a:t>
                      </a:r>
                      <a:r>
                        <a:rPr sz="1100" spc="-25" dirty="0">
                          <a:latin typeface="Arial"/>
                          <a:cs typeface="Arial"/>
                        </a:rPr>
                        <a:t> </a:t>
                      </a:r>
                      <a:r>
                        <a:rPr sz="1100" dirty="0">
                          <a:latin typeface="Arial"/>
                          <a:cs typeface="Arial"/>
                        </a:rPr>
                        <a:t>anteriormente.</a:t>
                      </a:r>
                      <a:endParaRPr sz="1100">
                        <a:latin typeface="Arial"/>
                        <a:cs typeface="Arial"/>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3"/>
                  </a:ext>
                </a:extLst>
              </a:tr>
              <a:tr h="335280">
                <a:tc rowSpan="4">
                  <a:txBody>
                    <a:bodyPr/>
                    <a:lstStyle/>
                    <a:p>
                      <a:pPr marL="314960">
                        <a:lnSpc>
                          <a:spcPct val="100000"/>
                        </a:lnSpc>
                        <a:spcBef>
                          <a:spcPts val="1770"/>
                        </a:spcBef>
                      </a:pPr>
                      <a:r>
                        <a:rPr sz="2000" b="1" spc="-25" dirty="0">
                          <a:solidFill>
                            <a:srgbClr val="FFFFFF"/>
                          </a:solidFill>
                          <a:latin typeface="Arial"/>
                          <a:cs typeface="Arial"/>
                        </a:rPr>
                        <a:t>DOFA</a:t>
                      </a:r>
                      <a:endParaRPr sz="2000">
                        <a:latin typeface="Arial"/>
                        <a:cs typeface="Arial"/>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5" dirty="0">
                          <a:latin typeface="Arial"/>
                          <a:cs typeface="Arial"/>
                        </a:rPr>
                        <a:t>FORTALEZA</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5880">
                        <a:lnSpc>
                          <a:spcPts val="1320"/>
                        </a:lnSpc>
                        <a:spcBef>
                          <a:spcPts val="15"/>
                        </a:spcBef>
                      </a:pPr>
                      <a:r>
                        <a:rPr sz="1100" spc="-5" dirty="0">
                          <a:latin typeface="Arial"/>
                          <a:cs typeface="Arial"/>
                        </a:rPr>
                        <a:t>Transcribir la fortaleza que </a:t>
                      </a:r>
                      <a:r>
                        <a:rPr sz="1100" dirty="0">
                          <a:latin typeface="Arial"/>
                          <a:cs typeface="Arial"/>
                        </a:rPr>
                        <a:t>se </a:t>
                      </a:r>
                      <a:r>
                        <a:rPr sz="1100" spc="-5" dirty="0">
                          <a:latin typeface="Arial"/>
                          <a:cs typeface="Arial"/>
                        </a:rPr>
                        <a:t>relaciona </a:t>
                      </a:r>
                      <a:r>
                        <a:rPr sz="1100" dirty="0">
                          <a:latin typeface="Arial"/>
                          <a:cs typeface="Arial"/>
                        </a:rPr>
                        <a:t>con </a:t>
                      </a:r>
                      <a:r>
                        <a:rPr sz="1100" spc="-5" dirty="0">
                          <a:latin typeface="Arial"/>
                          <a:cs typeface="Arial"/>
                        </a:rPr>
                        <a:t>la correspondiente </a:t>
                      </a:r>
                      <a:r>
                        <a:rPr sz="1100" dirty="0">
                          <a:latin typeface="Arial"/>
                          <a:cs typeface="Arial"/>
                        </a:rPr>
                        <a:t>causa </a:t>
                      </a:r>
                      <a:r>
                        <a:rPr sz="1100" spc="-5" dirty="0">
                          <a:latin typeface="Arial"/>
                          <a:cs typeface="Arial"/>
                        </a:rPr>
                        <a:t>raíz </a:t>
                      </a:r>
                      <a:r>
                        <a:rPr sz="1100" dirty="0">
                          <a:latin typeface="Arial"/>
                          <a:cs typeface="Arial"/>
                        </a:rPr>
                        <a:t>y </a:t>
                      </a:r>
                      <a:r>
                        <a:rPr sz="1100" spc="-5" dirty="0">
                          <a:latin typeface="Arial"/>
                          <a:cs typeface="Arial"/>
                        </a:rPr>
                        <a:t>registrada  en 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4"/>
                  </a:ext>
                </a:extLst>
              </a:tr>
              <a:tr h="333375">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10" dirty="0">
                          <a:latin typeface="Arial"/>
                          <a:cs typeface="Arial"/>
                        </a:rPr>
                        <a:t>DEBILIDAD</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5880">
                        <a:lnSpc>
                          <a:spcPts val="1320"/>
                        </a:lnSpc>
                        <a:spcBef>
                          <a:spcPts val="15"/>
                        </a:spcBef>
                      </a:pPr>
                      <a:r>
                        <a:rPr sz="1100" spc="-5" dirty="0">
                          <a:latin typeface="Arial"/>
                          <a:cs typeface="Arial"/>
                        </a:rPr>
                        <a:t>Transcribir la debilidad </a:t>
                      </a:r>
                      <a:r>
                        <a:rPr sz="1100" dirty="0">
                          <a:latin typeface="Arial"/>
                          <a:cs typeface="Arial"/>
                        </a:rPr>
                        <a:t>que se </a:t>
                      </a:r>
                      <a:r>
                        <a:rPr sz="1100" spc="-5" dirty="0">
                          <a:latin typeface="Arial"/>
                          <a:cs typeface="Arial"/>
                        </a:rPr>
                        <a:t>relaciona </a:t>
                      </a:r>
                      <a:r>
                        <a:rPr sz="1100" dirty="0">
                          <a:latin typeface="Arial"/>
                          <a:cs typeface="Arial"/>
                        </a:rPr>
                        <a:t>con </a:t>
                      </a:r>
                      <a:r>
                        <a:rPr sz="1100" spc="-5" dirty="0">
                          <a:latin typeface="Arial"/>
                          <a:cs typeface="Arial"/>
                        </a:rPr>
                        <a:t>la correspondiente </a:t>
                      </a:r>
                      <a:r>
                        <a:rPr sz="1100" dirty="0">
                          <a:latin typeface="Arial"/>
                          <a:cs typeface="Arial"/>
                        </a:rPr>
                        <a:t>causa </a:t>
                      </a:r>
                      <a:r>
                        <a:rPr sz="1100" spc="-5" dirty="0">
                          <a:latin typeface="Arial"/>
                          <a:cs typeface="Arial"/>
                        </a:rPr>
                        <a:t>raíz </a:t>
                      </a:r>
                      <a:r>
                        <a:rPr sz="1100" dirty="0">
                          <a:latin typeface="Arial"/>
                          <a:cs typeface="Arial"/>
                        </a:rPr>
                        <a:t>y </a:t>
                      </a:r>
                      <a:r>
                        <a:rPr sz="1100" spc="-5" dirty="0">
                          <a:latin typeface="Arial"/>
                          <a:cs typeface="Arial"/>
                        </a:rPr>
                        <a:t>registrada  en 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5"/>
                  </a:ext>
                </a:extLst>
              </a:tr>
              <a:tr h="333375">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0"/>
                        </a:spcBef>
                      </a:pPr>
                      <a:r>
                        <a:rPr sz="1100" b="1" spc="-10" dirty="0">
                          <a:latin typeface="Arial"/>
                          <a:cs typeface="Arial"/>
                        </a:rPr>
                        <a:t>OPORTUNIDAD</a:t>
                      </a:r>
                      <a:endParaRPr sz="1100">
                        <a:latin typeface="Arial"/>
                        <a:cs typeface="Arial"/>
                      </a:endParaRPr>
                    </a:p>
                  </a:txBody>
                  <a:tcPr marL="0" marR="0" marT="800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a:lnSpc>
                          <a:spcPts val="1295"/>
                        </a:lnSpc>
                      </a:pPr>
                      <a:r>
                        <a:rPr sz="1100" spc="-5" dirty="0">
                          <a:latin typeface="Arial"/>
                          <a:cs typeface="Arial"/>
                        </a:rPr>
                        <a:t>Transcribir la oportunidad </a:t>
                      </a:r>
                      <a:r>
                        <a:rPr sz="1100" dirty="0">
                          <a:latin typeface="Arial"/>
                          <a:cs typeface="Arial"/>
                        </a:rPr>
                        <a:t>que se </a:t>
                      </a:r>
                      <a:r>
                        <a:rPr sz="1100" spc="-5" dirty="0">
                          <a:latin typeface="Arial"/>
                          <a:cs typeface="Arial"/>
                        </a:rPr>
                        <a:t>relaciona con la correspondiente </a:t>
                      </a:r>
                      <a:r>
                        <a:rPr sz="1100" dirty="0">
                          <a:latin typeface="Arial"/>
                          <a:cs typeface="Arial"/>
                        </a:rPr>
                        <a:t>causa </a:t>
                      </a:r>
                      <a:r>
                        <a:rPr sz="1100" spc="-5" dirty="0">
                          <a:latin typeface="Arial"/>
                          <a:cs typeface="Arial"/>
                        </a:rPr>
                        <a:t>raíz</a:t>
                      </a:r>
                      <a:r>
                        <a:rPr sz="1100" spc="265" dirty="0">
                          <a:latin typeface="Arial"/>
                          <a:cs typeface="Arial"/>
                        </a:rPr>
                        <a:t> </a:t>
                      </a:r>
                      <a:r>
                        <a:rPr sz="1100" dirty="0">
                          <a:latin typeface="Arial"/>
                          <a:cs typeface="Arial"/>
                        </a:rPr>
                        <a:t>y</a:t>
                      </a:r>
                      <a:endParaRPr sz="1100">
                        <a:latin typeface="Arial"/>
                        <a:cs typeface="Arial"/>
                      </a:endParaRPr>
                    </a:p>
                    <a:p>
                      <a:pPr marL="64135">
                        <a:lnSpc>
                          <a:spcPts val="1245"/>
                        </a:lnSpc>
                      </a:pPr>
                      <a:r>
                        <a:rPr sz="1100" dirty="0">
                          <a:latin typeface="Arial"/>
                          <a:cs typeface="Arial"/>
                        </a:rPr>
                        <a:t>registrada en </a:t>
                      </a:r>
                      <a:r>
                        <a:rPr sz="1100" spc="-5" dirty="0">
                          <a:latin typeface="Arial"/>
                          <a:cs typeface="Arial"/>
                        </a:rPr>
                        <a:t>el </a:t>
                      </a:r>
                      <a:r>
                        <a:rPr sz="1100" dirty="0">
                          <a:latin typeface="Arial"/>
                          <a:cs typeface="Arial"/>
                        </a:rPr>
                        <a:t>cuadro</a:t>
                      </a:r>
                      <a:r>
                        <a:rPr sz="1100" spc="-75" dirty="0">
                          <a:latin typeface="Arial"/>
                          <a:cs typeface="Arial"/>
                        </a:rPr>
                        <a:t> </a:t>
                      </a:r>
                      <a:r>
                        <a:rPr sz="1100" spc="-5" dirty="0">
                          <a:latin typeface="Arial"/>
                          <a:cs typeface="Arial"/>
                        </a:rPr>
                        <a:t>30.</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6"/>
                  </a:ext>
                </a:extLst>
              </a:tr>
              <a:tr h="335279">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10" dirty="0">
                          <a:latin typeface="Arial"/>
                          <a:cs typeface="Arial"/>
                        </a:rPr>
                        <a:t>AMENAZA</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4610">
                        <a:lnSpc>
                          <a:spcPts val="1320"/>
                        </a:lnSpc>
                        <a:spcBef>
                          <a:spcPts val="20"/>
                        </a:spcBef>
                      </a:pPr>
                      <a:r>
                        <a:rPr sz="1100" spc="-5" dirty="0">
                          <a:latin typeface="Arial"/>
                          <a:cs typeface="Arial"/>
                        </a:rPr>
                        <a:t>Transcribir la amenaza </a:t>
                      </a:r>
                      <a:r>
                        <a:rPr sz="1100" dirty="0">
                          <a:latin typeface="Arial"/>
                          <a:cs typeface="Arial"/>
                        </a:rPr>
                        <a:t>que se </a:t>
                      </a:r>
                      <a:r>
                        <a:rPr sz="1100" spc="-5" dirty="0">
                          <a:latin typeface="Arial"/>
                          <a:cs typeface="Arial"/>
                        </a:rPr>
                        <a:t>relaciona </a:t>
                      </a:r>
                      <a:r>
                        <a:rPr sz="1100" dirty="0">
                          <a:latin typeface="Arial"/>
                          <a:cs typeface="Arial"/>
                        </a:rPr>
                        <a:t>con </a:t>
                      </a:r>
                      <a:r>
                        <a:rPr sz="1100" spc="-5" dirty="0">
                          <a:latin typeface="Arial"/>
                          <a:cs typeface="Arial"/>
                        </a:rPr>
                        <a:t>la correspondiente </a:t>
                      </a:r>
                      <a:r>
                        <a:rPr sz="1100" dirty="0">
                          <a:latin typeface="Arial"/>
                          <a:cs typeface="Arial"/>
                        </a:rPr>
                        <a:t>causa </a:t>
                      </a:r>
                      <a:r>
                        <a:rPr sz="1100" spc="-5" dirty="0">
                          <a:latin typeface="Arial"/>
                          <a:cs typeface="Arial"/>
                        </a:rPr>
                        <a:t>raíz </a:t>
                      </a:r>
                      <a:r>
                        <a:rPr sz="1100" dirty="0">
                          <a:latin typeface="Arial"/>
                          <a:cs typeface="Arial"/>
                        </a:rPr>
                        <a:t>y </a:t>
                      </a:r>
                      <a:r>
                        <a:rPr sz="1100" spc="-5" dirty="0">
                          <a:latin typeface="Arial"/>
                          <a:cs typeface="Arial"/>
                        </a:rPr>
                        <a:t>registrada  en 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7"/>
                  </a:ext>
                </a:extLst>
              </a:tr>
              <a:tr h="667981">
                <a:tc rowSpan="3">
                  <a:txBody>
                    <a:bodyPr/>
                    <a:lstStyle/>
                    <a:p>
                      <a:pPr marL="158750">
                        <a:lnSpc>
                          <a:spcPct val="100000"/>
                        </a:lnSpc>
                        <a:spcBef>
                          <a:spcPts val="1770"/>
                        </a:spcBef>
                      </a:pPr>
                      <a:r>
                        <a:rPr sz="2000" b="1" dirty="0">
                          <a:solidFill>
                            <a:srgbClr val="FFFFFF"/>
                          </a:solidFill>
                          <a:latin typeface="Arial"/>
                          <a:cs typeface="Arial"/>
                        </a:rPr>
                        <a:t>MEDIDA</a:t>
                      </a:r>
                      <a:endParaRPr sz="2000">
                        <a:latin typeface="Arial"/>
                        <a:cs typeface="Arial"/>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700">
                        <a:latin typeface="Times New Roman"/>
                        <a:cs typeface="Times New Roman"/>
                      </a:endParaRPr>
                    </a:p>
                    <a:p>
                      <a:pPr marL="64135">
                        <a:lnSpc>
                          <a:spcPct val="100000"/>
                        </a:lnSpc>
                      </a:pPr>
                      <a:r>
                        <a:rPr sz="1100" b="1" spc="-5" dirty="0">
                          <a:latin typeface="Arial"/>
                          <a:cs typeface="Arial"/>
                        </a:rPr>
                        <a:t>CATEGORÍA</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3975" algn="just">
                        <a:lnSpc>
                          <a:spcPts val="1320"/>
                        </a:lnSpc>
                        <a:spcBef>
                          <a:spcPts val="20"/>
                        </a:spcBef>
                      </a:pPr>
                      <a:r>
                        <a:rPr sz="1100" spc="-5" dirty="0">
                          <a:latin typeface="Arial"/>
                          <a:cs typeface="Arial"/>
                        </a:rPr>
                        <a:t>Se registra la categoría en la </a:t>
                      </a:r>
                      <a:r>
                        <a:rPr sz="1100" dirty="0">
                          <a:latin typeface="Arial"/>
                          <a:cs typeface="Arial"/>
                        </a:rPr>
                        <a:t>cual se </a:t>
                      </a:r>
                      <a:r>
                        <a:rPr sz="1100" spc="-5" dirty="0">
                          <a:latin typeface="Arial"/>
                          <a:cs typeface="Arial"/>
                        </a:rPr>
                        <a:t>clasifica la medida </a:t>
                      </a:r>
                      <a:r>
                        <a:rPr sz="1100" b="1" spc="-5" dirty="0">
                          <a:latin typeface="Arial"/>
                          <a:cs typeface="Arial"/>
                        </a:rPr>
                        <a:t>(Reorganización  Administrativa; Fortalecimiento de Ingresos; Racionalización de Gastos;  </a:t>
                      </a:r>
                      <a:r>
                        <a:rPr sz="1100" b="1" dirty="0">
                          <a:latin typeface="Arial"/>
                          <a:cs typeface="Arial"/>
                        </a:rPr>
                        <a:t>Saneamiento </a:t>
                      </a:r>
                      <a:r>
                        <a:rPr sz="1100" b="1" spc="-5" dirty="0">
                          <a:latin typeface="Arial"/>
                          <a:cs typeface="Arial"/>
                        </a:rPr>
                        <a:t>de Pasivos; Reestructuración de </a:t>
                      </a:r>
                      <a:r>
                        <a:rPr sz="1100" b="1" dirty="0">
                          <a:latin typeface="Arial"/>
                          <a:cs typeface="Arial"/>
                        </a:rPr>
                        <a:t>la </a:t>
                      </a:r>
                      <a:r>
                        <a:rPr sz="1100" b="1" spc="-5" dirty="0">
                          <a:latin typeface="Arial"/>
                          <a:cs typeface="Arial"/>
                        </a:rPr>
                        <a:t>Deuda)</a:t>
                      </a:r>
                      <a:r>
                        <a:rPr sz="1100" spc="-5" dirty="0">
                          <a:latin typeface="Arial"/>
                          <a:cs typeface="Arial"/>
                        </a:rPr>
                        <a:t>. Esta debe corresponder  </a:t>
                      </a:r>
                      <a:r>
                        <a:rPr sz="1100" dirty="0">
                          <a:latin typeface="Arial"/>
                          <a:cs typeface="Arial"/>
                        </a:rPr>
                        <a:t>fielmente a </a:t>
                      </a:r>
                      <a:r>
                        <a:rPr sz="1100" spc="-5" dirty="0">
                          <a:latin typeface="Arial"/>
                          <a:cs typeface="Arial"/>
                        </a:rPr>
                        <a:t>la </a:t>
                      </a:r>
                      <a:r>
                        <a:rPr sz="1100" dirty="0">
                          <a:latin typeface="Arial"/>
                          <a:cs typeface="Arial"/>
                        </a:rPr>
                        <a:t>registrada </a:t>
                      </a:r>
                      <a:r>
                        <a:rPr sz="1100" spc="-5" dirty="0">
                          <a:latin typeface="Arial"/>
                          <a:cs typeface="Arial"/>
                        </a:rPr>
                        <a:t>en el </a:t>
                      </a:r>
                      <a:r>
                        <a:rPr sz="1100" dirty="0">
                          <a:latin typeface="Arial"/>
                          <a:cs typeface="Arial"/>
                        </a:rPr>
                        <a:t>cuadro</a:t>
                      </a:r>
                      <a:r>
                        <a:rPr sz="1100" spc="-100" dirty="0">
                          <a:latin typeface="Arial"/>
                          <a:cs typeface="Arial"/>
                        </a:rPr>
                        <a:t> </a:t>
                      </a:r>
                      <a:r>
                        <a:rPr sz="1100" spc="-5" dirty="0">
                          <a:latin typeface="Arial"/>
                          <a:cs typeface="Arial"/>
                        </a:rPr>
                        <a:t>31.</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8"/>
                  </a:ext>
                </a:extLst>
              </a:tr>
              <a:tr h="316966">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575"/>
                        </a:spcBef>
                      </a:pPr>
                      <a:r>
                        <a:rPr sz="1100" b="1" spc="-5" dirty="0">
                          <a:latin typeface="Arial"/>
                          <a:cs typeface="Arial"/>
                        </a:rPr>
                        <a:t>TIPO</a:t>
                      </a:r>
                      <a:endParaRPr sz="1100">
                        <a:latin typeface="Arial"/>
                        <a:cs typeface="Arial"/>
                      </a:endParaRPr>
                    </a:p>
                  </a:txBody>
                  <a:tcPr marL="0" marR="0" marT="730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a:lnSpc>
                          <a:spcPct val="100000"/>
                        </a:lnSpc>
                        <a:spcBef>
                          <a:spcPts val="575"/>
                        </a:spcBef>
                      </a:pPr>
                      <a:r>
                        <a:rPr sz="1100" spc="-5" dirty="0">
                          <a:latin typeface="Arial"/>
                          <a:cs typeface="Arial"/>
                        </a:rPr>
                        <a:t>Se </a:t>
                      </a:r>
                      <a:r>
                        <a:rPr sz="1100" dirty="0">
                          <a:latin typeface="Arial"/>
                          <a:cs typeface="Arial"/>
                        </a:rPr>
                        <a:t>registra </a:t>
                      </a:r>
                      <a:r>
                        <a:rPr sz="1100" spc="-5" dirty="0">
                          <a:latin typeface="Arial"/>
                          <a:cs typeface="Arial"/>
                        </a:rPr>
                        <a:t>el tipo de </a:t>
                      </a:r>
                      <a:r>
                        <a:rPr sz="1100" dirty="0">
                          <a:latin typeface="Arial"/>
                          <a:cs typeface="Arial"/>
                        </a:rPr>
                        <a:t>medida </a:t>
                      </a:r>
                      <a:r>
                        <a:rPr sz="1100" b="1" spc="-5" dirty="0">
                          <a:latin typeface="Arial"/>
                          <a:cs typeface="Arial"/>
                        </a:rPr>
                        <a:t>(Ofensiva; Adaptativa; Reactiva;</a:t>
                      </a:r>
                      <a:r>
                        <a:rPr sz="1100" b="1" spc="-50" dirty="0">
                          <a:latin typeface="Arial"/>
                          <a:cs typeface="Arial"/>
                        </a:rPr>
                        <a:t> </a:t>
                      </a:r>
                      <a:r>
                        <a:rPr sz="1100" b="1" spc="-5" dirty="0">
                          <a:latin typeface="Arial"/>
                          <a:cs typeface="Arial"/>
                        </a:rPr>
                        <a:t>Defensiva)</a:t>
                      </a:r>
                      <a:r>
                        <a:rPr sz="1100" spc="-5" dirty="0">
                          <a:latin typeface="Arial"/>
                          <a:cs typeface="Arial"/>
                        </a:rPr>
                        <a:t>.</a:t>
                      </a:r>
                      <a:endParaRPr sz="1100">
                        <a:latin typeface="Arial"/>
                        <a:cs typeface="Arial"/>
                      </a:endParaRPr>
                    </a:p>
                  </a:txBody>
                  <a:tcPr marL="0" marR="0" marT="730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9"/>
                  </a:ext>
                </a:extLst>
              </a:tr>
              <a:tr h="335276">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5" dirty="0">
                          <a:latin typeface="Arial"/>
                          <a:cs typeface="Arial"/>
                        </a:rPr>
                        <a:t>DESCRIPCION</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7150">
                        <a:lnSpc>
                          <a:spcPts val="1320"/>
                        </a:lnSpc>
                        <a:spcBef>
                          <a:spcPts val="20"/>
                        </a:spcBef>
                      </a:pPr>
                      <a:r>
                        <a:rPr sz="1100" spc="-5" dirty="0">
                          <a:latin typeface="Arial"/>
                          <a:cs typeface="Arial"/>
                        </a:rPr>
                        <a:t>Se transcribe fielmente la medida registrada en </a:t>
                      </a:r>
                      <a:r>
                        <a:rPr sz="1100" spc="-10" dirty="0">
                          <a:latin typeface="Arial"/>
                          <a:cs typeface="Arial"/>
                        </a:rPr>
                        <a:t>los </a:t>
                      </a:r>
                      <a:r>
                        <a:rPr sz="1100" spc="-5" dirty="0">
                          <a:latin typeface="Arial"/>
                          <a:cs typeface="Arial"/>
                        </a:rPr>
                        <a:t>cuadros 30 </a:t>
                      </a:r>
                      <a:r>
                        <a:rPr sz="1100" dirty="0">
                          <a:latin typeface="Arial"/>
                          <a:cs typeface="Arial"/>
                        </a:rPr>
                        <a:t>y </a:t>
                      </a:r>
                      <a:r>
                        <a:rPr sz="1100" spc="-5" dirty="0">
                          <a:latin typeface="Arial"/>
                          <a:cs typeface="Arial"/>
                        </a:rPr>
                        <a:t>31, la cual </a:t>
                      </a:r>
                      <a:r>
                        <a:rPr sz="1100" dirty="0">
                          <a:latin typeface="Arial"/>
                          <a:cs typeface="Arial"/>
                        </a:rPr>
                        <a:t>se </a:t>
                      </a:r>
                      <a:r>
                        <a:rPr sz="1100" spc="-5" dirty="0">
                          <a:latin typeface="Arial"/>
                          <a:cs typeface="Arial"/>
                        </a:rPr>
                        <a:t>relaciona  </a:t>
                      </a:r>
                      <a:r>
                        <a:rPr sz="1100" dirty="0">
                          <a:latin typeface="Arial"/>
                          <a:cs typeface="Arial"/>
                        </a:rPr>
                        <a:t>con </a:t>
                      </a:r>
                      <a:r>
                        <a:rPr sz="1100" spc="-5" dirty="0">
                          <a:latin typeface="Arial"/>
                          <a:cs typeface="Arial"/>
                        </a:rPr>
                        <a:t>la </a:t>
                      </a:r>
                      <a:r>
                        <a:rPr sz="1100" dirty="0">
                          <a:latin typeface="Arial"/>
                          <a:cs typeface="Arial"/>
                        </a:rPr>
                        <a:t>correspondiente causa</a:t>
                      </a:r>
                      <a:r>
                        <a:rPr sz="1100" spc="-50" dirty="0">
                          <a:latin typeface="Arial"/>
                          <a:cs typeface="Arial"/>
                        </a:rPr>
                        <a:t> </a:t>
                      </a:r>
                      <a:r>
                        <a:rPr sz="1100" spc="-10" dirty="0">
                          <a:latin typeface="Arial"/>
                          <a:cs typeface="Arial"/>
                        </a:rPr>
                        <a:t>raíz.</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10"/>
                  </a:ext>
                </a:extLst>
              </a:tr>
            </a:tbl>
          </a:graphicData>
        </a:graphic>
      </p:graphicFrame>
      <p:sp>
        <p:nvSpPr>
          <p:cNvPr id="3" name="object 3"/>
          <p:cNvSpPr/>
          <p:nvPr/>
        </p:nvSpPr>
        <p:spPr>
          <a:xfrm>
            <a:off x="8007032" y="780270"/>
            <a:ext cx="1119504" cy="42695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235695" y="1309103"/>
            <a:ext cx="221742" cy="23851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257667" y="1317752"/>
            <a:ext cx="179578" cy="19608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243316" y="1741919"/>
            <a:ext cx="203453" cy="23851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265921" y="1750822"/>
            <a:ext cx="160655" cy="19583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8235695" y="2116848"/>
            <a:ext cx="221742" cy="29640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257667" y="2125472"/>
            <a:ext cx="179578" cy="253999"/>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279892" y="2607551"/>
            <a:ext cx="150088" cy="238518"/>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8302497" y="2616200"/>
            <a:ext cx="107696" cy="195199"/>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8304276" y="3040367"/>
            <a:ext cx="84581" cy="238518"/>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8327770" y="3049904"/>
            <a:ext cx="39370" cy="194310"/>
          </a:xfrm>
          <a:custGeom>
            <a:avLst/>
            <a:gdLst/>
            <a:ahLst/>
            <a:cxnLst/>
            <a:rect l="l" t="t" r="r" b="b"/>
            <a:pathLst>
              <a:path w="39370" h="194310">
                <a:moveTo>
                  <a:pt x="23622" y="0"/>
                </a:moveTo>
                <a:lnTo>
                  <a:pt x="15875" y="0"/>
                </a:lnTo>
                <a:lnTo>
                  <a:pt x="12826" y="126"/>
                </a:lnTo>
                <a:lnTo>
                  <a:pt x="0" y="5206"/>
                </a:lnTo>
                <a:lnTo>
                  <a:pt x="0" y="189102"/>
                </a:lnTo>
                <a:lnTo>
                  <a:pt x="380" y="189992"/>
                </a:lnTo>
                <a:lnTo>
                  <a:pt x="1650" y="191515"/>
                </a:lnTo>
                <a:lnTo>
                  <a:pt x="2794" y="192277"/>
                </a:lnTo>
                <a:lnTo>
                  <a:pt x="4190" y="192658"/>
                </a:lnTo>
                <a:lnTo>
                  <a:pt x="5714" y="193167"/>
                </a:lnTo>
                <a:lnTo>
                  <a:pt x="7747" y="193547"/>
                </a:lnTo>
                <a:lnTo>
                  <a:pt x="10286" y="193928"/>
                </a:lnTo>
                <a:lnTo>
                  <a:pt x="12826" y="194182"/>
                </a:lnTo>
                <a:lnTo>
                  <a:pt x="15875" y="194309"/>
                </a:lnTo>
                <a:lnTo>
                  <a:pt x="23622" y="194309"/>
                </a:lnTo>
                <a:lnTo>
                  <a:pt x="35178" y="192658"/>
                </a:lnTo>
                <a:lnTo>
                  <a:pt x="36702" y="192277"/>
                </a:lnTo>
                <a:lnTo>
                  <a:pt x="37719" y="191515"/>
                </a:lnTo>
                <a:lnTo>
                  <a:pt x="38988" y="189992"/>
                </a:lnTo>
                <a:lnTo>
                  <a:pt x="39370" y="189102"/>
                </a:lnTo>
                <a:lnTo>
                  <a:pt x="39370" y="5206"/>
                </a:lnTo>
                <a:lnTo>
                  <a:pt x="26797" y="126"/>
                </a:lnTo>
                <a:lnTo>
                  <a:pt x="23622" y="0"/>
                </a:lnTo>
                <a:close/>
              </a:path>
            </a:pathLst>
          </a:custGeom>
          <a:solidFill>
            <a:srgbClr val="FFFFFF"/>
          </a:solidFill>
        </p:spPr>
        <p:txBody>
          <a:bodyPr wrap="square" lIns="0" tIns="0" rIns="0" bIns="0" rtlCol="0"/>
          <a:lstStyle/>
          <a:p>
            <a:endParaRPr/>
          </a:p>
        </p:txBody>
      </p:sp>
      <p:sp>
        <p:nvSpPr>
          <p:cNvPr id="14" name="object 14"/>
          <p:cNvSpPr/>
          <p:nvPr/>
        </p:nvSpPr>
        <p:spPr>
          <a:xfrm>
            <a:off x="8327770" y="3049904"/>
            <a:ext cx="39370" cy="194310"/>
          </a:xfrm>
          <a:custGeom>
            <a:avLst/>
            <a:gdLst/>
            <a:ahLst/>
            <a:cxnLst/>
            <a:rect l="l" t="t" r="r" b="b"/>
            <a:pathLst>
              <a:path w="39370" h="194310">
                <a:moveTo>
                  <a:pt x="19684" y="0"/>
                </a:moveTo>
                <a:lnTo>
                  <a:pt x="23622" y="0"/>
                </a:lnTo>
                <a:lnTo>
                  <a:pt x="26797" y="126"/>
                </a:lnTo>
                <a:lnTo>
                  <a:pt x="29209" y="381"/>
                </a:lnTo>
                <a:lnTo>
                  <a:pt x="31750" y="762"/>
                </a:lnTo>
                <a:lnTo>
                  <a:pt x="33654" y="1143"/>
                </a:lnTo>
                <a:lnTo>
                  <a:pt x="35178" y="1650"/>
                </a:lnTo>
                <a:lnTo>
                  <a:pt x="36702" y="2158"/>
                </a:lnTo>
                <a:lnTo>
                  <a:pt x="37719" y="2793"/>
                </a:lnTo>
                <a:lnTo>
                  <a:pt x="38353" y="3556"/>
                </a:lnTo>
                <a:lnTo>
                  <a:pt x="38988" y="4318"/>
                </a:lnTo>
                <a:lnTo>
                  <a:pt x="39370" y="5206"/>
                </a:lnTo>
                <a:lnTo>
                  <a:pt x="39370" y="6222"/>
                </a:lnTo>
                <a:lnTo>
                  <a:pt x="39370" y="188087"/>
                </a:lnTo>
                <a:lnTo>
                  <a:pt x="39370" y="189102"/>
                </a:lnTo>
                <a:lnTo>
                  <a:pt x="38988" y="189992"/>
                </a:lnTo>
                <a:lnTo>
                  <a:pt x="38353" y="190753"/>
                </a:lnTo>
                <a:lnTo>
                  <a:pt x="37719" y="191515"/>
                </a:lnTo>
                <a:lnTo>
                  <a:pt x="36702" y="192277"/>
                </a:lnTo>
                <a:lnTo>
                  <a:pt x="35178" y="192658"/>
                </a:lnTo>
                <a:lnTo>
                  <a:pt x="33654" y="193167"/>
                </a:lnTo>
                <a:lnTo>
                  <a:pt x="31750" y="193547"/>
                </a:lnTo>
                <a:lnTo>
                  <a:pt x="29209" y="193928"/>
                </a:lnTo>
                <a:lnTo>
                  <a:pt x="26797" y="194182"/>
                </a:lnTo>
                <a:lnTo>
                  <a:pt x="23622" y="194309"/>
                </a:lnTo>
                <a:lnTo>
                  <a:pt x="19684" y="194309"/>
                </a:lnTo>
                <a:lnTo>
                  <a:pt x="15875" y="194309"/>
                </a:lnTo>
                <a:lnTo>
                  <a:pt x="4190" y="192658"/>
                </a:lnTo>
                <a:lnTo>
                  <a:pt x="2794" y="192277"/>
                </a:lnTo>
                <a:lnTo>
                  <a:pt x="1650" y="191515"/>
                </a:lnTo>
                <a:lnTo>
                  <a:pt x="1015" y="190753"/>
                </a:lnTo>
                <a:lnTo>
                  <a:pt x="380" y="189992"/>
                </a:lnTo>
                <a:lnTo>
                  <a:pt x="0" y="189102"/>
                </a:lnTo>
                <a:lnTo>
                  <a:pt x="0" y="188087"/>
                </a:lnTo>
                <a:lnTo>
                  <a:pt x="0" y="6222"/>
                </a:lnTo>
                <a:lnTo>
                  <a:pt x="0" y="5206"/>
                </a:lnTo>
                <a:lnTo>
                  <a:pt x="380" y="4318"/>
                </a:lnTo>
                <a:lnTo>
                  <a:pt x="1015" y="3556"/>
                </a:lnTo>
                <a:lnTo>
                  <a:pt x="1650" y="2793"/>
                </a:lnTo>
                <a:lnTo>
                  <a:pt x="2794" y="2158"/>
                </a:lnTo>
                <a:lnTo>
                  <a:pt x="4318" y="1650"/>
                </a:lnTo>
                <a:lnTo>
                  <a:pt x="5842" y="1143"/>
                </a:lnTo>
                <a:lnTo>
                  <a:pt x="7874" y="762"/>
                </a:lnTo>
                <a:lnTo>
                  <a:pt x="10286" y="381"/>
                </a:lnTo>
                <a:lnTo>
                  <a:pt x="12826" y="126"/>
                </a:lnTo>
                <a:lnTo>
                  <a:pt x="15875" y="0"/>
                </a:lnTo>
                <a:lnTo>
                  <a:pt x="19684" y="0"/>
                </a:lnTo>
                <a:close/>
              </a:path>
            </a:pathLst>
          </a:custGeom>
          <a:ln w="3175">
            <a:solidFill>
              <a:srgbClr val="000000"/>
            </a:solidFill>
          </a:ln>
        </p:spPr>
        <p:txBody>
          <a:bodyPr wrap="square" lIns="0" tIns="0" rIns="0" bIns="0" rtlCol="0"/>
          <a:lstStyle/>
          <a:p>
            <a:endParaRPr/>
          </a:p>
        </p:txBody>
      </p:sp>
      <p:sp>
        <p:nvSpPr>
          <p:cNvPr id="15" name="object 15"/>
          <p:cNvSpPr/>
          <p:nvPr/>
        </p:nvSpPr>
        <p:spPr>
          <a:xfrm>
            <a:off x="8260080" y="3470147"/>
            <a:ext cx="171450" cy="244601"/>
          </a:xfrm>
          <a:prstGeom prst="rect">
            <a:avLst/>
          </a:prstGeom>
          <a:blipFill>
            <a:blip r:embed="rId12" cstate="print"/>
            <a:stretch>
              <a:fillRect/>
            </a:stretch>
          </a:blipFill>
        </p:spPr>
        <p:txBody>
          <a:bodyPr wrap="square" lIns="0" tIns="0" rIns="0" bIns="0" rtlCol="0"/>
          <a:lstStyle/>
          <a:p>
            <a:endParaRPr/>
          </a:p>
        </p:txBody>
      </p:sp>
      <p:sp>
        <p:nvSpPr>
          <p:cNvPr id="16" name="object 16"/>
          <p:cNvSpPr/>
          <p:nvPr/>
        </p:nvSpPr>
        <p:spPr>
          <a:xfrm>
            <a:off x="8283320" y="3479291"/>
            <a:ext cx="127508" cy="201167"/>
          </a:xfrm>
          <a:prstGeom prst="rect">
            <a:avLst/>
          </a:prstGeom>
          <a:blipFill>
            <a:blip r:embed="rId13" cstate="print"/>
            <a:stretch>
              <a:fillRect/>
            </a:stretch>
          </a:blipFill>
        </p:spPr>
        <p:txBody>
          <a:bodyPr wrap="square" lIns="0" tIns="0" rIns="0" bIns="0" rtlCol="0"/>
          <a:lstStyle/>
          <a:p>
            <a:endParaRPr/>
          </a:p>
        </p:txBody>
      </p:sp>
      <p:sp>
        <p:nvSpPr>
          <p:cNvPr id="17" name="object 17"/>
          <p:cNvSpPr/>
          <p:nvPr/>
        </p:nvSpPr>
        <p:spPr>
          <a:xfrm>
            <a:off x="8304276" y="3907535"/>
            <a:ext cx="84581" cy="238518"/>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8327770" y="3917048"/>
            <a:ext cx="39370" cy="194945"/>
          </a:xfrm>
          <a:custGeom>
            <a:avLst/>
            <a:gdLst/>
            <a:ahLst/>
            <a:cxnLst/>
            <a:rect l="l" t="t" r="r" b="b"/>
            <a:pathLst>
              <a:path w="39370" h="194945">
                <a:moveTo>
                  <a:pt x="23622" y="0"/>
                </a:moveTo>
                <a:lnTo>
                  <a:pt x="15875" y="0"/>
                </a:lnTo>
                <a:lnTo>
                  <a:pt x="12826" y="139"/>
                </a:lnTo>
                <a:lnTo>
                  <a:pt x="0" y="5257"/>
                </a:lnTo>
                <a:lnTo>
                  <a:pt x="0" y="189103"/>
                </a:lnTo>
                <a:lnTo>
                  <a:pt x="15875" y="194360"/>
                </a:lnTo>
                <a:lnTo>
                  <a:pt x="23622" y="194360"/>
                </a:lnTo>
                <a:lnTo>
                  <a:pt x="26797" y="194221"/>
                </a:lnTo>
                <a:lnTo>
                  <a:pt x="29209" y="193916"/>
                </a:lnTo>
                <a:lnTo>
                  <a:pt x="31750" y="193624"/>
                </a:lnTo>
                <a:lnTo>
                  <a:pt x="39370" y="189103"/>
                </a:lnTo>
                <a:lnTo>
                  <a:pt x="39370" y="5257"/>
                </a:lnTo>
                <a:lnTo>
                  <a:pt x="29209" y="444"/>
                </a:lnTo>
                <a:lnTo>
                  <a:pt x="26797" y="139"/>
                </a:lnTo>
                <a:lnTo>
                  <a:pt x="23622" y="0"/>
                </a:lnTo>
                <a:close/>
              </a:path>
            </a:pathLst>
          </a:custGeom>
          <a:solidFill>
            <a:srgbClr val="FFFFFF"/>
          </a:solidFill>
        </p:spPr>
        <p:txBody>
          <a:bodyPr wrap="square" lIns="0" tIns="0" rIns="0" bIns="0" rtlCol="0"/>
          <a:lstStyle/>
          <a:p>
            <a:endParaRPr/>
          </a:p>
        </p:txBody>
      </p:sp>
      <p:sp>
        <p:nvSpPr>
          <p:cNvPr id="19" name="object 19"/>
          <p:cNvSpPr/>
          <p:nvPr/>
        </p:nvSpPr>
        <p:spPr>
          <a:xfrm>
            <a:off x="8327770" y="3917048"/>
            <a:ext cx="39370" cy="194945"/>
          </a:xfrm>
          <a:custGeom>
            <a:avLst/>
            <a:gdLst/>
            <a:ahLst/>
            <a:cxnLst/>
            <a:rect l="l" t="t" r="r" b="b"/>
            <a:pathLst>
              <a:path w="39370" h="194945">
                <a:moveTo>
                  <a:pt x="19684" y="0"/>
                </a:moveTo>
                <a:lnTo>
                  <a:pt x="23622" y="0"/>
                </a:lnTo>
                <a:lnTo>
                  <a:pt x="26797" y="139"/>
                </a:lnTo>
                <a:lnTo>
                  <a:pt x="29209" y="444"/>
                </a:lnTo>
                <a:lnTo>
                  <a:pt x="31750" y="736"/>
                </a:lnTo>
                <a:lnTo>
                  <a:pt x="33654" y="1143"/>
                </a:lnTo>
                <a:lnTo>
                  <a:pt x="35178" y="1638"/>
                </a:lnTo>
                <a:lnTo>
                  <a:pt x="36702" y="2133"/>
                </a:lnTo>
                <a:lnTo>
                  <a:pt x="37719" y="2768"/>
                </a:lnTo>
                <a:lnTo>
                  <a:pt x="38353" y="3568"/>
                </a:lnTo>
                <a:lnTo>
                  <a:pt x="38988" y="4356"/>
                </a:lnTo>
                <a:lnTo>
                  <a:pt x="39370" y="5257"/>
                </a:lnTo>
                <a:lnTo>
                  <a:pt x="39370" y="6248"/>
                </a:lnTo>
                <a:lnTo>
                  <a:pt x="39370" y="188112"/>
                </a:lnTo>
                <a:lnTo>
                  <a:pt x="39370" y="189103"/>
                </a:lnTo>
                <a:lnTo>
                  <a:pt x="38988" y="190004"/>
                </a:lnTo>
                <a:lnTo>
                  <a:pt x="38353" y="190792"/>
                </a:lnTo>
                <a:lnTo>
                  <a:pt x="37719" y="191592"/>
                </a:lnTo>
                <a:lnTo>
                  <a:pt x="36702" y="192227"/>
                </a:lnTo>
                <a:lnTo>
                  <a:pt x="35178" y="192722"/>
                </a:lnTo>
                <a:lnTo>
                  <a:pt x="33654" y="193230"/>
                </a:lnTo>
                <a:lnTo>
                  <a:pt x="31750" y="193624"/>
                </a:lnTo>
                <a:lnTo>
                  <a:pt x="29209" y="193916"/>
                </a:lnTo>
                <a:lnTo>
                  <a:pt x="26797" y="194221"/>
                </a:lnTo>
                <a:lnTo>
                  <a:pt x="23622" y="194360"/>
                </a:lnTo>
                <a:lnTo>
                  <a:pt x="19684" y="194360"/>
                </a:lnTo>
                <a:lnTo>
                  <a:pt x="15875" y="194360"/>
                </a:lnTo>
                <a:lnTo>
                  <a:pt x="12826" y="194221"/>
                </a:lnTo>
                <a:lnTo>
                  <a:pt x="10286" y="193916"/>
                </a:lnTo>
                <a:lnTo>
                  <a:pt x="7747" y="193624"/>
                </a:lnTo>
                <a:lnTo>
                  <a:pt x="1015" y="190792"/>
                </a:lnTo>
                <a:lnTo>
                  <a:pt x="380" y="190004"/>
                </a:lnTo>
                <a:lnTo>
                  <a:pt x="0" y="189103"/>
                </a:lnTo>
                <a:lnTo>
                  <a:pt x="0" y="188112"/>
                </a:lnTo>
                <a:lnTo>
                  <a:pt x="0" y="6248"/>
                </a:lnTo>
                <a:lnTo>
                  <a:pt x="0" y="5257"/>
                </a:lnTo>
                <a:lnTo>
                  <a:pt x="380" y="4356"/>
                </a:lnTo>
                <a:lnTo>
                  <a:pt x="1015" y="3568"/>
                </a:lnTo>
                <a:lnTo>
                  <a:pt x="1650" y="2768"/>
                </a:lnTo>
                <a:lnTo>
                  <a:pt x="2794" y="2133"/>
                </a:lnTo>
                <a:lnTo>
                  <a:pt x="4318" y="1638"/>
                </a:lnTo>
                <a:lnTo>
                  <a:pt x="5842" y="1143"/>
                </a:lnTo>
                <a:lnTo>
                  <a:pt x="7874" y="736"/>
                </a:lnTo>
                <a:lnTo>
                  <a:pt x="10286" y="444"/>
                </a:lnTo>
                <a:lnTo>
                  <a:pt x="12826" y="139"/>
                </a:lnTo>
                <a:lnTo>
                  <a:pt x="15875" y="0"/>
                </a:lnTo>
                <a:lnTo>
                  <a:pt x="19684" y="0"/>
                </a:lnTo>
                <a:close/>
              </a:path>
            </a:pathLst>
          </a:custGeom>
          <a:ln w="3175">
            <a:solidFill>
              <a:srgbClr val="000000"/>
            </a:solidFill>
          </a:ln>
        </p:spPr>
        <p:txBody>
          <a:bodyPr wrap="square" lIns="0" tIns="0" rIns="0" bIns="0" rtlCol="0"/>
          <a:lstStyle/>
          <a:p>
            <a:endParaRPr/>
          </a:p>
        </p:txBody>
      </p:sp>
      <p:sp>
        <p:nvSpPr>
          <p:cNvPr id="20" name="object 20"/>
          <p:cNvSpPr/>
          <p:nvPr/>
        </p:nvSpPr>
        <p:spPr>
          <a:xfrm>
            <a:off x="8260080" y="4337303"/>
            <a:ext cx="171450" cy="244602"/>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8283320" y="4346447"/>
            <a:ext cx="127508" cy="201206"/>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8738616" y="1310627"/>
            <a:ext cx="84581" cy="238518"/>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8762110" y="1320164"/>
            <a:ext cx="39370" cy="194310"/>
          </a:xfrm>
          <a:custGeom>
            <a:avLst/>
            <a:gdLst/>
            <a:ahLst/>
            <a:cxnLst/>
            <a:rect l="l" t="t" r="r" b="b"/>
            <a:pathLst>
              <a:path w="39370" h="194309">
                <a:moveTo>
                  <a:pt x="23622" y="0"/>
                </a:moveTo>
                <a:lnTo>
                  <a:pt x="15875" y="0"/>
                </a:lnTo>
                <a:lnTo>
                  <a:pt x="12827" y="126"/>
                </a:lnTo>
                <a:lnTo>
                  <a:pt x="0" y="5207"/>
                </a:lnTo>
                <a:lnTo>
                  <a:pt x="0" y="189102"/>
                </a:lnTo>
                <a:lnTo>
                  <a:pt x="381" y="189992"/>
                </a:lnTo>
                <a:lnTo>
                  <a:pt x="1650" y="191515"/>
                </a:lnTo>
                <a:lnTo>
                  <a:pt x="2794" y="192277"/>
                </a:lnTo>
                <a:lnTo>
                  <a:pt x="4191" y="192659"/>
                </a:lnTo>
                <a:lnTo>
                  <a:pt x="5715" y="193167"/>
                </a:lnTo>
                <a:lnTo>
                  <a:pt x="7747" y="193548"/>
                </a:lnTo>
                <a:lnTo>
                  <a:pt x="10287" y="193929"/>
                </a:lnTo>
                <a:lnTo>
                  <a:pt x="12827" y="194183"/>
                </a:lnTo>
                <a:lnTo>
                  <a:pt x="15875" y="194310"/>
                </a:lnTo>
                <a:lnTo>
                  <a:pt x="23622" y="194310"/>
                </a:lnTo>
                <a:lnTo>
                  <a:pt x="35179" y="192659"/>
                </a:lnTo>
                <a:lnTo>
                  <a:pt x="36703" y="192277"/>
                </a:lnTo>
                <a:lnTo>
                  <a:pt x="37719" y="191515"/>
                </a:lnTo>
                <a:lnTo>
                  <a:pt x="38989" y="189992"/>
                </a:lnTo>
                <a:lnTo>
                  <a:pt x="39370" y="189102"/>
                </a:lnTo>
                <a:lnTo>
                  <a:pt x="39370" y="5207"/>
                </a:lnTo>
                <a:lnTo>
                  <a:pt x="26797" y="126"/>
                </a:lnTo>
                <a:lnTo>
                  <a:pt x="23622" y="0"/>
                </a:lnTo>
                <a:close/>
              </a:path>
            </a:pathLst>
          </a:custGeom>
          <a:solidFill>
            <a:srgbClr val="FFFFFF"/>
          </a:solidFill>
        </p:spPr>
        <p:txBody>
          <a:bodyPr wrap="square" lIns="0" tIns="0" rIns="0" bIns="0" rtlCol="0"/>
          <a:lstStyle/>
          <a:p>
            <a:endParaRPr/>
          </a:p>
        </p:txBody>
      </p:sp>
      <p:sp>
        <p:nvSpPr>
          <p:cNvPr id="24" name="object 24"/>
          <p:cNvSpPr/>
          <p:nvPr/>
        </p:nvSpPr>
        <p:spPr>
          <a:xfrm>
            <a:off x="8762110" y="1320164"/>
            <a:ext cx="39370" cy="194310"/>
          </a:xfrm>
          <a:custGeom>
            <a:avLst/>
            <a:gdLst/>
            <a:ahLst/>
            <a:cxnLst/>
            <a:rect l="l" t="t" r="r" b="b"/>
            <a:pathLst>
              <a:path w="39370" h="194309">
                <a:moveTo>
                  <a:pt x="19685" y="0"/>
                </a:moveTo>
                <a:lnTo>
                  <a:pt x="23622" y="0"/>
                </a:lnTo>
                <a:lnTo>
                  <a:pt x="26797" y="126"/>
                </a:lnTo>
                <a:lnTo>
                  <a:pt x="39370" y="5207"/>
                </a:lnTo>
                <a:lnTo>
                  <a:pt x="39370" y="6223"/>
                </a:lnTo>
                <a:lnTo>
                  <a:pt x="39370" y="188087"/>
                </a:lnTo>
                <a:lnTo>
                  <a:pt x="39370" y="189102"/>
                </a:lnTo>
                <a:lnTo>
                  <a:pt x="38989" y="189992"/>
                </a:lnTo>
                <a:lnTo>
                  <a:pt x="38354" y="190754"/>
                </a:lnTo>
                <a:lnTo>
                  <a:pt x="37719" y="191515"/>
                </a:lnTo>
                <a:lnTo>
                  <a:pt x="36703" y="192277"/>
                </a:lnTo>
                <a:lnTo>
                  <a:pt x="35179" y="192659"/>
                </a:lnTo>
                <a:lnTo>
                  <a:pt x="33655" y="193167"/>
                </a:lnTo>
                <a:lnTo>
                  <a:pt x="31750" y="193548"/>
                </a:lnTo>
                <a:lnTo>
                  <a:pt x="29210" y="193929"/>
                </a:lnTo>
                <a:lnTo>
                  <a:pt x="26797" y="194183"/>
                </a:lnTo>
                <a:lnTo>
                  <a:pt x="23622" y="194310"/>
                </a:lnTo>
                <a:lnTo>
                  <a:pt x="19685" y="194310"/>
                </a:lnTo>
                <a:lnTo>
                  <a:pt x="15875" y="194310"/>
                </a:lnTo>
                <a:lnTo>
                  <a:pt x="4191" y="192659"/>
                </a:lnTo>
                <a:lnTo>
                  <a:pt x="2794" y="192277"/>
                </a:lnTo>
                <a:lnTo>
                  <a:pt x="1650" y="191515"/>
                </a:lnTo>
                <a:lnTo>
                  <a:pt x="1016" y="190754"/>
                </a:lnTo>
                <a:lnTo>
                  <a:pt x="381" y="189992"/>
                </a:lnTo>
                <a:lnTo>
                  <a:pt x="0" y="189102"/>
                </a:lnTo>
                <a:lnTo>
                  <a:pt x="0" y="188087"/>
                </a:lnTo>
                <a:lnTo>
                  <a:pt x="0" y="6223"/>
                </a:lnTo>
                <a:lnTo>
                  <a:pt x="0" y="5207"/>
                </a:lnTo>
                <a:lnTo>
                  <a:pt x="381" y="4318"/>
                </a:lnTo>
                <a:lnTo>
                  <a:pt x="1016" y="3556"/>
                </a:lnTo>
                <a:lnTo>
                  <a:pt x="1650" y="2794"/>
                </a:lnTo>
                <a:lnTo>
                  <a:pt x="15875" y="0"/>
                </a:lnTo>
                <a:lnTo>
                  <a:pt x="19685" y="0"/>
                </a:lnTo>
                <a:close/>
              </a:path>
            </a:pathLst>
          </a:custGeom>
          <a:ln w="3175">
            <a:solidFill>
              <a:srgbClr val="000000"/>
            </a:solidFill>
          </a:ln>
        </p:spPr>
        <p:txBody>
          <a:bodyPr wrap="square" lIns="0" tIns="0" rIns="0" bIns="0" rtlCol="0"/>
          <a:lstStyle/>
          <a:p>
            <a:endParaRPr/>
          </a:p>
        </p:txBody>
      </p:sp>
      <p:sp>
        <p:nvSpPr>
          <p:cNvPr id="25" name="object 25"/>
          <p:cNvSpPr/>
          <p:nvPr/>
        </p:nvSpPr>
        <p:spPr>
          <a:xfrm>
            <a:off x="8677656" y="1743443"/>
            <a:ext cx="203453" cy="238518"/>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8700261" y="1752345"/>
            <a:ext cx="160655" cy="195833"/>
          </a:xfrm>
          <a:prstGeom prst="rect">
            <a:avLst/>
          </a:prstGeom>
          <a:blipFill>
            <a:blip r:embed="rId15" cstate="print"/>
            <a:stretch>
              <a:fillRect/>
            </a:stretch>
          </a:blipFill>
        </p:spPr>
        <p:txBody>
          <a:bodyPr wrap="square" lIns="0" tIns="0" rIns="0" bIns="0" rtlCol="0"/>
          <a:lstStyle/>
          <a:p>
            <a:endParaRPr/>
          </a:p>
        </p:txBody>
      </p:sp>
      <p:sp>
        <p:nvSpPr>
          <p:cNvPr id="27" name="object 27"/>
          <p:cNvSpPr/>
          <p:nvPr/>
        </p:nvSpPr>
        <p:spPr>
          <a:xfrm>
            <a:off x="8683752" y="2176259"/>
            <a:ext cx="192798" cy="238518"/>
          </a:xfrm>
          <a:prstGeom prst="rect">
            <a:avLst/>
          </a:prstGeom>
          <a:blipFill>
            <a:blip r:embed="rId16" cstate="print"/>
            <a:stretch>
              <a:fillRect/>
            </a:stretch>
          </a:blipFill>
        </p:spPr>
        <p:txBody>
          <a:bodyPr wrap="square" lIns="0" tIns="0" rIns="0" bIns="0" rtlCol="0"/>
          <a:lstStyle/>
          <a:p>
            <a:endParaRPr/>
          </a:p>
        </p:txBody>
      </p:sp>
      <p:sp>
        <p:nvSpPr>
          <p:cNvPr id="28" name="object 28"/>
          <p:cNvSpPr/>
          <p:nvPr/>
        </p:nvSpPr>
        <p:spPr>
          <a:xfrm>
            <a:off x="8706993" y="2185797"/>
            <a:ext cx="149098" cy="195198"/>
          </a:xfrm>
          <a:prstGeom prst="rect">
            <a:avLst/>
          </a:prstGeom>
          <a:blipFill>
            <a:blip r:embed="rId17" cstate="print"/>
            <a:stretch>
              <a:fillRect/>
            </a:stretch>
          </a:blipFill>
        </p:spPr>
        <p:txBody>
          <a:bodyPr wrap="square" lIns="0" tIns="0" rIns="0" bIns="0" rtlCol="0"/>
          <a:lstStyle/>
          <a:p>
            <a:endParaRPr/>
          </a:p>
        </p:txBody>
      </p:sp>
      <p:sp>
        <p:nvSpPr>
          <p:cNvPr id="29" name="object 29"/>
          <p:cNvSpPr/>
          <p:nvPr/>
        </p:nvSpPr>
        <p:spPr>
          <a:xfrm>
            <a:off x="8703564" y="2609075"/>
            <a:ext cx="159232" cy="238518"/>
          </a:xfrm>
          <a:prstGeom prst="rect">
            <a:avLst/>
          </a:prstGeom>
          <a:blipFill>
            <a:blip r:embed="rId18" cstate="print"/>
            <a:stretch>
              <a:fillRect/>
            </a:stretch>
          </a:blipFill>
        </p:spPr>
        <p:txBody>
          <a:bodyPr wrap="square" lIns="0" tIns="0" rIns="0" bIns="0" rtlCol="0"/>
          <a:lstStyle/>
          <a:p>
            <a:endParaRPr/>
          </a:p>
        </p:txBody>
      </p:sp>
      <p:sp>
        <p:nvSpPr>
          <p:cNvPr id="30" name="object 30"/>
          <p:cNvSpPr/>
          <p:nvPr/>
        </p:nvSpPr>
        <p:spPr>
          <a:xfrm>
            <a:off x="8726169" y="2618613"/>
            <a:ext cx="115951" cy="194309"/>
          </a:xfrm>
          <a:prstGeom prst="rect">
            <a:avLst/>
          </a:prstGeom>
          <a:blipFill>
            <a:blip r:embed="rId19" cstate="print"/>
            <a:stretch>
              <a:fillRect/>
            </a:stretch>
          </a:blipFill>
        </p:spPr>
        <p:txBody>
          <a:bodyPr wrap="square" lIns="0" tIns="0" rIns="0" bIns="0" rtlCol="0"/>
          <a:lstStyle/>
          <a:p>
            <a:endParaRPr/>
          </a:p>
        </p:txBody>
      </p:sp>
      <p:sp>
        <p:nvSpPr>
          <p:cNvPr id="31" name="object 31"/>
          <p:cNvSpPr/>
          <p:nvPr/>
        </p:nvSpPr>
        <p:spPr>
          <a:xfrm>
            <a:off x="8671559" y="3034283"/>
            <a:ext cx="209537" cy="244601"/>
          </a:xfrm>
          <a:prstGeom prst="rect">
            <a:avLst/>
          </a:prstGeom>
          <a:blipFill>
            <a:blip r:embed="rId20" cstate="print"/>
            <a:stretch>
              <a:fillRect/>
            </a:stretch>
          </a:blipFill>
        </p:spPr>
        <p:txBody>
          <a:bodyPr wrap="square" lIns="0" tIns="0" rIns="0" bIns="0" rtlCol="0"/>
          <a:lstStyle/>
          <a:p>
            <a:endParaRPr/>
          </a:p>
        </p:txBody>
      </p:sp>
      <p:sp>
        <p:nvSpPr>
          <p:cNvPr id="32" name="object 32"/>
          <p:cNvSpPr/>
          <p:nvPr/>
        </p:nvSpPr>
        <p:spPr>
          <a:xfrm>
            <a:off x="8694801" y="3043554"/>
            <a:ext cx="166370" cy="200913"/>
          </a:xfrm>
          <a:prstGeom prst="rect">
            <a:avLst/>
          </a:prstGeom>
          <a:blipFill>
            <a:blip r:embed="rId21" cstate="print"/>
            <a:stretch>
              <a:fillRect/>
            </a:stretch>
          </a:blipFill>
        </p:spPr>
        <p:txBody>
          <a:bodyPr wrap="square" lIns="0" tIns="0" rIns="0" bIns="0" rtlCol="0"/>
          <a:lstStyle/>
          <a:p>
            <a:endParaRPr/>
          </a:p>
        </p:txBody>
      </p:sp>
      <p:sp>
        <p:nvSpPr>
          <p:cNvPr id="33" name="object 33"/>
          <p:cNvSpPr/>
          <p:nvPr/>
        </p:nvSpPr>
        <p:spPr>
          <a:xfrm>
            <a:off x="8692895" y="3470135"/>
            <a:ext cx="188226" cy="238518"/>
          </a:xfrm>
          <a:prstGeom prst="rect">
            <a:avLst/>
          </a:prstGeom>
          <a:blipFill>
            <a:blip r:embed="rId22" cstate="print"/>
            <a:stretch>
              <a:fillRect/>
            </a:stretch>
          </a:blipFill>
        </p:spPr>
        <p:txBody>
          <a:bodyPr wrap="square" lIns="0" tIns="0" rIns="0" bIns="0" rtlCol="0"/>
          <a:lstStyle/>
          <a:p>
            <a:endParaRPr/>
          </a:p>
        </p:txBody>
      </p:sp>
      <p:sp>
        <p:nvSpPr>
          <p:cNvPr id="34" name="object 34"/>
          <p:cNvSpPr/>
          <p:nvPr/>
        </p:nvSpPr>
        <p:spPr>
          <a:xfrm>
            <a:off x="8715502" y="3479672"/>
            <a:ext cx="144653" cy="195198"/>
          </a:xfrm>
          <a:prstGeom prst="rect">
            <a:avLst/>
          </a:prstGeom>
          <a:blipFill>
            <a:blip r:embed="rId23" cstate="print"/>
            <a:stretch>
              <a:fillRect/>
            </a:stretch>
          </a:blipFill>
        </p:spPr>
        <p:txBody>
          <a:bodyPr wrap="square" lIns="0" tIns="0" rIns="0" bIns="0" rtlCol="0"/>
          <a:lstStyle/>
          <a:p>
            <a:endParaRPr/>
          </a:p>
        </p:txBody>
      </p:sp>
      <p:sp>
        <p:nvSpPr>
          <p:cNvPr id="35" name="object 35"/>
          <p:cNvSpPr/>
          <p:nvPr/>
        </p:nvSpPr>
        <p:spPr>
          <a:xfrm>
            <a:off x="8670035" y="3904488"/>
            <a:ext cx="221742" cy="238518"/>
          </a:xfrm>
          <a:prstGeom prst="rect">
            <a:avLst/>
          </a:prstGeom>
          <a:blipFill>
            <a:blip r:embed="rId3" cstate="print"/>
            <a:stretch>
              <a:fillRect/>
            </a:stretch>
          </a:blipFill>
        </p:spPr>
        <p:txBody>
          <a:bodyPr wrap="square" lIns="0" tIns="0" rIns="0" bIns="0" rtlCol="0"/>
          <a:lstStyle/>
          <a:p>
            <a:endParaRPr/>
          </a:p>
        </p:txBody>
      </p:sp>
      <p:sp>
        <p:nvSpPr>
          <p:cNvPr id="36" name="object 36"/>
          <p:cNvSpPr/>
          <p:nvPr/>
        </p:nvSpPr>
        <p:spPr>
          <a:xfrm>
            <a:off x="8692006" y="3913111"/>
            <a:ext cx="179578" cy="196138"/>
          </a:xfrm>
          <a:prstGeom prst="rect">
            <a:avLst/>
          </a:prstGeom>
          <a:blipFill>
            <a:blip r:embed="rId24" cstate="print"/>
            <a:stretch>
              <a:fillRect/>
            </a:stretch>
          </a:blipFill>
        </p:spPr>
        <p:txBody>
          <a:bodyPr wrap="square" lIns="0" tIns="0" rIns="0" bIns="0" rtlCol="0"/>
          <a:lstStyle/>
          <a:p>
            <a:endParaRPr/>
          </a:p>
        </p:txBody>
      </p:sp>
      <p:sp>
        <p:nvSpPr>
          <p:cNvPr id="37" name="object 37"/>
          <p:cNvSpPr/>
          <p:nvPr/>
        </p:nvSpPr>
        <p:spPr>
          <a:xfrm>
            <a:off x="8714231" y="4337303"/>
            <a:ext cx="150088" cy="238518"/>
          </a:xfrm>
          <a:prstGeom prst="rect">
            <a:avLst/>
          </a:prstGeom>
          <a:blipFill>
            <a:blip r:embed="rId9" cstate="print"/>
            <a:stretch>
              <a:fillRect/>
            </a:stretch>
          </a:blipFill>
        </p:spPr>
        <p:txBody>
          <a:bodyPr wrap="square" lIns="0" tIns="0" rIns="0" bIns="0" rtlCol="0"/>
          <a:lstStyle/>
          <a:p>
            <a:endParaRPr/>
          </a:p>
        </p:txBody>
      </p:sp>
      <p:sp>
        <p:nvSpPr>
          <p:cNvPr id="38" name="object 38"/>
          <p:cNvSpPr/>
          <p:nvPr/>
        </p:nvSpPr>
        <p:spPr>
          <a:xfrm>
            <a:off x="8736838" y="4345927"/>
            <a:ext cx="107696" cy="195249"/>
          </a:xfrm>
          <a:prstGeom prst="rect">
            <a:avLst/>
          </a:prstGeom>
          <a:blipFill>
            <a:blip r:embed="rId25" cstate="print"/>
            <a:stretch>
              <a:fillRect/>
            </a:stretch>
          </a:blipFill>
        </p:spPr>
        <p:txBody>
          <a:bodyPr wrap="square" lIns="0" tIns="0" rIns="0" bIns="0" rtlCol="0"/>
          <a:lstStyle/>
          <a:p>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07032" y="780270"/>
            <a:ext cx="1119504" cy="426952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235695" y="1309103"/>
            <a:ext cx="221742" cy="23851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257667" y="1317752"/>
            <a:ext cx="179578" cy="19608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243316" y="1741919"/>
            <a:ext cx="203453" cy="23851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265921" y="1750822"/>
            <a:ext cx="160655" cy="19583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235695" y="2116848"/>
            <a:ext cx="221742" cy="29640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257667" y="2125472"/>
            <a:ext cx="179578" cy="25399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279892" y="2607551"/>
            <a:ext cx="150088" cy="23851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302497" y="2616200"/>
            <a:ext cx="107696" cy="19519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8304276" y="3040367"/>
            <a:ext cx="84581" cy="238518"/>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8327770" y="3049904"/>
            <a:ext cx="39370" cy="194310"/>
          </a:xfrm>
          <a:custGeom>
            <a:avLst/>
            <a:gdLst/>
            <a:ahLst/>
            <a:cxnLst/>
            <a:rect l="l" t="t" r="r" b="b"/>
            <a:pathLst>
              <a:path w="39370" h="194310">
                <a:moveTo>
                  <a:pt x="23622" y="0"/>
                </a:moveTo>
                <a:lnTo>
                  <a:pt x="15875" y="0"/>
                </a:lnTo>
                <a:lnTo>
                  <a:pt x="12826" y="126"/>
                </a:lnTo>
                <a:lnTo>
                  <a:pt x="0" y="5206"/>
                </a:lnTo>
                <a:lnTo>
                  <a:pt x="0" y="189102"/>
                </a:lnTo>
                <a:lnTo>
                  <a:pt x="380" y="189992"/>
                </a:lnTo>
                <a:lnTo>
                  <a:pt x="1650" y="191515"/>
                </a:lnTo>
                <a:lnTo>
                  <a:pt x="2794" y="192277"/>
                </a:lnTo>
                <a:lnTo>
                  <a:pt x="4190" y="192658"/>
                </a:lnTo>
                <a:lnTo>
                  <a:pt x="5714" y="193167"/>
                </a:lnTo>
                <a:lnTo>
                  <a:pt x="7747" y="193547"/>
                </a:lnTo>
                <a:lnTo>
                  <a:pt x="10286" y="193928"/>
                </a:lnTo>
                <a:lnTo>
                  <a:pt x="12826" y="194182"/>
                </a:lnTo>
                <a:lnTo>
                  <a:pt x="15875" y="194309"/>
                </a:lnTo>
                <a:lnTo>
                  <a:pt x="23622" y="194309"/>
                </a:lnTo>
                <a:lnTo>
                  <a:pt x="35178" y="192658"/>
                </a:lnTo>
                <a:lnTo>
                  <a:pt x="36702" y="192277"/>
                </a:lnTo>
                <a:lnTo>
                  <a:pt x="37719" y="191515"/>
                </a:lnTo>
                <a:lnTo>
                  <a:pt x="38988" y="189992"/>
                </a:lnTo>
                <a:lnTo>
                  <a:pt x="39370" y="189102"/>
                </a:lnTo>
                <a:lnTo>
                  <a:pt x="39370" y="5206"/>
                </a:lnTo>
                <a:lnTo>
                  <a:pt x="26797" y="126"/>
                </a:lnTo>
                <a:lnTo>
                  <a:pt x="23622" y="0"/>
                </a:lnTo>
                <a:close/>
              </a:path>
            </a:pathLst>
          </a:custGeom>
          <a:solidFill>
            <a:srgbClr val="FFFFFF"/>
          </a:solidFill>
        </p:spPr>
        <p:txBody>
          <a:bodyPr wrap="square" lIns="0" tIns="0" rIns="0" bIns="0" rtlCol="0"/>
          <a:lstStyle/>
          <a:p>
            <a:endParaRPr/>
          </a:p>
        </p:txBody>
      </p:sp>
      <p:sp>
        <p:nvSpPr>
          <p:cNvPr id="13" name="object 13"/>
          <p:cNvSpPr/>
          <p:nvPr/>
        </p:nvSpPr>
        <p:spPr>
          <a:xfrm>
            <a:off x="8327770" y="3049904"/>
            <a:ext cx="39370" cy="194310"/>
          </a:xfrm>
          <a:custGeom>
            <a:avLst/>
            <a:gdLst/>
            <a:ahLst/>
            <a:cxnLst/>
            <a:rect l="l" t="t" r="r" b="b"/>
            <a:pathLst>
              <a:path w="39370" h="194310">
                <a:moveTo>
                  <a:pt x="19684" y="0"/>
                </a:moveTo>
                <a:lnTo>
                  <a:pt x="23622" y="0"/>
                </a:lnTo>
                <a:lnTo>
                  <a:pt x="26797" y="126"/>
                </a:lnTo>
                <a:lnTo>
                  <a:pt x="29209" y="381"/>
                </a:lnTo>
                <a:lnTo>
                  <a:pt x="31750" y="762"/>
                </a:lnTo>
                <a:lnTo>
                  <a:pt x="33654" y="1143"/>
                </a:lnTo>
                <a:lnTo>
                  <a:pt x="35178" y="1650"/>
                </a:lnTo>
                <a:lnTo>
                  <a:pt x="36702" y="2158"/>
                </a:lnTo>
                <a:lnTo>
                  <a:pt x="37719" y="2793"/>
                </a:lnTo>
                <a:lnTo>
                  <a:pt x="38353" y="3556"/>
                </a:lnTo>
                <a:lnTo>
                  <a:pt x="38988" y="4318"/>
                </a:lnTo>
                <a:lnTo>
                  <a:pt x="39370" y="5206"/>
                </a:lnTo>
                <a:lnTo>
                  <a:pt x="39370" y="6222"/>
                </a:lnTo>
                <a:lnTo>
                  <a:pt x="39370" y="188087"/>
                </a:lnTo>
                <a:lnTo>
                  <a:pt x="39370" y="189102"/>
                </a:lnTo>
                <a:lnTo>
                  <a:pt x="38988" y="189992"/>
                </a:lnTo>
                <a:lnTo>
                  <a:pt x="38353" y="190753"/>
                </a:lnTo>
                <a:lnTo>
                  <a:pt x="37719" y="191515"/>
                </a:lnTo>
                <a:lnTo>
                  <a:pt x="36702" y="192277"/>
                </a:lnTo>
                <a:lnTo>
                  <a:pt x="35178" y="192658"/>
                </a:lnTo>
                <a:lnTo>
                  <a:pt x="33654" y="193167"/>
                </a:lnTo>
                <a:lnTo>
                  <a:pt x="31750" y="193547"/>
                </a:lnTo>
                <a:lnTo>
                  <a:pt x="29209" y="193928"/>
                </a:lnTo>
                <a:lnTo>
                  <a:pt x="26797" y="194182"/>
                </a:lnTo>
                <a:lnTo>
                  <a:pt x="23622" y="194309"/>
                </a:lnTo>
                <a:lnTo>
                  <a:pt x="19684" y="194309"/>
                </a:lnTo>
                <a:lnTo>
                  <a:pt x="15875" y="194309"/>
                </a:lnTo>
                <a:lnTo>
                  <a:pt x="4190" y="192658"/>
                </a:lnTo>
                <a:lnTo>
                  <a:pt x="2794" y="192277"/>
                </a:lnTo>
                <a:lnTo>
                  <a:pt x="1650" y="191515"/>
                </a:lnTo>
                <a:lnTo>
                  <a:pt x="1015" y="190753"/>
                </a:lnTo>
                <a:lnTo>
                  <a:pt x="380" y="189992"/>
                </a:lnTo>
                <a:lnTo>
                  <a:pt x="0" y="189102"/>
                </a:lnTo>
                <a:lnTo>
                  <a:pt x="0" y="188087"/>
                </a:lnTo>
                <a:lnTo>
                  <a:pt x="0" y="6222"/>
                </a:lnTo>
                <a:lnTo>
                  <a:pt x="0" y="5206"/>
                </a:lnTo>
                <a:lnTo>
                  <a:pt x="380" y="4318"/>
                </a:lnTo>
                <a:lnTo>
                  <a:pt x="1015" y="3556"/>
                </a:lnTo>
                <a:lnTo>
                  <a:pt x="1650" y="2793"/>
                </a:lnTo>
                <a:lnTo>
                  <a:pt x="2794" y="2158"/>
                </a:lnTo>
                <a:lnTo>
                  <a:pt x="4318" y="1650"/>
                </a:lnTo>
                <a:lnTo>
                  <a:pt x="5842" y="1143"/>
                </a:lnTo>
                <a:lnTo>
                  <a:pt x="7874" y="762"/>
                </a:lnTo>
                <a:lnTo>
                  <a:pt x="10286" y="381"/>
                </a:lnTo>
                <a:lnTo>
                  <a:pt x="12826" y="126"/>
                </a:lnTo>
                <a:lnTo>
                  <a:pt x="15875" y="0"/>
                </a:lnTo>
                <a:lnTo>
                  <a:pt x="19684" y="0"/>
                </a:lnTo>
                <a:close/>
              </a:path>
            </a:pathLst>
          </a:custGeom>
          <a:ln w="3175">
            <a:solidFill>
              <a:srgbClr val="000000"/>
            </a:solidFill>
          </a:ln>
        </p:spPr>
        <p:txBody>
          <a:bodyPr wrap="square" lIns="0" tIns="0" rIns="0" bIns="0" rtlCol="0"/>
          <a:lstStyle/>
          <a:p>
            <a:endParaRPr/>
          </a:p>
        </p:txBody>
      </p:sp>
      <p:sp>
        <p:nvSpPr>
          <p:cNvPr id="14" name="object 14"/>
          <p:cNvSpPr/>
          <p:nvPr/>
        </p:nvSpPr>
        <p:spPr>
          <a:xfrm>
            <a:off x="8260080" y="3470147"/>
            <a:ext cx="171450" cy="244601"/>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8283320" y="3479291"/>
            <a:ext cx="127508" cy="201167"/>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8304276" y="3907535"/>
            <a:ext cx="84581" cy="238518"/>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8327770" y="3917048"/>
            <a:ext cx="39370" cy="194945"/>
          </a:xfrm>
          <a:custGeom>
            <a:avLst/>
            <a:gdLst/>
            <a:ahLst/>
            <a:cxnLst/>
            <a:rect l="l" t="t" r="r" b="b"/>
            <a:pathLst>
              <a:path w="39370" h="194945">
                <a:moveTo>
                  <a:pt x="23622" y="0"/>
                </a:moveTo>
                <a:lnTo>
                  <a:pt x="15875" y="0"/>
                </a:lnTo>
                <a:lnTo>
                  <a:pt x="12826" y="139"/>
                </a:lnTo>
                <a:lnTo>
                  <a:pt x="0" y="5257"/>
                </a:lnTo>
                <a:lnTo>
                  <a:pt x="0" y="189103"/>
                </a:lnTo>
                <a:lnTo>
                  <a:pt x="15875" y="194360"/>
                </a:lnTo>
                <a:lnTo>
                  <a:pt x="23622" y="194360"/>
                </a:lnTo>
                <a:lnTo>
                  <a:pt x="26797" y="194221"/>
                </a:lnTo>
                <a:lnTo>
                  <a:pt x="29209" y="193916"/>
                </a:lnTo>
                <a:lnTo>
                  <a:pt x="31750" y="193624"/>
                </a:lnTo>
                <a:lnTo>
                  <a:pt x="39370" y="189103"/>
                </a:lnTo>
                <a:lnTo>
                  <a:pt x="39370" y="5257"/>
                </a:lnTo>
                <a:lnTo>
                  <a:pt x="29209" y="444"/>
                </a:lnTo>
                <a:lnTo>
                  <a:pt x="26797" y="139"/>
                </a:lnTo>
                <a:lnTo>
                  <a:pt x="23622" y="0"/>
                </a:lnTo>
                <a:close/>
              </a:path>
            </a:pathLst>
          </a:custGeom>
          <a:solidFill>
            <a:srgbClr val="FFFFFF"/>
          </a:solidFill>
        </p:spPr>
        <p:txBody>
          <a:bodyPr wrap="square" lIns="0" tIns="0" rIns="0" bIns="0" rtlCol="0"/>
          <a:lstStyle/>
          <a:p>
            <a:endParaRPr/>
          </a:p>
        </p:txBody>
      </p:sp>
      <p:sp>
        <p:nvSpPr>
          <p:cNvPr id="18" name="object 18"/>
          <p:cNvSpPr/>
          <p:nvPr/>
        </p:nvSpPr>
        <p:spPr>
          <a:xfrm>
            <a:off x="8327770" y="3917048"/>
            <a:ext cx="39370" cy="194945"/>
          </a:xfrm>
          <a:custGeom>
            <a:avLst/>
            <a:gdLst/>
            <a:ahLst/>
            <a:cxnLst/>
            <a:rect l="l" t="t" r="r" b="b"/>
            <a:pathLst>
              <a:path w="39370" h="194945">
                <a:moveTo>
                  <a:pt x="19684" y="0"/>
                </a:moveTo>
                <a:lnTo>
                  <a:pt x="23622" y="0"/>
                </a:lnTo>
                <a:lnTo>
                  <a:pt x="26797" y="139"/>
                </a:lnTo>
                <a:lnTo>
                  <a:pt x="29209" y="444"/>
                </a:lnTo>
                <a:lnTo>
                  <a:pt x="31750" y="736"/>
                </a:lnTo>
                <a:lnTo>
                  <a:pt x="33654" y="1143"/>
                </a:lnTo>
                <a:lnTo>
                  <a:pt x="35178" y="1638"/>
                </a:lnTo>
                <a:lnTo>
                  <a:pt x="36702" y="2133"/>
                </a:lnTo>
                <a:lnTo>
                  <a:pt x="37719" y="2768"/>
                </a:lnTo>
                <a:lnTo>
                  <a:pt x="38353" y="3568"/>
                </a:lnTo>
                <a:lnTo>
                  <a:pt x="38988" y="4356"/>
                </a:lnTo>
                <a:lnTo>
                  <a:pt x="39370" y="5257"/>
                </a:lnTo>
                <a:lnTo>
                  <a:pt x="39370" y="6248"/>
                </a:lnTo>
                <a:lnTo>
                  <a:pt x="39370" y="188112"/>
                </a:lnTo>
                <a:lnTo>
                  <a:pt x="39370" y="189103"/>
                </a:lnTo>
                <a:lnTo>
                  <a:pt x="38988" y="190004"/>
                </a:lnTo>
                <a:lnTo>
                  <a:pt x="38353" y="190792"/>
                </a:lnTo>
                <a:lnTo>
                  <a:pt x="37719" y="191592"/>
                </a:lnTo>
                <a:lnTo>
                  <a:pt x="36702" y="192227"/>
                </a:lnTo>
                <a:lnTo>
                  <a:pt x="35178" y="192722"/>
                </a:lnTo>
                <a:lnTo>
                  <a:pt x="33654" y="193230"/>
                </a:lnTo>
                <a:lnTo>
                  <a:pt x="31750" y="193624"/>
                </a:lnTo>
                <a:lnTo>
                  <a:pt x="29209" y="193916"/>
                </a:lnTo>
                <a:lnTo>
                  <a:pt x="26797" y="194221"/>
                </a:lnTo>
                <a:lnTo>
                  <a:pt x="23622" y="194360"/>
                </a:lnTo>
                <a:lnTo>
                  <a:pt x="19684" y="194360"/>
                </a:lnTo>
                <a:lnTo>
                  <a:pt x="15875" y="194360"/>
                </a:lnTo>
                <a:lnTo>
                  <a:pt x="12826" y="194221"/>
                </a:lnTo>
                <a:lnTo>
                  <a:pt x="10286" y="193916"/>
                </a:lnTo>
                <a:lnTo>
                  <a:pt x="7747" y="193624"/>
                </a:lnTo>
                <a:lnTo>
                  <a:pt x="1015" y="190792"/>
                </a:lnTo>
                <a:lnTo>
                  <a:pt x="380" y="190004"/>
                </a:lnTo>
                <a:lnTo>
                  <a:pt x="0" y="189103"/>
                </a:lnTo>
                <a:lnTo>
                  <a:pt x="0" y="188112"/>
                </a:lnTo>
                <a:lnTo>
                  <a:pt x="0" y="6248"/>
                </a:lnTo>
                <a:lnTo>
                  <a:pt x="0" y="5257"/>
                </a:lnTo>
                <a:lnTo>
                  <a:pt x="380" y="4356"/>
                </a:lnTo>
                <a:lnTo>
                  <a:pt x="1015" y="3568"/>
                </a:lnTo>
                <a:lnTo>
                  <a:pt x="1650" y="2768"/>
                </a:lnTo>
                <a:lnTo>
                  <a:pt x="2794" y="2133"/>
                </a:lnTo>
                <a:lnTo>
                  <a:pt x="4318" y="1638"/>
                </a:lnTo>
                <a:lnTo>
                  <a:pt x="5842" y="1143"/>
                </a:lnTo>
                <a:lnTo>
                  <a:pt x="7874" y="736"/>
                </a:lnTo>
                <a:lnTo>
                  <a:pt x="10286" y="444"/>
                </a:lnTo>
                <a:lnTo>
                  <a:pt x="12826" y="139"/>
                </a:lnTo>
                <a:lnTo>
                  <a:pt x="15875" y="0"/>
                </a:lnTo>
                <a:lnTo>
                  <a:pt x="19684" y="0"/>
                </a:lnTo>
                <a:close/>
              </a:path>
            </a:pathLst>
          </a:custGeom>
          <a:ln w="3175">
            <a:solidFill>
              <a:srgbClr val="000000"/>
            </a:solidFill>
          </a:ln>
        </p:spPr>
        <p:txBody>
          <a:bodyPr wrap="square" lIns="0" tIns="0" rIns="0" bIns="0" rtlCol="0"/>
          <a:lstStyle/>
          <a:p>
            <a:endParaRPr/>
          </a:p>
        </p:txBody>
      </p:sp>
      <p:sp>
        <p:nvSpPr>
          <p:cNvPr id="19" name="object 19"/>
          <p:cNvSpPr/>
          <p:nvPr/>
        </p:nvSpPr>
        <p:spPr>
          <a:xfrm>
            <a:off x="8260080" y="4337303"/>
            <a:ext cx="171450" cy="244602"/>
          </a:xfrm>
          <a:prstGeom prst="rect">
            <a:avLst/>
          </a:prstGeom>
          <a:blipFill>
            <a:blip r:embed="rId12" cstate="print"/>
            <a:stretch>
              <a:fillRect/>
            </a:stretch>
          </a:blipFill>
        </p:spPr>
        <p:txBody>
          <a:bodyPr wrap="square" lIns="0" tIns="0" rIns="0" bIns="0" rtlCol="0"/>
          <a:lstStyle/>
          <a:p>
            <a:endParaRPr/>
          </a:p>
        </p:txBody>
      </p:sp>
      <p:sp>
        <p:nvSpPr>
          <p:cNvPr id="20" name="object 20"/>
          <p:cNvSpPr/>
          <p:nvPr/>
        </p:nvSpPr>
        <p:spPr>
          <a:xfrm>
            <a:off x="8283320" y="4346447"/>
            <a:ext cx="127508" cy="201206"/>
          </a:xfrm>
          <a:prstGeom prst="rect">
            <a:avLst/>
          </a:prstGeom>
          <a:blipFill>
            <a:blip r:embed="rId14" cstate="print"/>
            <a:stretch>
              <a:fillRect/>
            </a:stretch>
          </a:blipFill>
        </p:spPr>
        <p:txBody>
          <a:bodyPr wrap="square" lIns="0" tIns="0" rIns="0" bIns="0" rtlCol="0"/>
          <a:lstStyle/>
          <a:p>
            <a:endParaRPr/>
          </a:p>
        </p:txBody>
      </p:sp>
      <p:sp>
        <p:nvSpPr>
          <p:cNvPr id="21" name="object 21"/>
          <p:cNvSpPr/>
          <p:nvPr/>
        </p:nvSpPr>
        <p:spPr>
          <a:xfrm>
            <a:off x="8738616" y="1310627"/>
            <a:ext cx="84581" cy="238518"/>
          </a:xfrm>
          <a:prstGeom prst="rect">
            <a:avLst/>
          </a:prstGeom>
          <a:blipFill>
            <a:blip r:embed="rId11" cstate="print"/>
            <a:stretch>
              <a:fillRect/>
            </a:stretch>
          </a:blipFill>
        </p:spPr>
        <p:txBody>
          <a:bodyPr wrap="square" lIns="0" tIns="0" rIns="0" bIns="0" rtlCol="0"/>
          <a:lstStyle/>
          <a:p>
            <a:endParaRPr/>
          </a:p>
        </p:txBody>
      </p:sp>
      <p:sp>
        <p:nvSpPr>
          <p:cNvPr id="22" name="object 22"/>
          <p:cNvSpPr/>
          <p:nvPr/>
        </p:nvSpPr>
        <p:spPr>
          <a:xfrm>
            <a:off x="8762110" y="1320164"/>
            <a:ext cx="39370" cy="194310"/>
          </a:xfrm>
          <a:custGeom>
            <a:avLst/>
            <a:gdLst/>
            <a:ahLst/>
            <a:cxnLst/>
            <a:rect l="l" t="t" r="r" b="b"/>
            <a:pathLst>
              <a:path w="39370" h="194309">
                <a:moveTo>
                  <a:pt x="23622" y="0"/>
                </a:moveTo>
                <a:lnTo>
                  <a:pt x="15875" y="0"/>
                </a:lnTo>
                <a:lnTo>
                  <a:pt x="12827" y="126"/>
                </a:lnTo>
                <a:lnTo>
                  <a:pt x="0" y="5207"/>
                </a:lnTo>
                <a:lnTo>
                  <a:pt x="0" y="189102"/>
                </a:lnTo>
                <a:lnTo>
                  <a:pt x="381" y="189992"/>
                </a:lnTo>
                <a:lnTo>
                  <a:pt x="1650" y="191515"/>
                </a:lnTo>
                <a:lnTo>
                  <a:pt x="2794" y="192277"/>
                </a:lnTo>
                <a:lnTo>
                  <a:pt x="4191" y="192659"/>
                </a:lnTo>
                <a:lnTo>
                  <a:pt x="5715" y="193167"/>
                </a:lnTo>
                <a:lnTo>
                  <a:pt x="7747" y="193548"/>
                </a:lnTo>
                <a:lnTo>
                  <a:pt x="10287" y="193929"/>
                </a:lnTo>
                <a:lnTo>
                  <a:pt x="12827" y="194183"/>
                </a:lnTo>
                <a:lnTo>
                  <a:pt x="15875" y="194310"/>
                </a:lnTo>
                <a:lnTo>
                  <a:pt x="23622" y="194310"/>
                </a:lnTo>
                <a:lnTo>
                  <a:pt x="35179" y="192659"/>
                </a:lnTo>
                <a:lnTo>
                  <a:pt x="36703" y="192277"/>
                </a:lnTo>
                <a:lnTo>
                  <a:pt x="37719" y="191515"/>
                </a:lnTo>
                <a:lnTo>
                  <a:pt x="38989" y="189992"/>
                </a:lnTo>
                <a:lnTo>
                  <a:pt x="39370" y="189102"/>
                </a:lnTo>
                <a:lnTo>
                  <a:pt x="39370" y="5207"/>
                </a:lnTo>
                <a:lnTo>
                  <a:pt x="26797" y="126"/>
                </a:lnTo>
                <a:lnTo>
                  <a:pt x="23622" y="0"/>
                </a:lnTo>
                <a:close/>
              </a:path>
            </a:pathLst>
          </a:custGeom>
          <a:solidFill>
            <a:srgbClr val="FFFFFF"/>
          </a:solidFill>
        </p:spPr>
        <p:txBody>
          <a:bodyPr wrap="square" lIns="0" tIns="0" rIns="0" bIns="0" rtlCol="0"/>
          <a:lstStyle/>
          <a:p>
            <a:endParaRPr/>
          </a:p>
        </p:txBody>
      </p:sp>
      <p:sp>
        <p:nvSpPr>
          <p:cNvPr id="23" name="object 23"/>
          <p:cNvSpPr/>
          <p:nvPr/>
        </p:nvSpPr>
        <p:spPr>
          <a:xfrm>
            <a:off x="8762110" y="1320164"/>
            <a:ext cx="39370" cy="194310"/>
          </a:xfrm>
          <a:custGeom>
            <a:avLst/>
            <a:gdLst/>
            <a:ahLst/>
            <a:cxnLst/>
            <a:rect l="l" t="t" r="r" b="b"/>
            <a:pathLst>
              <a:path w="39370" h="194309">
                <a:moveTo>
                  <a:pt x="19685" y="0"/>
                </a:moveTo>
                <a:lnTo>
                  <a:pt x="23622" y="0"/>
                </a:lnTo>
                <a:lnTo>
                  <a:pt x="26797" y="126"/>
                </a:lnTo>
                <a:lnTo>
                  <a:pt x="39370" y="5207"/>
                </a:lnTo>
                <a:lnTo>
                  <a:pt x="39370" y="6223"/>
                </a:lnTo>
                <a:lnTo>
                  <a:pt x="39370" y="188087"/>
                </a:lnTo>
                <a:lnTo>
                  <a:pt x="39370" y="189102"/>
                </a:lnTo>
                <a:lnTo>
                  <a:pt x="38989" y="189992"/>
                </a:lnTo>
                <a:lnTo>
                  <a:pt x="38354" y="190754"/>
                </a:lnTo>
                <a:lnTo>
                  <a:pt x="37719" y="191515"/>
                </a:lnTo>
                <a:lnTo>
                  <a:pt x="36703" y="192277"/>
                </a:lnTo>
                <a:lnTo>
                  <a:pt x="35179" y="192659"/>
                </a:lnTo>
                <a:lnTo>
                  <a:pt x="33655" y="193167"/>
                </a:lnTo>
                <a:lnTo>
                  <a:pt x="31750" y="193548"/>
                </a:lnTo>
                <a:lnTo>
                  <a:pt x="29210" y="193929"/>
                </a:lnTo>
                <a:lnTo>
                  <a:pt x="26797" y="194183"/>
                </a:lnTo>
                <a:lnTo>
                  <a:pt x="23622" y="194310"/>
                </a:lnTo>
                <a:lnTo>
                  <a:pt x="19685" y="194310"/>
                </a:lnTo>
                <a:lnTo>
                  <a:pt x="15875" y="194310"/>
                </a:lnTo>
                <a:lnTo>
                  <a:pt x="4191" y="192659"/>
                </a:lnTo>
                <a:lnTo>
                  <a:pt x="2794" y="192277"/>
                </a:lnTo>
                <a:lnTo>
                  <a:pt x="1650" y="191515"/>
                </a:lnTo>
                <a:lnTo>
                  <a:pt x="1016" y="190754"/>
                </a:lnTo>
                <a:lnTo>
                  <a:pt x="381" y="189992"/>
                </a:lnTo>
                <a:lnTo>
                  <a:pt x="0" y="189102"/>
                </a:lnTo>
                <a:lnTo>
                  <a:pt x="0" y="188087"/>
                </a:lnTo>
                <a:lnTo>
                  <a:pt x="0" y="6223"/>
                </a:lnTo>
                <a:lnTo>
                  <a:pt x="0" y="5207"/>
                </a:lnTo>
                <a:lnTo>
                  <a:pt x="381" y="4318"/>
                </a:lnTo>
                <a:lnTo>
                  <a:pt x="1016" y="3556"/>
                </a:lnTo>
                <a:lnTo>
                  <a:pt x="1650" y="2794"/>
                </a:lnTo>
                <a:lnTo>
                  <a:pt x="15875" y="0"/>
                </a:lnTo>
                <a:lnTo>
                  <a:pt x="19685" y="0"/>
                </a:lnTo>
                <a:close/>
              </a:path>
            </a:pathLst>
          </a:custGeom>
          <a:ln w="3175">
            <a:solidFill>
              <a:srgbClr val="000000"/>
            </a:solidFill>
          </a:ln>
        </p:spPr>
        <p:txBody>
          <a:bodyPr wrap="square" lIns="0" tIns="0" rIns="0" bIns="0" rtlCol="0"/>
          <a:lstStyle/>
          <a:p>
            <a:endParaRPr/>
          </a:p>
        </p:txBody>
      </p:sp>
      <p:sp>
        <p:nvSpPr>
          <p:cNvPr id="24" name="object 24"/>
          <p:cNvSpPr/>
          <p:nvPr/>
        </p:nvSpPr>
        <p:spPr>
          <a:xfrm>
            <a:off x="8677656" y="1743443"/>
            <a:ext cx="203453" cy="238518"/>
          </a:xfrm>
          <a:prstGeom prst="rect">
            <a:avLst/>
          </a:prstGeom>
          <a:blipFill>
            <a:blip r:embed="rId5" cstate="print"/>
            <a:stretch>
              <a:fillRect/>
            </a:stretch>
          </a:blipFill>
        </p:spPr>
        <p:txBody>
          <a:bodyPr wrap="square" lIns="0" tIns="0" rIns="0" bIns="0" rtlCol="0"/>
          <a:lstStyle/>
          <a:p>
            <a:endParaRPr/>
          </a:p>
        </p:txBody>
      </p:sp>
      <p:sp>
        <p:nvSpPr>
          <p:cNvPr id="25" name="object 25"/>
          <p:cNvSpPr/>
          <p:nvPr/>
        </p:nvSpPr>
        <p:spPr>
          <a:xfrm>
            <a:off x="8700261" y="1752345"/>
            <a:ext cx="160655" cy="195833"/>
          </a:xfrm>
          <a:prstGeom prst="rect">
            <a:avLst/>
          </a:prstGeom>
          <a:blipFill>
            <a:blip r:embed="rId15" cstate="print"/>
            <a:stretch>
              <a:fillRect/>
            </a:stretch>
          </a:blipFill>
        </p:spPr>
        <p:txBody>
          <a:bodyPr wrap="square" lIns="0" tIns="0" rIns="0" bIns="0" rtlCol="0"/>
          <a:lstStyle/>
          <a:p>
            <a:endParaRPr/>
          </a:p>
        </p:txBody>
      </p:sp>
      <p:sp>
        <p:nvSpPr>
          <p:cNvPr id="26" name="object 26"/>
          <p:cNvSpPr/>
          <p:nvPr/>
        </p:nvSpPr>
        <p:spPr>
          <a:xfrm>
            <a:off x="8683752" y="2176259"/>
            <a:ext cx="192798" cy="238518"/>
          </a:xfrm>
          <a:prstGeom prst="rect">
            <a:avLst/>
          </a:prstGeom>
          <a:blipFill>
            <a:blip r:embed="rId16" cstate="print"/>
            <a:stretch>
              <a:fillRect/>
            </a:stretch>
          </a:blipFill>
        </p:spPr>
        <p:txBody>
          <a:bodyPr wrap="square" lIns="0" tIns="0" rIns="0" bIns="0" rtlCol="0"/>
          <a:lstStyle/>
          <a:p>
            <a:endParaRPr/>
          </a:p>
        </p:txBody>
      </p:sp>
      <p:sp>
        <p:nvSpPr>
          <p:cNvPr id="27" name="object 27"/>
          <p:cNvSpPr/>
          <p:nvPr/>
        </p:nvSpPr>
        <p:spPr>
          <a:xfrm>
            <a:off x="8706993" y="2185797"/>
            <a:ext cx="149098" cy="195198"/>
          </a:xfrm>
          <a:prstGeom prst="rect">
            <a:avLst/>
          </a:prstGeom>
          <a:blipFill>
            <a:blip r:embed="rId17" cstate="print"/>
            <a:stretch>
              <a:fillRect/>
            </a:stretch>
          </a:blipFill>
        </p:spPr>
        <p:txBody>
          <a:bodyPr wrap="square" lIns="0" tIns="0" rIns="0" bIns="0" rtlCol="0"/>
          <a:lstStyle/>
          <a:p>
            <a:endParaRPr/>
          </a:p>
        </p:txBody>
      </p:sp>
      <p:sp>
        <p:nvSpPr>
          <p:cNvPr id="28" name="object 28"/>
          <p:cNvSpPr/>
          <p:nvPr/>
        </p:nvSpPr>
        <p:spPr>
          <a:xfrm>
            <a:off x="8703564" y="2609075"/>
            <a:ext cx="159232" cy="238518"/>
          </a:xfrm>
          <a:prstGeom prst="rect">
            <a:avLst/>
          </a:prstGeom>
          <a:blipFill>
            <a:blip r:embed="rId18" cstate="print"/>
            <a:stretch>
              <a:fillRect/>
            </a:stretch>
          </a:blipFill>
        </p:spPr>
        <p:txBody>
          <a:bodyPr wrap="square" lIns="0" tIns="0" rIns="0" bIns="0" rtlCol="0"/>
          <a:lstStyle/>
          <a:p>
            <a:endParaRPr/>
          </a:p>
        </p:txBody>
      </p:sp>
      <p:sp>
        <p:nvSpPr>
          <p:cNvPr id="29" name="object 29"/>
          <p:cNvSpPr/>
          <p:nvPr/>
        </p:nvSpPr>
        <p:spPr>
          <a:xfrm>
            <a:off x="8726169" y="2618613"/>
            <a:ext cx="115951" cy="194309"/>
          </a:xfrm>
          <a:prstGeom prst="rect">
            <a:avLst/>
          </a:prstGeom>
          <a:blipFill>
            <a:blip r:embed="rId19" cstate="print"/>
            <a:stretch>
              <a:fillRect/>
            </a:stretch>
          </a:blipFill>
        </p:spPr>
        <p:txBody>
          <a:bodyPr wrap="square" lIns="0" tIns="0" rIns="0" bIns="0" rtlCol="0"/>
          <a:lstStyle/>
          <a:p>
            <a:endParaRPr/>
          </a:p>
        </p:txBody>
      </p:sp>
      <p:sp>
        <p:nvSpPr>
          <p:cNvPr id="30" name="object 30"/>
          <p:cNvSpPr/>
          <p:nvPr/>
        </p:nvSpPr>
        <p:spPr>
          <a:xfrm>
            <a:off x="8671559" y="3034283"/>
            <a:ext cx="209537" cy="244601"/>
          </a:xfrm>
          <a:prstGeom prst="rect">
            <a:avLst/>
          </a:prstGeom>
          <a:blipFill>
            <a:blip r:embed="rId20" cstate="print"/>
            <a:stretch>
              <a:fillRect/>
            </a:stretch>
          </a:blipFill>
        </p:spPr>
        <p:txBody>
          <a:bodyPr wrap="square" lIns="0" tIns="0" rIns="0" bIns="0" rtlCol="0"/>
          <a:lstStyle/>
          <a:p>
            <a:endParaRPr/>
          </a:p>
        </p:txBody>
      </p:sp>
      <p:sp>
        <p:nvSpPr>
          <p:cNvPr id="31" name="object 31"/>
          <p:cNvSpPr/>
          <p:nvPr/>
        </p:nvSpPr>
        <p:spPr>
          <a:xfrm>
            <a:off x="8694801" y="3043554"/>
            <a:ext cx="166370" cy="200913"/>
          </a:xfrm>
          <a:prstGeom prst="rect">
            <a:avLst/>
          </a:prstGeom>
          <a:blipFill>
            <a:blip r:embed="rId21" cstate="print"/>
            <a:stretch>
              <a:fillRect/>
            </a:stretch>
          </a:blipFill>
        </p:spPr>
        <p:txBody>
          <a:bodyPr wrap="square" lIns="0" tIns="0" rIns="0" bIns="0" rtlCol="0"/>
          <a:lstStyle/>
          <a:p>
            <a:endParaRPr/>
          </a:p>
        </p:txBody>
      </p:sp>
      <p:sp>
        <p:nvSpPr>
          <p:cNvPr id="32" name="object 32"/>
          <p:cNvSpPr/>
          <p:nvPr/>
        </p:nvSpPr>
        <p:spPr>
          <a:xfrm>
            <a:off x="8692895" y="3470135"/>
            <a:ext cx="188226" cy="238518"/>
          </a:xfrm>
          <a:prstGeom prst="rect">
            <a:avLst/>
          </a:prstGeom>
          <a:blipFill>
            <a:blip r:embed="rId22" cstate="print"/>
            <a:stretch>
              <a:fillRect/>
            </a:stretch>
          </a:blipFill>
        </p:spPr>
        <p:txBody>
          <a:bodyPr wrap="square" lIns="0" tIns="0" rIns="0" bIns="0" rtlCol="0"/>
          <a:lstStyle/>
          <a:p>
            <a:endParaRPr/>
          </a:p>
        </p:txBody>
      </p:sp>
      <p:sp>
        <p:nvSpPr>
          <p:cNvPr id="33" name="object 33"/>
          <p:cNvSpPr/>
          <p:nvPr/>
        </p:nvSpPr>
        <p:spPr>
          <a:xfrm>
            <a:off x="8715502" y="3479672"/>
            <a:ext cx="144653" cy="195198"/>
          </a:xfrm>
          <a:prstGeom prst="rect">
            <a:avLst/>
          </a:prstGeom>
          <a:blipFill>
            <a:blip r:embed="rId23" cstate="print"/>
            <a:stretch>
              <a:fillRect/>
            </a:stretch>
          </a:blipFill>
        </p:spPr>
        <p:txBody>
          <a:bodyPr wrap="square" lIns="0" tIns="0" rIns="0" bIns="0" rtlCol="0"/>
          <a:lstStyle/>
          <a:p>
            <a:endParaRPr/>
          </a:p>
        </p:txBody>
      </p:sp>
      <p:sp>
        <p:nvSpPr>
          <p:cNvPr id="34" name="object 34"/>
          <p:cNvSpPr/>
          <p:nvPr/>
        </p:nvSpPr>
        <p:spPr>
          <a:xfrm>
            <a:off x="8670035" y="3904488"/>
            <a:ext cx="221742" cy="238518"/>
          </a:xfrm>
          <a:prstGeom prst="rect">
            <a:avLst/>
          </a:prstGeom>
          <a:blipFill>
            <a:blip r:embed="rId3" cstate="print"/>
            <a:stretch>
              <a:fillRect/>
            </a:stretch>
          </a:blipFill>
        </p:spPr>
        <p:txBody>
          <a:bodyPr wrap="square" lIns="0" tIns="0" rIns="0" bIns="0" rtlCol="0"/>
          <a:lstStyle/>
          <a:p>
            <a:endParaRPr/>
          </a:p>
        </p:txBody>
      </p:sp>
      <p:sp>
        <p:nvSpPr>
          <p:cNvPr id="35" name="object 35"/>
          <p:cNvSpPr/>
          <p:nvPr/>
        </p:nvSpPr>
        <p:spPr>
          <a:xfrm>
            <a:off x="8692006" y="3913111"/>
            <a:ext cx="179578" cy="196138"/>
          </a:xfrm>
          <a:prstGeom prst="rect">
            <a:avLst/>
          </a:prstGeom>
          <a:blipFill>
            <a:blip r:embed="rId24" cstate="print"/>
            <a:stretch>
              <a:fillRect/>
            </a:stretch>
          </a:blipFill>
        </p:spPr>
        <p:txBody>
          <a:bodyPr wrap="square" lIns="0" tIns="0" rIns="0" bIns="0" rtlCol="0"/>
          <a:lstStyle/>
          <a:p>
            <a:endParaRPr/>
          </a:p>
        </p:txBody>
      </p:sp>
      <p:sp>
        <p:nvSpPr>
          <p:cNvPr id="36" name="object 36"/>
          <p:cNvSpPr/>
          <p:nvPr/>
        </p:nvSpPr>
        <p:spPr>
          <a:xfrm>
            <a:off x="8714231" y="4337303"/>
            <a:ext cx="150088" cy="238518"/>
          </a:xfrm>
          <a:prstGeom prst="rect">
            <a:avLst/>
          </a:prstGeom>
          <a:blipFill>
            <a:blip r:embed="rId9" cstate="print"/>
            <a:stretch>
              <a:fillRect/>
            </a:stretch>
          </a:blipFill>
        </p:spPr>
        <p:txBody>
          <a:bodyPr wrap="square" lIns="0" tIns="0" rIns="0" bIns="0" rtlCol="0"/>
          <a:lstStyle/>
          <a:p>
            <a:endParaRPr/>
          </a:p>
        </p:txBody>
      </p:sp>
      <p:sp>
        <p:nvSpPr>
          <p:cNvPr id="37" name="object 37"/>
          <p:cNvSpPr/>
          <p:nvPr/>
        </p:nvSpPr>
        <p:spPr>
          <a:xfrm>
            <a:off x="8736838" y="4345927"/>
            <a:ext cx="107696" cy="195249"/>
          </a:xfrm>
          <a:prstGeom prst="rect">
            <a:avLst/>
          </a:prstGeom>
          <a:blipFill>
            <a:blip r:embed="rId25" cstate="print"/>
            <a:stretch>
              <a:fillRect/>
            </a:stretch>
          </a:blipFill>
        </p:spPr>
        <p:txBody>
          <a:bodyPr wrap="square" lIns="0" tIns="0" rIns="0" bIns="0" rtlCol="0"/>
          <a:lstStyle/>
          <a:p>
            <a:endParaRPr/>
          </a:p>
        </p:txBody>
      </p:sp>
      <p:sp>
        <p:nvSpPr>
          <p:cNvPr id="38" name="object 38"/>
          <p:cNvSpPr txBox="1"/>
          <p:nvPr/>
        </p:nvSpPr>
        <p:spPr>
          <a:xfrm>
            <a:off x="865022" y="967825"/>
            <a:ext cx="861060" cy="170815"/>
          </a:xfrm>
          <a:prstGeom prst="rect">
            <a:avLst/>
          </a:prstGeom>
        </p:spPr>
        <p:txBody>
          <a:bodyPr vert="horz" wrap="square" lIns="0" tIns="0" rIns="0" bIns="0" rtlCol="0">
            <a:spAutoFit/>
          </a:bodyPr>
          <a:lstStyle/>
          <a:p>
            <a:pPr>
              <a:lnSpc>
                <a:spcPts val="1325"/>
              </a:lnSpc>
            </a:pPr>
            <a:r>
              <a:rPr sz="1200" b="1" spc="-5" dirty="0">
                <a:solidFill>
                  <a:srgbClr val="FFFFFF"/>
                </a:solidFill>
                <a:latin typeface="Arial"/>
                <a:cs typeface="Arial"/>
              </a:rPr>
              <a:t>CON</a:t>
            </a:r>
            <a:r>
              <a:rPr sz="1200" b="1" spc="-10" dirty="0">
                <a:solidFill>
                  <a:srgbClr val="FFFFFF"/>
                </a:solidFill>
                <a:latin typeface="Arial"/>
                <a:cs typeface="Arial"/>
              </a:rPr>
              <a:t>C</a:t>
            </a:r>
            <a:r>
              <a:rPr sz="1200" b="1" dirty="0">
                <a:solidFill>
                  <a:srgbClr val="FFFFFF"/>
                </a:solidFill>
                <a:latin typeface="Arial"/>
                <a:cs typeface="Arial"/>
              </a:rPr>
              <a:t>EP</a:t>
            </a:r>
            <a:r>
              <a:rPr sz="1200" b="1" spc="-30" dirty="0">
                <a:solidFill>
                  <a:srgbClr val="FFFFFF"/>
                </a:solidFill>
                <a:latin typeface="Arial"/>
                <a:cs typeface="Arial"/>
              </a:rPr>
              <a:t>T</a:t>
            </a:r>
            <a:r>
              <a:rPr sz="1200" b="1" dirty="0">
                <a:solidFill>
                  <a:srgbClr val="FFFFFF"/>
                </a:solidFill>
                <a:latin typeface="Arial"/>
                <a:cs typeface="Arial"/>
              </a:rPr>
              <a:t>O</a:t>
            </a:r>
            <a:endParaRPr sz="1200">
              <a:latin typeface="Arial"/>
              <a:cs typeface="Arial"/>
            </a:endParaRPr>
          </a:p>
        </p:txBody>
      </p:sp>
      <p:sp>
        <p:nvSpPr>
          <p:cNvPr id="39" name="object 39"/>
          <p:cNvSpPr txBox="1"/>
          <p:nvPr/>
        </p:nvSpPr>
        <p:spPr>
          <a:xfrm>
            <a:off x="4539360" y="967825"/>
            <a:ext cx="1059180" cy="170815"/>
          </a:xfrm>
          <a:prstGeom prst="rect">
            <a:avLst/>
          </a:prstGeom>
        </p:spPr>
        <p:txBody>
          <a:bodyPr vert="horz" wrap="square" lIns="0" tIns="0" rIns="0" bIns="0" rtlCol="0">
            <a:spAutoFit/>
          </a:bodyPr>
          <a:lstStyle/>
          <a:p>
            <a:pPr>
              <a:lnSpc>
                <a:spcPts val="1325"/>
              </a:lnSpc>
            </a:pPr>
            <a:r>
              <a:rPr sz="1200" b="1" spc="-5" dirty="0">
                <a:solidFill>
                  <a:srgbClr val="FFFFFF"/>
                </a:solidFill>
                <a:latin typeface="Arial"/>
                <a:cs typeface="Arial"/>
              </a:rPr>
              <a:t>DESC</a:t>
            </a:r>
            <a:r>
              <a:rPr sz="1200" b="1" spc="-10" dirty="0">
                <a:solidFill>
                  <a:srgbClr val="FFFFFF"/>
                </a:solidFill>
                <a:latin typeface="Arial"/>
                <a:cs typeface="Arial"/>
              </a:rPr>
              <a:t>R</a:t>
            </a:r>
            <a:r>
              <a:rPr sz="1200" b="1" dirty="0">
                <a:solidFill>
                  <a:srgbClr val="FFFFFF"/>
                </a:solidFill>
                <a:latin typeface="Arial"/>
                <a:cs typeface="Arial"/>
              </a:rPr>
              <a:t>IPCIÓN</a:t>
            </a:r>
            <a:endParaRPr sz="1200">
              <a:latin typeface="Arial"/>
              <a:cs typeface="Arial"/>
            </a:endParaRPr>
          </a:p>
        </p:txBody>
      </p:sp>
      <p:sp>
        <p:nvSpPr>
          <p:cNvPr id="40" name="object 40"/>
          <p:cNvSpPr txBox="1"/>
          <p:nvPr/>
        </p:nvSpPr>
        <p:spPr>
          <a:xfrm>
            <a:off x="430128" y="2211340"/>
            <a:ext cx="511175" cy="1804670"/>
          </a:xfrm>
          <a:prstGeom prst="rect">
            <a:avLst/>
          </a:prstGeom>
        </p:spPr>
        <p:txBody>
          <a:bodyPr vert="horz" wrap="square" lIns="0" tIns="1346835" rIns="0" bIns="0" rtlCol="0">
            <a:spAutoFit/>
          </a:bodyPr>
          <a:lstStyle/>
          <a:p>
            <a:pPr>
              <a:lnSpc>
                <a:spcPts val="3600"/>
              </a:lnSpc>
              <a:spcBef>
                <a:spcPts val="10605"/>
              </a:spcBef>
            </a:pPr>
            <a:r>
              <a:rPr sz="3600" b="1" dirty="0">
                <a:solidFill>
                  <a:srgbClr val="FFFFFF"/>
                </a:solidFill>
                <a:latin typeface="Arial"/>
                <a:cs typeface="Arial"/>
              </a:rPr>
              <a:t>MEDIDA</a:t>
            </a:r>
            <a:endParaRPr sz="3600">
              <a:latin typeface="Arial"/>
              <a:cs typeface="Arial"/>
            </a:endParaRPr>
          </a:p>
        </p:txBody>
      </p:sp>
      <p:sp>
        <p:nvSpPr>
          <p:cNvPr id="41" name="object 41"/>
          <p:cNvSpPr txBox="1"/>
          <p:nvPr/>
        </p:nvSpPr>
        <p:spPr>
          <a:xfrm>
            <a:off x="1086611" y="1552787"/>
            <a:ext cx="901065" cy="170815"/>
          </a:xfrm>
          <a:prstGeom prst="rect">
            <a:avLst/>
          </a:prstGeom>
        </p:spPr>
        <p:txBody>
          <a:bodyPr vert="horz" wrap="square" lIns="0" tIns="0" rIns="0" bIns="0" rtlCol="0">
            <a:spAutoFit/>
          </a:bodyPr>
          <a:lstStyle/>
          <a:p>
            <a:pPr>
              <a:lnSpc>
                <a:spcPts val="1325"/>
              </a:lnSpc>
            </a:pPr>
            <a:r>
              <a:rPr sz="1200" b="1" spc="-5" dirty="0">
                <a:latin typeface="Arial"/>
                <a:cs typeface="Arial"/>
              </a:rPr>
              <a:t>C</a:t>
            </a:r>
            <a:r>
              <a:rPr sz="1200" b="1" spc="-130" dirty="0">
                <a:latin typeface="Arial"/>
                <a:cs typeface="Arial"/>
              </a:rPr>
              <a:t>A</a:t>
            </a:r>
            <a:r>
              <a:rPr sz="1200" b="1" dirty="0">
                <a:latin typeface="Arial"/>
                <a:cs typeface="Arial"/>
              </a:rPr>
              <a:t>TEGOR</a:t>
            </a:r>
            <a:r>
              <a:rPr sz="1200" b="1" spc="10" dirty="0">
                <a:latin typeface="Arial"/>
                <a:cs typeface="Arial"/>
              </a:rPr>
              <a:t>Í</a:t>
            </a:r>
            <a:r>
              <a:rPr sz="1200" b="1" spc="-5" dirty="0">
                <a:latin typeface="Arial"/>
                <a:cs typeface="Arial"/>
              </a:rPr>
              <a:t>A</a:t>
            </a:r>
            <a:endParaRPr sz="1200">
              <a:latin typeface="Arial"/>
              <a:cs typeface="Arial"/>
            </a:endParaRPr>
          </a:p>
        </p:txBody>
      </p:sp>
      <p:sp>
        <p:nvSpPr>
          <p:cNvPr id="42" name="object 42"/>
          <p:cNvSpPr txBox="1"/>
          <p:nvPr/>
        </p:nvSpPr>
        <p:spPr>
          <a:xfrm>
            <a:off x="2331466" y="1277810"/>
            <a:ext cx="5474335" cy="720090"/>
          </a:xfrm>
          <a:prstGeom prst="rect">
            <a:avLst/>
          </a:prstGeom>
        </p:spPr>
        <p:txBody>
          <a:bodyPr vert="horz" wrap="square" lIns="0" tIns="0" rIns="0" bIns="0" rtlCol="0">
            <a:spAutoFit/>
          </a:bodyPr>
          <a:lstStyle/>
          <a:p>
            <a:pPr algn="just">
              <a:lnSpc>
                <a:spcPts val="1330"/>
              </a:lnSpc>
            </a:pPr>
            <a:r>
              <a:rPr sz="1200" dirty="0">
                <a:latin typeface="Arial"/>
                <a:cs typeface="Arial"/>
              </a:rPr>
              <a:t>Se </a:t>
            </a:r>
            <a:r>
              <a:rPr sz="1200" spc="-5" dirty="0">
                <a:latin typeface="Arial"/>
                <a:cs typeface="Arial"/>
              </a:rPr>
              <a:t>registra </a:t>
            </a:r>
            <a:r>
              <a:rPr sz="1200" spc="-10" dirty="0">
                <a:latin typeface="Arial"/>
                <a:cs typeface="Arial"/>
              </a:rPr>
              <a:t>la </a:t>
            </a:r>
            <a:r>
              <a:rPr sz="1200" spc="-15" dirty="0">
                <a:latin typeface="Arial"/>
                <a:cs typeface="Arial"/>
              </a:rPr>
              <a:t>CATEGORÍA </a:t>
            </a:r>
            <a:r>
              <a:rPr sz="1200" dirty="0">
                <a:latin typeface="Arial"/>
                <a:cs typeface="Arial"/>
              </a:rPr>
              <a:t>en </a:t>
            </a:r>
            <a:r>
              <a:rPr sz="1200" spc="-5" dirty="0">
                <a:latin typeface="Arial"/>
                <a:cs typeface="Arial"/>
              </a:rPr>
              <a:t>la</a:t>
            </a:r>
            <a:r>
              <a:rPr sz="1200" spc="-175" dirty="0">
                <a:latin typeface="Arial"/>
                <a:cs typeface="Arial"/>
              </a:rPr>
              <a:t> </a:t>
            </a:r>
            <a:r>
              <a:rPr sz="1200" spc="-10" dirty="0">
                <a:latin typeface="Arial"/>
                <a:cs typeface="Arial"/>
              </a:rPr>
              <a:t>cual se </a:t>
            </a:r>
            <a:r>
              <a:rPr sz="1200" spc="-5" dirty="0">
                <a:latin typeface="Arial"/>
                <a:cs typeface="Arial"/>
              </a:rPr>
              <a:t>clasifica </a:t>
            </a:r>
            <a:r>
              <a:rPr sz="1200" spc="-10" dirty="0">
                <a:latin typeface="Arial"/>
                <a:cs typeface="Arial"/>
              </a:rPr>
              <a:t>la medida </a:t>
            </a:r>
            <a:r>
              <a:rPr sz="1200" b="1" spc="-5" dirty="0">
                <a:latin typeface="Arial"/>
                <a:cs typeface="Arial"/>
              </a:rPr>
              <a:t>(Reorganización</a:t>
            </a:r>
            <a:endParaRPr sz="1200">
              <a:latin typeface="Arial"/>
              <a:cs typeface="Arial"/>
            </a:endParaRPr>
          </a:p>
          <a:p>
            <a:pPr algn="just">
              <a:lnSpc>
                <a:spcPct val="100000"/>
              </a:lnSpc>
            </a:pPr>
            <a:r>
              <a:rPr sz="1200" b="1" spc="-5" dirty="0">
                <a:latin typeface="Arial"/>
                <a:cs typeface="Arial"/>
              </a:rPr>
              <a:t>Administrativa; </a:t>
            </a:r>
            <a:r>
              <a:rPr sz="1200" b="1" dirty="0">
                <a:latin typeface="Arial"/>
                <a:cs typeface="Arial"/>
              </a:rPr>
              <a:t>Fortalecimiento </a:t>
            </a:r>
            <a:r>
              <a:rPr sz="1200" b="1" spc="-5" dirty="0">
                <a:latin typeface="Arial"/>
                <a:cs typeface="Arial"/>
              </a:rPr>
              <a:t>de Ingresos; Racionalización de Gastos;  Saneamiento de Pasivos; Reestructuración de </a:t>
            </a:r>
            <a:r>
              <a:rPr sz="1200" b="1" dirty="0">
                <a:latin typeface="Arial"/>
                <a:cs typeface="Arial"/>
              </a:rPr>
              <a:t>la </a:t>
            </a:r>
            <a:r>
              <a:rPr sz="1200" b="1" spc="-5" dirty="0">
                <a:latin typeface="Arial"/>
                <a:cs typeface="Arial"/>
              </a:rPr>
              <a:t>Deuda)</a:t>
            </a:r>
            <a:r>
              <a:rPr sz="1200" spc="-5" dirty="0">
                <a:latin typeface="Arial"/>
                <a:cs typeface="Arial"/>
              </a:rPr>
              <a:t>. </a:t>
            </a:r>
            <a:r>
              <a:rPr sz="1200" dirty="0">
                <a:latin typeface="Arial"/>
                <a:cs typeface="Arial"/>
              </a:rPr>
              <a:t>Esta </a:t>
            </a:r>
            <a:r>
              <a:rPr sz="1200" spc="-10" dirty="0">
                <a:latin typeface="Arial"/>
                <a:cs typeface="Arial"/>
              </a:rPr>
              <a:t>debe  </a:t>
            </a:r>
            <a:r>
              <a:rPr sz="1200" spc="-5" dirty="0">
                <a:latin typeface="Arial"/>
                <a:cs typeface="Arial"/>
              </a:rPr>
              <a:t>corresponder fielmente a la registrada en el cuadro</a:t>
            </a:r>
            <a:r>
              <a:rPr sz="1200" spc="-80" dirty="0">
                <a:latin typeface="Arial"/>
                <a:cs typeface="Arial"/>
              </a:rPr>
              <a:t> </a:t>
            </a:r>
            <a:r>
              <a:rPr sz="1200" spc="-5" dirty="0">
                <a:latin typeface="Arial"/>
                <a:cs typeface="Arial"/>
              </a:rPr>
              <a:t>31.</a:t>
            </a:r>
            <a:endParaRPr sz="1200">
              <a:latin typeface="Arial"/>
              <a:cs typeface="Arial"/>
            </a:endParaRPr>
          </a:p>
        </p:txBody>
      </p:sp>
      <p:sp>
        <p:nvSpPr>
          <p:cNvPr id="43" name="object 43"/>
          <p:cNvSpPr txBox="1"/>
          <p:nvPr/>
        </p:nvSpPr>
        <p:spPr>
          <a:xfrm>
            <a:off x="1086611" y="2218140"/>
            <a:ext cx="729615" cy="170815"/>
          </a:xfrm>
          <a:prstGeom prst="rect">
            <a:avLst/>
          </a:prstGeom>
        </p:spPr>
        <p:txBody>
          <a:bodyPr vert="horz" wrap="square" lIns="0" tIns="0" rIns="0" bIns="0" rtlCol="0">
            <a:spAutoFit/>
          </a:bodyPr>
          <a:lstStyle/>
          <a:p>
            <a:pPr>
              <a:lnSpc>
                <a:spcPts val="1325"/>
              </a:lnSpc>
            </a:pPr>
            <a:r>
              <a:rPr sz="1200" b="1" spc="-45" dirty="0">
                <a:latin typeface="Arial"/>
                <a:cs typeface="Arial"/>
              </a:rPr>
              <a:t>A</a:t>
            </a:r>
            <a:r>
              <a:rPr sz="1200" b="1" dirty="0">
                <a:latin typeface="Arial"/>
                <a:cs typeface="Arial"/>
              </a:rPr>
              <a:t>SPEC</a:t>
            </a:r>
            <a:r>
              <a:rPr sz="1200" b="1" spc="-30" dirty="0">
                <a:latin typeface="Arial"/>
                <a:cs typeface="Arial"/>
              </a:rPr>
              <a:t>T</a:t>
            </a:r>
            <a:r>
              <a:rPr sz="1200" b="1" dirty="0">
                <a:latin typeface="Arial"/>
                <a:cs typeface="Arial"/>
              </a:rPr>
              <a:t>O</a:t>
            </a:r>
            <a:endParaRPr sz="1200">
              <a:latin typeface="Arial"/>
              <a:cs typeface="Arial"/>
            </a:endParaRPr>
          </a:p>
        </p:txBody>
      </p:sp>
      <p:sp>
        <p:nvSpPr>
          <p:cNvPr id="44" name="object 44"/>
          <p:cNvSpPr txBox="1"/>
          <p:nvPr/>
        </p:nvSpPr>
        <p:spPr>
          <a:xfrm>
            <a:off x="2331466" y="2218140"/>
            <a:ext cx="1163320" cy="170815"/>
          </a:xfrm>
          <a:prstGeom prst="rect">
            <a:avLst/>
          </a:prstGeom>
        </p:spPr>
        <p:txBody>
          <a:bodyPr vert="horz" wrap="square" lIns="0" tIns="0" rIns="0" bIns="0" rtlCol="0">
            <a:spAutoFit/>
          </a:bodyPr>
          <a:lstStyle/>
          <a:p>
            <a:pPr>
              <a:lnSpc>
                <a:spcPts val="1325"/>
              </a:lnSpc>
            </a:pPr>
            <a:r>
              <a:rPr sz="1200" dirty="0">
                <a:latin typeface="Arial"/>
                <a:cs typeface="Arial"/>
              </a:rPr>
              <a:t>INS</a:t>
            </a:r>
            <a:r>
              <a:rPr sz="1200" spc="5" dirty="0">
                <a:latin typeface="Arial"/>
                <a:cs typeface="Arial"/>
              </a:rPr>
              <a:t>T</a:t>
            </a:r>
            <a:r>
              <a:rPr sz="1200" dirty="0">
                <a:latin typeface="Arial"/>
                <a:cs typeface="Arial"/>
              </a:rPr>
              <a:t>I</a:t>
            </a:r>
            <a:r>
              <a:rPr sz="1200" spc="10" dirty="0">
                <a:latin typeface="Arial"/>
                <a:cs typeface="Arial"/>
              </a:rPr>
              <a:t>T</a:t>
            </a:r>
            <a:r>
              <a:rPr sz="1200" spc="-5" dirty="0">
                <a:latin typeface="Arial"/>
                <a:cs typeface="Arial"/>
              </a:rPr>
              <a:t>U</a:t>
            </a:r>
            <a:r>
              <a:rPr sz="1200" spc="-10" dirty="0">
                <a:latin typeface="Arial"/>
                <a:cs typeface="Arial"/>
              </a:rPr>
              <a:t>C</a:t>
            </a:r>
            <a:r>
              <a:rPr sz="1200" dirty="0">
                <a:latin typeface="Arial"/>
                <a:cs typeface="Arial"/>
              </a:rPr>
              <a:t>IO</a:t>
            </a:r>
            <a:r>
              <a:rPr sz="1200" spc="-5" dirty="0">
                <a:latin typeface="Arial"/>
                <a:cs typeface="Arial"/>
              </a:rPr>
              <a:t>NAL</a:t>
            </a:r>
            <a:endParaRPr sz="1200">
              <a:latin typeface="Arial"/>
              <a:cs typeface="Arial"/>
            </a:endParaRPr>
          </a:p>
        </p:txBody>
      </p:sp>
      <p:sp>
        <p:nvSpPr>
          <p:cNvPr id="45" name="object 45"/>
          <p:cNvSpPr txBox="1"/>
          <p:nvPr/>
        </p:nvSpPr>
        <p:spPr>
          <a:xfrm>
            <a:off x="1086611" y="2738713"/>
            <a:ext cx="356235" cy="170815"/>
          </a:xfrm>
          <a:prstGeom prst="rect">
            <a:avLst/>
          </a:prstGeom>
        </p:spPr>
        <p:txBody>
          <a:bodyPr vert="horz" wrap="square" lIns="0" tIns="0" rIns="0" bIns="0" rtlCol="0">
            <a:spAutoFit/>
          </a:bodyPr>
          <a:lstStyle/>
          <a:p>
            <a:pPr>
              <a:lnSpc>
                <a:spcPts val="1325"/>
              </a:lnSpc>
            </a:pPr>
            <a:r>
              <a:rPr sz="1200" b="1" dirty="0">
                <a:latin typeface="Arial"/>
                <a:cs typeface="Arial"/>
              </a:rPr>
              <a:t>TIPO</a:t>
            </a:r>
            <a:endParaRPr sz="1200">
              <a:latin typeface="Arial"/>
              <a:cs typeface="Arial"/>
            </a:endParaRPr>
          </a:p>
        </p:txBody>
      </p:sp>
      <p:sp>
        <p:nvSpPr>
          <p:cNvPr id="46" name="object 46"/>
          <p:cNvSpPr txBox="1"/>
          <p:nvPr/>
        </p:nvSpPr>
        <p:spPr>
          <a:xfrm>
            <a:off x="2331466" y="2738713"/>
            <a:ext cx="5066030" cy="170815"/>
          </a:xfrm>
          <a:prstGeom prst="rect">
            <a:avLst/>
          </a:prstGeom>
        </p:spPr>
        <p:txBody>
          <a:bodyPr vert="horz" wrap="square" lIns="0" tIns="0" rIns="0" bIns="0" rtlCol="0">
            <a:spAutoFit/>
          </a:bodyPr>
          <a:lstStyle/>
          <a:p>
            <a:pPr>
              <a:lnSpc>
                <a:spcPts val="1325"/>
              </a:lnSpc>
            </a:pPr>
            <a:r>
              <a:rPr sz="1200" spc="-5" dirty="0">
                <a:latin typeface="Arial"/>
                <a:cs typeface="Arial"/>
              </a:rPr>
              <a:t>Se registra el </a:t>
            </a:r>
            <a:r>
              <a:rPr sz="1200" dirty="0">
                <a:latin typeface="Arial"/>
                <a:cs typeface="Arial"/>
              </a:rPr>
              <a:t>TIPO </a:t>
            </a:r>
            <a:r>
              <a:rPr sz="1200" spc="-5" dirty="0">
                <a:latin typeface="Arial"/>
                <a:cs typeface="Arial"/>
              </a:rPr>
              <a:t>de </a:t>
            </a:r>
            <a:r>
              <a:rPr sz="1200" dirty="0">
                <a:latin typeface="Arial"/>
                <a:cs typeface="Arial"/>
              </a:rPr>
              <a:t>medida (Ofensiva; Adaptativa; </a:t>
            </a:r>
            <a:r>
              <a:rPr sz="1200" spc="-5" dirty="0">
                <a:latin typeface="Arial"/>
                <a:cs typeface="Arial"/>
              </a:rPr>
              <a:t>Reactiva;</a:t>
            </a:r>
            <a:r>
              <a:rPr sz="1200" spc="-145" dirty="0">
                <a:latin typeface="Arial"/>
                <a:cs typeface="Arial"/>
              </a:rPr>
              <a:t> </a:t>
            </a:r>
            <a:r>
              <a:rPr sz="1200" spc="-5" dirty="0">
                <a:latin typeface="Arial"/>
                <a:cs typeface="Arial"/>
              </a:rPr>
              <a:t>Defensiva).</a:t>
            </a:r>
            <a:endParaRPr sz="1200">
              <a:latin typeface="Arial"/>
              <a:cs typeface="Arial"/>
            </a:endParaRPr>
          </a:p>
        </p:txBody>
      </p:sp>
      <p:sp>
        <p:nvSpPr>
          <p:cNvPr id="47" name="object 47"/>
          <p:cNvSpPr txBox="1"/>
          <p:nvPr/>
        </p:nvSpPr>
        <p:spPr>
          <a:xfrm>
            <a:off x="1086611" y="3181054"/>
            <a:ext cx="1059180" cy="170815"/>
          </a:xfrm>
          <a:prstGeom prst="rect">
            <a:avLst/>
          </a:prstGeom>
        </p:spPr>
        <p:txBody>
          <a:bodyPr vert="horz" wrap="square" lIns="0" tIns="0" rIns="0" bIns="0" rtlCol="0">
            <a:spAutoFit/>
          </a:bodyPr>
          <a:lstStyle/>
          <a:p>
            <a:pPr>
              <a:lnSpc>
                <a:spcPts val="1325"/>
              </a:lnSpc>
            </a:pPr>
            <a:r>
              <a:rPr sz="1200" b="1" spc="-5" dirty="0">
                <a:latin typeface="Arial"/>
                <a:cs typeface="Arial"/>
              </a:rPr>
              <a:t>DESC</a:t>
            </a:r>
            <a:r>
              <a:rPr sz="1200" b="1" spc="-10" dirty="0">
                <a:latin typeface="Arial"/>
                <a:cs typeface="Arial"/>
              </a:rPr>
              <a:t>R</a:t>
            </a:r>
            <a:r>
              <a:rPr sz="1200" b="1" dirty="0">
                <a:latin typeface="Arial"/>
                <a:cs typeface="Arial"/>
              </a:rPr>
              <a:t>IPCION</a:t>
            </a:r>
            <a:endParaRPr sz="1200">
              <a:latin typeface="Arial"/>
              <a:cs typeface="Arial"/>
            </a:endParaRPr>
          </a:p>
        </p:txBody>
      </p:sp>
      <p:sp>
        <p:nvSpPr>
          <p:cNvPr id="48" name="object 48"/>
          <p:cNvSpPr txBox="1"/>
          <p:nvPr/>
        </p:nvSpPr>
        <p:spPr>
          <a:xfrm>
            <a:off x="2331466" y="3089614"/>
            <a:ext cx="5474335" cy="353695"/>
          </a:xfrm>
          <a:prstGeom prst="rect">
            <a:avLst/>
          </a:prstGeom>
        </p:spPr>
        <p:txBody>
          <a:bodyPr vert="horz" wrap="square" lIns="0" tIns="0" rIns="0" bIns="0" rtlCol="0">
            <a:spAutoFit/>
          </a:bodyPr>
          <a:lstStyle/>
          <a:p>
            <a:pPr>
              <a:lnSpc>
                <a:spcPts val="1325"/>
              </a:lnSpc>
            </a:pPr>
            <a:r>
              <a:rPr sz="1200" spc="-5" dirty="0">
                <a:latin typeface="Arial"/>
                <a:cs typeface="Arial"/>
              </a:rPr>
              <a:t>Se</a:t>
            </a:r>
            <a:r>
              <a:rPr sz="1200" spc="114" dirty="0">
                <a:latin typeface="Arial"/>
                <a:cs typeface="Arial"/>
              </a:rPr>
              <a:t> </a:t>
            </a:r>
            <a:r>
              <a:rPr sz="1200" spc="-5" dirty="0">
                <a:latin typeface="Arial"/>
                <a:cs typeface="Arial"/>
              </a:rPr>
              <a:t>transcribe</a:t>
            </a:r>
            <a:r>
              <a:rPr sz="1200" spc="105" dirty="0">
                <a:latin typeface="Arial"/>
                <a:cs typeface="Arial"/>
              </a:rPr>
              <a:t> </a:t>
            </a:r>
            <a:r>
              <a:rPr sz="1200" spc="-5" dirty="0">
                <a:latin typeface="Arial"/>
                <a:cs typeface="Arial"/>
              </a:rPr>
              <a:t>fielmente</a:t>
            </a:r>
            <a:r>
              <a:rPr sz="1200" spc="125" dirty="0">
                <a:latin typeface="Arial"/>
                <a:cs typeface="Arial"/>
              </a:rPr>
              <a:t> </a:t>
            </a:r>
            <a:r>
              <a:rPr sz="1200" spc="-5" dirty="0">
                <a:latin typeface="Arial"/>
                <a:cs typeface="Arial"/>
              </a:rPr>
              <a:t>la</a:t>
            </a:r>
            <a:r>
              <a:rPr sz="1200" spc="114" dirty="0">
                <a:latin typeface="Arial"/>
                <a:cs typeface="Arial"/>
              </a:rPr>
              <a:t> </a:t>
            </a:r>
            <a:r>
              <a:rPr sz="1200" spc="-5" dirty="0">
                <a:latin typeface="Arial"/>
                <a:cs typeface="Arial"/>
              </a:rPr>
              <a:t>MEDIDA</a:t>
            </a:r>
            <a:r>
              <a:rPr sz="1200" spc="60" dirty="0">
                <a:latin typeface="Arial"/>
                <a:cs typeface="Arial"/>
              </a:rPr>
              <a:t> </a:t>
            </a:r>
            <a:r>
              <a:rPr sz="1200" spc="-5" dirty="0">
                <a:latin typeface="Arial"/>
                <a:cs typeface="Arial"/>
              </a:rPr>
              <a:t>registrada</a:t>
            </a:r>
            <a:r>
              <a:rPr sz="1200" spc="114" dirty="0">
                <a:latin typeface="Arial"/>
                <a:cs typeface="Arial"/>
              </a:rPr>
              <a:t> </a:t>
            </a:r>
            <a:r>
              <a:rPr sz="1200" spc="-5" dirty="0">
                <a:latin typeface="Arial"/>
                <a:cs typeface="Arial"/>
              </a:rPr>
              <a:t>en</a:t>
            </a:r>
            <a:r>
              <a:rPr sz="1200" spc="105" dirty="0">
                <a:latin typeface="Arial"/>
                <a:cs typeface="Arial"/>
              </a:rPr>
              <a:t> </a:t>
            </a:r>
            <a:r>
              <a:rPr sz="1200" spc="-5" dirty="0">
                <a:latin typeface="Arial"/>
                <a:cs typeface="Arial"/>
              </a:rPr>
              <a:t>el</a:t>
            </a:r>
            <a:r>
              <a:rPr sz="1200" spc="105" dirty="0">
                <a:latin typeface="Arial"/>
                <a:cs typeface="Arial"/>
              </a:rPr>
              <a:t> </a:t>
            </a:r>
            <a:r>
              <a:rPr sz="1200" spc="-5" dirty="0">
                <a:latin typeface="Arial"/>
                <a:cs typeface="Arial"/>
              </a:rPr>
              <a:t>cuadro</a:t>
            </a:r>
            <a:r>
              <a:rPr sz="1200" spc="105" dirty="0">
                <a:latin typeface="Arial"/>
                <a:cs typeface="Arial"/>
              </a:rPr>
              <a:t> </a:t>
            </a:r>
            <a:r>
              <a:rPr sz="1200" spc="-5" dirty="0">
                <a:latin typeface="Arial"/>
                <a:cs typeface="Arial"/>
              </a:rPr>
              <a:t>31</a:t>
            </a:r>
            <a:r>
              <a:rPr sz="1200" spc="114" dirty="0">
                <a:latin typeface="Arial"/>
                <a:cs typeface="Arial"/>
              </a:rPr>
              <a:t> </a:t>
            </a:r>
            <a:r>
              <a:rPr sz="1200" spc="-10" dirty="0">
                <a:latin typeface="Arial"/>
                <a:cs typeface="Arial"/>
              </a:rPr>
              <a:t>que</a:t>
            </a:r>
            <a:r>
              <a:rPr sz="1200" spc="105" dirty="0">
                <a:latin typeface="Arial"/>
                <a:cs typeface="Arial"/>
              </a:rPr>
              <a:t> </a:t>
            </a:r>
            <a:r>
              <a:rPr sz="1200" spc="-5" dirty="0">
                <a:latin typeface="Arial"/>
                <a:cs typeface="Arial"/>
              </a:rPr>
              <a:t>se</a:t>
            </a:r>
            <a:r>
              <a:rPr sz="1200" spc="114" dirty="0">
                <a:latin typeface="Arial"/>
                <a:cs typeface="Arial"/>
              </a:rPr>
              <a:t> </a:t>
            </a:r>
            <a:r>
              <a:rPr sz="1200" spc="-5" dirty="0">
                <a:latin typeface="Arial"/>
                <a:cs typeface="Arial"/>
              </a:rPr>
              <a:t>relaciona</a:t>
            </a:r>
            <a:endParaRPr sz="1200">
              <a:latin typeface="Arial"/>
              <a:cs typeface="Arial"/>
            </a:endParaRPr>
          </a:p>
          <a:p>
            <a:pPr>
              <a:lnSpc>
                <a:spcPct val="100000"/>
              </a:lnSpc>
            </a:pPr>
            <a:r>
              <a:rPr sz="1200" spc="-5" dirty="0">
                <a:latin typeface="Arial"/>
                <a:cs typeface="Arial"/>
              </a:rPr>
              <a:t>con las proyecciones de producción, ingresos o</a:t>
            </a:r>
            <a:r>
              <a:rPr sz="1200" spc="-60" dirty="0">
                <a:latin typeface="Arial"/>
                <a:cs typeface="Arial"/>
              </a:rPr>
              <a:t> </a:t>
            </a:r>
            <a:r>
              <a:rPr sz="1200" spc="-5" dirty="0">
                <a:latin typeface="Arial"/>
                <a:cs typeface="Arial"/>
              </a:rPr>
              <a:t>gastos.</a:t>
            </a:r>
            <a:endParaRPr sz="1200">
              <a:latin typeface="Arial"/>
              <a:cs typeface="Arial"/>
            </a:endParaRPr>
          </a:p>
        </p:txBody>
      </p:sp>
      <p:sp>
        <p:nvSpPr>
          <p:cNvPr id="49" name="object 49"/>
          <p:cNvSpPr txBox="1"/>
          <p:nvPr/>
        </p:nvSpPr>
        <p:spPr>
          <a:xfrm>
            <a:off x="1086611" y="3623014"/>
            <a:ext cx="421005" cy="170815"/>
          </a:xfrm>
          <a:prstGeom prst="rect">
            <a:avLst/>
          </a:prstGeom>
        </p:spPr>
        <p:txBody>
          <a:bodyPr vert="horz" wrap="square" lIns="0" tIns="0" rIns="0" bIns="0" rtlCol="0">
            <a:spAutoFit/>
          </a:bodyPr>
          <a:lstStyle/>
          <a:p>
            <a:pPr>
              <a:lnSpc>
                <a:spcPts val="1325"/>
              </a:lnSpc>
            </a:pPr>
            <a:r>
              <a:rPr sz="1200" b="1" spc="-5" dirty="0">
                <a:latin typeface="Arial"/>
                <a:cs typeface="Arial"/>
              </a:rPr>
              <a:t>M</a:t>
            </a:r>
            <a:r>
              <a:rPr sz="1200" b="1" dirty="0">
                <a:latin typeface="Arial"/>
                <a:cs typeface="Arial"/>
              </a:rPr>
              <a:t>E</a:t>
            </a:r>
            <a:r>
              <a:rPr sz="1200" b="1" spc="-90" dirty="0">
                <a:latin typeface="Arial"/>
                <a:cs typeface="Arial"/>
              </a:rPr>
              <a:t>T</a:t>
            </a:r>
            <a:r>
              <a:rPr sz="1200" b="1" spc="-5" dirty="0">
                <a:latin typeface="Arial"/>
                <a:cs typeface="Arial"/>
              </a:rPr>
              <a:t>A</a:t>
            </a:r>
            <a:endParaRPr sz="1200">
              <a:latin typeface="Arial"/>
              <a:cs typeface="Arial"/>
            </a:endParaRPr>
          </a:p>
        </p:txBody>
      </p:sp>
      <p:sp>
        <p:nvSpPr>
          <p:cNvPr id="50" name="object 50"/>
          <p:cNvSpPr txBox="1"/>
          <p:nvPr/>
        </p:nvSpPr>
        <p:spPr>
          <a:xfrm>
            <a:off x="2331466" y="3531574"/>
            <a:ext cx="5474970" cy="353695"/>
          </a:xfrm>
          <a:prstGeom prst="rect">
            <a:avLst/>
          </a:prstGeom>
        </p:spPr>
        <p:txBody>
          <a:bodyPr vert="horz" wrap="square" lIns="0" tIns="0" rIns="0" bIns="0" rtlCol="0">
            <a:spAutoFit/>
          </a:bodyPr>
          <a:lstStyle/>
          <a:p>
            <a:pPr>
              <a:lnSpc>
                <a:spcPts val="1325"/>
              </a:lnSpc>
            </a:pPr>
            <a:r>
              <a:rPr sz="1200" spc="-5" dirty="0">
                <a:latin typeface="Arial"/>
                <a:cs typeface="Arial"/>
              </a:rPr>
              <a:t>Se</a:t>
            </a:r>
            <a:r>
              <a:rPr sz="1200" spc="40" dirty="0">
                <a:latin typeface="Arial"/>
                <a:cs typeface="Arial"/>
              </a:rPr>
              <a:t> </a:t>
            </a:r>
            <a:r>
              <a:rPr sz="1200" spc="-5" dirty="0">
                <a:latin typeface="Arial"/>
                <a:cs typeface="Arial"/>
              </a:rPr>
              <a:t>transcribe</a:t>
            </a:r>
            <a:r>
              <a:rPr sz="1200" spc="30" dirty="0">
                <a:latin typeface="Arial"/>
                <a:cs typeface="Arial"/>
              </a:rPr>
              <a:t> </a:t>
            </a:r>
            <a:r>
              <a:rPr sz="1200" spc="-5" dirty="0">
                <a:latin typeface="Arial"/>
                <a:cs typeface="Arial"/>
              </a:rPr>
              <a:t>fielmente</a:t>
            </a:r>
            <a:r>
              <a:rPr sz="1200" spc="55" dirty="0">
                <a:latin typeface="Arial"/>
                <a:cs typeface="Arial"/>
              </a:rPr>
              <a:t> </a:t>
            </a:r>
            <a:r>
              <a:rPr sz="1200" spc="-10" dirty="0">
                <a:latin typeface="Arial"/>
                <a:cs typeface="Arial"/>
              </a:rPr>
              <a:t>la</a:t>
            </a:r>
            <a:r>
              <a:rPr sz="1200" spc="40" dirty="0">
                <a:latin typeface="Arial"/>
                <a:cs typeface="Arial"/>
              </a:rPr>
              <a:t> </a:t>
            </a:r>
            <a:r>
              <a:rPr sz="1200" spc="-25" dirty="0">
                <a:latin typeface="Arial"/>
                <a:cs typeface="Arial"/>
              </a:rPr>
              <a:t>META</a:t>
            </a:r>
            <a:r>
              <a:rPr sz="1200" spc="-20" dirty="0">
                <a:latin typeface="Arial"/>
                <a:cs typeface="Arial"/>
              </a:rPr>
              <a:t> </a:t>
            </a:r>
            <a:r>
              <a:rPr sz="1200" spc="-5" dirty="0">
                <a:latin typeface="Arial"/>
                <a:cs typeface="Arial"/>
              </a:rPr>
              <a:t>registrada</a:t>
            </a:r>
            <a:r>
              <a:rPr sz="1200" spc="35" dirty="0">
                <a:latin typeface="Arial"/>
                <a:cs typeface="Arial"/>
              </a:rPr>
              <a:t> </a:t>
            </a:r>
            <a:r>
              <a:rPr sz="1200" spc="-10" dirty="0">
                <a:latin typeface="Arial"/>
                <a:cs typeface="Arial"/>
              </a:rPr>
              <a:t>en</a:t>
            </a:r>
            <a:r>
              <a:rPr sz="1200" spc="40" dirty="0">
                <a:latin typeface="Arial"/>
                <a:cs typeface="Arial"/>
              </a:rPr>
              <a:t> </a:t>
            </a:r>
            <a:r>
              <a:rPr sz="1200" spc="-5" dirty="0">
                <a:latin typeface="Arial"/>
                <a:cs typeface="Arial"/>
              </a:rPr>
              <a:t>el</a:t>
            </a:r>
            <a:r>
              <a:rPr sz="1200" spc="35" dirty="0">
                <a:latin typeface="Arial"/>
                <a:cs typeface="Arial"/>
              </a:rPr>
              <a:t> </a:t>
            </a:r>
            <a:r>
              <a:rPr sz="1200" spc="-5" dirty="0">
                <a:latin typeface="Arial"/>
                <a:cs typeface="Arial"/>
              </a:rPr>
              <a:t>cuadro</a:t>
            </a:r>
            <a:r>
              <a:rPr sz="1200" spc="30" dirty="0">
                <a:latin typeface="Arial"/>
                <a:cs typeface="Arial"/>
              </a:rPr>
              <a:t> </a:t>
            </a:r>
            <a:r>
              <a:rPr sz="1200" spc="-10" dirty="0">
                <a:latin typeface="Arial"/>
                <a:cs typeface="Arial"/>
              </a:rPr>
              <a:t>31</a:t>
            </a:r>
            <a:r>
              <a:rPr sz="1200" spc="40" dirty="0">
                <a:latin typeface="Arial"/>
                <a:cs typeface="Arial"/>
              </a:rPr>
              <a:t> </a:t>
            </a:r>
            <a:r>
              <a:rPr sz="1200" spc="-10" dirty="0">
                <a:latin typeface="Arial"/>
                <a:cs typeface="Arial"/>
              </a:rPr>
              <a:t>que</a:t>
            </a:r>
            <a:r>
              <a:rPr sz="1200" spc="40" dirty="0">
                <a:latin typeface="Arial"/>
                <a:cs typeface="Arial"/>
              </a:rPr>
              <a:t> </a:t>
            </a:r>
            <a:r>
              <a:rPr sz="1200" spc="-5" dirty="0">
                <a:latin typeface="Arial"/>
                <a:cs typeface="Arial"/>
              </a:rPr>
              <a:t>se</a:t>
            </a:r>
            <a:r>
              <a:rPr sz="1200" spc="35" dirty="0">
                <a:latin typeface="Arial"/>
                <a:cs typeface="Arial"/>
              </a:rPr>
              <a:t> </a:t>
            </a:r>
            <a:r>
              <a:rPr sz="1200" spc="-5" dirty="0">
                <a:latin typeface="Arial"/>
                <a:cs typeface="Arial"/>
              </a:rPr>
              <a:t>relaciona</a:t>
            </a:r>
            <a:r>
              <a:rPr sz="1200" spc="45" dirty="0">
                <a:latin typeface="Arial"/>
                <a:cs typeface="Arial"/>
              </a:rPr>
              <a:t> </a:t>
            </a:r>
            <a:r>
              <a:rPr sz="1200" spc="-5" dirty="0">
                <a:latin typeface="Arial"/>
                <a:cs typeface="Arial"/>
              </a:rPr>
              <a:t>con</a:t>
            </a:r>
            <a:endParaRPr sz="1200">
              <a:latin typeface="Arial"/>
              <a:cs typeface="Arial"/>
            </a:endParaRPr>
          </a:p>
          <a:p>
            <a:pPr>
              <a:lnSpc>
                <a:spcPct val="100000"/>
              </a:lnSpc>
            </a:pPr>
            <a:r>
              <a:rPr sz="1200" dirty="0">
                <a:latin typeface="Arial"/>
                <a:cs typeface="Arial"/>
              </a:rPr>
              <a:t>medida</a:t>
            </a:r>
            <a:r>
              <a:rPr sz="1200" spc="-40" dirty="0">
                <a:latin typeface="Arial"/>
                <a:cs typeface="Arial"/>
              </a:rPr>
              <a:t> </a:t>
            </a:r>
            <a:r>
              <a:rPr sz="1200" spc="-5" dirty="0">
                <a:latin typeface="Arial"/>
                <a:cs typeface="Arial"/>
              </a:rPr>
              <a:t>propuesta.</a:t>
            </a:r>
            <a:endParaRPr sz="1200">
              <a:latin typeface="Arial"/>
              <a:cs typeface="Arial"/>
            </a:endParaRPr>
          </a:p>
        </p:txBody>
      </p:sp>
      <p:sp>
        <p:nvSpPr>
          <p:cNvPr id="51" name="object 51"/>
          <p:cNvSpPr txBox="1"/>
          <p:nvPr/>
        </p:nvSpPr>
        <p:spPr>
          <a:xfrm>
            <a:off x="1086611" y="4060961"/>
            <a:ext cx="858519" cy="170815"/>
          </a:xfrm>
          <a:prstGeom prst="rect">
            <a:avLst/>
          </a:prstGeom>
        </p:spPr>
        <p:txBody>
          <a:bodyPr vert="horz" wrap="square" lIns="0" tIns="0" rIns="0" bIns="0" rtlCol="0">
            <a:spAutoFit/>
          </a:bodyPr>
          <a:lstStyle/>
          <a:p>
            <a:pPr>
              <a:lnSpc>
                <a:spcPts val="1325"/>
              </a:lnSpc>
            </a:pPr>
            <a:r>
              <a:rPr sz="1200" b="1" spc="-5" dirty="0">
                <a:latin typeface="Arial"/>
                <a:cs typeface="Arial"/>
              </a:rPr>
              <a:t>INDIC</a:t>
            </a:r>
            <a:r>
              <a:rPr sz="1200" b="1" spc="-50" dirty="0">
                <a:latin typeface="Arial"/>
                <a:cs typeface="Arial"/>
              </a:rPr>
              <a:t>A</a:t>
            </a:r>
            <a:r>
              <a:rPr sz="1200" b="1" spc="-5" dirty="0">
                <a:latin typeface="Arial"/>
                <a:cs typeface="Arial"/>
              </a:rPr>
              <a:t>DOR</a:t>
            </a:r>
            <a:endParaRPr sz="1200">
              <a:latin typeface="Arial"/>
              <a:cs typeface="Arial"/>
            </a:endParaRPr>
          </a:p>
        </p:txBody>
      </p:sp>
      <p:sp>
        <p:nvSpPr>
          <p:cNvPr id="52" name="object 52"/>
          <p:cNvSpPr txBox="1"/>
          <p:nvPr/>
        </p:nvSpPr>
        <p:spPr>
          <a:xfrm>
            <a:off x="2331466" y="3969521"/>
            <a:ext cx="5473700" cy="353695"/>
          </a:xfrm>
          <a:prstGeom prst="rect">
            <a:avLst/>
          </a:prstGeom>
        </p:spPr>
        <p:txBody>
          <a:bodyPr vert="horz" wrap="square" lIns="0" tIns="0" rIns="0" bIns="0" rtlCol="0">
            <a:spAutoFit/>
          </a:bodyPr>
          <a:lstStyle/>
          <a:p>
            <a:pPr>
              <a:lnSpc>
                <a:spcPts val="1325"/>
              </a:lnSpc>
            </a:pPr>
            <a:r>
              <a:rPr sz="1200" spc="-5" dirty="0">
                <a:latin typeface="Arial"/>
                <a:cs typeface="Arial"/>
              </a:rPr>
              <a:t>Se transcribe fielmente el detalle del INDICADOR registrado </a:t>
            </a:r>
            <a:r>
              <a:rPr sz="1200" spc="-10" dirty="0">
                <a:latin typeface="Arial"/>
                <a:cs typeface="Arial"/>
              </a:rPr>
              <a:t>en </a:t>
            </a:r>
            <a:r>
              <a:rPr sz="1200" spc="-5" dirty="0">
                <a:latin typeface="Arial"/>
                <a:cs typeface="Arial"/>
              </a:rPr>
              <a:t>el </a:t>
            </a:r>
            <a:r>
              <a:rPr sz="1200" spc="-10" dirty="0">
                <a:latin typeface="Arial"/>
                <a:cs typeface="Arial"/>
              </a:rPr>
              <a:t>cuadro 31</a:t>
            </a:r>
            <a:r>
              <a:rPr sz="1200" spc="305" dirty="0">
                <a:latin typeface="Arial"/>
                <a:cs typeface="Arial"/>
              </a:rPr>
              <a:t> </a:t>
            </a:r>
            <a:r>
              <a:rPr sz="1200" spc="-15" dirty="0">
                <a:latin typeface="Arial"/>
                <a:cs typeface="Arial"/>
              </a:rPr>
              <a:t>que</a:t>
            </a:r>
            <a:endParaRPr sz="1200">
              <a:latin typeface="Arial"/>
              <a:cs typeface="Arial"/>
            </a:endParaRPr>
          </a:p>
          <a:p>
            <a:pPr>
              <a:lnSpc>
                <a:spcPct val="100000"/>
              </a:lnSpc>
            </a:pPr>
            <a:r>
              <a:rPr sz="1200" spc="-5" dirty="0">
                <a:latin typeface="Arial"/>
                <a:cs typeface="Arial"/>
              </a:rPr>
              <a:t>se </a:t>
            </a:r>
            <a:r>
              <a:rPr sz="1200" dirty="0">
                <a:latin typeface="Arial"/>
                <a:cs typeface="Arial"/>
              </a:rPr>
              <a:t>relaciona </a:t>
            </a:r>
            <a:r>
              <a:rPr sz="1200" spc="-5" dirty="0">
                <a:latin typeface="Arial"/>
                <a:cs typeface="Arial"/>
              </a:rPr>
              <a:t>con la </a:t>
            </a:r>
            <a:r>
              <a:rPr sz="1200" dirty="0">
                <a:latin typeface="Arial"/>
                <a:cs typeface="Arial"/>
              </a:rPr>
              <a:t>medida</a:t>
            </a:r>
            <a:r>
              <a:rPr sz="1200" spc="-45" dirty="0">
                <a:latin typeface="Arial"/>
                <a:cs typeface="Arial"/>
              </a:rPr>
              <a:t> </a:t>
            </a:r>
            <a:r>
              <a:rPr sz="1200" spc="-5" dirty="0">
                <a:latin typeface="Arial"/>
                <a:cs typeface="Arial"/>
              </a:rPr>
              <a:t>propuesta.</a:t>
            </a:r>
            <a:endParaRPr sz="1200">
              <a:latin typeface="Arial"/>
              <a:cs typeface="Arial"/>
            </a:endParaRPr>
          </a:p>
        </p:txBody>
      </p:sp>
      <p:sp>
        <p:nvSpPr>
          <p:cNvPr id="53" name="object 53"/>
          <p:cNvSpPr txBox="1"/>
          <p:nvPr/>
        </p:nvSpPr>
        <p:spPr>
          <a:xfrm>
            <a:off x="1086611" y="4577016"/>
            <a:ext cx="938530" cy="170815"/>
          </a:xfrm>
          <a:prstGeom prst="rect">
            <a:avLst/>
          </a:prstGeom>
        </p:spPr>
        <p:txBody>
          <a:bodyPr vert="horz" wrap="square" lIns="0" tIns="0" rIns="0" bIns="0" rtlCol="0">
            <a:spAutoFit/>
          </a:bodyPr>
          <a:lstStyle/>
          <a:p>
            <a:pPr>
              <a:lnSpc>
                <a:spcPts val="1330"/>
              </a:lnSpc>
            </a:pPr>
            <a:r>
              <a:rPr sz="1200" b="1" dirty="0">
                <a:latin typeface="Arial"/>
                <a:cs typeface="Arial"/>
              </a:rPr>
              <a:t>SUP</a:t>
            </a:r>
            <a:r>
              <a:rPr sz="1200" b="1" spc="-5" dirty="0">
                <a:latin typeface="Arial"/>
                <a:cs typeface="Arial"/>
              </a:rPr>
              <a:t>U</a:t>
            </a:r>
            <a:r>
              <a:rPr sz="1200" b="1" dirty="0">
                <a:latin typeface="Arial"/>
                <a:cs typeface="Arial"/>
              </a:rPr>
              <a:t>ES</a:t>
            </a:r>
            <a:r>
              <a:rPr sz="1200" b="1" spc="-30" dirty="0">
                <a:latin typeface="Arial"/>
                <a:cs typeface="Arial"/>
              </a:rPr>
              <a:t>T</a:t>
            </a:r>
            <a:r>
              <a:rPr sz="1200" b="1" dirty="0">
                <a:latin typeface="Arial"/>
                <a:cs typeface="Arial"/>
              </a:rPr>
              <a:t>OS</a:t>
            </a:r>
            <a:endParaRPr sz="1200">
              <a:latin typeface="Arial"/>
              <a:cs typeface="Arial"/>
            </a:endParaRPr>
          </a:p>
        </p:txBody>
      </p:sp>
      <p:sp>
        <p:nvSpPr>
          <p:cNvPr id="54" name="object 54"/>
          <p:cNvSpPr txBox="1"/>
          <p:nvPr/>
        </p:nvSpPr>
        <p:spPr>
          <a:xfrm>
            <a:off x="2331466" y="4394412"/>
            <a:ext cx="5475605" cy="536575"/>
          </a:xfrm>
          <a:prstGeom prst="rect">
            <a:avLst/>
          </a:prstGeom>
        </p:spPr>
        <p:txBody>
          <a:bodyPr vert="horz" wrap="square" lIns="0" tIns="0" rIns="0" bIns="0" rtlCol="0">
            <a:spAutoFit/>
          </a:bodyPr>
          <a:lstStyle/>
          <a:p>
            <a:pPr>
              <a:lnSpc>
                <a:spcPts val="1325"/>
              </a:lnSpc>
            </a:pPr>
            <a:r>
              <a:rPr sz="1200" spc="-5" dirty="0">
                <a:latin typeface="Arial"/>
                <a:cs typeface="Arial"/>
              </a:rPr>
              <a:t>Se</a:t>
            </a:r>
            <a:r>
              <a:rPr sz="1200" spc="75" dirty="0">
                <a:latin typeface="Arial"/>
                <a:cs typeface="Arial"/>
              </a:rPr>
              <a:t> </a:t>
            </a:r>
            <a:r>
              <a:rPr sz="1200" spc="-10" dirty="0">
                <a:latin typeface="Arial"/>
                <a:cs typeface="Arial"/>
              </a:rPr>
              <a:t>relacionan</a:t>
            </a:r>
            <a:r>
              <a:rPr sz="1200" spc="75" dirty="0">
                <a:latin typeface="Arial"/>
                <a:cs typeface="Arial"/>
              </a:rPr>
              <a:t> </a:t>
            </a:r>
            <a:r>
              <a:rPr sz="1200" spc="-10" dirty="0">
                <a:latin typeface="Arial"/>
                <a:cs typeface="Arial"/>
              </a:rPr>
              <a:t>cada</a:t>
            </a:r>
            <a:r>
              <a:rPr sz="1200" spc="65" dirty="0">
                <a:latin typeface="Arial"/>
                <a:cs typeface="Arial"/>
              </a:rPr>
              <a:t> </a:t>
            </a:r>
            <a:r>
              <a:rPr sz="1200" spc="-10" dirty="0">
                <a:latin typeface="Arial"/>
                <a:cs typeface="Arial"/>
              </a:rPr>
              <a:t>una</a:t>
            </a:r>
            <a:r>
              <a:rPr sz="1200" spc="80" dirty="0">
                <a:latin typeface="Arial"/>
                <a:cs typeface="Arial"/>
              </a:rPr>
              <a:t> </a:t>
            </a:r>
            <a:r>
              <a:rPr sz="1200" spc="-10" dirty="0">
                <a:latin typeface="Arial"/>
                <a:cs typeface="Arial"/>
              </a:rPr>
              <a:t>de</a:t>
            </a:r>
            <a:r>
              <a:rPr sz="1200" spc="75" dirty="0">
                <a:latin typeface="Arial"/>
                <a:cs typeface="Arial"/>
              </a:rPr>
              <a:t> </a:t>
            </a:r>
            <a:r>
              <a:rPr sz="1200" spc="-5" dirty="0">
                <a:latin typeface="Arial"/>
                <a:cs typeface="Arial"/>
              </a:rPr>
              <a:t>las</a:t>
            </a:r>
            <a:r>
              <a:rPr sz="1200" spc="75" dirty="0">
                <a:latin typeface="Arial"/>
                <a:cs typeface="Arial"/>
              </a:rPr>
              <a:t> </a:t>
            </a:r>
            <a:r>
              <a:rPr sz="1200" spc="-10" dirty="0">
                <a:latin typeface="Arial"/>
                <a:cs typeface="Arial"/>
              </a:rPr>
              <a:t>condiciones</a:t>
            </a:r>
            <a:r>
              <a:rPr sz="1200" spc="75" dirty="0">
                <a:latin typeface="Arial"/>
                <a:cs typeface="Arial"/>
              </a:rPr>
              <a:t> </a:t>
            </a:r>
            <a:r>
              <a:rPr sz="1200" spc="-10" dirty="0">
                <a:latin typeface="Arial"/>
                <a:cs typeface="Arial"/>
              </a:rPr>
              <a:t>de</a:t>
            </a:r>
            <a:r>
              <a:rPr sz="1200" spc="80" dirty="0">
                <a:latin typeface="Arial"/>
                <a:cs typeface="Arial"/>
              </a:rPr>
              <a:t> </a:t>
            </a:r>
            <a:r>
              <a:rPr sz="1200" spc="-10" dirty="0">
                <a:latin typeface="Arial"/>
                <a:cs typeface="Arial"/>
              </a:rPr>
              <a:t>entorno</a:t>
            </a:r>
            <a:r>
              <a:rPr sz="1200" spc="75" dirty="0">
                <a:latin typeface="Arial"/>
                <a:cs typeface="Arial"/>
              </a:rPr>
              <a:t> </a:t>
            </a:r>
            <a:r>
              <a:rPr sz="1200" dirty="0">
                <a:latin typeface="Arial"/>
                <a:cs typeface="Arial"/>
              </a:rPr>
              <a:t>y</a:t>
            </a:r>
            <a:r>
              <a:rPr sz="1200" spc="60" dirty="0">
                <a:latin typeface="Arial"/>
                <a:cs typeface="Arial"/>
              </a:rPr>
              <a:t> </a:t>
            </a:r>
            <a:r>
              <a:rPr sz="1200" spc="-5" dirty="0">
                <a:latin typeface="Arial"/>
                <a:cs typeface="Arial"/>
              </a:rPr>
              <a:t>actuaciones</a:t>
            </a:r>
            <a:r>
              <a:rPr sz="1200" spc="80" dirty="0">
                <a:latin typeface="Arial"/>
                <a:cs typeface="Arial"/>
              </a:rPr>
              <a:t> </a:t>
            </a:r>
            <a:r>
              <a:rPr sz="1200" spc="-5" dirty="0">
                <a:latin typeface="Arial"/>
                <a:cs typeface="Arial"/>
              </a:rPr>
              <a:t>propias</a:t>
            </a:r>
            <a:r>
              <a:rPr sz="1200" spc="65" dirty="0">
                <a:latin typeface="Arial"/>
                <a:cs typeface="Arial"/>
              </a:rPr>
              <a:t> </a:t>
            </a:r>
            <a:r>
              <a:rPr sz="1200" spc="-5" dirty="0">
                <a:latin typeface="Arial"/>
                <a:cs typeface="Arial"/>
              </a:rPr>
              <a:t>de</a:t>
            </a:r>
            <a:endParaRPr sz="1200">
              <a:latin typeface="Arial"/>
              <a:cs typeface="Arial"/>
            </a:endParaRPr>
          </a:p>
          <a:p>
            <a:pPr>
              <a:lnSpc>
                <a:spcPct val="100000"/>
              </a:lnSpc>
            </a:pPr>
            <a:r>
              <a:rPr sz="1200" spc="-5" dirty="0">
                <a:latin typeface="Arial"/>
                <a:cs typeface="Arial"/>
              </a:rPr>
              <a:t>la</a:t>
            </a:r>
            <a:r>
              <a:rPr sz="1200" spc="50" dirty="0">
                <a:latin typeface="Arial"/>
                <a:cs typeface="Arial"/>
              </a:rPr>
              <a:t> </a:t>
            </a:r>
            <a:r>
              <a:rPr sz="1200" spc="-5" dirty="0">
                <a:latin typeface="Arial"/>
                <a:cs typeface="Arial"/>
              </a:rPr>
              <a:t>ESE,</a:t>
            </a:r>
            <a:r>
              <a:rPr sz="1200" spc="55" dirty="0">
                <a:latin typeface="Arial"/>
                <a:cs typeface="Arial"/>
              </a:rPr>
              <a:t> </a:t>
            </a:r>
            <a:r>
              <a:rPr sz="1200" dirty="0">
                <a:latin typeface="Arial"/>
                <a:cs typeface="Arial"/>
              </a:rPr>
              <a:t>a</a:t>
            </a:r>
            <a:r>
              <a:rPr sz="1200" spc="55" dirty="0">
                <a:latin typeface="Arial"/>
                <a:cs typeface="Arial"/>
              </a:rPr>
              <a:t> </a:t>
            </a:r>
            <a:r>
              <a:rPr sz="1200" spc="-5" dirty="0">
                <a:latin typeface="Arial"/>
                <a:cs typeface="Arial"/>
              </a:rPr>
              <a:t>través</a:t>
            </a:r>
            <a:r>
              <a:rPr sz="1200" spc="55" dirty="0">
                <a:latin typeface="Arial"/>
                <a:cs typeface="Arial"/>
              </a:rPr>
              <a:t> </a:t>
            </a:r>
            <a:r>
              <a:rPr sz="1200" spc="-5" dirty="0">
                <a:latin typeface="Arial"/>
                <a:cs typeface="Arial"/>
              </a:rPr>
              <a:t>de</a:t>
            </a:r>
            <a:r>
              <a:rPr sz="1200" spc="50" dirty="0">
                <a:latin typeface="Arial"/>
                <a:cs typeface="Arial"/>
              </a:rPr>
              <a:t> </a:t>
            </a:r>
            <a:r>
              <a:rPr sz="1200" spc="-10" dirty="0">
                <a:latin typeface="Arial"/>
                <a:cs typeface="Arial"/>
              </a:rPr>
              <a:t>las</a:t>
            </a:r>
            <a:r>
              <a:rPr sz="1200" spc="50" dirty="0">
                <a:latin typeface="Arial"/>
                <a:cs typeface="Arial"/>
              </a:rPr>
              <a:t> </a:t>
            </a:r>
            <a:r>
              <a:rPr sz="1200" spc="-5" dirty="0">
                <a:latin typeface="Arial"/>
                <a:cs typeface="Arial"/>
              </a:rPr>
              <a:t>cuales</a:t>
            </a:r>
            <a:r>
              <a:rPr sz="1200" spc="55" dirty="0">
                <a:latin typeface="Arial"/>
                <a:cs typeface="Arial"/>
              </a:rPr>
              <a:t> </a:t>
            </a:r>
            <a:r>
              <a:rPr sz="1200" spc="-10" dirty="0">
                <a:latin typeface="Arial"/>
                <a:cs typeface="Arial"/>
              </a:rPr>
              <a:t>se</a:t>
            </a:r>
            <a:r>
              <a:rPr sz="1200" spc="55" dirty="0">
                <a:latin typeface="Arial"/>
                <a:cs typeface="Arial"/>
              </a:rPr>
              <a:t> </a:t>
            </a:r>
            <a:r>
              <a:rPr sz="1200" spc="-5" dirty="0">
                <a:latin typeface="Arial"/>
                <a:cs typeface="Arial"/>
              </a:rPr>
              <a:t>alcanzarían</a:t>
            </a:r>
            <a:r>
              <a:rPr sz="1200" spc="55" dirty="0">
                <a:latin typeface="Arial"/>
                <a:cs typeface="Arial"/>
              </a:rPr>
              <a:t> </a:t>
            </a:r>
            <a:r>
              <a:rPr sz="1200" dirty="0">
                <a:latin typeface="Arial"/>
                <a:cs typeface="Arial"/>
              </a:rPr>
              <a:t>las</a:t>
            </a:r>
            <a:r>
              <a:rPr sz="1200" spc="40" dirty="0">
                <a:latin typeface="Arial"/>
                <a:cs typeface="Arial"/>
              </a:rPr>
              <a:t> </a:t>
            </a:r>
            <a:r>
              <a:rPr sz="1200" spc="-5" dirty="0">
                <a:latin typeface="Arial"/>
                <a:cs typeface="Arial"/>
              </a:rPr>
              <a:t>proyecciones</a:t>
            </a:r>
            <a:r>
              <a:rPr sz="1200" spc="55" dirty="0">
                <a:latin typeface="Arial"/>
                <a:cs typeface="Arial"/>
              </a:rPr>
              <a:t> </a:t>
            </a:r>
            <a:r>
              <a:rPr sz="1200" spc="-5" dirty="0">
                <a:latin typeface="Arial"/>
                <a:cs typeface="Arial"/>
              </a:rPr>
              <a:t>propuestas</a:t>
            </a:r>
            <a:r>
              <a:rPr sz="1200" spc="45" dirty="0">
                <a:latin typeface="Arial"/>
                <a:cs typeface="Arial"/>
              </a:rPr>
              <a:t> </a:t>
            </a:r>
            <a:r>
              <a:rPr sz="1200" dirty="0">
                <a:latin typeface="Arial"/>
                <a:cs typeface="Arial"/>
              </a:rPr>
              <a:t>en</a:t>
            </a:r>
            <a:r>
              <a:rPr sz="1200" spc="55" dirty="0">
                <a:latin typeface="Arial"/>
                <a:cs typeface="Arial"/>
              </a:rPr>
              <a:t> </a:t>
            </a:r>
            <a:r>
              <a:rPr sz="1200" spc="-15" dirty="0">
                <a:latin typeface="Arial"/>
                <a:cs typeface="Arial"/>
              </a:rPr>
              <a:t>la</a:t>
            </a:r>
            <a:endParaRPr sz="1200">
              <a:latin typeface="Arial"/>
              <a:cs typeface="Arial"/>
            </a:endParaRPr>
          </a:p>
          <a:p>
            <a:pPr>
              <a:lnSpc>
                <a:spcPct val="100000"/>
              </a:lnSpc>
            </a:pPr>
            <a:r>
              <a:rPr sz="1200" dirty="0">
                <a:latin typeface="Arial"/>
                <a:cs typeface="Arial"/>
              </a:rPr>
              <a:t>medida </a:t>
            </a:r>
            <a:r>
              <a:rPr sz="1200" spc="-5" dirty="0">
                <a:latin typeface="Arial"/>
                <a:cs typeface="Arial"/>
              </a:rPr>
              <a:t>relacionadas </a:t>
            </a:r>
            <a:r>
              <a:rPr sz="1200" dirty="0">
                <a:latin typeface="Arial"/>
                <a:cs typeface="Arial"/>
              </a:rPr>
              <a:t>con: </a:t>
            </a:r>
            <a:r>
              <a:rPr sz="1200" b="1" dirty="0">
                <a:latin typeface="Arial"/>
                <a:cs typeface="Arial"/>
              </a:rPr>
              <a:t>Producción, Ingresos o</a:t>
            </a:r>
            <a:r>
              <a:rPr sz="1200" b="1" spc="-80" dirty="0">
                <a:latin typeface="Arial"/>
                <a:cs typeface="Arial"/>
              </a:rPr>
              <a:t> </a:t>
            </a:r>
            <a:r>
              <a:rPr sz="1200" b="1" dirty="0">
                <a:latin typeface="Arial"/>
                <a:cs typeface="Arial"/>
              </a:rPr>
              <a:t>Gastos.</a:t>
            </a:r>
            <a:endParaRPr sz="1200">
              <a:latin typeface="Arial"/>
              <a:cs typeface="Arial"/>
            </a:endParaRPr>
          </a:p>
        </p:txBody>
      </p:sp>
      <p:graphicFrame>
        <p:nvGraphicFramePr>
          <p:cNvPr id="55" name="object 55"/>
          <p:cNvGraphicFramePr>
            <a:graphicFrameLocks noGrp="1"/>
          </p:cNvGraphicFramePr>
          <p:nvPr/>
        </p:nvGraphicFramePr>
        <p:xfrm>
          <a:off x="318503" y="823849"/>
          <a:ext cx="7543800" cy="4126963"/>
        </p:xfrm>
        <a:graphic>
          <a:graphicData uri="http://schemas.openxmlformats.org/drawingml/2006/table">
            <a:tbl>
              <a:tblPr firstRow="1" bandRow="1">
                <a:tableStyleId>{2D5ABB26-0587-4C30-8999-92F81FD0307C}</a:tableStyleId>
              </a:tblPr>
              <a:tblGrid>
                <a:gridCol w="697230">
                  <a:extLst>
                    <a:ext uri="{9D8B030D-6E8A-4147-A177-3AD203B41FA5}">
                      <a16:colId xmlns:a16="http://schemas.microsoft.com/office/drawing/2014/main" xmlns="" val="20000"/>
                    </a:ext>
                  </a:extLst>
                </a:gridCol>
                <a:gridCol w="1244600">
                  <a:extLst>
                    <a:ext uri="{9D8B030D-6E8A-4147-A177-3AD203B41FA5}">
                      <a16:colId xmlns:a16="http://schemas.microsoft.com/office/drawing/2014/main" xmlns="" val="20001"/>
                    </a:ext>
                  </a:extLst>
                </a:gridCol>
                <a:gridCol w="5601970">
                  <a:extLst>
                    <a:ext uri="{9D8B030D-6E8A-4147-A177-3AD203B41FA5}">
                      <a16:colId xmlns:a16="http://schemas.microsoft.com/office/drawing/2014/main" xmlns="" val="20002"/>
                    </a:ext>
                  </a:extLst>
                </a:gridCol>
              </a:tblGrid>
              <a:tr h="437768">
                <a:tc gridSpan="2">
                  <a:txBody>
                    <a:bodyPr/>
                    <a:lstStyle/>
                    <a:p>
                      <a:pPr marL="539750">
                        <a:lnSpc>
                          <a:spcPct val="100000"/>
                        </a:lnSpc>
                        <a:spcBef>
                          <a:spcPts val="969"/>
                        </a:spcBef>
                      </a:pPr>
                      <a:r>
                        <a:rPr sz="1200" b="1" spc="-5" dirty="0">
                          <a:solidFill>
                            <a:srgbClr val="FFFFFF"/>
                          </a:solidFill>
                          <a:latin typeface="Arial"/>
                          <a:cs typeface="Arial"/>
                        </a:rPr>
                        <a:t>CONCEPTO</a:t>
                      </a:r>
                      <a:endParaRPr sz="1200">
                        <a:latin typeface="Arial"/>
                        <a:cs typeface="Arial"/>
                      </a:endParaRPr>
                    </a:p>
                  </a:txBody>
                  <a:tcPr marL="0" marR="0" marT="12318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hMerge="1">
                  <a:txBody>
                    <a:bodyPr/>
                    <a:lstStyle/>
                    <a:p>
                      <a:endParaRPr/>
                    </a:p>
                  </a:txBody>
                  <a:tcPr marL="0" marR="0" marT="0" marB="0"/>
                </a:tc>
                <a:tc>
                  <a:txBody>
                    <a:bodyPr/>
                    <a:lstStyle/>
                    <a:p>
                      <a:pPr marL="1270" algn="ctr">
                        <a:lnSpc>
                          <a:spcPct val="100000"/>
                        </a:lnSpc>
                        <a:spcBef>
                          <a:spcPts val="969"/>
                        </a:spcBef>
                      </a:pPr>
                      <a:r>
                        <a:rPr sz="1200" b="1" spc="-5" dirty="0">
                          <a:solidFill>
                            <a:srgbClr val="FFFFFF"/>
                          </a:solidFill>
                          <a:latin typeface="Arial"/>
                          <a:cs typeface="Arial"/>
                        </a:rPr>
                        <a:t>DESCRIPCIÓN</a:t>
                      </a:r>
                      <a:endParaRPr sz="1200">
                        <a:latin typeface="Arial"/>
                        <a:cs typeface="Arial"/>
                      </a:endParaRPr>
                    </a:p>
                  </a:txBody>
                  <a:tcPr marL="0" marR="0" marT="12318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xmlns="" val="10000"/>
                  </a:ext>
                </a:extLst>
              </a:tr>
              <a:tr h="731520">
                <a:tc rowSpan="7">
                  <a:txBody>
                    <a:bodyPr/>
                    <a:lstStyle/>
                    <a:p>
                      <a:pPr marL="941069">
                        <a:lnSpc>
                          <a:spcPct val="100000"/>
                        </a:lnSpc>
                        <a:spcBef>
                          <a:spcPts val="490"/>
                        </a:spcBef>
                      </a:pPr>
                      <a:r>
                        <a:rPr sz="3600" b="1" dirty="0">
                          <a:solidFill>
                            <a:srgbClr val="FFFFFF"/>
                          </a:solidFill>
                          <a:latin typeface="Arial"/>
                          <a:cs typeface="Arial"/>
                        </a:rPr>
                        <a:t>MEDIDA</a:t>
                      </a:r>
                      <a:endParaRPr sz="3600">
                        <a:latin typeface="Arial"/>
                        <a:cs typeface="Arial"/>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850">
                        <a:latin typeface="Times New Roman"/>
                        <a:cs typeface="Times New Roman"/>
                      </a:endParaRPr>
                    </a:p>
                    <a:p>
                      <a:pPr marL="64135">
                        <a:lnSpc>
                          <a:spcPct val="100000"/>
                        </a:lnSpc>
                      </a:pPr>
                      <a:r>
                        <a:rPr sz="1200" b="1" spc="-15" dirty="0">
                          <a:latin typeface="Arial"/>
                          <a:cs typeface="Arial"/>
                        </a:rPr>
                        <a:t>CATEGORÍA</a:t>
                      </a:r>
                      <a:endParaRPr sz="12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64135" algn="just">
                        <a:lnSpc>
                          <a:spcPts val="1405"/>
                        </a:lnSpc>
                      </a:pPr>
                      <a:r>
                        <a:rPr sz="1200" dirty="0">
                          <a:latin typeface="Arial"/>
                          <a:cs typeface="Arial"/>
                        </a:rPr>
                        <a:t>Se</a:t>
                      </a:r>
                      <a:r>
                        <a:rPr sz="1200" spc="190" dirty="0">
                          <a:latin typeface="Arial"/>
                          <a:cs typeface="Arial"/>
                        </a:rPr>
                        <a:t> </a:t>
                      </a:r>
                      <a:r>
                        <a:rPr sz="1200" spc="-5" dirty="0">
                          <a:latin typeface="Arial"/>
                          <a:cs typeface="Arial"/>
                        </a:rPr>
                        <a:t>registra</a:t>
                      </a:r>
                      <a:r>
                        <a:rPr sz="1200" spc="185" dirty="0">
                          <a:latin typeface="Arial"/>
                          <a:cs typeface="Arial"/>
                        </a:rPr>
                        <a:t> </a:t>
                      </a:r>
                      <a:r>
                        <a:rPr sz="1200" spc="-10" dirty="0">
                          <a:latin typeface="Arial"/>
                          <a:cs typeface="Arial"/>
                        </a:rPr>
                        <a:t>la</a:t>
                      </a:r>
                      <a:r>
                        <a:rPr sz="1200" spc="190" dirty="0">
                          <a:latin typeface="Arial"/>
                          <a:cs typeface="Arial"/>
                        </a:rPr>
                        <a:t> </a:t>
                      </a:r>
                      <a:r>
                        <a:rPr sz="1200" spc="-15" dirty="0">
                          <a:latin typeface="Arial"/>
                          <a:cs typeface="Arial"/>
                        </a:rPr>
                        <a:t>CATEGORÍA</a:t>
                      </a:r>
                      <a:r>
                        <a:rPr sz="1200" spc="120" dirty="0">
                          <a:latin typeface="Arial"/>
                          <a:cs typeface="Arial"/>
                        </a:rPr>
                        <a:t> </a:t>
                      </a:r>
                      <a:r>
                        <a:rPr sz="1200" dirty="0">
                          <a:latin typeface="Arial"/>
                          <a:cs typeface="Arial"/>
                        </a:rPr>
                        <a:t>en</a:t>
                      </a:r>
                      <a:r>
                        <a:rPr sz="1200" spc="180" dirty="0">
                          <a:latin typeface="Arial"/>
                          <a:cs typeface="Arial"/>
                        </a:rPr>
                        <a:t> </a:t>
                      </a:r>
                      <a:r>
                        <a:rPr sz="1200" spc="-5" dirty="0">
                          <a:latin typeface="Arial"/>
                          <a:cs typeface="Arial"/>
                        </a:rPr>
                        <a:t>la</a:t>
                      </a:r>
                      <a:r>
                        <a:rPr sz="1200" spc="190" dirty="0">
                          <a:latin typeface="Arial"/>
                          <a:cs typeface="Arial"/>
                        </a:rPr>
                        <a:t> </a:t>
                      </a:r>
                      <a:r>
                        <a:rPr sz="1200" spc="-10" dirty="0">
                          <a:latin typeface="Arial"/>
                          <a:cs typeface="Arial"/>
                        </a:rPr>
                        <a:t>cual</a:t>
                      </a:r>
                      <a:r>
                        <a:rPr sz="1200" spc="190" dirty="0">
                          <a:latin typeface="Arial"/>
                          <a:cs typeface="Arial"/>
                        </a:rPr>
                        <a:t> </a:t>
                      </a:r>
                      <a:r>
                        <a:rPr sz="1200" spc="-10" dirty="0">
                          <a:latin typeface="Arial"/>
                          <a:cs typeface="Arial"/>
                        </a:rPr>
                        <a:t>se</a:t>
                      </a:r>
                      <a:r>
                        <a:rPr sz="1200" spc="190" dirty="0">
                          <a:latin typeface="Arial"/>
                          <a:cs typeface="Arial"/>
                        </a:rPr>
                        <a:t> </a:t>
                      </a:r>
                      <a:r>
                        <a:rPr sz="1200" spc="-5" dirty="0">
                          <a:latin typeface="Arial"/>
                          <a:cs typeface="Arial"/>
                        </a:rPr>
                        <a:t>clasifica</a:t>
                      </a:r>
                      <a:r>
                        <a:rPr sz="1200" spc="195" dirty="0">
                          <a:latin typeface="Arial"/>
                          <a:cs typeface="Arial"/>
                        </a:rPr>
                        <a:t> </a:t>
                      </a:r>
                      <a:r>
                        <a:rPr sz="1200" spc="-10" dirty="0">
                          <a:latin typeface="Arial"/>
                          <a:cs typeface="Arial"/>
                        </a:rPr>
                        <a:t>la</a:t>
                      </a:r>
                      <a:r>
                        <a:rPr sz="1200" spc="195" dirty="0">
                          <a:latin typeface="Arial"/>
                          <a:cs typeface="Arial"/>
                        </a:rPr>
                        <a:t> </a:t>
                      </a:r>
                      <a:r>
                        <a:rPr sz="1200" spc="-10" dirty="0">
                          <a:latin typeface="Arial"/>
                          <a:cs typeface="Arial"/>
                        </a:rPr>
                        <a:t>medida</a:t>
                      </a:r>
                      <a:r>
                        <a:rPr sz="1200" spc="190" dirty="0">
                          <a:latin typeface="Arial"/>
                          <a:cs typeface="Arial"/>
                        </a:rPr>
                        <a:t> </a:t>
                      </a:r>
                      <a:r>
                        <a:rPr sz="1200" b="1" spc="-5" dirty="0">
                          <a:latin typeface="Arial"/>
                          <a:cs typeface="Arial"/>
                        </a:rPr>
                        <a:t>(Reorganización</a:t>
                      </a:r>
                      <a:endParaRPr sz="1200">
                        <a:latin typeface="Arial"/>
                        <a:cs typeface="Arial"/>
                      </a:endParaRPr>
                    </a:p>
                    <a:p>
                      <a:pPr marL="64135" marR="55244" algn="just">
                        <a:lnSpc>
                          <a:spcPct val="100000"/>
                        </a:lnSpc>
                      </a:pPr>
                      <a:r>
                        <a:rPr sz="1200" b="1" spc="-5" dirty="0">
                          <a:latin typeface="Arial"/>
                          <a:cs typeface="Arial"/>
                        </a:rPr>
                        <a:t>Administrativa; </a:t>
                      </a:r>
                      <a:r>
                        <a:rPr sz="1200" b="1" dirty="0">
                          <a:latin typeface="Arial"/>
                          <a:cs typeface="Arial"/>
                        </a:rPr>
                        <a:t>Fortalecimiento </a:t>
                      </a:r>
                      <a:r>
                        <a:rPr sz="1200" b="1" spc="-5" dirty="0">
                          <a:latin typeface="Arial"/>
                          <a:cs typeface="Arial"/>
                        </a:rPr>
                        <a:t>de Ingresos; Racionalización de Gastos;  Saneamiento de Pasivos; Reestructuración de </a:t>
                      </a:r>
                      <a:r>
                        <a:rPr sz="1200" b="1" dirty="0">
                          <a:latin typeface="Arial"/>
                          <a:cs typeface="Arial"/>
                        </a:rPr>
                        <a:t>la </a:t>
                      </a:r>
                      <a:r>
                        <a:rPr sz="1200" b="1" spc="-5" dirty="0">
                          <a:latin typeface="Arial"/>
                          <a:cs typeface="Arial"/>
                        </a:rPr>
                        <a:t>Deuda)</a:t>
                      </a:r>
                      <a:r>
                        <a:rPr sz="1200" spc="-5" dirty="0">
                          <a:latin typeface="Arial"/>
                          <a:cs typeface="Arial"/>
                        </a:rPr>
                        <a:t>. </a:t>
                      </a:r>
                      <a:r>
                        <a:rPr sz="1200" dirty="0">
                          <a:latin typeface="Arial"/>
                          <a:cs typeface="Arial"/>
                        </a:rPr>
                        <a:t>Esta </a:t>
                      </a:r>
                      <a:r>
                        <a:rPr sz="1200" spc="-10" dirty="0">
                          <a:latin typeface="Arial"/>
                          <a:cs typeface="Arial"/>
                        </a:rPr>
                        <a:t>debe  </a:t>
                      </a:r>
                      <a:r>
                        <a:rPr sz="1200" spc="-5" dirty="0">
                          <a:latin typeface="Arial"/>
                          <a:cs typeface="Arial"/>
                        </a:rPr>
                        <a:t>corresponder fielmente a la registrada en el cuadro</a:t>
                      </a:r>
                      <a:r>
                        <a:rPr sz="1200" spc="-80" dirty="0">
                          <a:latin typeface="Arial"/>
                          <a:cs typeface="Arial"/>
                        </a:rPr>
                        <a:t> </a:t>
                      </a:r>
                      <a:r>
                        <a:rPr sz="1200" spc="-5" dirty="0">
                          <a:latin typeface="Arial"/>
                          <a:cs typeface="Arial"/>
                        </a:rPr>
                        <a:t>31.</a:t>
                      </a:r>
                      <a:endParaRPr sz="12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1"/>
                  </a:ext>
                </a:extLst>
              </a:tr>
              <a:tr h="599059">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nSpc>
                          <a:spcPct val="100000"/>
                        </a:lnSpc>
                        <a:spcBef>
                          <a:spcPts val="55"/>
                        </a:spcBef>
                      </a:pPr>
                      <a:endParaRPr sz="1350">
                        <a:latin typeface="Times New Roman"/>
                        <a:cs typeface="Times New Roman"/>
                      </a:endParaRPr>
                    </a:p>
                    <a:p>
                      <a:pPr marL="64135">
                        <a:lnSpc>
                          <a:spcPct val="100000"/>
                        </a:lnSpc>
                      </a:pPr>
                      <a:r>
                        <a:rPr sz="1200" b="1" spc="-10" dirty="0">
                          <a:latin typeface="Arial"/>
                          <a:cs typeface="Arial"/>
                        </a:rPr>
                        <a:t>ASPECTO</a:t>
                      </a:r>
                      <a:endParaRPr sz="1200">
                        <a:latin typeface="Arial"/>
                        <a:cs typeface="Arial"/>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nSpc>
                          <a:spcPct val="100000"/>
                        </a:lnSpc>
                        <a:spcBef>
                          <a:spcPts val="55"/>
                        </a:spcBef>
                      </a:pPr>
                      <a:endParaRPr sz="1350">
                        <a:latin typeface="Times New Roman"/>
                        <a:cs typeface="Times New Roman"/>
                      </a:endParaRPr>
                    </a:p>
                    <a:p>
                      <a:pPr marL="64135">
                        <a:lnSpc>
                          <a:spcPct val="100000"/>
                        </a:lnSpc>
                      </a:pPr>
                      <a:r>
                        <a:rPr sz="1200" dirty="0">
                          <a:latin typeface="Arial"/>
                          <a:cs typeface="Arial"/>
                        </a:rPr>
                        <a:t>INSTITUCIONAL</a:t>
                      </a:r>
                      <a:endParaRPr sz="1200">
                        <a:latin typeface="Arial"/>
                        <a:cs typeface="Arial"/>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2"/>
                  </a:ext>
                </a:extLst>
              </a:tr>
              <a:tr h="441959">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90"/>
                        </a:spcBef>
                      </a:pPr>
                      <a:r>
                        <a:rPr sz="1200" b="1" dirty="0">
                          <a:latin typeface="Arial"/>
                          <a:cs typeface="Arial"/>
                        </a:rPr>
                        <a:t>TIPO</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a:lnSpc>
                          <a:spcPct val="100000"/>
                        </a:lnSpc>
                        <a:spcBef>
                          <a:spcPts val="990"/>
                        </a:spcBef>
                      </a:pPr>
                      <a:r>
                        <a:rPr sz="1200" spc="-5" dirty="0">
                          <a:latin typeface="Arial"/>
                          <a:cs typeface="Arial"/>
                        </a:rPr>
                        <a:t>Se registra el </a:t>
                      </a:r>
                      <a:r>
                        <a:rPr sz="1200" dirty="0">
                          <a:latin typeface="Arial"/>
                          <a:cs typeface="Arial"/>
                        </a:rPr>
                        <a:t>TIPO </a:t>
                      </a:r>
                      <a:r>
                        <a:rPr sz="1200" spc="-5" dirty="0">
                          <a:latin typeface="Arial"/>
                          <a:cs typeface="Arial"/>
                        </a:rPr>
                        <a:t>de </a:t>
                      </a:r>
                      <a:r>
                        <a:rPr sz="1200" dirty="0">
                          <a:latin typeface="Arial"/>
                          <a:cs typeface="Arial"/>
                        </a:rPr>
                        <a:t>medida (Ofensiva; Adaptativa; </a:t>
                      </a:r>
                      <a:r>
                        <a:rPr sz="1200" spc="-5" dirty="0">
                          <a:latin typeface="Arial"/>
                          <a:cs typeface="Arial"/>
                        </a:rPr>
                        <a:t>Reactiva;</a:t>
                      </a:r>
                      <a:r>
                        <a:rPr sz="1200" spc="-170" dirty="0">
                          <a:latin typeface="Arial"/>
                          <a:cs typeface="Arial"/>
                        </a:rPr>
                        <a:t> </a:t>
                      </a:r>
                      <a:r>
                        <a:rPr sz="1200" spc="-5" dirty="0">
                          <a:latin typeface="Arial"/>
                          <a:cs typeface="Arial"/>
                        </a:rPr>
                        <a:t>Defensiva).</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3"/>
                  </a:ext>
                </a:extLst>
              </a:tr>
              <a:tr h="441960">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90"/>
                        </a:spcBef>
                      </a:pPr>
                      <a:r>
                        <a:rPr sz="1200" b="1" spc="-5" dirty="0">
                          <a:latin typeface="Arial"/>
                          <a:cs typeface="Arial"/>
                        </a:rPr>
                        <a:t>DESCRIPCION</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6515">
                        <a:lnSpc>
                          <a:spcPct val="100000"/>
                        </a:lnSpc>
                        <a:spcBef>
                          <a:spcPts val="270"/>
                        </a:spcBef>
                      </a:pPr>
                      <a:r>
                        <a:rPr sz="1200" spc="-5" dirty="0">
                          <a:latin typeface="Arial"/>
                          <a:cs typeface="Arial"/>
                        </a:rPr>
                        <a:t>Se transcribe fielmente la MEDIDA registrada en el cuadro 31 </a:t>
                      </a:r>
                      <a:r>
                        <a:rPr sz="1200" spc="-10" dirty="0">
                          <a:latin typeface="Arial"/>
                          <a:cs typeface="Arial"/>
                        </a:rPr>
                        <a:t>que </a:t>
                      </a:r>
                      <a:r>
                        <a:rPr sz="1200" spc="-5" dirty="0">
                          <a:latin typeface="Arial"/>
                          <a:cs typeface="Arial"/>
                        </a:rPr>
                        <a:t>se relaciona  con las proyecciones de producción, ingresos o</a:t>
                      </a:r>
                      <a:r>
                        <a:rPr sz="1200" spc="-60" dirty="0">
                          <a:latin typeface="Arial"/>
                          <a:cs typeface="Arial"/>
                        </a:rPr>
                        <a:t> </a:t>
                      </a:r>
                      <a:r>
                        <a:rPr sz="1200" spc="-5" dirty="0">
                          <a:latin typeface="Arial"/>
                          <a:cs typeface="Arial"/>
                        </a:rPr>
                        <a:t>gastos.</a:t>
                      </a:r>
                      <a:endParaRPr sz="1200">
                        <a:latin typeface="Arial"/>
                        <a:cs typeface="Arial"/>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4"/>
                  </a:ext>
                </a:extLst>
              </a:tr>
              <a:tr h="442023">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90"/>
                        </a:spcBef>
                      </a:pPr>
                      <a:r>
                        <a:rPr sz="1200" b="1" spc="-25" dirty="0">
                          <a:latin typeface="Arial"/>
                          <a:cs typeface="Arial"/>
                        </a:rPr>
                        <a:t>META</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5244">
                        <a:lnSpc>
                          <a:spcPct val="100000"/>
                        </a:lnSpc>
                        <a:spcBef>
                          <a:spcPts val="270"/>
                        </a:spcBef>
                      </a:pPr>
                      <a:r>
                        <a:rPr sz="1200" spc="-5" dirty="0">
                          <a:latin typeface="Arial"/>
                          <a:cs typeface="Arial"/>
                        </a:rPr>
                        <a:t>Se transcribe fielmente </a:t>
                      </a:r>
                      <a:r>
                        <a:rPr sz="1200" spc="-10" dirty="0">
                          <a:latin typeface="Arial"/>
                          <a:cs typeface="Arial"/>
                        </a:rPr>
                        <a:t>la </a:t>
                      </a:r>
                      <a:r>
                        <a:rPr sz="1200" spc="-25" dirty="0">
                          <a:latin typeface="Arial"/>
                          <a:cs typeface="Arial"/>
                        </a:rPr>
                        <a:t>META </a:t>
                      </a:r>
                      <a:r>
                        <a:rPr sz="1200" spc="-5" dirty="0">
                          <a:latin typeface="Arial"/>
                          <a:cs typeface="Arial"/>
                        </a:rPr>
                        <a:t>registrada </a:t>
                      </a:r>
                      <a:r>
                        <a:rPr sz="1200" spc="-10" dirty="0">
                          <a:latin typeface="Arial"/>
                          <a:cs typeface="Arial"/>
                        </a:rPr>
                        <a:t>en </a:t>
                      </a:r>
                      <a:r>
                        <a:rPr sz="1200" spc="-5" dirty="0">
                          <a:latin typeface="Arial"/>
                          <a:cs typeface="Arial"/>
                        </a:rPr>
                        <a:t>el cuadro </a:t>
                      </a:r>
                      <a:r>
                        <a:rPr sz="1200" spc="-10" dirty="0">
                          <a:latin typeface="Arial"/>
                          <a:cs typeface="Arial"/>
                        </a:rPr>
                        <a:t>31 que </a:t>
                      </a:r>
                      <a:r>
                        <a:rPr sz="1200" spc="-5" dirty="0">
                          <a:latin typeface="Arial"/>
                          <a:cs typeface="Arial"/>
                        </a:rPr>
                        <a:t>se relaciona con  </a:t>
                      </a:r>
                      <a:r>
                        <a:rPr sz="1200" dirty="0">
                          <a:latin typeface="Arial"/>
                          <a:cs typeface="Arial"/>
                        </a:rPr>
                        <a:t>medida</a:t>
                      </a:r>
                      <a:r>
                        <a:rPr sz="1200" spc="-40" dirty="0">
                          <a:latin typeface="Arial"/>
                          <a:cs typeface="Arial"/>
                        </a:rPr>
                        <a:t> </a:t>
                      </a:r>
                      <a:r>
                        <a:rPr sz="1200" spc="-5" dirty="0">
                          <a:latin typeface="Arial"/>
                          <a:cs typeface="Arial"/>
                        </a:rPr>
                        <a:t>propuesta.</a:t>
                      </a:r>
                      <a:endParaRPr sz="1200">
                        <a:latin typeface="Arial"/>
                        <a:cs typeface="Arial"/>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5"/>
                  </a:ext>
                </a:extLst>
              </a:tr>
              <a:tr h="433654">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60"/>
                        </a:spcBef>
                      </a:pPr>
                      <a:r>
                        <a:rPr sz="1200" b="1" spc="-10" dirty="0">
                          <a:latin typeface="Arial"/>
                          <a:cs typeface="Arial"/>
                        </a:rPr>
                        <a:t>INDICADOR</a:t>
                      </a:r>
                      <a:endParaRPr sz="1200">
                        <a:latin typeface="Arial"/>
                        <a:cs typeface="Arial"/>
                      </a:endParaRPr>
                    </a:p>
                  </a:txBody>
                  <a:tcPr marL="0" marR="0" marT="1219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5880">
                        <a:lnSpc>
                          <a:spcPct val="100000"/>
                        </a:lnSpc>
                        <a:spcBef>
                          <a:spcPts val="240"/>
                        </a:spcBef>
                      </a:pPr>
                      <a:r>
                        <a:rPr sz="1200" spc="-5" dirty="0">
                          <a:latin typeface="Arial"/>
                          <a:cs typeface="Arial"/>
                        </a:rPr>
                        <a:t>Se transcribe fielmente el detalle del INDICADOR registrado </a:t>
                      </a:r>
                      <a:r>
                        <a:rPr sz="1200" spc="-10" dirty="0">
                          <a:latin typeface="Arial"/>
                          <a:cs typeface="Arial"/>
                        </a:rPr>
                        <a:t>en </a:t>
                      </a:r>
                      <a:r>
                        <a:rPr sz="1200" spc="-5" dirty="0">
                          <a:latin typeface="Arial"/>
                          <a:cs typeface="Arial"/>
                        </a:rPr>
                        <a:t>el </a:t>
                      </a:r>
                      <a:r>
                        <a:rPr sz="1200" spc="-10" dirty="0">
                          <a:latin typeface="Arial"/>
                          <a:cs typeface="Arial"/>
                        </a:rPr>
                        <a:t>cuadro 31 </a:t>
                      </a:r>
                      <a:r>
                        <a:rPr sz="1200" spc="-15" dirty="0">
                          <a:latin typeface="Arial"/>
                          <a:cs typeface="Arial"/>
                        </a:rPr>
                        <a:t>que  </a:t>
                      </a:r>
                      <a:r>
                        <a:rPr sz="1200" spc="-5" dirty="0">
                          <a:latin typeface="Arial"/>
                          <a:cs typeface="Arial"/>
                        </a:rPr>
                        <a:t>se </a:t>
                      </a:r>
                      <a:r>
                        <a:rPr sz="1200" dirty="0">
                          <a:latin typeface="Arial"/>
                          <a:cs typeface="Arial"/>
                        </a:rPr>
                        <a:t>relaciona </a:t>
                      </a:r>
                      <a:r>
                        <a:rPr sz="1200" spc="-5" dirty="0">
                          <a:latin typeface="Arial"/>
                          <a:cs typeface="Arial"/>
                        </a:rPr>
                        <a:t>con la </a:t>
                      </a:r>
                      <a:r>
                        <a:rPr sz="1200" dirty="0">
                          <a:latin typeface="Arial"/>
                          <a:cs typeface="Arial"/>
                        </a:rPr>
                        <a:t>medida</a:t>
                      </a:r>
                      <a:r>
                        <a:rPr sz="1200" spc="-45" dirty="0">
                          <a:latin typeface="Arial"/>
                          <a:cs typeface="Arial"/>
                        </a:rPr>
                        <a:t> </a:t>
                      </a:r>
                      <a:r>
                        <a:rPr sz="1200" spc="-5" dirty="0">
                          <a:latin typeface="Arial"/>
                          <a:cs typeface="Arial"/>
                        </a:rPr>
                        <a:t>propuesta.</a:t>
                      </a:r>
                      <a:endParaRPr sz="120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6"/>
                  </a:ext>
                </a:extLst>
              </a:tr>
              <a:tr h="599020">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400">
                        <a:latin typeface="Times New Roman"/>
                        <a:cs typeface="Times New Roman"/>
                      </a:endParaRPr>
                    </a:p>
                    <a:p>
                      <a:pPr marL="64135">
                        <a:lnSpc>
                          <a:spcPct val="100000"/>
                        </a:lnSpc>
                      </a:pPr>
                      <a:r>
                        <a:rPr sz="1200" b="1" spc="-5" dirty="0">
                          <a:latin typeface="Arial"/>
                          <a:cs typeface="Arial"/>
                        </a:rPr>
                        <a:t>SUPUESTOS</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4610" algn="just">
                        <a:lnSpc>
                          <a:spcPct val="100000"/>
                        </a:lnSpc>
                        <a:spcBef>
                          <a:spcPts val="170"/>
                        </a:spcBef>
                      </a:pPr>
                      <a:r>
                        <a:rPr sz="1200" spc="-5" dirty="0">
                          <a:latin typeface="Arial"/>
                          <a:cs typeface="Arial"/>
                        </a:rPr>
                        <a:t>Se </a:t>
                      </a:r>
                      <a:r>
                        <a:rPr sz="1200" spc="-10" dirty="0">
                          <a:latin typeface="Arial"/>
                          <a:cs typeface="Arial"/>
                        </a:rPr>
                        <a:t>relacionan cada una de </a:t>
                      </a:r>
                      <a:r>
                        <a:rPr sz="1200" spc="-5" dirty="0">
                          <a:latin typeface="Arial"/>
                          <a:cs typeface="Arial"/>
                        </a:rPr>
                        <a:t>las </a:t>
                      </a:r>
                      <a:r>
                        <a:rPr sz="1200" spc="-10" dirty="0">
                          <a:latin typeface="Arial"/>
                          <a:cs typeface="Arial"/>
                        </a:rPr>
                        <a:t>condiciones de entorno </a:t>
                      </a:r>
                      <a:r>
                        <a:rPr sz="1200" dirty="0">
                          <a:latin typeface="Arial"/>
                          <a:cs typeface="Arial"/>
                        </a:rPr>
                        <a:t>y </a:t>
                      </a:r>
                      <a:r>
                        <a:rPr sz="1200" spc="-5" dirty="0">
                          <a:latin typeface="Arial"/>
                          <a:cs typeface="Arial"/>
                        </a:rPr>
                        <a:t>actuaciones propias de  la ESE, </a:t>
                      </a:r>
                      <a:r>
                        <a:rPr sz="1200" dirty="0">
                          <a:latin typeface="Arial"/>
                          <a:cs typeface="Arial"/>
                        </a:rPr>
                        <a:t>a </a:t>
                      </a:r>
                      <a:r>
                        <a:rPr sz="1200" spc="-5" dirty="0">
                          <a:latin typeface="Arial"/>
                          <a:cs typeface="Arial"/>
                        </a:rPr>
                        <a:t>través de </a:t>
                      </a:r>
                      <a:r>
                        <a:rPr sz="1200" spc="-10" dirty="0">
                          <a:latin typeface="Arial"/>
                          <a:cs typeface="Arial"/>
                        </a:rPr>
                        <a:t>las </a:t>
                      </a:r>
                      <a:r>
                        <a:rPr sz="1200" spc="-5" dirty="0">
                          <a:latin typeface="Arial"/>
                          <a:cs typeface="Arial"/>
                        </a:rPr>
                        <a:t>cuales </a:t>
                      </a:r>
                      <a:r>
                        <a:rPr sz="1200" spc="-10" dirty="0">
                          <a:latin typeface="Arial"/>
                          <a:cs typeface="Arial"/>
                        </a:rPr>
                        <a:t>se </a:t>
                      </a:r>
                      <a:r>
                        <a:rPr sz="1200" spc="-5" dirty="0">
                          <a:latin typeface="Arial"/>
                          <a:cs typeface="Arial"/>
                        </a:rPr>
                        <a:t>alcanzarían </a:t>
                      </a:r>
                      <a:r>
                        <a:rPr sz="1200" dirty="0">
                          <a:latin typeface="Arial"/>
                          <a:cs typeface="Arial"/>
                        </a:rPr>
                        <a:t>las </a:t>
                      </a:r>
                      <a:r>
                        <a:rPr sz="1200" spc="-5" dirty="0">
                          <a:latin typeface="Arial"/>
                          <a:cs typeface="Arial"/>
                        </a:rPr>
                        <a:t>proyecciones propuestas </a:t>
                      </a:r>
                      <a:r>
                        <a:rPr sz="1200" dirty="0">
                          <a:latin typeface="Arial"/>
                          <a:cs typeface="Arial"/>
                        </a:rPr>
                        <a:t>en </a:t>
                      </a:r>
                      <a:r>
                        <a:rPr sz="1200" spc="-15" dirty="0">
                          <a:latin typeface="Arial"/>
                          <a:cs typeface="Arial"/>
                        </a:rPr>
                        <a:t>la  </a:t>
                      </a:r>
                      <a:r>
                        <a:rPr sz="1200" dirty="0">
                          <a:latin typeface="Arial"/>
                          <a:cs typeface="Arial"/>
                        </a:rPr>
                        <a:t>medida </a:t>
                      </a:r>
                      <a:r>
                        <a:rPr sz="1200" spc="-5" dirty="0">
                          <a:latin typeface="Arial"/>
                          <a:cs typeface="Arial"/>
                        </a:rPr>
                        <a:t>relacionadas </a:t>
                      </a:r>
                      <a:r>
                        <a:rPr sz="1200" dirty="0">
                          <a:latin typeface="Arial"/>
                          <a:cs typeface="Arial"/>
                        </a:rPr>
                        <a:t>con: </a:t>
                      </a:r>
                      <a:r>
                        <a:rPr sz="1200" b="1" dirty="0">
                          <a:latin typeface="Arial"/>
                          <a:cs typeface="Arial"/>
                        </a:rPr>
                        <a:t>Producción, Ingresos o</a:t>
                      </a:r>
                      <a:r>
                        <a:rPr sz="1200" b="1" spc="-80" dirty="0">
                          <a:latin typeface="Arial"/>
                          <a:cs typeface="Arial"/>
                        </a:rPr>
                        <a:t> </a:t>
                      </a:r>
                      <a:r>
                        <a:rPr sz="1200" b="1" dirty="0">
                          <a:latin typeface="Arial"/>
                          <a:cs typeface="Arial"/>
                        </a:rPr>
                        <a:t>Gastos.</a:t>
                      </a:r>
                      <a:endParaRPr sz="1200">
                        <a:latin typeface="Arial"/>
                        <a:cs typeface="Arial"/>
                      </a:endParaRPr>
                    </a:p>
                  </a:txBody>
                  <a:tcPr marL="0" marR="0" marT="21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1774" y="1194089"/>
            <a:ext cx="480059" cy="3455670"/>
          </a:xfrm>
          <a:prstGeom prst="rect">
            <a:avLst/>
          </a:prstGeom>
        </p:spPr>
        <p:txBody>
          <a:bodyPr vert="vert270" wrap="square" lIns="0" tIns="0" rIns="0" bIns="0" rtlCol="0">
            <a:spAutoFit/>
          </a:bodyPr>
          <a:lstStyle/>
          <a:p>
            <a:pPr marL="12700">
              <a:lnSpc>
                <a:spcPts val="3640"/>
              </a:lnSpc>
            </a:pPr>
            <a:r>
              <a:rPr sz="3200" dirty="0">
                <a:solidFill>
                  <a:srgbClr val="4F81BC"/>
                </a:solidFill>
                <a:latin typeface="Arial"/>
                <a:cs typeface="Arial"/>
              </a:rPr>
              <a:t>ADMINIST</a:t>
            </a:r>
            <a:r>
              <a:rPr sz="3200" spc="5" dirty="0">
                <a:solidFill>
                  <a:srgbClr val="4F81BC"/>
                </a:solidFill>
                <a:latin typeface="Arial"/>
                <a:cs typeface="Arial"/>
              </a:rPr>
              <a:t>R</a:t>
            </a:r>
            <a:r>
              <a:rPr sz="3200" spc="-240" dirty="0">
                <a:solidFill>
                  <a:srgbClr val="4F81BC"/>
                </a:solidFill>
                <a:latin typeface="Arial"/>
                <a:cs typeface="Arial"/>
              </a:rPr>
              <a:t>A</a:t>
            </a:r>
            <a:r>
              <a:rPr sz="3200" dirty="0">
                <a:solidFill>
                  <a:srgbClr val="4F81BC"/>
                </a:solidFill>
                <a:latin typeface="Arial"/>
                <a:cs typeface="Arial"/>
              </a:rPr>
              <a:t>TIVO</a:t>
            </a:r>
            <a:endParaRPr sz="3200">
              <a:latin typeface="Arial"/>
              <a:cs typeface="Arial"/>
            </a:endParaRPr>
          </a:p>
        </p:txBody>
      </p:sp>
      <p:sp>
        <p:nvSpPr>
          <p:cNvPr id="3" name="object 3"/>
          <p:cNvSpPr/>
          <p:nvPr/>
        </p:nvSpPr>
        <p:spPr>
          <a:xfrm>
            <a:off x="2234183" y="926598"/>
            <a:ext cx="4669535" cy="3994392"/>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178167" y="2490342"/>
            <a:ext cx="1725930" cy="574040"/>
          </a:xfrm>
          <a:prstGeom prst="rect">
            <a:avLst/>
          </a:prstGeom>
        </p:spPr>
        <p:txBody>
          <a:bodyPr vert="horz" wrap="square" lIns="0" tIns="12700" rIns="0" bIns="0" rtlCol="0">
            <a:spAutoFit/>
          </a:bodyPr>
          <a:lstStyle/>
          <a:p>
            <a:pPr marL="573405" marR="5080" indent="-561340">
              <a:lnSpc>
                <a:spcPct val="100000"/>
              </a:lnSpc>
              <a:spcBef>
                <a:spcPts val="100"/>
              </a:spcBef>
            </a:pPr>
            <a:r>
              <a:rPr sz="1800" b="1" i="1" dirty="0">
                <a:latin typeface="Calibri"/>
                <a:cs typeface="Calibri"/>
              </a:rPr>
              <a:t>Cuadros de</a:t>
            </a:r>
            <a:r>
              <a:rPr sz="1800" b="1" i="1" spc="-70" dirty="0">
                <a:latin typeface="Calibri"/>
                <a:cs typeface="Calibri"/>
              </a:rPr>
              <a:t> </a:t>
            </a:r>
            <a:r>
              <a:rPr sz="1800" b="1" i="1" spc="-5" dirty="0">
                <a:latin typeface="Calibri"/>
                <a:cs typeface="Calibri"/>
              </a:rPr>
              <a:t>apoyo  </a:t>
            </a:r>
            <a:r>
              <a:rPr sz="1800" b="1" i="1" dirty="0">
                <a:latin typeface="Calibri"/>
                <a:cs typeface="Calibri"/>
              </a:rPr>
              <a:t>1 al</a:t>
            </a:r>
            <a:r>
              <a:rPr sz="1800" b="1" i="1" spc="-10" dirty="0">
                <a:latin typeface="Calibri"/>
                <a:cs typeface="Calibri"/>
              </a:rPr>
              <a:t> </a:t>
            </a:r>
            <a:r>
              <a:rPr sz="1800" b="1" i="1" dirty="0">
                <a:latin typeface="Calibri"/>
                <a:cs typeface="Calibri"/>
              </a:rPr>
              <a:t>29</a:t>
            </a:r>
            <a:endParaRPr sz="1800">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06476" y="793495"/>
          <a:ext cx="7664450" cy="4220011"/>
        </p:xfrm>
        <a:graphic>
          <a:graphicData uri="http://schemas.openxmlformats.org/drawingml/2006/table">
            <a:tbl>
              <a:tblPr firstRow="1" bandRow="1">
                <a:tableStyleId>{2D5ABB26-0587-4C30-8999-92F81FD0307C}</a:tableStyleId>
              </a:tblPr>
              <a:tblGrid>
                <a:gridCol w="768985">
                  <a:extLst>
                    <a:ext uri="{9D8B030D-6E8A-4147-A177-3AD203B41FA5}">
                      <a16:colId xmlns:a16="http://schemas.microsoft.com/office/drawing/2014/main" xmlns="" val="20000"/>
                    </a:ext>
                  </a:extLst>
                </a:gridCol>
                <a:gridCol w="1240155">
                  <a:extLst>
                    <a:ext uri="{9D8B030D-6E8A-4147-A177-3AD203B41FA5}">
                      <a16:colId xmlns:a16="http://schemas.microsoft.com/office/drawing/2014/main" xmlns="" val="20001"/>
                    </a:ext>
                  </a:extLst>
                </a:gridCol>
                <a:gridCol w="5655310">
                  <a:extLst>
                    <a:ext uri="{9D8B030D-6E8A-4147-A177-3AD203B41FA5}">
                      <a16:colId xmlns:a16="http://schemas.microsoft.com/office/drawing/2014/main" xmlns="" val="20002"/>
                    </a:ext>
                  </a:extLst>
                </a:gridCol>
              </a:tblGrid>
              <a:tr h="316611">
                <a:tc gridSpan="2">
                  <a:txBody>
                    <a:bodyPr/>
                    <a:lstStyle/>
                    <a:p>
                      <a:pPr marL="608965">
                        <a:lnSpc>
                          <a:spcPct val="100000"/>
                        </a:lnSpc>
                        <a:spcBef>
                          <a:spcPts val="555"/>
                        </a:spcBef>
                      </a:pPr>
                      <a:r>
                        <a:rPr sz="1100" b="1" spc="-5" dirty="0">
                          <a:solidFill>
                            <a:srgbClr val="FFFFFF"/>
                          </a:solidFill>
                          <a:latin typeface="Arial"/>
                          <a:cs typeface="Arial"/>
                        </a:rPr>
                        <a:t>CONCEPTO</a:t>
                      </a:r>
                      <a:endParaRPr sz="1100">
                        <a:latin typeface="Arial"/>
                        <a:cs typeface="Arial"/>
                      </a:endParaRPr>
                    </a:p>
                  </a:txBody>
                  <a:tcPr marL="0" marR="0" marT="70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hMerge="1">
                  <a:txBody>
                    <a:bodyPr/>
                    <a:lstStyle/>
                    <a:p>
                      <a:endParaRPr/>
                    </a:p>
                  </a:txBody>
                  <a:tcPr marL="0" marR="0" marT="0" marB="0"/>
                </a:tc>
                <a:tc>
                  <a:txBody>
                    <a:bodyPr/>
                    <a:lstStyle/>
                    <a:p>
                      <a:pPr algn="ctr">
                        <a:lnSpc>
                          <a:spcPct val="100000"/>
                        </a:lnSpc>
                        <a:spcBef>
                          <a:spcPts val="555"/>
                        </a:spcBef>
                      </a:pPr>
                      <a:r>
                        <a:rPr sz="1100" b="1" spc="-5" dirty="0">
                          <a:solidFill>
                            <a:srgbClr val="FFFFFF"/>
                          </a:solidFill>
                          <a:latin typeface="Arial"/>
                          <a:cs typeface="Arial"/>
                        </a:rPr>
                        <a:t>DESCRIPCIÓN</a:t>
                      </a:r>
                      <a:endParaRPr sz="1100">
                        <a:latin typeface="Arial"/>
                        <a:cs typeface="Arial"/>
                      </a:endParaRPr>
                    </a:p>
                  </a:txBody>
                  <a:tcPr marL="0" marR="0" marT="70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xmlns="" val="10000"/>
                  </a:ext>
                </a:extLst>
              </a:tr>
              <a:tr h="417321">
                <a:tc gridSpan="2">
                  <a:txBody>
                    <a:bodyPr/>
                    <a:lstStyle/>
                    <a:p>
                      <a:pPr marL="64135" marR="795655">
                        <a:lnSpc>
                          <a:spcPct val="100000"/>
                        </a:lnSpc>
                        <a:spcBef>
                          <a:spcPts val="295"/>
                        </a:spcBef>
                      </a:pPr>
                      <a:r>
                        <a:rPr sz="1100" b="1" spc="-10" dirty="0">
                          <a:solidFill>
                            <a:srgbClr val="FFFFFF"/>
                          </a:solidFill>
                          <a:latin typeface="Arial"/>
                          <a:cs typeface="Arial"/>
                        </a:rPr>
                        <a:t>ASPECTO </a:t>
                      </a:r>
                      <a:r>
                        <a:rPr sz="1100" b="1" dirty="0">
                          <a:solidFill>
                            <a:srgbClr val="FFFFFF"/>
                          </a:solidFill>
                          <a:latin typeface="Arial"/>
                          <a:cs typeface="Arial"/>
                        </a:rPr>
                        <a:t>A </a:t>
                      </a:r>
                      <a:r>
                        <a:rPr sz="1100" b="1" spc="-5" dirty="0">
                          <a:solidFill>
                            <a:srgbClr val="FFFFFF"/>
                          </a:solidFill>
                          <a:latin typeface="Arial"/>
                          <a:cs typeface="Arial"/>
                        </a:rPr>
                        <a:t>SER  INTERVENIDO</a:t>
                      </a:r>
                      <a:endParaRPr sz="1100">
                        <a:latin typeface="Arial"/>
                        <a:cs typeface="Arial"/>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hMerge="1">
                  <a:txBody>
                    <a:bodyPr/>
                    <a:lstStyle/>
                    <a:p>
                      <a:endParaRPr/>
                    </a:p>
                  </a:txBody>
                  <a:tcPr marL="0" marR="0" marT="0" marB="0"/>
                </a:tc>
                <a:tc>
                  <a:txBody>
                    <a:bodyPr/>
                    <a:lstStyle/>
                    <a:p>
                      <a:pPr marL="64135">
                        <a:lnSpc>
                          <a:spcPct val="100000"/>
                        </a:lnSpc>
                        <a:spcBef>
                          <a:spcPts val="955"/>
                        </a:spcBef>
                      </a:pPr>
                      <a:r>
                        <a:rPr sz="1100" spc="-5" dirty="0">
                          <a:latin typeface="Arial"/>
                          <a:cs typeface="Arial"/>
                        </a:rPr>
                        <a:t>ADMINISTRATIVO</a:t>
                      </a:r>
                      <a:endParaRPr sz="1100">
                        <a:latin typeface="Arial"/>
                        <a:cs typeface="Arial"/>
                      </a:endParaRPr>
                    </a:p>
                  </a:txBody>
                  <a:tcPr marL="0" marR="0" marT="1212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1"/>
                  </a:ext>
                </a:extLst>
              </a:tr>
              <a:tr h="417195">
                <a:tc gridSpan="2">
                  <a:txBody>
                    <a:bodyPr/>
                    <a:lstStyle/>
                    <a:p>
                      <a:pPr marL="64135">
                        <a:lnSpc>
                          <a:spcPct val="100000"/>
                        </a:lnSpc>
                        <a:spcBef>
                          <a:spcPts val="950"/>
                        </a:spcBef>
                      </a:pPr>
                      <a:r>
                        <a:rPr sz="1100" b="1" spc="-5" dirty="0">
                          <a:solidFill>
                            <a:srgbClr val="FFFFFF"/>
                          </a:solidFill>
                          <a:latin typeface="Arial"/>
                          <a:cs typeface="Arial"/>
                        </a:rPr>
                        <a:t>PROBLEMA</a:t>
                      </a:r>
                      <a:endParaRPr sz="1100">
                        <a:latin typeface="Arial"/>
                        <a:cs typeface="Arial"/>
                      </a:endParaRPr>
                    </a:p>
                  </a:txBody>
                  <a:tcPr marL="0" marR="0" marT="1206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hMerge="1">
                  <a:txBody>
                    <a:bodyPr/>
                    <a:lstStyle/>
                    <a:p>
                      <a:endParaRPr/>
                    </a:p>
                  </a:txBody>
                  <a:tcPr marL="0" marR="0" marT="0" marB="0"/>
                </a:tc>
                <a:tc>
                  <a:txBody>
                    <a:bodyPr/>
                    <a:lstStyle/>
                    <a:p>
                      <a:pPr marL="64135" marR="53340">
                        <a:lnSpc>
                          <a:spcPct val="100000"/>
                        </a:lnSpc>
                        <a:spcBef>
                          <a:spcPts val="290"/>
                        </a:spcBef>
                      </a:pPr>
                      <a:r>
                        <a:rPr sz="1100" spc="-5" dirty="0">
                          <a:latin typeface="Arial"/>
                          <a:cs typeface="Arial"/>
                        </a:rPr>
                        <a:t>Trascribir </a:t>
                      </a:r>
                      <a:r>
                        <a:rPr sz="1100" dirty="0">
                          <a:latin typeface="Arial"/>
                          <a:cs typeface="Arial"/>
                        </a:rPr>
                        <a:t>según </a:t>
                      </a:r>
                      <a:r>
                        <a:rPr sz="1100" spc="-5" dirty="0">
                          <a:latin typeface="Arial"/>
                          <a:cs typeface="Arial"/>
                        </a:rPr>
                        <a:t>el </a:t>
                      </a:r>
                      <a:r>
                        <a:rPr sz="1100" dirty="0">
                          <a:latin typeface="Arial"/>
                          <a:cs typeface="Arial"/>
                        </a:rPr>
                        <a:t>aspecto y orden que </a:t>
                      </a:r>
                      <a:r>
                        <a:rPr sz="1100" spc="-5" dirty="0">
                          <a:latin typeface="Arial"/>
                          <a:cs typeface="Arial"/>
                        </a:rPr>
                        <a:t>corresponda, el problema registrado </a:t>
                      </a:r>
                      <a:r>
                        <a:rPr sz="1100" dirty="0">
                          <a:latin typeface="Arial"/>
                          <a:cs typeface="Arial"/>
                        </a:rPr>
                        <a:t>en </a:t>
                      </a:r>
                      <a:r>
                        <a:rPr sz="1100" spc="-5" dirty="0">
                          <a:latin typeface="Arial"/>
                          <a:cs typeface="Arial"/>
                        </a:rPr>
                        <a:t>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2"/>
                  </a:ext>
                </a:extLst>
              </a:tr>
              <a:tr h="411352">
                <a:tc gridSpan="2">
                  <a:txBody>
                    <a:bodyPr/>
                    <a:lstStyle/>
                    <a:p>
                      <a:pPr marL="64135">
                        <a:lnSpc>
                          <a:spcPct val="100000"/>
                        </a:lnSpc>
                        <a:spcBef>
                          <a:spcPts val="930"/>
                        </a:spcBef>
                      </a:pPr>
                      <a:r>
                        <a:rPr sz="1100" b="1" spc="-10" dirty="0">
                          <a:solidFill>
                            <a:srgbClr val="FFFFFF"/>
                          </a:solidFill>
                          <a:latin typeface="Arial"/>
                          <a:cs typeface="Arial"/>
                        </a:rPr>
                        <a:t>CAUSA </a:t>
                      </a:r>
                      <a:r>
                        <a:rPr sz="1100" b="1" spc="-15" dirty="0">
                          <a:solidFill>
                            <a:srgbClr val="FFFFFF"/>
                          </a:solidFill>
                          <a:latin typeface="Arial"/>
                          <a:cs typeface="Arial"/>
                        </a:rPr>
                        <a:t>RAÍZ</a:t>
                      </a:r>
                      <a:r>
                        <a:rPr sz="1100" b="1" spc="75" dirty="0">
                          <a:solidFill>
                            <a:srgbClr val="FFFFFF"/>
                          </a:solidFill>
                          <a:latin typeface="Arial"/>
                          <a:cs typeface="Arial"/>
                        </a:rPr>
                        <a:t> </a:t>
                      </a:r>
                      <a:r>
                        <a:rPr sz="1100" b="1" spc="-10" dirty="0">
                          <a:solidFill>
                            <a:srgbClr val="FFFFFF"/>
                          </a:solidFill>
                          <a:latin typeface="Arial"/>
                          <a:cs typeface="Arial"/>
                        </a:rPr>
                        <a:t>ASOCIADA</a:t>
                      </a:r>
                      <a:endParaRPr sz="1100">
                        <a:latin typeface="Arial"/>
                        <a:cs typeface="Arial"/>
                      </a:endParaRPr>
                    </a:p>
                  </a:txBody>
                  <a:tcPr marL="0" marR="0" marT="1181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hMerge="1">
                  <a:txBody>
                    <a:bodyPr/>
                    <a:lstStyle/>
                    <a:p>
                      <a:endParaRPr/>
                    </a:p>
                  </a:txBody>
                  <a:tcPr marL="0" marR="0" marT="0" marB="0"/>
                </a:tc>
                <a:tc>
                  <a:txBody>
                    <a:bodyPr/>
                    <a:lstStyle/>
                    <a:p>
                      <a:pPr marL="64135" marR="52069">
                        <a:lnSpc>
                          <a:spcPct val="100000"/>
                        </a:lnSpc>
                        <a:spcBef>
                          <a:spcPts val="270"/>
                        </a:spcBef>
                      </a:pPr>
                      <a:r>
                        <a:rPr sz="1100" spc="-5" dirty="0">
                          <a:latin typeface="Arial"/>
                          <a:cs typeface="Arial"/>
                        </a:rPr>
                        <a:t>Trascribir la </a:t>
                      </a:r>
                      <a:r>
                        <a:rPr sz="1100" dirty="0">
                          <a:latin typeface="Arial"/>
                          <a:cs typeface="Arial"/>
                        </a:rPr>
                        <a:t>causa </a:t>
                      </a:r>
                      <a:r>
                        <a:rPr sz="1100" spc="-5" dirty="0">
                          <a:latin typeface="Arial"/>
                          <a:cs typeface="Arial"/>
                        </a:rPr>
                        <a:t>raíz registrada en el cuadro </a:t>
                      </a:r>
                      <a:r>
                        <a:rPr sz="1100" spc="-10" dirty="0">
                          <a:latin typeface="Arial"/>
                          <a:cs typeface="Arial"/>
                        </a:rPr>
                        <a:t>30 </a:t>
                      </a:r>
                      <a:r>
                        <a:rPr sz="1100" dirty="0">
                          <a:latin typeface="Arial"/>
                          <a:cs typeface="Arial"/>
                        </a:rPr>
                        <a:t>y </a:t>
                      </a:r>
                      <a:r>
                        <a:rPr sz="1100" spc="-5" dirty="0">
                          <a:latin typeface="Arial"/>
                          <a:cs typeface="Arial"/>
                        </a:rPr>
                        <a:t>la </a:t>
                      </a:r>
                      <a:r>
                        <a:rPr sz="1100" dirty="0">
                          <a:latin typeface="Arial"/>
                          <a:cs typeface="Arial"/>
                        </a:rPr>
                        <a:t>cual </a:t>
                      </a:r>
                      <a:r>
                        <a:rPr sz="1100" spc="-5" dirty="0">
                          <a:latin typeface="Arial"/>
                          <a:cs typeface="Arial"/>
                        </a:rPr>
                        <a:t>coincida </a:t>
                      </a:r>
                      <a:r>
                        <a:rPr sz="1100" dirty="0">
                          <a:latin typeface="Arial"/>
                          <a:cs typeface="Arial"/>
                        </a:rPr>
                        <a:t>con </a:t>
                      </a:r>
                      <a:r>
                        <a:rPr sz="1100" spc="-5" dirty="0">
                          <a:latin typeface="Arial"/>
                          <a:cs typeface="Arial"/>
                        </a:rPr>
                        <a:t>el </a:t>
                      </a:r>
                      <a:r>
                        <a:rPr sz="1100" dirty="0">
                          <a:latin typeface="Arial"/>
                          <a:cs typeface="Arial"/>
                        </a:rPr>
                        <a:t>problema y  aspecto </a:t>
                      </a:r>
                      <a:r>
                        <a:rPr sz="1100" spc="-5" dirty="0">
                          <a:latin typeface="Arial"/>
                          <a:cs typeface="Arial"/>
                        </a:rPr>
                        <a:t>relacionados</a:t>
                      </a:r>
                      <a:r>
                        <a:rPr sz="1100" spc="-25" dirty="0">
                          <a:latin typeface="Arial"/>
                          <a:cs typeface="Arial"/>
                        </a:rPr>
                        <a:t> </a:t>
                      </a:r>
                      <a:r>
                        <a:rPr sz="1100" dirty="0">
                          <a:latin typeface="Arial"/>
                          <a:cs typeface="Arial"/>
                        </a:rPr>
                        <a:t>anteriormente.</a:t>
                      </a:r>
                      <a:endParaRPr sz="1100">
                        <a:latin typeface="Arial"/>
                        <a:cs typeface="Arial"/>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3"/>
                  </a:ext>
                </a:extLst>
              </a:tr>
              <a:tr h="335280">
                <a:tc rowSpan="4">
                  <a:txBody>
                    <a:bodyPr/>
                    <a:lstStyle/>
                    <a:p>
                      <a:pPr marL="314960">
                        <a:lnSpc>
                          <a:spcPct val="100000"/>
                        </a:lnSpc>
                        <a:spcBef>
                          <a:spcPts val="1770"/>
                        </a:spcBef>
                      </a:pPr>
                      <a:r>
                        <a:rPr sz="2000" b="1" spc="-25" dirty="0">
                          <a:solidFill>
                            <a:srgbClr val="FFFFFF"/>
                          </a:solidFill>
                          <a:latin typeface="Arial"/>
                          <a:cs typeface="Arial"/>
                        </a:rPr>
                        <a:t>DOFA</a:t>
                      </a:r>
                      <a:endParaRPr sz="2000">
                        <a:latin typeface="Arial"/>
                        <a:cs typeface="Arial"/>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5" dirty="0">
                          <a:latin typeface="Arial"/>
                          <a:cs typeface="Arial"/>
                        </a:rPr>
                        <a:t>FORTALEZA</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5880">
                        <a:lnSpc>
                          <a:spcPts val="1320"/>
                        </a:lnSpc>
                        <a:spcBef>
                          <a:spcPts val="15"/>
                        </a:spcBef>
                      </a:pPr>
                      <a:r>
                        <a:rPr sz="1100" spc="-5" dirty="0">
                          <a:latin typeface="Arial"/>
                          <a:cs typeface="Arial"/>
                        </a:rPr>
                        <a:t>Transcribir la fortaleza que </a:t>
                      </a:r>
                      <a:r>
                        <a:rPr sz="1100" dirty="0">
                          <a:latin typeface="Arial"/>
                          <a:cs typeface="Arial"/>
                        </a:rPr>
                        <a:t>se </a:t>
                      </a:r>
                      <a:r>
                        <a:rPr sz="1100" spc="-5" dirty="0">
                          <a:latin typeface="Arial"/>
                          <a:cs typeface="Arial"/>
                        </a:rPr>
                        <a:t>relaciona </a:t>
                      </a:r>
                      <a:r>
                        <a:rPr sz="1100" dirty="0">
                          <a:latin typeface="Arial"/>
                          <a:cs typeface="Arial"/>
                        </a:rPr>
                        <a:t>con </a:t>
                      </a:r>
                      <a:r>
                        <a:rPr sz="1100" spc="-5" dirty="0">
                          <a:latin typeface="Arial"/>
                          <a:cs typeface="Arial"/>
                        </a:rPr>
                        <a:t>la correspondiente </a:t>
                      </a:r>
                      <a:r>
                        <a:rPr sz="1100" dirty="0">
                          <a:latin typeface="Arial"/>
                          <a:cs typeface="Arial"/>
                        </a:rPr>
                        <a:t>causa </a:t>
                      </a:r>
                      <a:r>
                        <a:rPr sz="1100" spc="-5" dirty="0">
                          <a:latin typeface="Arial"/>
                          <a:cs typeface="Arial"/>
                        </a:rPr>
                        <a:t>raíz </a:t>
                      </a:r>
                      <a:r>
                        <a:rPr sz="1100" dirty="0">
                          <a:latin typeface="Arial"/>
                          <a:cs typeface="Arial"/>
                        </a:rPr>
                        <a:t>y </a:t>
                      </a:r>
                      <a:r>
                        <a:rPr sz="1100" spc="-5" dirty="0">
                          <a:latin typeface="Arial"/>
                          <a:cs typeface="Arial"/>
                        </a:rPr>
                        <a:t>registrada  en 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4"/>
                  </a:ext>
                </a:extLst>
              </a:tr>
              <a:tr h="333375">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10" dirty="0">
                          <a:latin typeface="Arial"/>
                          <a:cs typeface="Arial"/>
                        </a:rPr>
                        <a:t>DEBILIDAD</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5880">
                        <a:lnSpc>
                          <a:spcPts val="1320"/>
                        </a:lnSpc>
                        <a:spcBef>
                          <a:spcPts val="15"/>
                        </a:spcBef>
                      </a:pPr>
                      <a:r>
                        <a:rPr sz="1100" spc="-5" dirty="0">
                          <a:latin typeface="Arial"/>
                          <a:cs typeface="Arial"/>
                        </a:rPr>
                        <a:t>Transcribir la debilidad </a:t>
                      </a:r>
                      <a:r>
                        <a:rPr sz="1100" dirty="0">
                          <a:latin typeface="Arial"/>
                          <a:cs typeface="Arial"/>
                        </a:rPr>
                        <a:t>que se </a:t>
                      </a:r>
                      <a:r>
                        <a:rPr sz="1100" spc="-5" dirty="0">
                          <a:latin typeface="Arial"/>
                          <a:cs typeface="Arial"/>
                        </a:rPr>
                        <a:t>relaciona </a:t>
                      </a:r>
                      <a:r>
                        <a:rPr sz="1100" dirty="0">
                          <a:latin typeface="Arial"/>
                          <a:cs typeface="Arial"/>
                        </a:rPr>
                        <a:t>con </a:t>
                      </a:r>
                      <a:r>
                        <a:rPr sz="1100" spc="-5" dirty="0">
                          <a:latin typeface="Arial"/>
                          <a:cs typeface="Arial"/>
                        </a:rPr>
                        <a:t>la correspondiente </a:t>
                      </a:r>
                      <a:r>
                        <a:rPr sz="1100" dirty="0">
                          <a:latin typeface="Arial"/>
                          <a:cs typeface="Arial"/>
                        </a:rPr>
                        <a:t>causa </a:t>
                      </a:r>
                      <a:r>
                        <a:rPr sz="1100" spc="-5" dirty="0">
                          <a:latin typeface="Arial"/>
                          <a:cs typeface="Arial"/>
                        </a:rPr>
                        <a:t>raíz </a:t>
                      </a:r>
                      <a:r>
                        <a:rPr sz="1100" dirty="0">
                          <a:latin typeface="Arial"/>
                          <a:cs typeface="Arial"/>
                        </a:rPr>
                        <a:t>y </a:t>
                      </a:r>
                      <a:r>
                        <a:rPr sz="1100" spc="-5" dirty="0">
                          <a:latin typeface="Arial"/>
                          <a:cs typeface="Arial"/>
                        </a:rPr>
                        <a:t>registrada  en 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5"/>
                  </a:ext>
                </a:extLst>
              </a:tr>
              <a:tr h="333375">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0"/>
                        </a:spcBef>
                      </a:pPr>
                      <a:r>
                        <a:rPr sz="1100" b="1" spc="-10" dirty="0">
                          <a:latin typeface="Arial"/>
                          <a:cs typeface="Arial"/>
                        </a:rPr>
                        <a:t>OPORTUNIDAD</a:t>
                      </a:r>
                      <a:endParaRPr sz="1100">
                        <a:latin typeface="Arial"/>
                        <a:cs typeface="Arial"/>
                      </a:endParaRPr>
                    </a:p>
                  </a:txBody>
                  <a:tcPr marL="0" marR="0" marT="800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a:lnSpc>
                          <a:spcPts val="1295"/>
                        </a:lnSpc>
                      </a:pPr>
                      <a:r>
                        <a:rPr sz="1100" spc="-5" dirty="0">
                          <a:latin typeface="Arial"/>
                          <a:cs typeface="Arial"/>
                        </a:rPr>
                        <a:t>Transcribir la oportunidad </a:t>
                      </a:r>
                      <a:r>
                        <a:rPr sz="1100" dirty="0">
                          <a:latin typeface="Arial"/>
                          <a:cs typeface="Arial"/>
                        </a:rPr>
                        <a:t>que se </a:t>
                      </a:r>
                      <a:r>
                        <a:rPr sz="1100" spc="-5" dirty="0">
                          <a:latin typeface="Arial"/>
                          <a:cs typeface="Arial"/>
                        </a:rPr>
                        <a:t>relaciona con la correspondiente </a:t>
                      </a:r>
                      <a:r>
                        <a:rPr sz="1100" dirty="0">
                          <a:latin typeface="Arial"/>
                          <a:cs typeface="Arial"/>
                        </a:rPr>
                        <a:t>causa </a:t>
                      </a:r>
                      <a:r>
                        <a:rPr sz="1100" spc="-5" dirty="0">
                          <a:latin typeface="Arial"/>
                          <a:cs typeface="Arial"/>
                        </a:rPr>
                        <a:t>raíz</a:t>
                      </a:r>
                      <a:r>
                        <a:rPr sz="1100" spc="265" dirty="0">
                          <a:latin typeface="Arial"/>
                          <a:cs typeface="Arial"/>
                        </a:rPr>
                        <a:t> </a:t>
                      </a:r>
                      <a:r>
                        <a:rPr sz="1100" dirty="0">
                          <a:latin typeface="Arial"/>
                          <a:cs typeface="Arial"/>
                        </a:rPr>
                        <a:t>y</a:t>
                      </a:r>
                      <a:endParaRPr sz="1100">
                        <a:latin typeface="Arial"/>
                        <a:cs typeface="Arial"/>
                      </a:endParaRPr>
                    </a:p>
                    <a:p>
                      <a:pPr marL="64135">
                        <a:lnSpc>
                          <a:spcPts val="1245"/>
                        </a:lnSpc>
                      </a:pPr>
                      <a:r>
                        <a:rPr sz="1100" dirty="0">
                          <a:latin typeface="Arial"/>
                          <a:cs typeface="Arial"/>
                        </a:rPr>
                        <a:t>registrada en </a:t>
                      </a:r>
                      <a:r>
                        <a:rPr sz="1100" spc="-5" dirty="0">
                          <a:latin typeface="Arial"/>
                          <a:cs typeface="Arial"/>
                        </a:rPr>
                        <a:t>el </a:t>
                      </a:r>
                      <a:r>
                        <a:rPr sz="1100" dirty="0">
                          <a:latin typeface="Arial"/>
                          <a:cs typeface="Arial"/>
                        </a:rPr>
                        <a:t>cuadro</a:t>
                      </a:r>
                      <a:r>
                        <a:rPr sz="1100" spc="-75" dirty="0">
                          <a:latin typeface="Arial"/>
                          <a:cs typeface="Arial"/>
                        </a:rPr>
                        <a:t> </a:t>
                      </a:r>
                      <a:r>
                        <a:rPr sz="1100" spc="-5" dirty="0">
                          <a:latin typeface="Arial"/>
                          <a:cs typeface="Arial"/>
                        </a:rPr>
                        <a:t>30.</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6"/>
                  </a:ext>
                </a:extLst>
              </a:tr>
              <a:tr h="335279">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10" dirty="0">
                          <a:latin typeface="Arial"/>
                          <a:cs typeface="Arial"/>
                        </a:rPr>
                        <a:t>AMENAZA</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4610">
                        <a:lnSpc>
                          <a:spcPts val="1320"/>
                        </a:lnSpc>
                        <a:spcBef>
                          <a:spcPts val="20"/>
                        </a:spcBef>
                      </a:pPr>
                      <a:r>
                        <a:rPr sz="1100" spc="-5" dirty="0">
                          <a:latin typeface="Arial"/>
                          <a:cs typeface="Arial"/>
                        </a:rPr>
                        <a:t>Transcribir la amenaza </a:t>
                      </a:r>
                      <a:r>
                        <a:rPr sz="1100" dirty="0">
                          <a:latin typeface="Arial"/>
                          <a:cs typeface="Arial"/>
                        </a:rPr>
                        <a:t>que se </a:t>
                      </a:r>
                      <a:r>
                        <a:rPr sz="1100" spc="-5" dirty="0">
                          <a:latin typeface="Arial"/>
                          <a:cs typeface="Arial"/>
                        </a:rPr>
                        <a:t>relaciona </a:t>
                      </a:r>
                      <a:r>
                        <a:rPr sz="1100" dirty="0">
                          <a:latin typeface="Arial"/>
                          <a:cs typeface="Arial"/>
                        </a:rPr>
                        <a:t>con </a:t>
                      </a:r>
                      <a:r>
                        <a:rPr sz="1100" spc="-5" dirty="0">
                          <a:latin typeface="Arial"/>
                          <a:cs typeface="Arial"/>
                        </a:rPr>
                        <a:t>la correspondiente </a:t>
                      </a:r>
                      <a:r>
                        <a:rPr sz="1100" dirty="0">
                          <a:latin typeface="Arial"/>
                          <a:cs typeface="Arial"/>
                        </a:rPr>
                        <a:t>causa </a:t>
                      </a:r>
                      <a:r>
                        <a:rPr sz="1100" spc="-5" dirty="0">
                          <a:latin typeface="Arial"/>
                          <a:cs typeface="Arial"/>
                        </a:rPr>
                        <a:t>raíz </a:t>
                      </a:r>
                      <a:r>
                        <a:rPr sz="1100" dirty="0">
                          <a:latin typeface="Arial"/>
                          <a:cs typeface="Arial"/>
                        </a:rPr>
                        <a:t>y </a:t>
                      </a:r>
                      <a:r>
                        <a:rPr sz="1100" spc="-5" dirty="0">
                          <a:latin typeface="Arial"/>
                          <a:cs typeface="Arial"/>
                        </a:rPr>
                        <a:t>registrada  en 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7"/>
                  </a:ext>
                </a:extLst>
              </a:tr>
              <a:tr h="667981">
                <a:tc rowSpan="3">
                  <a:txBody>
                    <a:bodyPr/>
                    <a:lstStyle/>
                    <a:p>
                      <a:pPr marL="158750">
                        <a:lnSpc>
                          <a:spcPct val="100000"/>
                        </a:lnSpc>
                        <a:spcBef>
                          <a:spcPts val="1770"/>
                        </a:spcBef>
                      </a:pPr>
                      <a:r>
                        <a:rPr sz="2000" b="1" dirty="0">
                          <a:solidFill>
                            <a:srgbClr val="FFFFFF"/>
                          </a:solidFill>
                          <a:latin typeface="Arial"/>
                          <a:cs typeface="Arial"/>
                        </a:rPr>
                        <a:t>MEDIDA</a:t>
                      </a:r>
                      <a:endParaRPr sz="2000">
                        <a:latin typeface="Arial"/>
                        <a:cs typeface="Arial"/>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700">
                        <a:latin typeface="Times New Roman"/>
                        <a:cs typeface="Times New Roman"/>
                      </a:endParaRPr>
                    </a:p>
                    <a:p>
                      <a:pPr marL="64135">
                        <a:lnSpc>
                          <a:spcPct val="100000"/>
                        </a:lnSpc>
                      </a:pPr>
                      <a:r>
                        <a:rPr sz="1100" b="1" spc="-5" dirty="0">
                          <a:latin typeface="Arial"/>
                          <a:cs typeface="Arial"/>
                        </a:rPr>
                        <a:t>CATEGORÍA</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4610" algn="just">
                        <a:lnSpc>
                          <a:spcPts val="1320"/>
                        </a:lnSpc>
                        <a:spcBef>
                          <a:spcPts val="20"/>
                        </a:spcBef>
                      </a:pPr>
                      <a:r>
                        <a:rPr sz="1100" spc="-5" dirty="0">
                          <a:latin typeface="Arial"/>
                          <a:cs typeface="Arial"/>
                        </a:rPr>
                        <a:t>Se registra la categoría en la </a:t>
                      </a:r>
                      <a:r>
                        <a:rPr sz="1100" dirty="0">
                          <a:latin typeface="Arial"/>
                          <a:cs typeface="Arial"/>
                        </a:rPr>
                        <a:t>cual se </a:t>
                      </a:r>
                      <a:r>
                        <a:rPr sz="1100" spc="-5" dirty="0">
                          <a:latin typeface="Arial"/>
                          <a:cs typeface="Arial"/>
                        </a:rPr>
                        <a:t>clasifica la medida (Reorganización Administrativa;  Fortalecimiento de Ingresos; Racionalización de Gastos; Saneamiento de Pasivos;  Reestructuración de la Deuda). Esta debe corresponder fielmente </a:t>
                      </a:r>
                      <a:r>
                        <a:rPr sz="1100" dirty="0">
                          <a:latin typeface="Arial"/>
                          <a:cs typeface="Arial"/>
                        </a:rPr>
                        <a:t>a </a:t>
                      </a:r>
                      <a:r>
                        <a:rPr sz="1100" spc="-5" dirty="0">
                          <a:latin typeface="Arial"/>
                          <a:cs typeface="Arial"/>
                        </a:rPr>
                        <a:t>la registrada </a:t>
                      </a:r>
                      <a:r>
                        <a:rPr sz="1100" dirty="0">
                          <a:latin typeface="Arial"/>
                          <a:cs typeface="Arial"/>
                        </a:rPr>
                        <a:t>en </a:t>
                      </a:r>
                      <a:r>
                        <a:rPr sz="1100" spc="-5" dirty="0">
                          <a:latin typeface="Arial"/>
                          <a:cs typeface="Arial"/>
                        </a:rPr>
                        <a:t>el  </a:t>
                      </a:r>
                      <a:r>
                        <a:rPr sz="1100" dirty="0">
                          <a:latin typeface="Arial"/>
                          <a:cs typeface="Arial"/>
                        </a:rPr>
                        <a:t>cuadro</a:t>
                      </a:r>
                      <a:r>
                        <a:rPr sz="1100" spc="-25" dirty="0">
                          <a:latin typeface="Arial"/>
                          <a:cs typeface="Arial"/>
                        </a:rPr>
                        <a:t> </a:t>
                      </a:r>
                      <a:r>
                        <a:rPr sz="1100" spc="-5" dirty="0">
                          <a:latin typeface="Arial"/>
                          <a:cs typeface="Arial"/>
                        </a:rPr>
                        <a:t>31.</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8"/>
                  </a:ext>
                </a:extLst>
              </a:tr>
              <a:tr h="316966">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575"/>
                        </a:spcBef>
                      </a:pPr>
                      <a:r>
                        <a:rPr sz="1100" b="1" spc="-5" dirty="0">
                          <a:latin typeface="Arial"/>
                          <a:cs typeface="Arial"/>
                        </a:rPr>
                        <a:t>TIPO</a:t>
                      </a:r>
                      <a:endParaRPr sz="1100">
                        <a:latin typeface="Arial"/>
                        <a:cs typeface="Arial"/>
                      </a:endParaRPr>
                    </a:p>
                  </a:txBody>
                  <a:tcPr marL="0" marR="0" marT="730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a:lnSpc>
                          <a:spcPct val="100000"/>
                        </a:lnSpc>
                        <a:spcBef>
                          <a:spcPts val="575"/>
                        </a:spcBef>
                      </a:pPr>
                      <a:r>
                        <a:rPr sz="1100" spc="-5" dirty="0">
                          <a:latin typeface="Arial"/>
                          <a:cs typeface="Arial"/>
                        </a:rPr>
                        <a:t>Se </a:t>
                      </a:r>
                      <a:r>
                        <a:rPr sz="1100" dirty="0">
                          <a:latin typeface="Arial"/>
                          <a:cs typeface="Arial"/>
                        </a:rPr>
                        <a:t>registra </a:t>
                      </a:r>
                      <a:r>
                        <a:rPr sz="1100" spc="-5" dirty="0">
                          <a:latin typeface="Arial"/>
                          <a:cs typeface="Arial"/>
                        </a:rPr>
                        <a:t>el tipo de </a:t>
                      </a:r>
                      <a:r>
                        <a:rPr sz="1100" dirty="0">
                          <a:latin typeface="Arial"/>
                          <a:cs typeface="Arial"/>
                        </a:rPr>
                        <a:t>medida </a:t>
                      </a:r>
                      <a:r>
                        <a:rPr sz="1100" spc="-5" dirty="0">
                          <a:latin typeface="Arial"/>
                          <a:cs typeface="Arial"/>
                        </a:rPr>
                        <a:t>(Ofensiva; Adaptativa; Reactiva;</a:t>
                      </a:r>
                      <a:r>
                        <a:rPr sz="1100" spc="-75" dirty="0">
                          <a:latin typeface="Arial"/>
                          <a:cs typeface="Arial"/>
                        </a:rPr>
                        <a:t> </a:t>
                      </a:r>
                      <a:r>
                        <a:rPr sz="1100" spc="-5" dirty="0">
                          <a:latin typeface="Arial"/>
                          <a:cs typeface="Arial"/>
                        </a:rPr>
                        <a:t>Defensiva).</a:t>
                      </a:r>
                      <a:endParaRPr sz="1100">
                        <a:latin typeface="Arial"/>
                        <a:cs typeface="Arial"/>
                      </a:endParaRPr>
                    </a:p>
                  </a:txBody>
                  <a:tcPr marL="0" marR="0" marT="730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9"/>
                  </a:ext>
                </a:extLst>
              </a:tr>
              <a:tr h="335276">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5" dirty="0">
                          <a:latin typeface="Arial"/>
                          <a:cs typeface="Arial"/>
                        </a:rPr>
                        <a:t>DESCRIPCION</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7150">
                        <a:lnSpc>
                          <a:spcPts val="1320"/>
                        </a:lnSpc>
                        <a:spcBef>
                          <a:spcPts val="20"/>
                        </a:spcBef>
                      </a:pPr>
                      <a:r>
                        <a:rPr sz="1100" spc="-5" dirty="0">
                          <a:latin typeface="Arial"/>
                          <a:cs typeface="Arial"/>
                        </a:rPr>
                        <a:t>Se transcribe fielmente la medida registrada en </a:t>
                      </a:r>
                      <a:r>
                        <a:rPr sz="1100" spc="-10" dirty="0">
                          <a:latin typeface="Arial"/>
                          <a:cs typeface="Arial"/>
                        </a:rPr>
                        <a:t>los </a:t>
                      </a:r>
                      <a:r>
                        <a:rPr sz="1100" spc="-5" dirty="0">
                          <a:latin typeface="Arial"/>
                          <a:cs typeface="Arial"/>
                        </a:rPr>
                        <a:t>cuadros 30 </a:t>
                      </a:r>
                      <a:r>
                        <a:rPr sz="1100" dirty="0">
                          <a:latin typeface="Arial"/>
                          <a:cs typeface="Arial"/>
                        </a:rPr>
                        <a:t>y </a:t>
                      </a:r>
                      <a:r>
                        <a:rPr sz="1100" spc="-5" dirty="0">
                          <a:latin typeface="Arial"/>
                          <a:cs typeface="Arial"/>
                        </a:rPr>
                        <a:t>31, la cual </a:t>
                      </a:r>
                      <a:r>
                        <a:rPr sz="1100" dirty="0">
                          <a:latin typeface="Arial"/>
                          <a:cs typeface="Arial"/>
                        </a:rPr>
                        <a:t>se </a:t>
                      </a:r>
                      <a:r>
                        <a:rPr sz="1100" spc="-5" dirty="0">
                          <a:latin typeface="Arial"/>
                          <a:cs typeface="Arial"/>
                        </a:rPr>
                        <a:t>relaciona  </a:t>
                      </a:r>
                      <a:r>
                        <a:rPr sz="1100" dirty="0">
                          <a:latin typeface="Arial"/>
                          <a:cs typeface="Arial"/>
                        </a:rPr>
                        <a:t>con </a:t>
                      </a:r>
                      <a:r>
                        <a:rPr sz="1100" spc="-5" dirty="0">
                          <a:latin typeface="Arial"/>
                          <a:cs typeface="Arial"/>
                        </a:rPr>
                        <a:t>la </a:t>
                      </a:r>
                      <a:r>
                        <a:rPr sz="1100" dirty="0">
                          <a:latin typeface="Arial"/>
                          <a:cs typeface="Arial"/>
                        </a:rPr>
                        <a:t>correspondiente causa</a:t>
                      </a:r>
                      <a:r>
                        <a:rPr sz="1100" spc="-50" dirty="0">
                          <a:latin typeface="Arial"/>
                          <a:cs typeface="Arial"/>
                        </a:rPr>
                        <a:t> </a:t>
                      </a:r>
                      <a:r>
                        <a:rPr sz="1100" spc="-10" dirty="0">
                          <a:latin typeface="Arial"/>
                          <a:cs typeface="Arial"/>
                        </a:rPr>
                        <a:t>raíz.</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10"/>
                  </a:ext>
                </a:extLst>
              </a:tr>
            </a:tbl>
          </a:graphicData>
        </a:graphic>
      </p:graphicFrame>
      <p:sp>
        <p:nvSpPr>
          <p:cNvPr id="3" name="object 3"/>
          <p:cNvSpPr/>
          <p:nvPr/>
        </p:nvSpPr>
        <p:spPr>
          <a:xfrm>
            <a:off x="8007032" y="780270"/>
            <a:ext cx="1119504" cy="42695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235695" y="1309103"/>
            <a:ext cx="221742" cy="23851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257667" y="1317752"/>
            <a:ext cx="179578" cy="19608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243316" y="1741919"/>
            <a:ext cx="203453" cy="23851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265921" y="1750822"/>
            <a:ext cx="160655" cy="19583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8235695" y="2116848"/>
            <a:ext cx="221742" cy="29640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257667" y="2125472"/>
            <a:ext cx="179578" cy="253999"/>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279892" y="2607551"/>
            <a:ext cx="150088" cy="238518"/>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8302497" y="2616200"/>
            <a:ext cx="107696" cy="195199"/>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8304276" y="3040367"/>
            <a:ext cx="84581" cy="238518"/>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8327770" y="3049904"/>
            <a:ext cx="39370" cy="194310"/>
          </a:xfrm>
          <a:custGeom>
            <a:avLst/>
            <a:gdLst/>
            <a:ahLst/>
            <a:cxnLst/>
            <a:rect l="l" t="t" r="r" b="b"/>
            <a:pathLst>
              <a:path w="39370" h="194310">
                <a:moveTo>
                  <a:pt x="23622" y="0"/>
                </a:moveTo>
                <a:lnTo>
                  <a:pt x="15875" y="0"/>
                </a:lnTo>
                <a:lnTo>
                  <a:pt x="12826" y="126"/>
                </a:lnTo>
                <a:lnTo>
                  <a:pt x="0" y="5206"/>
                </a:lnTo>
                <a:lnTo>
                  <a:pt x="0" y="189102"/>
                </a:lnTo>
                <a:lnTo>
                  <a:pt x="380" y="189992"/>
                </a:lnTo>
                <a:lnTo>
                  <a:pt x="1650" y="191515"/>
                </a:lnTo>
                <a:lnTo>
                  <a:pt x="2794" y="192277"/>
                </a:lnTo>
                <a:lnTo>
                  <a:pt x="4190" y="192658"/>
                </a:lnTo>
                <a:lnTo>
                  <a:pt x="5714" y="193167"/>
                </a:lnTo>
                <a:lnTo>
                  <a:pt x="7747" y="193547"/>
                </a:lnTo>
                <a:lnTo>
                  <a:pt x="10286" y="193928"/>
                </a:lnTo>
                <a:lnTo>
                  <a:pt x="12826" y="194182"/>
                </a:lnTo>
                <a:lnTo>
                  <a:pt x="15875" y="194309"/>
                </a:lnTo>
                <a:lnTo>
                  <a:pt x="23622" y="194309"/>
                </a:lnTo>
                <a:lnTo>
                  <a:pt x="35178" y="192658"/>
                </a:lnTo>
                <a:lnTo>
                  <a:pt x="36702" y="192277"/>
                </a:lnTo>
                <a:lnTo>
                  <a:pt x="37719" y="191515"/>
                </a:lnTo>
                <a:lnTo>
                  <a:pt x="38988" y="189992"/>
                </a:lnTo>
                <a:lnTo>
                  <a:pt x="39370" y="189102"/>
                </a:lnTo>
                <a:lnTo>
                  <a:pt x="39370" y="5206"/>
                </a:lnTo>
                <a:lnTo>
                  <a:pt x="26797" y="126"/>
                </a:lnTo>
                <a:lnTo>
                  <a:pt x="23622" y="0"/>
                </a:lnTo>
                <a:close/>
              </a:path>
            </a:pathLst>
          </a:custGeom>
          <a:solidFill>
            <a:srgbClr val="FFFFFF"/>
          </a:solidFill>
        </p:spPr>
        <p:txBody>
          <a:bodyPr wrap="square" lIns="0" tIns="0" rIns="0" bIns="0" rtlCol="0"/>
          <a:lstStyle/>
          <a:p>
            <a:endParaRPr/>
          </a:p>
        </p:txBody>
      </p:sp>
      <p:sp>
        <p:nvSpPr>
          <p:cNvPr id="14" name="object 14"/>
          <p:cNvSpPr/>
          <p:nvPr/>
        </p:nvSpPr>
        <p:spPr>
          <a:xfrm>
            <a:off x="8327770" y="3049904"/>
            <a:ext cx="39370" cy="194310"/>
          </a:xfrm>
          <a:custGeom>
            <a:avLst/>
            <a:gdLst/>
            <a:ahLst/>
            <a:cxnLst/>
            <a:rect l="l" t="t" r="r" b="b"/>
            <a:pathLst>
              <a:path w="39370" h="194310">
                <a:moveTo>
                  <a:pt x="19684" y="0"/>
                </a:moveTo>
                <a:lnTo>
                  <a:pt x="23622" y="0"/>
                </a:lnTo>
                <a:lnTo>
                  <a:pt x="26797" y="126"/>
                </a:lnTo>
                <a:lnTo>
                  <a:pt x="29209" y="381"/>
                </a:lnTo>
                <a:lnTo>
                  <a:pt x="31750" y="762"/>
                </a:lnTo>
                <a:lnTo>
                  <a:pt x="33654" y="1143"/>
                </a:lnTo>
                <a:lnTo>
                  <a:pt x="35178" y="1650"/>
                </a:lnTo>
                <a:lnTo>
                  <a:pt x="36702" y="2158"/>
                </a:lnTo>
                <a:lnTo>
                  <a:pt x="37719" y="2793"/>
                </a:lnTo>
                <a:lnTo>
                  <a:pt x="38353" y="3556"/>
                </a:lnTo>
                <a:lnTo>
                  <a:pt x="38988" y="4318"/>
                </a:lnTo>
                <a:lnTo>
                  <a:pt x="39370" y="5206"/>
                </a:lnTo>
                <a:lnTo>
                  <a:pt x="39370" y="6222"/>
                </a:lnTo>
                <a:lnTo>
                  <a:pt x="39370" y="188087"/>
                </a:lnTo>
                <a:lnTo>
                  <a:pt x="39370" y="189102"/>
                </a:lnTo>
                <a:lnTo>
                  <a:pt x="38988" y="189992"/>
                </a:lnTo>
                <a:lnTo>
                  <a:pt x="38353" y="190753"/>
                </a:lnTo>
                <a:lnTo>
                  <a:pt x="37719" y="191515"/>
                </a:lnTo>
                <a:lnTo>
                  <a:pt x="36702" y="192277"/>
                </a:lnTo>
                <a:lnTo>
                  <a:pt x="35178" y="192658"/>
                </a:lnTo>
                <a:lnTo>
                  <a:pt x="33654" y="193167"/>
                </a:lnTo>
                <a:lnTo>
                  <a:pt x="31750" y="193547"/>
                </a:lnTo>
                <a:lnTo>
                  <a:pt x="29209" y="193928"/>
                </a:lnTo>
                <a:lnTo>
                  <a:pt x="26797" y="194182"/>
                </a:lnTo>
                <a:lnTo>
                  <a:pt x="23622" y="194309"/>
                </a:lnTo>
                <a:lnTo>
                  <a:pt x="19684" y="194309"/>
                </a:lnTo>
                <a:lnTo>
                  <a:pt x="15875" y="194309"/>
                </a:lnTo>
                <a:lnTo>
                  <a:pt x="4190" y="192658"/>
                </a:lnTo>
                <a:lnTo>
                  <a:pt x="2794" y="192277"/>
                </a:lnTo>
                <a:lnTo>
                  <a:pt x="1650" y="191515"/>
                </a:lnTo>
                <a:lnTo>
                  <a:pt x="1015" y="190753"/>
                </a:lnTo>
                <a:lnTo>
                  <a:pt x="380" y="189992"/>
                </a:lnTo>
                <a:lnTo>
                  <a:pt x="0" y="189102"/>
                </a:lnTo>
                <a:lnTo>
                  <a:pt x="0" y="188087"/>
                </a:lnTo>
                <a:lnTo>
                  <a:pt x="0" y="6222"/>
                </a:lnTo>
                <a:lnTo>
                  <a:pt x="0" y="5206"/>
                </a:lnTo>
                <a:lnTo>
                  <a:pt x="380" y="4318"/>
                </a:lnTo>
                <a:lnTo>
                  <a:pt x="1015" y="3556"/>
                </a:lnTo>
                <a:lnTo>
                  <a:pt x="1650" y="2793"/>
                </a:lnTo>
                <a:lnTo>
                  <a:pt x="2794" y="2158"/>
                </a:lnTo>
                <a:lnTo>
                  <a:pt x="4318" y="1650"/>
                </a:lnTo>
                <a:lnTo>
                  <a:pt x="5842" y="1143"/>
                </a:lnTo>
                <a:lnTo>
                  <a:pt x="7874" y="762"/>
                </a:lnTo>
                <a:lnTo>
                  <a:pt x="10286" y="381"/>
                </a:lnTo>
                <a:lnTo>
                  <a:pt x="12826" y="126"/>
                </a:lnTo>
                <a:lnTo>
                  <a:pt x="15875" y="0"/>
                </a:lnTo>
                <a:lnTo>
                  <a:pt x="19684" y="0"/>
                </a:lnTo>
                <a:close/>
              </a:path>
            </a:pathLst>
          </a:custGeom>
          <a:ln w="3175">
            <a:solidFill>
              <a:srgbClr val="000000"/>
            </a:solidFill>
          </a:ln>
        </p:spPr>
        <p:txBody>
          <a:bodyPr wrap="square" lIns="0" tIns="0" rIns="0" bIns="0" rtlCol="0"/>
          <a:lstStyle/>
          <a:p>
            <a:endParaRPr/>
          </a:p>
        </p:txBody>
      </p:sp>
      <p:sp>
        <p:nvSpPr>
          <p:cNvPr id="15" name="object 15"/>
          <p:cNvSpPr/>
          <p:nvPr/>
        </p:nvSpPr>
        <p:spPr>
          <a:xfrm>
            <a:off x="8260080" y="3470147"/>
            <a:ext cx="171450" cy="244601"/>
          </a:xfrm>
          <a:prstGeom prst="rect">
            <a:avLst/>
          </a:prstGeom>
          <a:blipFill>
            <a:blip r:embed="rId12" cstate="print"/>
            <a:stretch>
              <a:fillRect/>
            </a:stretch>
          </a:blipFill>
        </p:spPr>
        <p:txBody>
          <a:bodyPr wrap="square" lIns="0" tIns="0" rIns="0" bIns="0" rtlCol="0"/>
          <a:lstStyle/>
          <a:p>
            <a:endParaRPr/>
          </a:p>
        </p:txBody>
      </p:sp>
      <p:sp>
        <p:nvSpPr>
          <p:cNvPr id="16" name="object 16"/>
          <p:cNvSpPr/>
          <p:nvPr/>
        </p:nvSpPr>
        <p:spPr>
          <a:xfrm>
            <a:off x="8283320" y="3479291"/>
            <a:ext cx="127508" cy="201167"/>
          </a:xfrm>
          <a:prstGeom prst="rect">
            <a:avLst/>
          </a:prstGeom>
          <a:blipFill>
            <a:blip r:embed="rId13" cstate="print"/>
            <a:stretch>
              <a:fillRect/>
            </a:stretch>
          </a:blipFill>
        </p:spPr>
        <p:txBody>
          <a:bodyPr wrap="square" lIns="0" tIns="0" rIns="0" bIns="0" rtlCol="0"/>
          <a:lstStyle/>
          <a:p>
            <a:endParaRPr/>
          </a:p>
        </p:txBody>
      </p:sp>
      <p:sp>
        <p:nvSpPr>
          <p:cNvPr id="17" name="object 17"/>
          <p:cNvSpPr/>
          <p:nvPr/>
        </p:nvSpPr>
        <p:spPr>
          <a:xfrm>
            <a:off x="8304276" y="3907535"/>
            <a:ext cx="84581" cy="238518"/>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8327770" y="3917048"/>
            <a:ext cx="39370" cy="194945"/>
          </a:xfrm>
          <a:custGeom>
            <a:avLst/>
            <a:gdLst/>
            <a:ahLst/>
            <a:cxnLst/>
            <a:rect l="l" t="t" r="r" b="b"/>
            <a:pathLst>
              <a:path w="39370" h="194945">
                <a:moveTo>
                  <a:pt x="23622" y="0"/>
                </a:moveTo>
                <a:lnTo>
                  <a:pt x="15875" y="0"/>
                </a:lnTo>
                <a:lnTo>
                  <a:pt x="12826" y="139"/>
                </a:lnTo>
                <a:lnTo>
                  <a:pt x="0" y="5257"/>
                </a:lnTo>
                <a:lnTo>
                  <a:pt x="0" y="189103"/>
                </a:lnTo>
                <a:lnTo>
                  <a:pt x="15875" y="194360"/>
                </a:lnTo>
                <a:lnTo>
                  <a:pt x="23622" y="194360"/>
                </a:lnTo>
                <a:lnTo>
                  <a:pt x="26797" y="194221"/>
                </a:lnTo>
                <a:lnTo>
                  <a:pt x="29209" y="193916"/>
                </a:lnTo>
                <a:lnTo>
                  <a:pt x="31750" y="193624"/>
                </a:lnTo>
                <a:lnTo>
                  <a:pt x="39370" y="189103"/>
                </a:lnTo>
                <a:lnTo>
                  <a:pt x="39370" y="5257"/>
                </a:lnTo>
                <a:lnTo>
                  <a:pt x="29209" y="444"/>
                </a:lnTo>
                <a:lnTo>
                  <a:pt x="26797" y="139"/>
                </a:lnTo>
                <a:lnTo>
                  <a:pt x="23622" y="0"/>
                </a:lnTo>
                <a:close/>
              </a:path>
            </a:pathLst>
          </a:custGeom>
          <a:solidFill>
            <a:srgbClr val="FFFFFF"/>
          </a:solidFill>
        </p:spPr>
        <p:txBody>
          <a:bodyPr wrap="square" lIns="0" tIns="0" rIns="0" bIns="0" rtlCol="0"/>
          <a:lstStyle/>
          <a:p>
            <a:endParaRPr/>
          </a:p>
        </p:txBody>
      </p:sp>
      <p:sp>
        <p:nvSpPr>
          <p:cNvPr id="19" name="object 19"/>
          <p:cNvSpPr/>
          <p:nvPr/>
        </p:nvSpPr>
        <p:spPr>
          <a:xfrm>
            <a:off x="8327770" y="3917048"/>
            <a:ext cx="39370" cy="194945"/>
          </a:xfrm>
          <a:custGeom>
            <a:avLst/>
            <a:gdLst/>
            <a:ahLst/>
            <a:cxnLst/>
            <a:rect l="l" t="t" r="r" b="b"/>
            <a:pathLst>
              <a:path w="39370" h="194945">
                <a:moveTo>
                  <a:pt x="19684" y="0"/>
                </a:moveTo>
                <a:lnTo>
                  <a:pt x="23622" y="0"/>
                </a:lnTo>
                <a:lnTo>
                  <a:pt x="26797" y="139"/>
                </a:lnTo>
                <a:lnTo>
                  <a:pt x="29209" y="444"/>
                </a:lnTo>
                <a:lnTo>
                  <a:pt x="31750" y="736"/>
                </a:lnTo>
                <a:lnTo>
                  <a:pt x="33654" y="1143"/>
                </a:lnTo>
                <a:lnTo>
                  <a:pt x="35178" y="1638"/>
                </a:lnTo>
                <a:lnTo>
                  <a:pt x="36702" y="2133"/>
                </a:lnTo>
                <a:lnTo>
                  <a:pt x="37719" y="2768"/>
                </a:lnTo>
                <a:lnTo>
                  <a:pt x="38353" y="3568"/>
                </a:lnTo>
                <a:lnTo>
                  <a:pt x="38988" y="4356"/>
                </a:lnTo>
                <a:lnTo>
                  <a:pt x="39370" y="5257"/>
                </a:lnTo>
                <a:lnTo>
                  <a:pt x="39370" y="6248"/>
                </a:lnTo>
                <a:lnTo>
                  <a:pt x="39370" y="188112"/>
                </a:lnTo>
                <a:lnTo>
                  <a:pt x="39370" y="189103"/>
                </a:lnTo>
                <a:lnTo>
                  <a:pt x="38988" y="190004"/>
                </a:lnTo>
                <a:lnTo>
                  <a:pt x="38353" y="190792"/>
                </a:lnTo>
                <a:lnTo>
                  <a:pt x="37719" y="191592"/>
                </a:lnTo>
                <a:lnTo>
                  <a:pt x="36702" y="192227"/>
                </a:lnTo>
                <a:lnTo>
                  <a:pt x="35178" y="192722"/>
                </a:lnTo>
                <a:lnTo>
                  <a:pt x="33654" y="193230"/>
                </a:lnTo>
                <a:lnTo>
                  <a:pt x="31750" y="193624"/>
                </a:lnTo>
                <a:lnTo>
                  <a:pt x="29209" y="193916"/>
                </a:lnTo>
                <a:lnTo>
                  <a:pt x="26797" y="194221"/>
                </a:lnTo>
                <a:lnTo>
                  <a:pt x="23622" y="194360"/>
                </a:lnTo>
                <a:lnTo>
                  <a:pt x="19684" y="194360"/>
                </a:lnTo>
                <a:lnTo>
                  <a:pt x="15875" y="194360"/>
                </a:lnTo>
                <a:lnTo>
                  <a:pt x="12826" y="194221"/>
                </a:lnTo>
                <a:lnTo>
                  <a:pt x="10286" y="193916"/>
                </a:lnTo>
                <a:lnTo>
                  <a:pt x="7747" y="193624"/>
                </a:lnTo>
                <a:lnTo>
                  <a:pt x="1015" y="190792"/>
                </a:lnTo>
                <a:lnTo>
                  <a:pt x="380" y="190004"/>
                </a:lnTo>
                <a:lnTo>
                  <a:pt x="0" y="189103"/>
                </a:lnTo>
                <a:lnTo>
                  <a:pt x="0" y="188112"/>
                </a:lnTo>
                <a:lnTo>
                  <a:pt x="0" y="6248"/>
                </a:lnTo>
                <a:lnTo>
                  <a:pt x="0" y="5257"/>
                </a:lnTo>
                <a:lnTo>
                  <a:pt x="380" y="4356"/>
                </a:lnTo>
                <a:lnTo>
                  <a:pt x="1015" y="3568"/>
                </a:lnTo>
                <a:lnTo>
                  <a:pt x="1650" y="2768"/>
                </a:lnTo>
                <a:lnTo>
                  <a:pt x="2794" y="2133"/>
                </a:lnTo>
                <a:lnTo>
                  <a:pt x="4318" y="1638"/>
                </a:lnTo>
                <a:lnTo>
                  <a:pt x="5842" y="1143"/>
                </a:lnTo>
                <a:lnTo>
                  <a:pt x="7874" y="736"/>
                </a:lnTo>
                <a:lnTo>
                  <a:pt x="10286" y="444"/>
                </a:lnTo>
                <a:lnTo>
                  <a:pt x="12826" y="139"/>
                </a:lnTo>
                <a:lnTo>
                  <a:pt x="15875" y="0"/>
                </a:lnTo>
                <a:lnTo>
                  <a:pt x="19684" y="0"/>
                </a:lnTo>
                <a:close/>
              </a:path>
            </a:pathLst>
          </a:custGeom>
          <a:ln w="3175">
            <a:solidFill>
              <a:srgbClr val="000000"/>
            </a:solidFill>
          </a:ln>
        </p:spPr>
        <p:txBody>
          <a:bodyPr wrap="square" lIns="0" tIns="0" rIns="0" bIns="0" rtlCol="0"/>
          <a:lstStyle/>
          <a:p>
            <a:endParaRPr/>
          </a:p>
        </p:txBody>
      </p:sp>
      <p:sp>
        <p:nvSpPr>
          <p:cNvPr id="20" name="object 20"/>
          <p:cNvSpPr/>
          <p:nvPr/>
        </p:nvSpPr>
        <p:spPr>
          <a:xfrm>
            <a:off x="8260080" y="4337303"/>
            <a:ext cx="171450" cy="244602"/>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8283320" y="4346447"/>
            <a:ext cx="127508" cy="201206"/>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8738616" y="1310627"/>
            <a:ext cx="84581" cy="238518"/>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8762110" y="1320164"/>
            <a:ext cx="39370" cy="194310"/>
          </a:xfrm>
          <a:custGeom>
            <a:avLst/>
            <a:gdLst/>
            <a:ahLst/>
            <a:cxnLst/>
            <a:rect l="l" t="t" r="r" b="b"/>
            <a:pathLst>
              <a:path w="39370" h="194309">
                <a:moveTo>
                  <a:pt x="23622" y="0"/>
                </a:moveTo>
                <a:lnTo>
                  <a:pt x="15875" y="0"/>
                </a:lnTo>
                <a:lnTo>
                  <a:pt x="12827" y="126"/>
                </a:lnTo>
                <a:lnTo>
                  <a:pt x="0" y="5207"/>
                </a:lnTo>
                <a:lnTo>
                  <a:pt x="0" y="189102"/>
                </a:lnTo>
                <a:lnTo>
                  <a:pt x="381" y="189992"/>
                </a:lnTo>
                <a:lnTo>
                  <a:pt x="1650" y="191515"/>
                </a:lnTo>
                <a:lnTo>
                  <a:pt x="2794" y="192277"/>
                </a:lnTo>
                <a:lnTo>
                  <a:pt x="4191" y="192659"/>
                </a:lnTo>
                <a:lnTo>
                  <a:pt x="5715" y="193167"/>
                </a:lnTo>
                <a:lnTo>
                  <a:pt x="7747" y="193548"/>
                </a:lnTo>
                <a:lnTo>
                  <a:pt x="10287" y="193929"/>
                </a:lnTo>
                <a:lnTo>
                  <a:pt x="12827" y="194183"/>
                </a:lnTo>
                <a:lnTo>
                  <a:pt x="15875" y="194310"/>
                </a:lnTo>
                <a:lnTo>
                  <a:pt x="23622" y="194310"/>
                </a:lnTo>
                <a:lnTo>
                  <a:pt x="35179" y="192659"/>
                </a:lnTo>
                <a:lnTo>
                  <a:pt x="36703" y="192277"/>
                </a:lnTo>
                <a:lnTo>
                  <a:pt x="37719" y="191515"/>
                </a:lnTo>
                <a:lnTo>
                  <a:pt x="38989" y="189992"/>
                </a:lnTo>
                <a:lnTo>
                  <a:pt x="39370" y="189102"/>
                </a:lnTo>
                <a:lnTo>
                  <a:pt x="39370" y="5207"/>
                </a:lnTo>
                <a:lnTo>
                  <a:pt x="26797" y="126"/>
                </a:lnTo>
                <a:lnTo>
                  <a:pt x="23622" y="0"/>
                </a:lnTo>
                <a:close/>
              </a:path>
            </a:pathLst>
          </a:custGeom>
          <a:solidFill>
            <a:srgbClr val="FFFFFF"/>
          </a:solidFill>
        </p:spPr>
        <p:txBody>
          <a:bodyPr wrap="square" lIns="0" tIns="0" rIns="0" bIns="0" rtlCol="0"/>
          <a:lstStyle/>
          <a:p>
            <a:endParaRPr/>
          </a:p>
        </p:txBody>
      </p:sp>
      <p:sp>
        <p:nvSpPr>
          <p:cNvPr id="24" name="object 24"/>
          <p:cNvSpPr/>
          <p:nvPr/>
        </p:nvSpPr>
        <p:spPr>
          <a:xfrm>
            <a:off x="8762110" y="1320164"/>
            <a:ext cx="39370" cy="194310"/>
          </a:xfrm>
          <a:custGeom>
            <a:avLst/>
            <a:gdLst/>
            <a:ahLst/>
            <a:cxnLst/>
            <a:rect l="l" t="t" r="r" b="b"/>
            <a:pathLst>
              <a:path w="39370" h="194309">
                <a:moveTo>
                  <a:pt x="19685" y="0"/>
                </a:moveTo>
                <a:lnTo>
                  <a:pt x="23622" y="0"/>
                </a:lnTo>
                <a:lnTo>
                  <a:pt x="26797" y="126"/>
                </a:lnTo>
                <a:lnTo>
                  <a:pt x="39370" y="5207"/>
                </a:lnTo>
                <a:lnTo>
                  <a:pt x="39370" y="6223"/>
                </a:lnTo>
                <a:lnTo>
                  <a:pt x="39370" y="188087"/>
                </a:lnTo>
                <a:lnTo>
                  <a:pt x="39370" y="189102"/>
                </a:lnTo>
                <a:lnTo>
                  <a:pt x="38989" y="189992"/>
                </a:lnTo>
                <a:lnTo>
                  <a:pt x="38354" y="190754"/>
                </a:lnTo>
                <a:lnTo>
                  <a:pt x="37719" y="191515"/>
                </a:lnTo>
                <a:lnTo>
                  <a:pt x="36703" y="192277"/>
                </a:lnTo>
                <a:lnTo>
                  <a:pt x="35179" y="192659"/>
                </a:lnTo>
                <a:lnTo>
                  <a:pt x="33655" y="193167"/>
                </a:lnTo>
                <a:lnTo>
                  <a:pt x="31750" y="193548"/>
                </a:lnTo>
                <a:lnTo>
                  <a:pt x="29210" y="193929"/>
                </a:lnTo>
                <a:lnTo>
                  <a:pt x="26797" y="194183"/>
                </a:lnTo>
                <a:lnTo>
                  <a:pt x="23622" y="194310"/>
                </a:lnTo>
                <a:lnTo>
                  <a:pt x="19685" y="194310"/>
                </a:lnTo>
                <a:lnTo>
                  <a:pt x="15875" y="194310"/>
                </a:lnTo>
                <a:lnTo>
                  <a:pt x="4191" y="192659"/>
                </a:lnTo>
                <a:lnTo>
                  <a:pt x="2794" y="192277"/>
                </a:lnTo>
                <a:lnTo>
                  <a:pt x="1650" y="191515"/>
                </a:lnTo>
                <a:lnTo>
                  <a:pt x="1016" y="190754"/>
                </a:lnTo>
                <a:lnTo>
                  <a:pt x="381" y="189992"/>
                </a:lnTo>
                <a:lnTo>
                  <a:pt x="0" y="189102"/>
                </a:lnTo>
                <a:lnTo>
                  <a:pt x="0" y="188087"/>
                </a:lnTo>
                <a:lnTo>
                  <a:pt x="0" y="6223"/>
                </a:lnTo>
                <a:lnTo>
                  <a:pt x="0" y="5207"/>
                </a:lnTo>
                <a:lnTo>
                  <a:pt x="381" y="4318"/>
                </a:lnTo>
                <a:lnTo>
                  <a:pt x="1016" y="3556"/>
                </a:lnTo>
                <a:lnTo>
                  <a:pt x="1650" y="2794"/>
                </a:lnTo>
                <a:lnTo>
                  <a:pt x="15875" y="0"/>
                </a:lnTo>
                <a:lnTo>
                  <a:pt x="19685" y="0"/>
                </a:lnTo>
                <a:close/>
              </a:path>
            </a:pathLst>
          </a:custGeom>
          <a:ln w="3175">
            <a:solidFill>
              <a:srgbClr val="000000"/>
            </a:solidFill>
          </a:ln>
        </p:spPr>
        <p:txBody>
          <a:bodyPr wrap="square" lIns="0" tIns="0" rIns="0" bIns="0" rtlCol="0"/>
          <a:lstStyle/>
          <a:p>
            <a:endParaRPr/>
          </a:p>
        </p:txBody>
      </p:sp>
      <p:sp>
        <p:nvSpPr>
          <p:cNvPr id="25" name="object 25"/>
          <p:cNvSpPr/>
          <p:nvPr/>
        </p:nvSpPr>
        <p:spPr>
          <a:xfrm>
            <a:off x="8677656" y="1743443"/>
            <a:ext cx="203453" cy="238518"/>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8700261" y="1752345"/>
            <a:ext cx="160655" cy="195833"/>
          </a:xfrm>
          <a:prstGeom prst="rect">
            <a:avLst/>
          </a:prstGeom>
          <a:blipFill>
            <a:blip r:embed="rId15" cstate="print"/>
            <a:stretch>
              <a:fillRect/>
            </a:stretch>
          </a:blipFill>
        </p:spPr>
        <p:txBody>
          <a:bodyPr wrap="square" lIns="0" tIns="0" rIns="0" bIns="0" rtlCol="0"/>
          <a:lstStyle/>
          <a:p>
            <a:endParaRPr/>
          </a:p>
        </p:txBody>
      </p:sp>
      <p:sp>
        <p:nvSpPr>
          <p:cNvPr id="27" name="object 27"/>
          <p:cNvSpPr/>
          <p:nvPr/>
        </p:nvSpPr>
        <p:spPr>
          <a:xfrm>
            <a:off x="8683752" y="2176259"/>
            <a:ext cx="192798" cy="238518"/>
          </a:xfrm>
          <a:prstGeom prst="rect">
            <a:avLst/>
          </a:prstGeom>
          <a:blipFill>
            <a:blip r:embed="rId16" cstate="print"/>
            <a:stretch>
              <a:fillRect/>
            </a:stretch>
          </a:blipFill>
        </p:spPr>
        <p:txBody>
          <a:bodyPr wrap="square" lIns="0" tIns="0" rIns="0" bIns="0" rtlCol="0"/>
          <a:lstStyle/>
          <a:p>
            <a:endParaRPr/>
          </a:p>
        </p:txBody>
      </p:sp>
      <p:sp>
        <p:nvSpPr>
          <p:cNvPr id="28" name="object 28"/>
          <p:cNvSpPr/>
          <p:nvPr/>
        </p:nvSpPr>
        <p:spPr>
          <a:xfrm>
            <a:off x="8706993" y="2185797"/>
            <a:ext cx="149098" cy="195198"/>
          </a:xfrm>
          <a:prstGeom prst="rect">
            <a:avLst/>
          </a:prstGeom>
          <a:blipFill>
            <a:blip r:embed="rId17" cstate="print"/>
            <a:stretch>
              <a:fillRect/>
            </a:stretch>
          </a:blipFill>
        </p:spPr>
        <p:txBody>
          <a:bodyPr wrap="square" lIns="0" tIns="0" rIns="0" bIns="0" rtlCol="0"/>
          <a:lstStyle/>
          <a:p>
            <a:endParaRPr/>
          </a:p>
        </p:txBody>
      </p:sp>
      <p:sp>
        <p:nvSpPr>
          <p:cNvPr id="29" name="object 29"/>
          <p:cNvSpPr/>
          <p:nvPr/>
        </p:nvSpPr>
        <p:spPr>
          <a:xfrm>
            <a:off x="8703564" y="2609075"/>
            <a:ext cx="159232" cy="238518"/>
          </a:xfrm>
          <a:prstGeom prst="rect">
            <a:avLst/>
          </a:prstGeom>
          <a:blipFill>
            <a:blip r:embed="rId18" cstate="print"/>
            <a:stretch>
              <a:fillRect/>
            </a:stretch>
          </a:blipFill>
        </p:spPr>
        <p:txBody>
          <a:bodyPr wrap="square" lIns="0" tIns="0" rIns="0" bIns="0" rtlCol="0"/>
          <a:lstStyle/>
          <a:p>
            <a:endParaRPr/>
          </a:p>
        </p:txBody>
      </p:sp>
      <p:sp>
        <p:nvSpPr>
          <p:cNvPr id="30" name="object 30"/>
          <p:cNvSpPr/>
          <p:nvPr/>
        </p:nvSpPr>
        <p:spPr>
          <a:xfrm>
            <a:off x="8726169" y="2618613"/>
            <a:ext cx="115951" cy="194309"/>
          </a:xfrm>
          <a:prstGeom prst="rect">
            <a:avLst/>
          </a:prstGeom>
          <a:blipFill>
            <a:blip r:embed="rId19" cstate="print"/>
            <a:stretch>
              <a:fillRect/>
            </a:stretch>
          </a:blipFill>
        </p:spPr>
        <p:txBody>
          <a:bodyPr wrap="square" lIns="0" tIns="0" rIns="0" bIns="0" rtlCol="0"/>
          <a:lstStyle/>
          <a:p>
            <a:endParaRPr/>
          </a:p>
        </p:txBody>
      </p:sp>
      <p:sp>
        <p:nvSpPr>
          <p:cNvPr id="31" name="object 31"/>
          <p:cNvSpPr/>
          <p:nvPr/>
        </p:nvSpPr>
        <p:spPr>
          <a:xfrm>
            <a:off x="8671559" y="3034283"/>
            <a:ext cx="209537" cy="244601"/>
          </a:xfrm>
          <a:prstGeom prst="rect">
            <a:avLst/>
          </a:prstGeom>
          <a:blipFill>
            <a:blip r:embed="rId20" cstate="print"/>
            <a:stretch>
              <a:fillRect/>
            </a:stretch>
          </a:blipFill>
        </p:spPr>
        <p:txBody>
          <a:bodyPr wrap="square" lIns="0" tIns="0" rIns="0" bIns="0" rtlCol="0"/>
          <a:lstStyle/>
          <a:p>
            <a:endParaRPr/>
          </a:p>
        </p:txBody>
      </p:sp>
      <p:sp>
        <p:nvSpPr>
          <p:cNvPr id="32" name="object 32"/>
          <p:cNvSpPr/>
          <p:nvPr/>
        </p:nvSpPr>
        <p:spPr>
          <a:xfrm>
            <a:off x="8694801" y="3043554"/>
            <a:ext cx="166370" cy="200913"/>
          </a:xfrm>
          <a:prstGeom prst="rect">
            <a:avLst/>
          </a:prstGeom>
          <a:blipFill>
            <a:blip r:embed="rId21" cstate="print"/>
            <a:stretch>
              <a:fillRect/>
            </a:stretch>
          </a:blipFill>
        </p:spPr>
        <p:txBody>
          <a:bodyPr wrap="square" lIns="0" tIns="0" rIns="0" bIns="0" rtlCol="0"/>
          <a:lstStyle/>
          <a:p>
            <a:endParaRPr/>
          </a:p>
        </p:txBody>
      </p:sp>
      <p:sp>
        <p:nvSpPr>
          <p:cNvPr id="33" name="object 33"/>
          <p:cNvSpPr/>
          <p:nvPr/>
        </p:nvSpPr>
        <p:spPr>
          <a:xfrm>
            <a:off x="8692895" y="3470135"/>
            <a:ext cx="188226" cy="238518"/>
          </a:xfrm>
          <a:prstGeom prst="rect">
            <a:avLst/>
          </a:prstGeom>
          <a:blipFill>
            <a:blip r:embed="rId22" cstate="print"/>
            <a:stretch>
              <a:fillRect/>
            </a:stretch>
          </a:blipFill>
        </p:spPr>
        <p:txBody>
          <a:bodyPr wrap="square" lIns="0" tIns="0" rIns="0" bIns="0" rtlCol="0"/>
          <a:lstStyle/>
          <a:p>
            <a:endParaRPr/>
          </a:p>
        </p:txBody>
      </p:sp>
      <p:sp>
        <p:nvSpPr>
          <p:cNvPr id="34" name="object 34"/>
          <p:cNvSpPr/>
          <p:nvPr/>
        </p:nvSpPr>
        <p:spPr>
          <a:xfrm>
            <a:off x="8715502" y="3479672"/>
            <a:ext cx="144653" cy="195198"/>
          </a:xfrm>
          <a:prstGeom prst="rect">
            <a:avLst/>
          </a:prstGeom>
          <a:blipFill>
            <a:blip r:embed="rId23" cstate="print"/>
            <a:stretch>
              <a:fillRect/>
            </a:stretch>
          </a:blipFill>
        </p:spPr>
        <p:txBody>
          <a:bodyPr wrap="square" lIns="0" tIns="0" rIns="0" bIns="0" rtlCol="0"/>
          <a:lstStyle/>
          <a:p>
            <a:endParaRPr/>
          </a:p>
        </p:txBody>
      </p:sp>
      <p:sp>
        <p:nvSpPr>
          <p:cNvPr id="35" name="object 35"/>
          <p:cNvSpPr/>
          <p:nvPr/>
        </p:nvSpPr>
        <p:spPr>
          <a:xfrm>
            <a:off x="8670035" y="3904488"/>
            <a:ext cx="221742" cy="238518"/>
          </a:xfrm>
          <a:prstGeom prst="rect">
            <a:avLst/>
          </a:prstGeom>
          <a:blipFill>
            <a:blip r:embed="rId3" cstate="print"/>
            <a:stretch>
              <a:fillRect/>
            </a:stretch>
          </a:blipFill>
        </p:spPr>
        <p:txBody>
          <a:bodyPr wrap="square" lIns="0" tIns="0" rIns="0" bIns="0" rtlCol="0"/>
          <a:lstStyle/>
          <a:p>
            <a:endParaRPr/>
          </a:p>
        </p:txBody>
      </p:sp>
      <p:sp>
        <p:nvSpPr>
          <p:cNvPr id="36" name="object 36"/>
          <p:cNvSpPr/>
          <p:nvPr/>
        </p:nvSpPr>
        <p:spPr>
          <a:xfrm>
            <a:off x="8692006" y="3913111"/>
            <a:ext cx="179578" cy="196138"/>
          </a:xfrm>
          <a:prstGeom prst="rect">
            <a:avLst/>
          </a:prstGeom>
          <a:blipFill>
            <a:blip r:embed="rId24" cstate="print"/>
            <a:stretch>
              <a:fillRect/>
            </a:stretch>
          </a:blipFill>
        </p:spPr>
        <p:txBody>
          <a:bodyPr wrap="square" lIns="0" tIns="0" rIns="0" bIns="0" rtlCol="0"/>
          <a:lstStyle/>
          <a:p>
            <a:endParaRPr/>
          </a:p>
        </p:txBody>
      </p:sp>
      <p:sp>
        <p:nvSpPr>
          <p:cNvPr id="37" name="object 37"/>
          <p:cNvSpPr/>
          <p:nvPr/>
        </p:nvSpPr>
        <p:spPr>
          <a:xfrm>
            <a:off x="8714231" y="4337303"/>
            <a:ext cx="150088" cy="238518"/>
          </a:xfrm>
          <a:prstGeom prst="rect">
            <a:avLst/>
          </a:prstGeom>
          <a:blipFill>
            <a:blip r:embed="rId9" cstate="print"/>
            <a:stretch>
              <a:fillRect/>
            </a:stretch>
          </a:blipFill>
        </p:spPr>
        <p:txBody>
          <a:bodyPr wrap="square" lIns="0" tIns="0" rIns="0" bIns="0" rtlCol="0"/>
          <a:lstStyle/>
          <a:p>
            <a:endParaRPr/>
          </a:p>
        </p:txBody>
      </p:sp>
      <p:sp>
        <p:nvSpPr>
          <p:cNvPr id="38" name="object 38"/>
          <p:cNvSpPr/>
          <p:nvPr/>
        </p:nvSpPr>
        <p:spPr>
          <a:xfrm>
            <a:off x="8736838" y="4345927"/>
            <a:ext cx="107696" cy="195249"/>
          </a:xfrm>
          <a:prstGeom prst="rect">
            <a:avLst/>
          </a:prstGeom>
          <a:blipFill>
            <a:blip r:embed="rId25" cstate="print"/>
            <a:stretch>
              <a:fillRect/>
            </a:stretch>
          </a:blipFill>
        </p:spPr>
        <p:txBody>
          <a:bodyPr wrap="square" lIns="0" tIns="0" rIns="0" bIns="0" rtlCol="0"/>
          <a:lstStyle/>
          <a:p>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07032" y="780270"/>
            <a:ext cx="1119504" cy="426952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235695" y="1309103"/>
            <a:ext cx="221742" cy="23851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257667" y="1317752"/>
            <a:ext cx="179578" cy="19608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243316" y="1741919"/>
            <a:ext cx="203453" cy="23851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265921" y="1750822"/>
            <a:ext cx="160655" cy="19583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235695" y="2116848"/>
            <a:ext cx="221742" cy="29640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257667" y="2125472"/>
            <a:ext cx="179578" cy="25399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279892" y="2607551"/>
            <a:ext cx="150088" cy="23851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302497" y="2616200"/>
            <a:ext cx="107696" cy="19519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8304276" y="3040367"/>
            <a:ext cx="84581" cy="238518"/>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8327770" y="3049904"/>
            <a:ext cx="39370" cy="194310"/>
          </a:xfrm>
          <a:custGeom>
            <a:avLst/>
            <a:gdLst/>
            <a:ahLst/>
            <a:cxnLst/>
            <a:rect l="l" t="t" r="r" b="b"/>
            <a:pathLst>
              <a:path w="39370" h="194310">
                <a:moveTo>
                  <a:pt x="23622" y="0"/>
                </a:moveTo>
                <a:lnTo>
                  <a:pt x="15875" y="0"/>
                </a:lnTo>
                <a:lnTo>
                  <a:pt x="12826" y="126"/>
                </a:lnTo>
                <a:lnTo>
                  <a:pt x="0" y="5206"/>
                </a:lnTo>
                <a:lnTo>
                  <a:pt x="0" y="189102"/>
                </a:lnTo>
                <a:lnTo>
                  <a:pt x="380" y="189992"/>
                </a:lnTo>
                <a:lnTo>
                  <a:pt x="1650" y="191515"/>
                </a:lnTo>
                <a:lnTo>
                  <a:pt x="2794" y="192277"/>
                </a:lnTo>
                <a:lnTo>
                  <a:pt x="4190" y="192658"/>
                </a:lnTo>
                <a:lnTo>
                  <a:pt x="5714" y="193167"/>
                </a:lnTo>
                <a:lnTo>
                  <a:pt x="7747" y="193547"/>
                </a:lnTo>
                <a:lnTo>
                  <a:pt x="10286" y="193928"/>
                </a:lnTo>
                <a:lnTo>
                  <a:pt x="12826" y="194182"/>
                </a:lnTo>
                <a:lnTo>
                  <a:pt x="15875" y="194309"/>
                </a:lnTo>
                <a:lnTo>
                  <a:pt x="23622" y="194309"/>
                </a:lnTo>
                <a:lnTo>
                  <a:pt x="35178" y="192658"/>
                </a:lnTo>
                <a:lnTo>
                  <a:pt x="36702" y="192277"/>
                </a:lnTo>
                <a:lnTo>
                  <a:pt x="37719" y="191515"/>
                </a:lnTo>
                <a:lnTo>
                  <a:pt x="38988" y="189992"/>
                </a:lnTo>
                <a:lnTo>
                  <a:pt x="39370" y="189102"/>
                </a:lnTo>
                <a:lnTo>
                  <a:pt x="39370" y="5206"/>
                </a:lnTo>
                <a:lnTo>
                  <a:pt x="26797" y="126"/>
                </a:lnTo>
                <a:lnTo>
                  <a:pt x="23622" y="0"/>
                </a:lnTo>
                <a:close/>
              </a:path>
            </a:pathLst>
          </a:custGeom>
          <a:solidFill>
            <a:srgbClr val="FFFFFF"/>
          </a:solidFill>
        </p:spPr>
        <p:txBody>
          <a:bodyPr wrap="square" lIns="0" tIns="0" rIns="0" bIns="0" rtlCol="0"/>
          <a:lstStyle/>
          <a:p>
            <a:endParaRPr/>
          </a:p>
        </p:txBody>
      </p:sp>
      <p:sp>
        <p:nvSpPr>
          <p:cNvPr id="13" name="object 13"/>
          <p:cNvSpPr/>
          <p:nvPr/>
        </p:nvSpPr>
        <p:spPr>
          <a:xfrm>
            <a:off x="8327770" y="3049904"/>
            <a:ext cx="39370" cy="194310"/>
          </a:xfrm>
          <a:custGeom>
            <a:avLst/>
            <a:gdLst/>
            <a:ahLst/>
            <a:cxnLst/>
            <a:rect l="l" t="t" r="r" b="b"/>
            <a:pathLst>
              <a:path w="39370" h="194310">
                <a:moveTo>
                  <a:pt x="19684" y="0"/>
                </a:moveTo>
                <a:lnTo>
                  <a:pt x="23622" y="0"/>
                </a:lnTo>
                <a:lnTo>
                  <a:pt x="26797" y="126"/>
                </a:lnTo>
                <a:lnTo>
                  <a:pt x="29209" y="381"/>
                </a:lnTo>
                <a:lnTo>
                  <a:pt x="31750" y="762"/>
                </a:lnTo>
                <a:lnTo>
                  <a:pt x="33654" y="1143"/>
                </a:lnTo>
                <a:lnTo>
                  <a:pt x="35178" y="1650"/>
                </a:lnTo>
                <a:lnTo>
                  <a:pt x="36702" y="2158"/>
                </a:lnTo>
                <a:lnTo>
                  <a:pt x="37719" y="2793"/>
                </a:lnTo>
                <a:lnTo>
                  <a:pt x="38353" y="3556"/>
                </a:lnTo>
                <a:lnTo>
                  <a:pt x="38988" y="4318"/>
                </a:lnTo>
                <a:lnTo>
                  <a:pt x="39370" y="5206"/>
                </a:lnTo>
                <a:lnTo>
                  <a:pt x="39370" y="6222"/>
                </a:lnTo>
                <a:lnTo>
                  <a:pt x="39370" y="188087"/>
                </a:lnTo>
                <a:lnTo>
                  <a:pt x="39370" y="189102"/>
                </a:lnTo>
                <a:lnTo>
                  <a:pt x="38988" y="189992"/>
                </a:lnTo>
                <a:lnTo>
                  <a:pt x="38353" y="190753"/>
                </a:lnTo>
                <a:lnTo>
                  <a:pt x="37719" y="191515"/>
                </a:lnTo>
                <a:lnTo>
                  <a:pt x="36702" y="192277"/>
                </a:lnTo>
                <a:lnTo>
                  <a:pt x="35178" y="192658"/>
                </a:lnTo>
                <a:lnTo>
                  <a:pt x="33654" y="193167"/>
                </a:lnTo>
                <a:lnTo>
                  <a:pt x="31750" y="193547"/>
                </a:lnTo>
                <a:lnTo>
                  <a:pt x="29209" y="193928"/>
                </a:lnTo>
                <a:lnTo>
                  <a:pt x="26797" y="194182"/>
                </a:lnTo>
                <a:lnTo>
                  <a:pt x="23622" y="194309"/>
                </a:lnTo>
                <a:lnTo>
                  <a:pt x="19684" y="194309"/>
                </a:lnTo>
                <a:lnTo>
                  <a:pt x="15875" y="194309"/>
                </a:lnTo>
                <a:lnTo>
                  <a:pt x="4190" y="192658"/>
                </a:lnTo>
                <a:lnTo>
                  <a:pt x="2794" y="192277"/>
                </a:lnTo>
                <a:lnTo>
                  <a:pt x="1650" y="191515"/>
                </a:lnTo>
                <a:lnTo>
                  <a:pt x="1015" y="190753"/>
                </a:lnTo>
                <a:lnTo>
                  <a:pt x="380" y="189992"/>
                </a:lnTo>
                <a:lnTo>
                  <a:pt x="0" y="189102"/>
                </a:lnTo>
                <a:lnTo>
                  <a:pt x="0" y="188087"/>
                </a:lnTo>
                <a:lnTo>
                  <a:pt x="0" y="6222"/>
                </a:lnTo>
                <a:lnTo>
                  <a:pt x="0" y="5206"/>
                </a:lnTo>
                <a:lnTo>
                  <a:pt x="380" y="4318"/>
                </a:lnTo>
                <a:lnTo>
                  <a:pt x="1015" y="3556"/>
                </a:lnTo>
                <a:lnTo>
                  <a:pt x="1650" y="2793"/>
                </a:lnTo>
                <a:lnTo>
                  <a:pt x="2794" y="2158"/>
                </a:lnTo>
                <a:lnTo>
                  <a:pt x="4318" y="1650"/>
                </a:lnTo>
                <a:lnTo>
                  <a:pt x="5842" y="1143"/>
                </a:lnTo>
                <a:lnTo>
                  <a:pt x="7874" y="762"/>
                </a:lnTo>
                <a:lnTo>
                  <a:pt x="10286" y="381"/>
                </a:lnTo>
                <a:lnTo>
                  <a:pt x="12826" y="126"/>
                </a:lnTo>
                <a:lnTo>
                  <a:pt x="15875" y="0"/>
                </a:lnTo>
                <a:lnTo>
                  <a:pt x="19684" y="0"/>
                </a:lnTo>
                <a:close/>
              </a:path>
            </a:pathLst>
          </a:custGeom>
          <a:ln w="3175">
            <a:solidFill>
              <a:srgbClr val="000000"/>
            </a:solidFill>
          </a:ln>
        </p:spPr>
        <p:txBody>
          <a:bodyPr wrap="square" lIns="0" tIns="0" rIns="0" bIns="0" rtlCol="0"/>
          <a:lstStyle/>
          <a:p>
            <a:endParaRPr/>
          </a:p>
        </p:txBody>
      </p:sp>
      <p:sp>
        <p:nvSpPr>
          <p:cNvPr id="14" name="object 14"/>
          <p:cNvSpPr/>
          <p:nvPr/>
        </p:nvSpPr>
        <p:spPr>
          <a:xfrm>
            <a:off x="8260080" y="3470147"/>
            <a:ext cx="171450" cy="244601"/>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8283320" y="3479291"/>
            <a:ext cx="127508" cy="201167"/>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8304276" y="3907535"/>
            <a:ext cx="84581" cy="238518"/>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8327770" y="3917048"/>
            <a:ext cx="39370" cy="194945"/>
          </a:xfrm>
          <a:custGeom>
            <a:avLst/>
            <a:gdLst/>
            <a:ahLst/>
            <a:cxnLst/>
            <a:rect l="l" t="t" r="r" b="b"/>
            <a:pathLst>
              <a:path w="39370" h="194945">
                <a:moveTo>
                  <a:pt x="23622" y="0"/>
                </a:moveTo>
                <a:lnTo>
                  <a:pt x="15875" y="0"/>
                </a:lnTo>
                <a:lnTo>
                  <a:pt x="12826" y="139"/>
                </a:lnTo>
                <a:lnTo>
                  <a:pt x="0" y="5257"/>
                </a:lnTo>
                <a:lnTo>
                  <a:pt x="0" y="189103"/>
                </a:lnTo>
                <a:lnTo>
                  <a:pt x="15875" y="194360"/>
                </a:lnTo>
                <a:lnTo>
                  <a:pt x="23622" y="194360"/>
                </a:lnTo>
                <a:lnTo>
                  <a:pt x="26797" y="194221"/>
                </a:lnTo>
                <a:lnTo>
                  <a:pt x="29209" y="193916"/>
                </a:lnTo>
                <a:lnTo>
                  <a:pt x="31750" y="193624"/>
                </a:lnTo>
                <a:lnTo>
                  <a:pt x="39370" y="189103"/>
                </a:lnTo>
                <a:lnTo>
                  <a:pt x="39370" y="5257"/>
                </a:lnTo>
                <a:lnTo>
                  <a:pt x="29209" y="444"/>
                </a:lnTo>
                <a:lnTo>
                  <a:pt x="26797" y="139"/>
                </a:lnTo>
                <a:lnTo>
                  <a:pt x="23622" y="0"/>
                </a:lnTo>
                <a:close/>
              </a:path>
            </a:pathLst>
          </a:custGeom>
          <a:solidFill>
            <a:srgbClr val="FFFFFF"/>
          </a:solidFill>
        </p:spPr>
        <p:txBody>
          <a:bodyPr wrap="square" lIns="0" tIns="0" rIns="0" bIns="0" rtlCol="0"/>
          <a:lstStyle/>
          <a:p>
            <a:endParaRPr/>
          </a:p>
        </p:txBody>
      </p:sp>
      <p:sp>
        <p:nvSpPr>
          <p:cNvPr id="18" name="object 18"/>
          <p:cNvSpPr/>
          <p:nvPr/>
        </p:nvSpPr>
        <p:spPr>
          <a:xfrm>
            <a:off x="8327770" y="3917048"/>
            <a:ext cx="39370" cy="194945"/>
          </a:xfrm>
          <a:custGeom>
            <a:avLst/>
            <a:gdLst/>
            <a:ahLst/>
            <a:cxnLst/>
            <a:rect l="l" t="t" r="r" b="b"/>
            <a:pathLst>
              <a:path w="39370" h="194945">
                <a:moveTo>
                  <a:pt x="19684" y="0"/>
                </a:moveTo>
                <a:lnTo>
                  <a:pt x="23622" y="0"/>
                </a:lnTo>
                <a:lnTo>
                  <a:pt x="26797" y="139"/>
                </a:lnTo>
                <a:lnTo>
                  <a:pt x="29209" y="444"/>
                </a:lnTo>
                <a:lnTo>
                  <a:pt x="31750" y="736"/>
                </a:lnTo>
                <a:lnTo>
                  <a:pt x="33654" y="1143"/>
                </a:lnTo>
                <a:lnTo>
                  <a:pt x="35178" y="1638"/>
                </a:lnTo>
                <a:lnTo>
                  <a:pt x="36702" y="2133"/>
                </a:lnTo>
                <a:lnTo>
                  <a:pt x="37719" y="2768"/>
                </a:lnTo>
                <a:lnTo>
                  <a:pt x="38353" y="3568"/>
                </a:lnTo>
                <a:lnTo>
                  <a:pt x="38988" y="4356"/>
                </a:lnTo>
                <a:lnTo>
                  <a:pt x="39370" y="5257"/>
                </a:lnTo>
                <a:lnTo>
                  <a:pt x="39370" y="6248"/>
                </a:lnTo>
                <a:lnTo>
                  <a:pt x="39370" y="188112"/>
                </a:lnTo>
                <a:lnTo>
                  <a:pt x="39370" y="189103"/>
                </a:lnTo>
                <a:lnTo>
                  <a:pt x="38988" y="190004"/>
                </a:lnTo>
                <a:lnTo>
                  <a:pt x="38353" y="190792"/>
                </a:lnTo>
                <a:lnTo>
                  <a:pt x="37719" y="191592"/>
                </a:lnTo>
                <a:lnTo>
                  <a:pt x="36702" y="192227"/>
                </a:lnTo>
                <a:lnTo>
                  <a:pt x="35178" y="192722"/>
                </a:lnTo>
                <a:lnTo>
                  <a:pt x="33654" y="193230"/>
                </a:lnTo>
                <a:lnTo>
                  <a:pt x="31750" y="193624"/>
                </a:lnTo>
                <a:lnTo>
                  <a:pt x="29209" y="193916"/>
                </a:lnTo>
                <a:lnTo>
                  <a:pt x="26797" y="194221"/>
                </a:lnTo>
                <a:lnTo>
                  <a:pt x="23622" y="194360"/>
                </a:lnTo>
                <a:lnTo>
                  <a:pt x="19684" y="194360"/>
                </a:lnTo>
                <a:lnTo>
                  <a:pt x="15875" y="194360"/>
                </a:lnTo>
                <a:lnTo>
                  <a:pt x="12826" y="194221"/>
                </a:lnTo>
                <a:lnTo>
                  <a:pt x="10286" y="193916"/>
                </a:lnTo>
                <a:lnTo>
                  <a:pt x="7747" y="193624"/>
                </a:lnTo>
                <a:lnTo>
                  <a:pt x="1015" y="190792"/>
                </a:lnTo>
                <a:lnTo>
                  <a:pt x="380" y="190004"/>
                </a:lnTo>
                <a:lnTo>
                  <a:pt x="0" y="189103"/>
                </a:lnTo>
                <a:lnTo>
                  <a:pt x="0" y="188112"/>
                </a:lnTo>
                <a:lnTo>
                  <a:pt x="0" y="6248"/>
                </a:lnTo>
                <a:lnTo>
                  <a:pt x="0" y="5257"/>
                </a:lnTo>
                <a:lnTo>
                  <a:pt x="380" y="4356"/>
                </a:lnTo>
                <a:lnTo>
                  <a:pt x="1015" y="3568"/>
                </a:lnTo>
                <a:lnTo>
                  <a:pt x="1650" y="2768"/>
                </a:lnTo>
                <a:lnTo>
                  <a:pt x="2794" y="2133"/>
                </a:lnTo>
                <a:lnTo>
                  <a:pt x="4318" y="1638"/>
                </a:lnTo>
                <a:lnTo>
                  <a:pt x="5842" y="1143"/>
                </a:lnTo>
                <a:lnTo>
                  <a:pt x="7874" y="736"/>
                </a:lnTo>
                <a:lnTo>
                  <a:pt x="10286" y="444"/>
                </a:lnTo>
                <a:lnTo>
                  <a:pt x="12826" y="139"/>
                </a:lnTo>
                <a:lnTo>
                  <a:pt x="15875" y="0"/>
                </a:lnTo>
                <a:lnTo>
                  <a:pt x="19684" y="0"/>
                </a:lnTo>
                <a:close/>
              </a:path>
            </a:pathLst>
          </a:custGeom>
          <a:ln w="3175">
            <a:solidFill>
              <a:srgbClr val="000000"/>
            </a:solidFill>
          </a:ln>
        </p:spPr>
        <p:txBody>
          <a:bodyPr wrap="square" lIns="0" tIns="0" rIns="0" bIns="0" rtlCol="0"/>
          <a:lstStyle/>
          <a:p>
            <a:endParaRPr/>
          </a:p>
        </p:txBody>
      </p:sp>
      <p:sp>
        <p:nvSpPr>
          <p:cNvPr id="19" name="object 19"/>
          <p:cNvSpPr/>
          <p:nvPr/>
        </p:nvSpPr>
        <p:spPr>
          <a:xfrm>
            <a:off x="8260080" y="4337303"/>
            <a:ext cx="171450" cy="244602"/>
          </a:xfrm>
          <a:prstGeom prst="rect">
            <a:avLst/>
          </a:prstGeom>
          <a:blipFill>
            <a:blip r:embed="rId12" cstate="print"/>
            <a:stretch>
              <a:fillRect/>
            </a:stretch>
          </a:blipFill>
        </p:spPr>
        <p:txBody>
          <a:bodyPr wrap="square" lIns="0" tIns="0" rIns="0" bIns="0" rtlCol="0"/>
          <a:lstStyle/>
          <a:p>
            <a:endParaRPr/>
          </a:p>
        </p:txBody>
      </p:sp>
      <p:sp>
        <p:nvSpPr>
          <p:cNvPr id="20" name="object 20"/>
          <p:cNvSpPr/>
          <p:nvPr/>
        </p:nvSpPr>
        <p:spPr>
          <a:xfrm>
            <a:off x="8283320" y="4346447"/>
            <a:ext cx="127508" cy="201206"/>
          </a:xfrm>
          <a:prstGeom prst="rect">
            <a:avLst/>
          </a:prstGeom>
          <a:blipFill>
            <a:blip r:embed="rId14" cstate="print"/>
            <a:stretch>
              <a:fillRect/>
            </a:stretch>
          </a:blipFill>
        </p:spPr>
        <p:txBody>
          <a:bodyPr wrap="square" lIns="0" tIns="0" rIns="0" bIns="0" rtlCol="0"/>
          <a:lstStyle/>
          <a:p>
            <a:endParaRPr/>
          </a:p>
        </p:txBody>
      </p:sp>
      <p:sp>
        <p:nvSpPr>
          <p:cNvPr id="21" name="object 21"/>
          <p:cNvSpPr/>
          <p:nvPr/>
        </p:nvSpPr>
        <p:spPr>
          <a:xfrm>
            <a:off x="8738616" y="1310627"/>
            <a:ext cx="84581" cy="238518"/>
          </a:xfrm>
          <a:prstGeom prst="rect">
            <a:avLst/>
          </a:prstGeom>
          <a:blipFill>
            <a:blip r:embed="rId11" cstate="print"/>
            <a:stretch>
              <a:fillRect/>
            </a:stretch>
          </a:blipFill>
        </p:spPr>
        <p:txBody>
          <a:bodyPr wrap="square" lIns="0" tIns="0" rIns="0" bIns="0" rtlCol="0"/>
          <a:lstStyle/>
          <a:p>
            <a:endParaRPr/>
          </a:p>
        </p:txBody>
      </p:sp>
      <p:sp>
        <p:nvSpPr>
          <p:cNvPr id="22" name="object 22"/>
          <p:cNvSpPr/>
          <p:nvPr/>
        </p:nvSpPr>
        <p:spPr>
          <a:xfrm>
            <a:off x="8762110" y="1320164"/>
            <a:ext cx="39370" cy="194310"/>
          </a:xfrm>
          <a:custGeom>
            <a:avLst/>
            <a:gdLst/>
            <a:ahLst/>
            <a:cxnLst/>
            <a:rect l="l" t="t" r="r" b="b"/>
            <a:pathLst>
              <a:path w="39370" h="194309">
                <a:moveTo>
                  <a:pt x="23622" y="0"/>
                </a:moveTo>
                <a:lnTo>
                  <a:pt x="15875" y="0"/>
                </a:lnTo>
                <a:lnTo>
                  <a:pt x="12827" y="126"/>
                </a:lnTo>
                <a:lnTo>
                  <a:pt x="0" y="5207"/>
                </a:lnTo>
                <a:lnTo>
                  <a:pt x="0" y="189102"/>
                </a:lnTo>
                <a:lnTo>
                  <a:pt x="381" y="189992"/>
                </a:lnTo>
                <a:lnTo>
                  <a:pt x="1650" y="191515"/>
                </a:lnTo>
                <a:lnTo>
                  <a:pt x="2794" y="192277"/>
                </a:lnTo>
                <a:lnTo>
                  <a:pt x="4191" y="192659"/>
                </a:lnTo>
                <a:lnTo>
                  <a:pt x="5715" y="193167"/>
                </a:lnTo>
                <a:lnTo>
                  <a:pt x="7747" y="193548"/>
                </a:lnTo>
                <a:lnTo>
                  <a:pt x="10287" y="193929"/>
                </a:lnTo>
                <a:lnTo>
                  <a:pt x="12827" y="194183"/>
                </a:lnTo>
                <a:lnTo>
                  <a:pt x="15875" y="194310"/>
                </a:lnTo>
                <a:lnTo>
                  <a:pt x="23622" y="194310"/>
                </a:lnTo>
                <a:lnTo>
                  <a:pt x="35179" y="192659"/>
                </a:lnTo>
                <a:lnTo>
                  <a:pt x="36703" y="192277"/>
                </a:lnTo>
                <a:lnTo>
                  <a:pt x="37719" y="191515"/>
                </a:lnTo>
                <a:lnTo>
                  <a:pt x="38989" y="189992"/>
                </a:lnTo>
                <a:lnTo>
                  <a:pt x="39370" y="189102"/>
                </a:lnTo>
                <a:lnTo>
                  <a:pt x="39370" y="5207"/>
                </a:lnTo>
                <a:lnTo>
                  <a:pt x="26797" y="126"/>
                </a:lnTo>
                <a:lnTo>
                  <a:pt x="23622" y="0"/>
                </a:lnTo>
                <a:close/>
              </a:path>
            </a:pathLst>
          </a:custGeom>
          <a:solidFill>
            <a:srgbClr val="FFFFFF"/>
          </a:solidFill>
        </p:spPr>
        <p:txBody>
          <a:bodyPr wrap="square" lIns="0" tIns="0" rIns="0" bIns="0" rtlCol="0"/>
          <a:lstStyle/>
          <a:p>
            <a:endParaRPr/>
          </a:p>
        </p:txBody>
      </p:sp>
      <p:sp>
        <p:nvSpPr>
          <p:cNvPr id="23" name="object 23"/>
          <p:cNvSpPr/>
          <p:nvPr/>
        </p:nvSpPr>
        <p:spPr>
          <a:xfrm>
            <a:off x="8762110" y="1320164"/>
            <a:ext cx="39370" cy="194310"/>
          </a:xfrm>
          <a:custGeom>
            <a:avLst/>
            <a:gdLst/>
            <a:ahLst/>
            <a:cxnLst/>
            <a:rect l="l" t="t" r="r" b="b"/>
            <a:pathLst>
              <a:path w="39370" h="194309">
                <a:moveTo>
                  <a:pt x="19685" y="0"/>
                </a:moveTo>
                <a:lnTo>
                  <a:pt x="23622" y="0"/>
                </a:lnTo>
                <a:lnTo>
                  <a:pt x="26797" y="126"/>
                </a:lnTo>
                <a:lnTo>
                  <a:pt x="39370" y="5207"/>
                </a:lnTo>
                <a:lnTo>
                  <a:pt x="39370" y="6223"/>
                </a:lnTo>
                <a:lnTo>
                  <a:pt x="39370" y="188087"/>
                </a:lnTo>
                <a:lnTo>
                  <a:pt x="39370" y="189102"/>
                </a:lnTo>
                <a:lnTo>
                  <a:pt x="38989" y="189992"/>
                </a:lnTo>
                <a:lnTo>
                  <a:pt x="38354" y="190754"/>
                </a:lnTo>
                <a:lnTo>
                  <a:pt x="37719" y="191515"/>
                </a:lnTo>
                <a:lnTo>
                  <a:pt x="36703" y="192277"/>
                </a:lnTo>
                <a:lnTo>
                  <a:pt x="35179" y="192659"/>
                </a:lnTo>
                <a:lnTo>
                  <a:pt x="33655" y="193167"/>
                </a:lnTo>
                <a:lnTo>
                  <a:pt x="31750" y="193548"/>
                </a:lnTo>
                <a:lnTo>
                  <a:pt x="29210" y="193929"/>
                </a:lnTo>
                <a:lnTo>
                  <a:pt x="26797" y="194183"/>
                </a:lnTo>
                <a:lnTo>
                  <a:pt x="23622" y="194310"/>
                </a:lnTo>
                <a:lnTo>
                  <a:pt x="19685" y="194310"/>
                </a:lnTo>
                <a:lnTo>
                  <a:pt x="15875" y="194310"/>
                </a:lnTo>
                <a:lnTo>
                  <a:pt x="4191" y="192659"/>
                </a:lnTo>
                <a:lnTo>
                  <a:pt x="2794" y="192277"/>
                </a:lnTo>
                <a:lnTo>
                  <a:pt x="1650" y="191515"/>
                </a:lnTo>
                <a:lnTo>
                  <a:pt x="1016" y="190754"/>
                </a:lnTo>
                <a:lnTo>
                  <a:pt x="381" y="189992"/>
                </a:lnTo>
                <a:lnTo>
                  <a:pt x="0" y="189102"/>
                </a:lnTo>
                <a:lnTo>
                  <a:pt x="0" y="188087"/>
                </a:lnTo>
                <a:lnTo>
                  <a:pt x="0" y="6223"/>
                </a:lnTo>
                <a:lnTo>
                  <a:pt x="0" y="5207"/>
                </a:lnTo>
                <a:lnTo>
                  <a:pt x="381" y="4318"/>
                </a:lnTo>
                <a:lnTo>
                  <a:pt x="1016" y="3556"/>
                </a:lnTo>
                <a:lnTo>
                  <a:pt x="1650" y="2794"/>
                </a:lnTo>
                <a:lnTo>
                  <a:pt x="15875" y="0"/>
                </a:lnTo>
                <a:lnTo>
                  <a:pt x="19685" y="0"/>
                </a:lnTo>
                <a:close/>
              </a:path>
            </a:pathLst>
          </a:custGeom>
          <a:ln w="3175">
            <a:solidFill>
              <a:srgbClr val="000000"/>
            </a:solidFill>
          </a:ln>
        </p:spPr>
        <p:txBody>
          <a:bodyPr wrap="square" lIns="0" tIns="0" rIns="0" bIns="0" rtlCol="0"/>
          <a:lstStyle/>
          <a:p>
            <a:endParaRPr/>
          </a:p>
        </p:txBody>
      </p:sp>
      <p:sp>
        <p:nvSpPr>
          <p:cNvPr id="24" name="object 24"/>
          <p:cNvSpPr/>
          <p:nvPr/>
        </p:nvSpPr>
        <p:spPr>
          <a:xfrm>
            <a:off x="8677656" y="1743443"/>
            <a:ext cx="203453" cy="238518"/>
          </a:xfrm>
          <a:prstGeom prst="rect">
            <a:avLst/>
          </a:prstGeom>
          <a:blipFill>
            <a:blip r:embed="rId5" cstate="print"/>
            <a:stretch>
              <a:fillRect/>
            </a:stretch>
          </a:blipFill>
        </p:spPr>
        <p:txBody>
          <a:bodyPr wrap="square" lIns="0" tIns="0" rIns="0" bIns="0" rtlCol="0"/>
          <a:lstStyle/>
          <a:p>
            <a:endParaRPr/>
          </a:p>
        </p:txBody>
      </p:sp>
      <p:sp>
        <p:nvSpPr>
          <p:cNvPr id="25" name="object 25"/>
          <p:cNvSpPr/>
          <p:nvPr/>
        </p:nvSpPr>
        <p:spPr>
          <a:xfrm>
            <a:off x="8700261" y="1752345"/>
            <a:ext cx="160655" cy="195833"/>
          </a:xfrm>
          <a:prstGeom prst="rect">
            <a:avLst/>
          </a:prstGeom>
          <a:blipFill>
            <a:blip r:embed="rId15" cstate="print"/>
            <a:stretch>
              <a:fillRect/>
            </a:stretch>
          </a:blipFill>
        </p:spPr>
        <p:txBody>
          <a:bodyPr wrap="square" lIns="0" tIns="0" rIns="0" bIns="0" rtlCol="0"/>
          <a:lstStyle/>
          <a:p>
            <a:endParaRPr/>
          </a:p>
        </p:txBody>
      </p:sp>
      <p:sp>
        <p:nvSpPr>
          <p:cNvPr id="26" name="object 26"/>
          <p:cNvSpPr/>
          <p:nvPr/>
        </p:nvSpPr>
        <p:spPr>
          <a:xfrm>
            <a:off x="8683752" y="2176259"/>
            <a:ext cx="192798" cy="238518"/>
          </a:xfrm>
          <a:prstGeom prst="rect">
            <a:avLst/>
          </a:prstGeom>
          <a:blipFill>
            <a:blip r:embed="rId16" cstate="print"/>
            <a:stretch>
              <a:fillRect/>
            </a:stretch>
          </a:blipFill>
        </p:spPr>
        <p:txBody>
          <a:bodyPr wrap="square" lIns="0" tIns="0" rIns="0" bIns="0" rtlCol="0"/>
          <a:lstStyle/>
          <a:p>
            <a:endParaRPr/>
          </a:p>
        </p:txBody>
      </p:sp>
      <p:sp>
        <p:nvSpPr>
          <p:cNvPr id="27" name="object 27"/>
          <p:cNvSpPr/>
          <p:nvPr/>
        </p:nvSpPr>
        <p:spPr>
          <a:xfrm>
            <a:off x="8706993" y="2185797"/>
            <a:ext cx="149098" cy="195198"/>
          </a:xfrm>
          <a:prstGeom prst="rect">
            <a:avLst/>
          </a:prstGeom>
          <a:blipFill>
            <a:blip r:embed="rId17" cstate="print"/>
            <a:stretch>
              <a:fillRect/>
            </a:stretch>
          </a:blipFill>
        </p:spPr>
        <p:txBody>
          <a:bodyPr wrap="square" lIns="0" tIns="0" rIns="0" bIns="0" rtlCol="0"/>
          <a:lstStyle/>
          <a:p>
            <a:endParaRPr/>
          </a:p>
        </p:txBody>
      </p:sp>
      <p:sp>
        <p:nvSpPr>
          <p:cNvPr id="28" name="object 28"/>
          <p:cNvSpPr/>
          <p:nvPr/>
        </p:nvSpPr>
        <p:spPr>
          <a:xfrm>
            <a:off x="8703564" y="2609075"/>
            <a:ext cx="159232" cy="238518"/>
          </a:xfrm>
          <a:prstGeom prst="rect">
            <a:avLst/>
          </a:prstGeom>
          <a:blipFill>
            <a:blip r:embed="rId18" cstate="print"/>
            <a:stretch>
              <a:fillRect/>
            </a:stretch>
          </a:blipFill>
        </p:spPr>
        <p:txBody>
          <a:bodyPr wrap="square" lIns="0" tIns="0" rIns="0" bIns="0" rtlCol="0"/>
          <a:lstStyle/>
          <a:p>
            <a:endParaRPr/>
          </a:p>
        </p:txBody>
      </p:sp>
      <p:sp>
        <p:nvSpPr>
          <p:cNvPr id="29" name="object 29"/>
          <p:cNvSpPr/>
          <p:nvPr/>
        </p:nvSpPr>
        <p:spPr>
          <a:xfrm>
            <a:off x="8726169" y="2618613"/>
            <a:ext cx="115951" cy="194309"/>
          </a:xfrm>
          <a:prstGeom prst="rect">
            <a:avLst/>
          </a:prstGeom>
          <a:blipFill>
            <a:blip r:embed="rId19" cstate="print"/>
            <a:stretch>
              <a:fillRect/>
            </a:stretch>
          </a:blipFill>
        </p:spPr>
        <p:txBody>
          <a:bodyPr wrap="square" lIns="0" tIns="0" rIns="0" bIns="0" rtlCol="0"/>
          <a:lstStyle/>
          <a:p>
            <a:endParaRPr/>
          </a:p>
        </p:txBody>
      </p:sp>
      <p:sp>
        <p:nvSpPr>
          <p:cNvPr id="30" name="object 30"/>
          <p:cNvSpPr/>
          <p:nvPr/>
        </p:nvSpPr>
        <p:spPr>
          <a:xfrm>
            <a:off x="8671559" y="3034283"/>
            <a:ext cx="209537" cy="244601"/>
          </a:xfrm>
          <a:prstGeom prst="rect">
            <a:avLst/>
          </a:prstGeom>
          <a:blipFill>
            <a:blip r:embed="rId20" cstate="print"/>
            <a:stretch>
              <a:fillRect/>
            </a:stretch>
          </a:blipFill>
        </p:spPr>
        <p:txBody>
          <a:bodyPr wrap="square" lIns="0" tIns="0" rIns="0" bIns="0" rtlCol="0"/>
          <a:lstStyle/>
          <a:p>
            <a:endParaRPr/>
          </a:p>
        </p:txBody>
      </p:sp>
      <p:sp>
        <p:nvSpPr>
          <p:cNvPr id="31" name="object 31"/>
          <p:cNvSpPr/>
          <p:nvPr/>
        </p:nvSpPr>
        <p:spPr>
          <a:xfrm>
            <a:off x="8694801" y="3043554"/>
            <a:ext cx="166370" cy="200913"/>
          </a:xfrm>
          <a:prstGeom prst="rect">
            <a:avLst/>
          </a:prstGeom>
          <a:blipFill>
            <a:blip r:embed="rId21" cstate="print"/>
            <a:stretch>
              <a:fillRect/>
            </a:stretch>
          </a:blipFill>
        </p:spPr>
        <p:txBody>
          <a:bodyPr wrap="square" lIns="0" tIns="0" rIns="0" bIns="0" rtlCol="0"/>
          <a:lstStyle/>
          <a:p>
            <a:endParaRPr/>
          </a:p>
        </p:txBody>
      </p:sp>
      <p:sp>
        <p:nvSpPr>
          <p:cNvPr id="32" name="object 32"/>
          <p:cNvSpPr/>
          <p:nvPr/>
        </p:nvSpPr>
        <p:spPr>
          <a:xfrm>
            <a:off x="8692895" y="3470135"/>
            <a:ext cx="188226" cy="238518"/>
          </a:xfrm>
          <a:prstGeom prst="rect">
            <a:avLst/>
          </a:prstGeom>
          <a:blipFill>
            <a:blip r:embed="rId22" cstate="print"/>
            <a:stretch>
              <a:fillRect/>
            </a:stretch>
          </a:blipFill>
        </p:spPr>
        <p:txBody>
          <a:bodyPr wrap="square" lIns="0" tIns="0" rIns="0" bIns="0" rtlCol="0"/>
          <a:lstStyle/>
          <a:p>
            <a:endParaRPr/>
          </a:p>
        </p:txBody>
      </p:sp>
      <p:sp>
        <p:nvSpPr>
          <p:cNvPr id="33" name="object 33"/>
          <p:cNvSpPr/>
          <p:nvPr/>
        </p:nvSpPr>
        <p:spPr>
          <a:xfrm>
            <a:off x="8715502" y="3479672"/>
            <a:ext cx="144653" cy="195198"/>
          </a:xfrm>
          <a:prstGeom prst="rect">
            <a:avLst/>
          </a:prstGeom>
          <a:blipFill>
            <a:blip r:embed="rId23" cstate="print"/>
            <a:stretch>
              <a:fillRect/>
            </a:stretch>
          </a:blipFill>
        </p:spPr>
        <p:txBody>
          <a:bodyPr wrap="square" lIns="0" tIns="0" rIns="0" bIns="0" rtlCol="0"/>
          <a:lstStyle/>
          <a:p>
            <a:endParaRPr/>
          </a:p>
        </p:txBody>
      </p:sp>
      <p:sp>
        <p:nvSpPr>
          <p:cNvPr id="34" name="object 34"/>
          <p:cNvSpPr/>
          <p:nvPr/>
        </p:nvSpPr>
        <p:spPr>
          <a:xfrm>
            <a:off x="8670035" y="3904488"/>
            <a:ext cx="221742" cy="238518"/>
          </a:xfrm>
          <a:prstGeom prst="rect">
            <a:avLst/>
          </a:prstGeom>
          <a:blipFill>
            <a:blip r:embed="rId3" cstate="print"/>
            <a:stretch>
              <a:fillRect/>
            </a:stretch>
          </a:blipFill>
        </p:spPr>
        <p:txBody>
          <a:bodyPr wrap="square" lIns="0" tIns="0" rIns="0" bIns="0" rtlCol="0"/>
          <a:lstStyle/>
          <a:p>
            <a:endParaRPr/>
          </a:p>
        </p:txBody>
      </p:sp>
      <p:sp>
        <p:nvSpPr>
          <p:cNvPr id="35" name="object 35"/>
          <p:cNvSpPr/>
          <p:nvPr/>
        </p:nvSpPr>
        <p:spPr>
          <a:xfrm>
            <a:off x="8692006" y="3913111"/>
            <a:ext cx="179578" cy="196138"/>
          </a:xfrm>
          <a:prstGeom prst="rect">
            <a:avLst/>
          </a:prstGeom>
          <a:blipFill>
            <a:blip r:embed="rId24" cstate="print"/>
            <a:stretch>
              <a:fillRect/>
            </a:stretch>
          </a:blipFill>
        </p:spPr>
        <p:txBody>
          <a:bodyPr wrap="square" lIns="0" tIns="0" rIns="0" bIns="0" rtlCol="0"/>
          <a:lstStyle/>
          <a:p>
            <a:endParaRPr/>
          </a:p>
        </p:txBody>
      </p:sp>
      <p:sp>
        <p:nvSpPr>
          <p:cNvPr id="36" name="object 36"/>
          <p:cNvSpPr/>
          <p:nvPr/>
        </p:nvSpPr>
        <p:spPr>
          <a:xfrm>
            <a:off x="8714231" y="4337303"/>
            <a:ext cx="150088" cy="238518"/>
          </a:xfrm>
          <a:prstGeom prst="rect">
            <a:avLst/>
          </a:prstGeom>
          <a:blipFill>
            <a:blip r:embed="rId9" cstate="print"/>
            <a:stretch>
              <a:fillRect/>
            </a:stretch>
          </a:blipFill>
        </p:spPr>
        <p:txBody>
          <a:bodyPr wrap="square" lIns="0" tIns="0" rIns="0" bIns="0" rtlCol="0"/>
          <a:lstStyle/>
          <a:p>
            <a:endParaRPr/>
          </a:p>
        </p:txBody>
      </p:sp>
      <p:sp>
        <p:nvSpPr>
          <p:cNvPr id="37" name="object 37"/>
          <p:cNvSpPr/>
          <p:nvPr/>
        </p:nvSpPr>
        <p:spPr>
          <a:xfrm>
            <a:off x="8736838" y="4345927"/>
            <a:ext cx="107696" cy="195249"/>
          </a:xfrm>
          <a:prstGeom prst="rect">
            <a:avLst/>
          </a:prstGeom>
          <a:blipFill>
            <a:blip r:embed="rId25" cstate="print"/>
            <a:stretch>
              <a:fillRect/>
            </a:stretch>
          </a:blipFill>
        </p:spPr>
        <p:txBody>
          <a:bodyPr wrap="square" lIns="0" tIns="0" rIns="0" bIns="0" rtlCol="0"/>
          <a:lstStyle/>
          <a:p>
            <a:endParaRPr/>
          </a:p>
        </p:txBody>
      </p:sp>
      <p:sp>
        <p:nvSpPr>
          <p:cNvPr id="38" name="object 38"/>
          <p:cNvSpPr txBox="1"/>
          <p:nvPr/>
        </p:nvSpPr>
        <p:spPr>
          <a:xfrm>
            <a:off x="865022" y="967825"/>
            <a:ext cx="861060" cy="170815"/>
          </a:xfrm>
          <a:prstGeom prst="rect">
            <a:avLst/>
          </a:prstGeom>
        </p:spPr>
        <p:txBody>
          <a:bodyPr vert="horz" wrap="square" lIns="0" tIns="0" rIns="0" bIns="0" rtlCol="0">
            <a:spAutoFit/>
          </a:bodyPr>
          <a:lstStyle/>
          <a:p>
            <a:pPr>
              <a:lnSpc>
                <a:spcPts val="1325"/>
              </a:lnSpc>
            </a:pPr>
            <a:r>
              <a:rPr sz="1200" b="1" spc="-5" dirty="0">
                <a:solidFill>
                  <a:srgbClr val="FFFFFF"/>
                </a:solidFill>
                <a:latin typeface="Arial"/>
                <a:cs typeface="Arial"/>
              </a:rPr>
              <a:t>CON</a:t>
            </a:r>
            <a:r>
              <a:rPr sz="1200" b="1" spc="-10" dirty="0">
                <a:solidFill>
                  <a:srgbClr val="FFFFFF"/>
                </a:solidFill>
                <a:latin typeface="Arial"/>
                <a:cs typeface="Arial"/>
              </a:rPr>
              <a:t>C</a:t>
            </a:r>
            <a:r>
              <a:rPr sz="1200" b="1" dirty="0">
                <a:solidFill>
                  <a:srgbClr val="FFFFFF"/>
                </a:solidFill>
                <a:latin typeface="Arial"/>
                <a:cs typeface="Arial"/>
              </a:rPr>
              <a:t>EP</a:t>
            </a:r>
            <a:r>
              <a:rPr sz="1200" b="1" spc="-30" dirty="0">
                <a:solidFill>
                  <a:srgbClr val="FFFFFF"/>
                </a:solidFill>
                <a:latin typeface="Arial"/>
                <a:cs typeface="Arial"/>
              </a:rPr>
              <a:t>T</a:t>
            </a:r>
            <a:r>
              <a:rPr sz="1200" b="1" dirty="0">
                <a:solidFill>
                  <a:srgbClr val="FFFFFF"/>
                </a:solidFill>
                <a:latin typeface="Arial"/>
                <a:cs typeface="Arial"/>
              </a:rPr>
              <a:t>O</a:t>
            </a:r>
            <a:endParaRPr sz="1200">
              <a:latin typeface="Arial"/>
              <a:cs typeface="Arial"/>
            </a:endParaRPr>
          </a:p>
        </p:txBody>
      </p:sp>
      <p:sp>
        <p:nvSpPr>
          <p:cNvPr id="39" name="object 39"/>
          <p:cNvSpPr txBox="1"/>
          <p:nvPr/>
        </p:nvSpPr>
        <p:spPr>
          <a:xfrm>
            <a:off x="4539360" y="967825"/>
            <a:ext cx="1059180" cy="170815"/>
          </a:xfrm>
          <a:prstGeom prst="rect">
            <a:avLst/>
          </a:prstGeom>
        </p:spPr>
        <p:txBody>
          <a:bodyPr vert="horz" wrap="square" lIns="0" tIns="0" rIns="0" bIns="0" rtlCol="0">
            <a:spAutoFit/>
          </a:bodyPr>
          <a:lstStyle/>
          <a:p>
            <a:pPr>
              <a:lnSpc>
                <a:spcPts val="1325"/>
              </a:lnSpc>
            </a:pPr>
            <a:r>
              <a:rPr sz="1200" b="1" spc="-5" dirty="0">
                <a:solidFill>
                  <a:srgbClr val="FFFFFF"/>
                </a:solidFill>
                <a:latin typeface="Arial"/>
                <a:cs typeface="Arial"/>
              </a:rPr>
              <a:t>DESC</a:t>
            </a:r>
            <a:r>
              <a:rPr sz="1200" b="1" spc="-10" dirty="0">
                <a:solidFill>
                  <a:srgbClr val="FFFFFF"/>
                </a:solidFill>
                <a:latin typeface="Arial"/>
                <a:cs typeface="Arial"/>
              </a:rPr>
              <a:t>R</a:t>
            </a:r>
            <a:r>
              <a:rPr sz="1200" b="1" dirty="0">
                <a:solidFill>
                  <a:srgbClr val="FFFFFF"/>
                </a:solidFill>
                <a:latin typeface="Arial"/>
                <a:cs typeface="Arial"/>
              </a:rPr>
              <a:t>IPCIÓN</a:t>
            </a:r>
            <a:endParaRPr sz="1200">
              <a:latin typeface="Arial"/>
              <a:cs typeface="Arial"/>
            </a:endParaRPr>
          </a:p>
        </p:txBody>
      </p:sp>
      <p:sp>
        <p:nvSpPr>
          <p:cNvPr id="40" name="object 40"/>
          <p:cNvSpPr txBox="1"/>
          <p:nvPr/>
        </p:nvSpPr>
        <p:spPr>
          <a:xfrm>
            <a:off x="430128" y="2211340"/>
            <a:ext cx="511175" cy="1804670"/>
          </a:xfrm>
          <a:prstGeom prst="rect">
            <a:avLst/>
          </a:prstGeom>
        </p:spPr>
        <p:txBody>
          <a:bodyPr vert="horz" wrap="square" lIns="0" tIns="1346835" rIns="0" bIns="0" rtlCol="0">
            <a:spAutoFit/>
          </a:bodyPr>
          <a:lstStyle/>
          <a:p>
            <a:pPr>
              <a:lnSpc>
                <a:spcPts val="3600"/>
              </a:lnSpc>
              <a:spcBef>
                <a:spcPts val="10605"/>
              </a:spcBef>
            </a:pPr>
            <a:r>
              <a:rPr sz="3600" b="1" dirty="0">
                <a:solidFill>
                  <a:srgbClr val="FFFFFF"/>
                </a:solidFill>
                <a:latin typeface="Arial"/>
                <a:cs typeface="Arial"/>
              </a:rPr>
              <a:t>MEDIDA</a:t>
            </a:r>
            <a:endParaRPr sz="3600">
              <a:latin typeface="Arial"/>
              <a:cs typeface="Arial"/>
            </a:endParaRPr>
          </a:p>
        </p:txBody>
      </p:sp>
      <p:sp>
        <p:nvSpPr>
          <p:cNvPr id="41" name="object 41"/>
          <p:cNvSpPr txBox="1"/>
          <p:nvPr/>
        </p:nvSpPr>
        <p:spPr>
          <a:xfrm>
            <a:off x="1086611" y="1552787"/>
            <a:ext cx="901065" cy="170815"/>
          </a:xfrm>
          <a:prstGeom prst="rect">
            <a:avLst/>
          </a:prstGeom>
        </p:spPr>
        <p:txBody>
          <a:bodyPr vert="horz" wrap="square" lIns="0" tIns="0" rIns="0" bIns="0" rtlCol="0">
            <a:spAutoFit/>
          </a:bodyPr>
          <a:lstStyle/>
          <a:p>
            <a:pPr>
              <a:lnSpc>
                <a:spcPts val="1325"/>
              </a:lnSpc>
            </a:pPr>
            <a:r>
              <a:rPr sz="1200" b="1" spc="-5" dirty="0">
                <a:latin typeface="Arial"/>
                <a:cs typeface="Arial"/>
              </a:rPr>
              <a:t>C</a:t>
            </a:r>
            <a:r>
              <a:rPr sz="1200" b="1" spc="-130" dirty="0">
                <a:latin typeface="Arial"/>
                <a:cs typeface="Arial"/>
              </a:rPr>
              <a:t>A</a:t>
            </a:r>
            <a:r>
              <a:rPr sz="1200" b="1" dirty="0">
                <a:latin typeface="Arial"/>
                <a:cs typeface="Arial"/>
              </a:rPr>
              <a:t>TEGOR</a:t>
            </a:r>
            <a:r>
              <a:rPr sz="1200" b="1" spc="10" dirty="0">
                <a:latin typeface="Arial"/>
                <a:cs typeface="Arial"/>
              </a:rPr>
              <a:t>Í</a:t>
            </a:r>
            <a:r>
              <a:rPr sz="1200" b="1" spc="-5" dirty="0">
                <a:latin typeface="Arial"/>
                <a:cs typeface="Arial"/>
              </a:rPr>
              <a:t>A</a:t>
            </a:r>
            <a:endParaRPr sz="1200">
              <a:latin typeface="Arial"/>
              <a:cs typeface="Arial"/>
            </a:endParaRPr>
          </a:p>
        </p:txBody>
      </p:sp>
      <p:sp>
        <p:nvSpPr>
          <p:cNvPr id="42" name="object 42"/>
          <p:cNvSpPr txBox="1"/>
          <p:nvPr/>
        </p:nvSpPr>
        <p:spPr>
          <a:xfrm>
            <a:off x="2331466" y="1277810"/>
            <a:ext cx="5474335" cy="720090"/>
          </a:xfrm>
          <a:prstGeom prst="rect">
            <a:avLst/>
          </a:prstGeom>
        </p:spPr>
        <p:txBody>
          <a:bodyPr vert="horz" wrap="square" lIns="0" tIns="0" rIns="0" bIns="0" rtlCol="0">
            <a:spAutoFit/>
          </a:bodyPr>
          <a:lstStyle/>
          <a:p>
            <a:pPr algn="just">
              <a:lnSpc>
                <a:spcPts val="1330"/>
              </a:lnSpc>
            </a:pPr>
            <a:r>
              <a:rPr sz="1200" dirty="0">
                <a:latin typeface="Arial"/>
                <a:cs typeface="Arial"/>
              </a:rPr>
              <a:t>Se </a:t>
            </a:r>
            <a:r>
              <a:rPr sz="1200" spc="-5" dirty="0">
                <a:latin typeface="Arial"/>
                <a:cs typeface="Arial"/>
              </a:rPr>
              <a:t>registra </a:t>
            </a:r>
            <a:r>
              <a:rPr sz="1200" spc="-10" dirty="0">
                <a:latin typeface="Arial"/>
                <a:cs typeface="Arial"/>
              </a:rPr>
              <a:t>la </a:t>
            </a:r>
            <a:r>
              <a:rPr sz="1200" spc="-15" dirty="0">
                <a:latin typeface="Arial"/>
                <a:cs typeface="Arial"/>
              </a:rPr>
              <a:t>CATEGORÍA </a:t>
            </a:r>
            <a:r>
              <a:rPr sz="1200" dirty="0">
                <a:latin typeface="Arial"/>
                <a:cs typeface="Arial"/>
              </a:rPr>
              <a:t>en </a:t>
            </a:r>
            <a:r>
              <a:rPr sz="1200" spc="-5" dirty="0">
                <a:latin typeface="Arial"/>
                <a:cs typeface="Arial"/>
              </a:rPr>
              <a:t>la</a:t>
            </a:r>
            <a:r>
              <a:rPr sz="1200" spc="-175" dirty="0">
                <a:latin typeface="Arial"/>
                <a:cs typeface="Arial"/>
              </a:rPr>
              <a:t> </a:t>
            </a:r>
            <a:r>
              <a:rPr sz="1200" spc="-10" dirty="0">
                <a:latin typeface="Arial"/>
                <a:cs typeface="Arial"/>
              </a:rPr>
              <a:t>cual se </a:t>
            </a:r>
            <a:r>
              <a:rPr sz="1200" spc="-5" dirty="0">
                <a:latin typeface="Arial"/>
                <a:cs typeface="Arial"/>
              </a:rPr>
              <a:t>clasifica </a:t>
            </a:r>
            <a:r>
              <a:rPr sz="1200" spc="-10" dirty="0">
                <a:latin typeface="Arial"/>
                <a:cs typeface="Arial"/>
              </a:rPr>
              <a:t>la medida </a:t>
            </a:r>
            <a:r>
              <a:rPr sz="1200" b="1" spc="-5" dirty="0">
                <a:latin typeface="Arial"/>
                <a:cs typeface="Arial"/>
              </a:rPr>
              <a:t>(Reorganización</a:t>
            </a:r>
            <a:endParaRPr sz="1200">
              <a:latin typeface="Arial"/>
              <a:cs typeface="Arial"/>
            </a:endParaRPr>
          </a:p>
          <a:p>
            <a:pPr algn="just">
              <a:lnSpc>
                <a:spcPct val="100000"/>
              </a:lnSpc>
            </a:pPr>
            <a:r>
              <a:rPr sz="1200" b="1" spc="-5" dirty="0">
                <a:latin typeface="Arial"/>
                <a:cs typeface="Arial"/>
              </a:rPr>
              <a:t>Administrativa; </a:t>
            </a:r>
            <a:r>
              <a:rPr sz="1200" b="1" dirty="0">
                <a:latin typeface="Arial"/>
                <a:cs typeface="Arial"/>
              </a:rPr>
              <a:t>Fortalecimiento </a:t>
            </a:r>
            <a:r>
              <a:rPr sz="1200" b="1" spc="-5" dirty="0">
                <a:latin typeface="Arial"/>
                <a:cs typeface="Arial"/>
              </a:rPr>
              <a:t>de Ingresos; Racionalización de Gastos;  Saneamiento de Pasivos; Reestructuración de </a:t>
            </a:r>
            <a:r>
              <a:rPr sz="1200" b="1" dirty="0">
                <a:latin typeface="Arial"/>
                <a:cs typeface="Arial"/>
              </a:rPr>
              <a:t>la </a:t>
            </a:r>
            <a:r>
              <a:rPr sz="1200" b="1" spc="-5" dirty="0">
                <a:latin typeface="Arial"/>
                <a:cs typeface="Arial"/>
              </a:rPr>
              <a:t>Deuda)</a:t>
            </a:r>
            <a:r>
              <a:rPr sz="1200" spc="-5" dirty="0">
                <a:latin typeface="Arial"/>
                <a:cs typeface="Arial"/>
              </a:rPr>
              <a:t>. </a:t>
            </a:r>
            <a:r>
              <a:rPr sz="1200" dirty="0">
                <a:latin typeface="Arial"/>
                <a:cs typeface="Arial"/>
              </a:rPr>
              <a:t>Esta </a:t>
            </a:r>
            <a:r>
              <a:rPr sz="1200" spc="-10" dirty="0">
                <a:latin typeface="Arial"/>
                <a:cs typeface="Arial"/>
              </a:rPr>
              <a:t>debe  </a:t>
            </a:r>
            <a:r>
              <a:rPr sz="1200" spc="-5" dirty="0">
                <a:latin typeface="Arial"/>
                <a:cs typeface="Arial"/>
              </a:rPr>
              <a:t>corresponder fielmente a la registrada en el cuadro</a:t>
            </a:r>
            <a:r>
              <a:rPr sz="1200" spc="-80" dirty="0">
                <a:latin typeface="Arial"/>
                <a:cs typeface="Arial"/>
              </a:rPr>
              <a:t> </a:t>
            </a:r>
            <a:r>
              <a:rPr sz="1200" spc="-5" dirty="0">
                <a:latin typeface="Arial"/>
                <a:cs typeface="Arial"/>
              </a:rPr>
              <a:t>31.</a:t>
            </a:r>
            <a:endParaRPr sz="1200">
              <a:latin typeface="Arial"/>
              <a:cs typeface="Arial"/>
            </a:endParaRPr>
          </a:p>
        </p:txBody>
      </p:sp>
      <p:sp>
        <p:nvSpPr>
          <p:cNvPr id="43" name="object 43"/>
          <p:cNvSpPr txBox="1"/>
          <p:nvPr/>
        </p:nvSpPr>
        <p:spPr>
          <a:xfrm>
            <a:off x="1086611" y="2218140"/>
            <a:ext cx="729615" cy="170815"/>
          </a:xfrm>
          <a:prstGeom prst="rect">
            <a:avLst/>
          </a:prstGeom>
        </p:spPr>
        <p:txBody>
          <a:bodyPr vert="horz" wrap="square" lIns="0" tIns="0" rIns="0" bIns="0" rtlCol="0">
            <a:spAutoFit/>
          </a:bodyPr>
          <a:lstStyle/>
          <a:p>
            <a:pPr>
              <a:lnSpc>
                <a:spcPts val="1325"/>
              </a:lnSpc>
            </a:pPr>
            <a:r>
              <a:rPr sz="1200" b="1" spc="-45" dirty="0">
                <a:latin typeface="Arial"/>
                <a:cs typeface="Arial"/>
              </a:rPr>
              <a:t>A</a:t>
            </a:r>
            <a:r>
              <a:rPr sz="1200" b="1" dirty="0">
                <a:latin typeface="Arial"/>
                <a:cs typeface="Arial"/>
              </a:rPr>
              <a:t>SPEC</a:t>
            </a:r>
            <a:r>
              <a:rPr sz="1200" b="1" spc="-30" dirty="0">
                <a:latin typeface="Arial"/>
                <a:cs typeface="Arial"/>
              </a:rPr>
              <a:t>T</a:t>
            </a:r>
            <a:r>
              <a:rPr sz="1200" b="1" dirty="0">
                <a:latin typeface="Arial"/>
                <a:cs typeface="Arial"/>
              </a:rPr>
              <a:t>O</a:t>
            </a:r>
            <a:endParaRPr sz="1200">
              <a:latin typeface="Arial"/>
              <a:cs typeface="Arial"/>
            </a:endParaRPr>
          </a:p>
        </p:txBody>
      </p:sp>
      <p:sp>
        <p:nvSpPr>
          <p:cNvPr id="44" name="object 44"/>
          <p:cNvSpPr txBox="1"/>
          <p:nvPr/>
        </p:nvSpPr>
        <p:spPr>
          <a:xfrm>
            <a:off x="2331466" y="2218140"/>
            <a:ext cx="1288415" cy="170815"/>
          </a:xfrm>
          <a:prstGeom prst="rect">
            <a:avLst/>
          </a:prstGeom>
        </p:spPr>
        <p:txBody>
          <a:bodyPr vert="horz" wrap="square" lIns="0" tIns="0" rIns="0" bIns="0" rtlCol="0">
            <a:spAutoFit/>
          </a:bodyPr>
          <a:lstStyle/>
          <a:p>
            <a:pPr>
              <a:lnSpc>
                <a:spcPts val="1325"/>
              </a:lnSpc>
            </a:pPr>
            <a:r>
              <a:rPr sz="1200" dirty="0">
                <a:latin typeface="Arial"/>
                <a:cs typeface="Arial"/>
              </a:rPr>
              <a:t>A</a:t>
            </a:r>
            <a:r>
              <a:rPr sz="1200" spc="-5" dirty="0">
                <a:latin typeface="Arial"/>
                <a:cs typeface="Arial"/>
              </a:rPr>
              <a:t>D</a:t>
            </a:r>
            <a:r>
              <a:rPr sz="1200" spc="-15" dirty="0">
                <a:latin typeface="Arial"/>
                <a:cs typeface="Arial"/>
              </a:rPr>
              <a:t>M</a:t>
            </a:r>
            <a:r>
              <a:rPr sz="1200" dirty="0">
                <a:latin typeface="Arial"/>
                <a:cs typeface="Arial"/>
              </a:rPr>
              <a:t>INIS</a:t>
            </a:r>
            <a:r>
              <a:rPr sz="1200" spc="5" dirty="0">
                <a:latin typeface="Arial"/>
                <a:cs typeface="Arial"/>
              </a:rPr>
              <a:t>T</a:t>
            </a:r>
            <a:r>
              <a:rPr sz="1200" spc="-5" dirty="0">
                <a:latin typeface="Arial"/>
                <a:cs typeface="Arial"/>
              </a:rPr>
              <a:t>R</a:t>
            </a:r>
            <a:r>
              <a:rPr sz="1200" spc="-90" dirty="0">
                <a:latin typeface="Arial"/>
                <a:cs typeface="Arial"/>
              </a:rPr>
              <a:t>A</a:t>
            </a:r>
            <a:r>
              <a:rPr sz="1200" spc="5" dirty="0">
                <a:latin typeface="Arial"/>
                <a:cs typeface="Arial"/>
              </a:rPr>
              <a:t>T</a:t>
            </a:r>
            <a:r>
              <a:rPr sz="1200" dirty="0">
                <a:latin typeface="Arial"/>
                <a:cs typeface="Arial"/>
              </a:rPr>
              <a:t>IVO</a:t>
            </a:r>
            <a:endParaRPr sz="1200">
              <a:latin typeface="Arial"/>
              <a:cs typeface="Arial"/>
            </a:endParaRPr>
          </a:p>
        </p:txBody>
      </p:sp>
      <p:sp>
        <p:nvSpPr>
          <p:cNvPr id="45" name="object 45"/>
          <p:cNvSpPr txBox="1"/>
          <p:nvPr/>
        </p:nvSpPr>
        <p:spPr>
          <a:xfrm>
            <a:off x="1086611" y="2738713"/>
            <a:ext cx="356235" cy="170815"/>
          </a:xfrm>
          <a:prstGeom prst="rect">
            <a:avLst/>
          </a:prstGeom>
        </p:spPr>
        <p:txBody>
          <a:bodyPr vert="horz" wrap="square" lIns="0" tIns="0" rIns="0" bIns="0" rtlCol="0">
            <a:spAutoFit/>
          </a:bodyPr>
          <a:lstStyle/>
          <a:p>
            <a:pPr>
              <a:lnSpc>
                <a:spcPts val="1325"/>
              </a:lnSpc>
            </a:pPr>
            <a:r>
              <a:rPr sz="1200" b="1" dirty="0">
                <a:latin typeface="Arial"/>
                <a:cs typeface="Arial"/>
              </a:rPr>
              <a:t>TIPO</a:t>
            </a:r>
            <a:endParaRPr sz="1200">
              <a:latin typeface="Arial"/>
              <a:cs typeface="Arial"/>
            </a:endParaRPr>
          </a:p>
        </p:txBody>
      </p:sp>
      <p:sp>
        <p:nvSpPr>
          <p:cNvPr id="46" name="object 46"/>
          <p:cNvSpPr txBox="1"/>
          <p:nvPr/>
        </p:nvSpPr>
        <p:spPr>
          <a:xfrm>
            <a:off x="2331466" y="2738713"/>
            <a:ext cx="5066030" cy="170815"/>
          </a:xfrm>
          <a:prstGeom prst="rect">
            <a:avLst/>
          </a:prstGeom>
        </p:spPr>
        <p:txBody>
          <a:bodyPr vert="horz" wrap="square" lIns="0" tIns="0" rIns="0" bIns="0" rtlCol="0">
            <a:spAutoFit/>
          </a:bodyPr>
          <a:lstStyle/>
          <a:p>
            <a:pPr>
              <a:lnSpc>
                <a:spcPts val="1325"/>
              </a:lnSpc>
            </a:pPr>
            <a:r>
              <a:rPr sz="1200" spc="-5" dirty="0">
                <a:latin typeface="Arial"/>
                <a:cs typeface="Arial"/>
              </a:rPr>
              <a:t>Se registra el </a:t>
            </a:r>
            <a:r>
              <a:rPr sz="1200" dirty="0">
                <a:latin typeface="Arial"/>
                <a:cs typeface="Arial"/>
              </a:rPr>
              <a:t>TIPO </a:t>
            </a:r>
            <a:r>
              <a:rPr sz="1200" spc="-5" dirty="0">
                <a:latin typeface="Arial"/>
                <a:cs typeface="Arial"/>
              </a:rPr>
              <a:t>de </a:t>
            </a:r>
            <a:r>
              <a:rPr sz="1200" dirty="0">
                <a:latin typeface="Arial"/>
                <a:cs typeface="Arial"/>
              </a:rPr>
              <a:t>medida (Ofensiva; Adaptativa; </a:t>
            </a:r>
            <a:r>
              <a:rPr sz="1200" spc="-5" dirty="0">
                <a:latin typeface="Arial"/>
                <a:cs typeface="Arial"/>
              </a:rPr>
              <a:t>Reactiva;</a:t>
            </a:r>
            <a:r>
              <a:rPr sz="1200" spc="-145" dirty="0">
                <a:latin typeface="Arial"/>
                <a:cs typeface="Arial"/>
              </a:rPr>
              <a:t> </a:t>
            </a:r>
            <a:r>
              <a:rPr sz="1200" spc="-5" dirty="0">
                <a:latin typeface="Arial"/>
                <a:cs typeface="Arial"/>
              </a:rPr>
              <a:t>Defensiva).</a:t>
            </a:r>
            <a:endParaRPr sz="1200">
              <a:latin typeface="Arial"/>
              <a:cs typeface="Arial"/>
            </a:endParaRPr>
          </a:p>
        </p:txBody>
      </p:sp>
      <p:sp>
        <p:nvSpPr>
          <p:cNvPr id="47" name="object 47"/>
          <p:cNvSpPr txBox="1"/>
          <p:nvPr/>
        </p:nvSpPr>
        <p:spPr>
          <a:xfrm>
            <a:off x="1086611" y="3181054"/>
            <a:ext cx="1059180" cy="170815"/>
          </a:xfrm>
          <a:prstGeom prst="rect">
            <a:avLst/>
          </a:prstGeom>
        </p:spPr>
        <p:txBody>
          <a:bodyPr vert="horz" wrap="square" lIns="0" tIns="0" rIns="0" bIns="0" rtlCol="0">
            <a:spAutoFit/>
          </a:bodyPr>
          <a:lstStyle/>
          <a:p>
            <a:pPr>
              <a:lnSpc>
                <a:spcPts val="1325"/>
              </a:lnSpc>
            </a:pPr>
            <a:r>
              <a:rPr sz="1200" b="1" spc="-5" dirty="0">
                <a:latin typeface="Arial"/>
                <a:cs typeface="Arial"/>
              </a:rPr>
              <a:t>DESC</a:t>
            </a:r>
            <a:r>
              <a:rPr sz="1200" b="1" spc="-10" dirty="0">
                <a:latin typeface="Arial"/>
                <a:cs typeface="Arial"/>
              </a:rPr>
              <a:t>R</a:t>
            </a:r>
            <a:r>
              <a:rPr sz="1200" b="1" dirty="0">
                <a:latin typeface="Arial"/>
                <a:cs typeface="Arial"/>
              </a:rPr>
              <a:t>IPCION</a:t>
            </a:r>
            <a:endParaRPr sz="1200">
              <a:latin typeface="Arial"/>
              <a:cs typeface="Arial"/>
            </a:endParaRPr>
          </a:p>
        </p:txBody>
      </p:sp>
      <p:sp>
        <p:nvSpPr>
          <p:cNvPr id="48" name="object 48"/>
          <p:cNvSpPr txBox="1"/>
          <p:nvPr/>
        </p:nvSpPr>
        <p:spPr>
          <a:xfrm>
            <a:off x="2331466" y="3089614"/>
            <a:ext cx="5474335" cy="353695"/>
          </a:xfrm>
          <a:prstGeom prst="rect">
            <a:avLst/>
          </a:prstGeom>
        </p:spPr>
        <p:txBody>
          <a:bodyPr vert="horz" wrap="square" lIns="0" tIns="0" rIns="0" bIns="0" rtlCol="0">
            <a:spAutoFit/>
          </a:bodyPr>
          <a:lstStyle/>
          <a:p>
            <a:pPr>
              <a:lnSpc>
                <a:spcPts val="1325"/>
              </a:lnSpc>
            </a:pPr>
            <a:r>
              <a:rPr sz="1200" spc="-5" dirty="0">
                <a:latin typeface="Arial"/>
                <a:cs typeface="Arial"/>
              </a:rPr>
              <a:t>Se</a:t>
            </a:r>
            <a:r>
              <a:rPr sz="1200" spc="114" dirty="0">
                <a:latin typeface="Arial"/>
                <a:cs typeface="Arial"/>
              </a:rPr>
              <a:t> </a:t>
            </a:r>
            <a:r>
              <a:rPr sz="1200" spc="-5" dirty="0">
                <a:latin typeface="Arial"/>
                <a:cs typeface="Arial"/>
              </a:rPr>
              <a:t>transcribe</a:t>
            </a:r>
            <a:r>
              <a:rPr sz="1200" spc="105" dirty="0">
                <a:latin typeface="Arial"/>
                <a:cs typeface="Arial"/>
              </a:rPr>
              <a:t> </a:t>
            </a:r>
            <a:r>
              <a:rPr sz="1200" spc="-5" dirty="0">
                <a:latin typeface="Arial"/>
                <a:cs typeface="Arial"/>
              </a:rPr>
              <a:t>fielmente</a:t>
            </a:r>
            <a:r>
              <a:rPr sz="1200" spc="125" dirty="0">
                <a:latin typeface="Arial"/>
                <a:cs typeface="Arial"/>
              </a:rPr>
              <a:t> </a:t>
            </a:r>
            <a:r>
              <a:rPr sz="1200" spc="-5" dirty="0">
                <a:latin typeface="Arial"/>
                <a:cs typeface="Arial"/>
              </a:rPr>
              <a:t>la</a:t>
            </a:r>
            <a:r>
              <a:rPr sz="1200" spc="114" dirty="0">
                <a:latin typeface="Arial"/>
                <a:cs typeface="Arial"/>
              </a:rPr>
              <a:t> </a:t>
            </a:r>
            <a:r>
              <a:rPr sz="1200" spc="-5" dirty="0">
                <a:latin typeface="Arial"/>
                <a:cs typeface="Arial"/>
              </a:rPr>
              <a:t>MEDIDA</a:t>
            </a:r>
            <a:r>
              <a:rPr sz="1200" spc="60" dirty="0">
                <a:latin typeface="Arial"/>
                <a:cs typeface="Arial"/>
              </a:rPr>
              <a:t> </a:t>
            </a:r>
            <a:r>
              <a:rPr sz="1200" spc="-5" dirty="0">
                <a:latin typeface="Arial"/>
                <a:cs typeface="Arial"/>
              </a:rPr>
              <a:t>registrada</a:t>
            </a:r>
            <a:r>
              <a:rPr sz="1200" spc="114" dirty="0">
                <a:latin typeface="Arial"/>
                <a:cs typeface="Arial"/>
              </a:rPr>
              <a:t> </a:t>
            </a:r>
            <a:r>
              <a:rPr sz="1200" spc="-5" dirty="0">
                <a:latin typeface="Arial"/>
                <a:cs typeface="Arial"/>
              </a:rPr>
              <a:t>en</a:t>
            </a:r>
            <a:r>
              <a:rPr sz="1200" spc="105" dirty="0">
                <a:latin typeface="Arial"/>
                <a:cs typeface="Arial"/>
              </a:rPr>
              <a:t> </a:t>
            </a:r>
            <a:r>
              <a:rPr sz="1200" spc="-5" dirty="0">
                <a:latin typeface="Arial"/>
                <a:cs typeface="Arial"/>
              </a:rPr>
              <a:t>el</a:t>
            </a:r>
            <a:r>
              <a:rPr sz="1200" spc="105" dirty="0">
                <a:latin typeface="Arial"/>
                <a:cs typeface="Arial"/>
              </a:rPr>
              <a:t> </a:t>
            </a:r>
            <a:r>
              <a:rPr sz="1200" spc="-5" dirty="0">
                <a:latin typeface="Arial"/>
                <a:cs typeface="Arial"/>
              </a:rPr>
              <a:t>cuadro</a:t>
            </a:r>
            <a:r>
              <a:rPr sz="1200" spc="105" dirty="0">
                <a:latin typeface="Arial"/>
                <a:cs typeface="Arial"/>
              </a:rPr>
              <a:t> </a:t>
            </a:r>
            <a:r>
              <a:rPr sz="1200" spc="-5" dirty="0">
                <a:latin typeface="Arial"/>
                <a:cs typeface="Arial"/>
              </a:rPr>
              <a:t>31</a:t>
            </a:r>
            <a:r>
              <a:rPr sz="1200" spc="114" dirty="0">
                <a:latin typeface="Arial"/>
                <a:cs typeface="Arial"/>
              </a:rPr>
              <a:t> </a:t>
            </a:r>
            <a:r>
              <a:rPr sz="1200" spc="-10" dirty="0">
                <a:latin typeface="Arial"/>
                <a:cs typeface="Arial"/>
              </a:rPr>
              <a:t>que</a:t>
            </a:r>
            <a:r>
              <a:rPr sz="1200" spc="105" dirty="0">
                <a:latin typeface="Arial"/>
                <a:cs typeface="Arial"/>
              </a:rPr>
              <a:t> </a:t>
            </a:r>
            <a:r>
              <a:rPr sz="1200" spc="-5" dirty="0">
                <a:latin typeface="Arial"/>
                <a:cs typeface="Arial"/>
              </a:rPr>
              <a:t>se</a:t>
            </a:r>
            <a:r>
              <a:rPr sz="1200" spc="114" dirty="0">
                <a:latin typeface="Arial"/>
                <a:cs typeface="Arial"/>
              </a:rPr>
              <a:t> </a:t>
            </a:r>
            <a:r>
              <a:rPr sz="1200" spc="-5" dirty="0">
                <a:latin typeface="Arial"/>
                <a:cs typeface="Arial"/>
              </a:rPr>
              <a:t>relaciona</a:t>
            </a:r>
            <a:endParaRPr sz="1200">
              <a:latin typeface="Arial"/>
              <a:cs typeface="Arial"/>
            </a:endParaRPr>
          </a:p>
          <a:p>
            <a:pPr>
              <a:lnSpc>
                <a:spcPct val="100000"/>
              </a:lnSpc>
            </a:pPr>
            <a:r>
              <a:rPr sz="1200" spc="-5" dirty="0">
                <a:latin typeface="Arial"/>
                <a:cs typeface="Arial"/>
              </a:rPr>
              <a:t>con las proyecciones de producción, ingresos o</a:t>
            </a:r>
            <a:r>
              <a:rPr sz="1200" spc="-60" dirty="0">
                <a:latin typeface="Arial"/>
                <a:cs typeface="Arial"/>
              </a:rPr>
              <a:t> </a:t>
            </a:r>
            <a:r>
              <a:rPr sz="1200" spc="-5" dirty="0">
                <a:latin typeface="Arial"/>
                <a:cs typeface="Arial"/>
              </a:rPr>
              <a:t>gastos.</a:t>
            </a:r>
            <a:endParaRPr sz="1200">
              <a:latin typeface="Arial"/>
              <a:cs typeface="Arial"/>
            </a:endParaRPr>
          </a:p>
        </p:txBody>
      </p:sp>
      <p:sp>
        <p:nvSpPr>
          <p:cNvPr id="49" name="object 49"/>
          <p:cNvSpPr txBox="1"/>
          <p:nvPr/>
        </p:nvSpPr>
        <p:spPr>
          <a:xfrm>
            <a:off x="1086611" y="3623014"/>
            <a:ext cx="421005" cy="170815"/>
          </a:xfrm>
          <a:prstGeom prst="rect">
            <a:avLst/>
          </a:prstGeom>
        </p:spPr>
        <p:txBody>
          <a:bodyPr vert="horz" wrap="square" lIns="0" tIns="0" rIns="0" bIns="0" rtlCol="0">
            <a:spAutoFit/>
          </a:bodyPr>
          <a:lstStyle/>
          <a:p>
            <a:pPr>
              <a:lnSpc>
                <a:spcPts val="1325"/>
              </a:lnSpc>
            </a:pPr>
            <a:r>
              <a:rPr sz="1200" b="1" spc="-5" dirty="0">
                <a:latin typeface="Arial"/>
                <a:cs typeface="Arial"/>
              </a:rPr>
              <a:t>M</a:t>
            </a:r>
            <a:r>
              <a:rPr sz="1200" b="1" dirty="0">
                <a:latin typeface="Arial"/>
                <a:cs typeface="Arial"/>
              </a:rPr>
              <a:t>E</a:t>
            </a:r>
            <a:r>
              <a:rPr sz="1200" b="1" spc="-90" dirty="0">
                <a:latin typeface="Arial"/>
                <a:cs typeface="Arial"/>
              </a:rPr>
              <a:t>T</a:t>
            </a:r>
            <a:r>
              <a:rPr sz="1200" b="1" spc="-5" dirty="0">
                <a:latin typeface="Arial"/>
                <a:cs typeface="Arial"/>
              </a:rPr>
              <a:t>A</a:t>
            </a:r>
            <a:endParaRPr sz="1200">
              <a:latin typeface="Arial"/>
              <a:cs typeface="Arial"/>
            </a:endParaRPr>
          </a:p>
        </p:txBody>
      </p:sp>
      <p:sp>
        <p:nvSpPr>
          <p:cNvPr id="50" name="object 50"/>
          <p:cNvSpPr txBox="1"/>
          <p:nvPr/>
        </p:nvSpPr>
        <p:spPr>
          <a:xfrm>
            <a:off x="2331466" y="3531574"/>
            <a:ext cx="5474970" cy="353695"/>
          </a:xfrm>
          <a:prstGeom prst="rect">
            <a:avLst/>
          </a:prstGeom>
        </p:spPr>
        <p:txBody>
          <a:bodyPr vert="horz" wrap="square" lIns="0" tIns="0" rIns="0" bIns="0" rtlCol="0">
            <a:spAutoFit/>
          </a:bodyPr>
          <a:lstStyle/>
          <a:p>
            <a:pPr>
              <a:lnSpc>
                <a:spcPts val="1325"/>
              </a:lnSpc>
            </a:pPr>
            <a:r>
              <a:rPr sz="1200" spc="-5" dirty="0">
                <a:latin typeface="Arial"/>
                <a:cs typeface="Arial"/>
              </a:rPr>
              <a:t>Se</a:t>
            </a:r>
            <a:r>
              <a:rPr sz="1200" spc="40" dirty="0">
                <a:latin typeface="Arial"/>
                <a:cs typeface="Arial"/>
              </a:rPr>
              <a:t> </a:t>
            </a:r>
            <a:r>
              <a:rPr sz="1200" spc="-5" dirty="0">
                <a:latin typeface="Arial"/>
                <a:cs typeface="Arial"/>
              </a:rPr>
              <a:t>transcribe</a:t>
            </a:r>
            <a:r>
              <a:rPr sz="1200" spc="30" dirty="0">
                <a:latin typeface="Arial"/>
                <a:cs typeface="Arial"/>
              </a:rPr>
              <a:t> </a:t>
            </a:r>
            <a:r>
              <a:rPr sz="1200" spc="-5" dirty="0">
                <a:latin typeface="Arial"/>
                <a:cs typeface="Arial"/>
              </a:rPr>
              <a:t>fielmente</a:t>
            </a:r>
            <a:r>
              <a:rPr sz="1200" spc="55" dirty="0">
                <a:latin typeface="Arial"/>
                <a:cs typeface="Arial"/>
              </a:rPr>
              <a:t> </a:t>
            </a:r>
            <a:r>
              <a:rPr sz="1200" spc="-10" dirty="0">
                <a:latin typeface="Arial"/>
                <a:cs typeface="Arial"/>
              </a:rPr>
              <a:t>la</a:t>
            </a:r>
            <a:r>
              <a:rPr sz="1200" spc="40" dirty="0">
                <a:latin typeface="Arial"/>
                <a:cs typeface="Arial"/>
              </a:rPr>
              <a:t> </a:t>
            </a:r>
            <a:r>
              <a:rPr sz="1200" spc="-25" dirty="0">
                <a:latin typeface="Arial"/>
                <a:cs typeface="Arial"/>
              </a:rPr>
              <a:t>META</a:t>
            </a:r>
            <a:r>
              <a:rPr sz="1200" spc="-20" dirty="0">
                <a:latin typeface="Arial"/>
                <a:cs typeface="Arial"/>
              </a:rPr>
              <a:t> </a:t>
            </a:r>
            <a:r>
              <a:rPr sz="1200" spc="-5" dirty="0">
                <a:latin typeface="Arial"/>
                <a:cs typeface="Arial"/>
              </a:rPr>
              <a:t>registrada</a:t>
            </a:r>
            <a:r>
              <a:rPr sz="1200" spc="35" dirty="0">
                <a:latin typeface="Arial"/>
                <a:cs typeface="Arial"/>
              </a:rPr>
              <a:t> </a:t>
            </a:r>
            <a:r>
              <a:rPr sz="1200" spc="-10" dirty="0">
                <a:latin typeface="Arial"/>
                <a:cs typeface="Arial"/>
              </a:rPr>
              <a:t>en</a:t>
            </a:r>
            <a:r>
              <a:rPr sz="1200" spc="40" dirty="0">
                <a:latin typeface="Arial"/>
                <a:cs typeface="Arial"/>
              </a:rPr>
              <a:t> </a:t>
            </a:r>
            <a:r>
              <a:rPr sz="1200" spc="-5" dirty="0">
                <a:latin typeface="Arial"/>
                <a:cs typeface="Arial"/>
              </a:rPr>
              <a:t>el</a:t>
            </a:r>
            <a:r>
              <a:rPr sz="1200" spc="35" dirty="0">
                <a:latin typeface="Arial"/>
                <a:cs typeface="Arial"/>
              </a:rPr>
              <a:t> </a:t>
            </a:r>
            <a:r>
              <a:rPr sz="1200" spc="-5" dirty="0">
                <a:latin typeface="Arial"/>
                <a:cs typeface="Arial"/>
              </a:rPr>
              <a:t>cuadro</a:t>
            </a:r>
            <a:r>
              <a:rPr sz="1200" spc="30" dirty="0">
                <a:latin typeface="Arial"/>
                <a:cs typeface="Arial"/>
              </a:rPr>
              <a:t> </a:t>
            </a:r>
            <a:r>
              <a:rPr sz="1200" spc="-10" dirty="0">
                <a:latin typeface="Arial"/>
                <a:cs typeface="Arial"/>
              </a:rPr>
              <a:t>31</a:t>
            </a:r>
            <a:r>
              <a:rPr sz="1200" spc="40" dirty="0">
                <a:latin typeface="Arial"/>
                <a:cs typeface="Arial"/>
              </a:rPr>
              <a:t> </a:t>
            </a:r>
            <a:r>
              <a:rPr sz="1200" spc="-10" dirty="0">
                <a:latin typeface="Arial"/>
                <a:cs typeface="Arial"/>
              </a:rPr>
              <a:t>que</a:t>
            </a:r>
            <a:r>
              <a:rPr sz="1200" spc="40" dirty="0">
                <a:latin typeface="Arial"/>
                <a:cs typeface="Arial"/>
              </a:rPr>
              <a:t> </a:t>
            </a:r>
            <a:r>
              <a:rPr sz="1200" spc="-5" dirty="0">
                <a:latin typeface="Arial"/>
                <a:cs typeface="Arial"/>
              </a:rPr>
              <a:t>se</a:t>
            </a:r>
            <a:r>
              <a:rPr sz="1200" spc="35" dirty="0">
                <a:latin typeface="Arial"/>
                <a:cs typeface="Arial"/>
              </a:rPr>
              <a:t> </a:t>
            </a:r>
            <a:r>
              <a:rPr sz="1200" spc="-5" dirty="0">
                <a:latin typeface="Arial"/>
                <a:cs typeface="Arial"/>
              </a:rPr>
              <a:t>relaciona</a:t>
            </a:r>
            <a:r>
              <a:rPr sz="1200" spc="45" dirty="0">
                <a:latin typeface="Arial"/>
                <a:cs typeface="Arial"/>
              </a:rPr>
              <a:t> </a:t>
            </a:r>
            <a:r>
              <a:rPr sz="1200" spc="-5" dirty="0">
                <a:latin typeface="Arial"/>
                <a:cs typeface="Arial"/>
              </a:rPr>
              <a:t>con</a:t>
            </a:r>
            <a:endParaRPr sz="1200">
              <a:latin typeface="Arial"/>
              <a:cs typeface="Arial"/>
            </a:endParaRPr>
          </a:p>
          <a:p>
            <a:pPr>
              <a:lnSpc>
                <a:spcPct val="100000"/>
              </a:lnSpc>
            </a:pPr>
            <a:r>
              <a:rPr sz="1200" dirty="0">
                <a:latin typeface="Arial"/>
                <a:cs typeface="Arial"/>
              </a:rPr>
              <a:t>medida</a:t>
            </a:r>
            <a:r>
              <a:rPr sz="1200" spc="-40" dirty="0">
                <a:latin typeface="Arial"/>
                <a:cs typeface="Arial"/>
              </a:rPr>
              <a:t> </a:t>
            </a:r>
            <a:r>
              <a:rPr sz="1200" spc="-5" dirty="0">
                <a:latin typeface="Arial"/>
                <a:cs typeface="Arial"/>
              </a:rPr>
              <a:t>propuesta.</a:t>
            </a:r>
            <a:endParaRPr sz="1200">
              <a:latin typeface="Arial"/>
              <a:cs typeface="Arial"/>
            </a:endParaRPr>
          </a:p>
        </p:txBody>
      </p:sp>
      <p:sp>
        <p:nvSpPr>
          <p:cNvPr id="51" name="object 51"/>
          <p:cNvSpPr txBox="1"/>
          <p:nvPr/>
        </p:nvSpPr>
        <p:spPr>
          <a:xfrm>
            <a:off x="1086611" y="4060961"/>
            <a:ext cx="858519" cy="170815"/>
          </a:xfrm>
          <a:prstGeom prst="rect">
            <a:avLst/>
          </a:prstGeom>
        </p:spPr>
        <p:txBody>
          <a:bodyPr vert="horz" wrap="square" lIns="0" tIns="0" rIns="0" bIns="0" rtlCol="0">
            <a:spAutoFit/>
          </a:bodyPr>
          <a:lstStyle/>
          <a:p>
            <a:pPr>
              <a:lnSpc>
                <a:spcPts val="1325"/>
              </a:lnSpc>
            </a:pPr>
            <a:r>
              <a:rPr sz="1200" b="1" spc="-5" dirty="0">
                <a:latin typeface="Arial"/>
                <a:cs typeface="Arial"/>
              </a:rPr>
              <a:t>INDIC</a:t>
            </a:r>
            <a:r>
              <a:rPr sz="1200" b="1" spc="-50" dirty="0">
                <a:latin typeface="Arial"/>
                <a:cs typeface="Arial"/>
              </a:rPr>
              <a:t>A</a:t>
            </a:r>
            <a:r>
              <a:rPr sz="1200" b="1" spc="-5" dirty="0">
                <a:latin typeface="Arial"/>
                <a:cs typeface="Arial"/>
              </a:rPr>
              <a:t>DOR</a:t>
            </a:r>
            <a:endParaRPr sz="1200">
              <a:latin typeface="Arial"/>
              <a:cs typeface="Arial"/>
            </a:endParaRPr>
          </a:p>
        </p:txBody>
      </p:sp>
      <p:sp>
        <p:nvSpPr>
          <p:cNvPr id="52" name="object 52"/>
          <p:cNvSpPr txBox="1"/>
          <p:nvPr/>
        </p:nvSpPr>
        <p:spPr>
          <a:xfrm>
            <a:off x="2331466" y="3969521"/>
            <a:ext cx="5473700" cy="353695"/>
          </a:xfrm>
          <a:prstGeom prst="rect">
            <a:avLst/>
          </a:prstGeom>
        </p:spPr>
        <p:txBody>
          <a:bodyPr vert="horz" wrap="square" lIns="0" tIns="0" rIns="0" bIns="0" rtlCol="0">
            <a:spAutoFit/>
          </a:bodyPr>
          <a:lstStyle/>
          <a:p>
            <a:pPr>
              <a:lnSpc>
                <a:spcPts val="1325"/>
              </a:lnSpc>
            </a:pPr>
            <a:r>
              <a:rPr sz="1200" spc="-5" dirty="0">
                <a:latin typeface="Arial"/>
                <a:cs typeface="Arial"/>
              </a:rPr>
              <a:t>Se transcribe fielmente el detalle del INDICADOR registrado </a:t>
            </a:r>
            <a:r>
              <a:rPr sz="1200" spc="-10" dirty="0">
                <a:latin typeface="Arial"/>
                <a:cs typeface="Arial"/>
              </a:rPr>
              <a:t>en </a:t>
            </a:r>
            <a:r>
              <a:rPr sz="1200" spc="-5" dirty="0">
                <a:latin typeface="Arial"/>
                <a:cs typeface="Arial"/>
              </a:rPr>
              <a:t>el </a:t>
            </a:r>
            <a:r>
              <a:rPr sz="1200" spc="-10" dirty="0">
                <a:latin typeface="Arial"/>
                <a:cs typeface="Arial"/>
              </a:rPr>
              <a:t>cuadro 31</a:t>
            </a:r>
            <a:r>
              <a:rPr sz="1200" spc="305" dirty="0">
                <a:latin typeface="Arial"/>
                <a:cs typeface="Arial"/>
              </a:rPr>
              <a:t> </a:t>
            </a:r>
            <a:r>
              <a:rPr sz="1200" spc="-15" dirty="0">
                <a:latin typeface="Arial"/>
                <a:cs typeface="Arial"/>
              </a:rPr>
              <a:t>que</a:t>
            </a:r>
            <a:endParaRPr sz="1200">
              <a:latin typeface="Arial"/>
              <a:cs typeface="Arial"/>
            </a:endParaRPr>
          </a:p>
          <a:p>
            <a:pPr>
              <a:lnSpc>
                <a:spcPct val="100000"/>
              </a:lnSpc>
            </a:pPr>
            <a:r>
              <a:rPr sz="1200" spc="-5" dirty="0">
                <a:latin typeface="Arial"/>
                <a:cs typeface="Arial"/>
              </a:rPr>
              <a:t>se </a:t>
            </a:r>
            <a:r>
              <a:rPr sz="1200" dirty="0">
                <a:latin typeface="Arial"/>
                <a:cs typeface="Arial"/>
              </a:rPr>
              <a:t>relaciona </a:t>
            </a:r>
            <a:r>
              <a:rPr sz="1200" spc="-5" dirty="0">
                <a:latin typeface="Arial"/>
                <a:cs typeface="Arial"/>
              </a:rPr>
              <a:t>con la </a:t>
            </a:r>
            <a:r>
              <a:rPr sz="1200" dirty="0">
                <a:latin typeface="Arial"/>
                <a:cs typeface="Arial"/>
              </a:rPr>
              <a:t>medida</a:t>
            </a:r>
            <a:r>
              <a:rPr sz="1200" spc="-45" dirty="0">
                <a:latin typeface="Arial"/>
                <a:cs typeface="Arial"/>
              </a:rPr>
              <a:t> </a:t>
            </a:r>
            <a:r>
              <a:rPr sz="1200" spc="-5" dirty="0">
                <a:latin typeface="Arial"/>
                <a:cs typeface="Arial"/>
              </a:rPr>
              <a:t>propuesta.</a:t>
            </a:r>
            <a:endParaRPr sz="1200">
              <a:latin typeface="Arial"/>
              <a:cs typeface="Arial"/>
            </a:endParaRPr>
          </a:p>
        </p:txBody>
      </p:sp>
      <p:sp>
        <p:nvSpPr>
          <p:cNvPr id="53" name="object 53"/>
          <p:cNvSpPr txBox="1"/>
          <p:nvPr/>
        </p:nvSpPr>
        <p:spPr>
          <a:xfrm>
            <a:off x="1086611" y="4577016"/>
            <a:ext cx="938530" cy="170815"/>
          </a:xfrm>
          <a:prstGeom prst="rect">
            <a:avLst/>
          </a:prstGeom>
        </p:spPr>
        <p:txBody>
          <a:bodyPr vert="horz" wrap="square" lIns="0" tIns="0" rIns="0" bIns="0" rtlCol="0">
            <a:spAutoFit/>
          </a:bodyPr>
          <a:lstStyle/>
          <a:p>
            <a:pPr>
              <a:lnSpc>
                <a:spcPts val="1330"/>
              </a:lnSpc>
            </a:pPr>
            <a:r>
              <a:rPr sz="1200" b="1" dirty="0">
                <a:latin typeface="Arial"/>
                <a:cs typeface="Arial"/>
              </a:rPr>
              <a:t>SUP</a:t>
            </a:r>
            <a:r>
              <a:rPr sz="1200" b="1" spc="-5" dirty="0">
                <a:latin typeface="Arial"/>
                <a:cs typeface="Arial"/>
              </a:rPr>
              <a:t>U</a:t>
            </a:r>
            <a:r>
              <a:rPr sz="1200" b="1" dirty="0">
                <a:latin typeface="Arial"/>
                <a:cs typeface="Arial"/>
              </a:rPr>
              <a:t>ES</a:t>
            </a:r>
            <a:r>
              <a:rPr sz="1200" b="1" spc="-30" dirty="0">
                <a:latin typeface="Arial"/>
                <a:cs typeface="Arial"/>
              </a:rPr>
              <a:t>T</a:t>
            </a:r>
            <a:r>
              <a:rPr sz="1200" b="1" dirty="0">
                <a:latin typeface="Arial"/>
                <a:cs typeface="Arial"/>
              </a:rPr>
              <a:t>OS</a:t>
            </a:r>
            <a:endParaRPr sz="1200">
              <a:latin typeface="Arial"/>
              <a:cs typeface="Arial"/>
            </a:endParaRPr>
          </a:p>
        </p:txBody>
      </p:sp>
      <p:sp>
        <p:nvSpPr>
          <p:cNvPr id="54" name="object 54"/>
          <p:cNvSpPr txBox="1"/>
          <p:nvPr/>
        </p:nvSpPr>
        <p:spPr>
          <a:xfrm>
            <a:off x="2331466" y="4394412"/>
            <a:ext cx="5475605" cy="536575"/>
          </a:xfrm>
          <a:prstGeom prst="rect">
            <a:avLst/>
          </a:prstGeom>
        </p:spPr>
        <p:txBody>
          <a:bodyPr vert="horz" wrap="square" lIns="0" tIns="0" rIns="0" bIns="0" rtlCol="0">
            <a:spAutoFit/>
          </a:bodyPr>
          <a:lstStyle/>
          <a:p>
            <a:pPr>
              <a:lnSpc>
                <a:spcPts val="1325"/>
              </a:lnSpc>
            </a:pPr>
            <a:r>
              <a:rPr sz="1200" spc="-5" dirty="0">
                <a:latin typeface="Arial"/>
                <a:cs typeface="Arial"/>
              </a:rPr>
              <a:t>Se</a:t>
            </a:r>
            <a:r>
              <a:rPr sz="1200" spc="75" dirty="0">
                <a:latin typeface="Arial"/>
                <a:cs typeface="Arial"/>
              </a:rPr>
              <a:t> </a:t>
            </a:r>
            <a:r>
              <a:rPr sz="1200" spc="-10" dirty="0">
                <a:latin typeface="Arial"/>
                <a:cs typeface="Arial"/>
              </a:rPr>
              <a:t>relacionan</a:t>
            </a:r>
            <a:r>
              <a:rPr sz="1200" spc="75" dirty="0">
                <a:latin typeface="Arial"/>
                <a:cs typeface="Arial"/>
              </a:rPr>
              <a:t> </a:t>
            </a:r>
            <a:r>
              <a:rPr sz="1200" spc="-10" dirty="0">
                <a:latin typeface="Arial"/>
                <a:cs typeface="Arial"/>
              </a:rPr>
              <a:t>cada</a:t>
            </a:r>
            <a:r>
              <a:rPr sz="1200" spc="65" dirty="0">
                <a:latin typeface="Arial"/>
                <a:cs typeface="Arial"/>
              </a:rPr>
              <a:t> </a:t>
            </a:r>
            <a:r>
              <a:rPr sz="1200" spc="-10" dirty="0">
                <a:latin typeface="Arial"/>
                <a:cs typeface="Arial"/>
              </a:rPr>
              <a:t>una</a:t>
            </a:r>
            <a:r>
              <a:rPr sz="1200" spc="80" dirty="0">
                <a:latin typeface="Arial"/>
                <a:cs typeface="Arial"/>
              </a:rPr>
              <a:t> </a:t>
            </a:r>
            <a:r>
              <a:rPr sz="1200" spc="-10" dirty="0">
                <a:latin typeface="Arial"/>
                <a:cs typeface="Arial"/>
              </a:rPr>
              <a:t>de</a:t>
            </a:r>
            <a:r>
              <a:rPr sz="1200" spc="75" dirty="0">
                <a:latin typeface="Arial"/>
                <a:cs typeface="Arial"/>
              </a:rPr>
              <a:t> </a:t>
            </a:r>
            <a:r>
              <a:rPr sz="1200" spc="-5" dirty="0">
                <a:latin typeface="Arial"/>
                <a:cs typeface="Arial"/>
              </a:rPr>
              <a:t>las</a:t>
            </a:r>
            <a:r>
              <a:rPr sz="1200" spc="75" dirty="0">
                <a:latin typeface="Arial"/>
                <a:cs typeface="Arial"/>
              </a:rPr>
              <a:t> </a:t>
            </a:r>
            <a:r>
              <a:rPr sz="1200" spc="-10" dirty="0">
                <a:latin typeface="Arial"/>
                <a:cs typeface="Arial"/>
              </a:rPr>
              <a:t>condiciones</a:t>
            </a:r>
            <a:r>
              <a:rPr sz="1200" spc="75" dirty="0">
                <a:latin typeface="Arial"/>
                <a:cs typeface="Arial"/>
              </a:rPr>
              <a:t> </a:t>
            </a:r>
            <a:r>
              <a:rPr sz="1200" spc="-10" dirty="0">
                <a:latin typeface="Arial"/>
                <a:cs typeface="Arial"/>
              </a:rPr>
              <a:t>de</a:t>
            </a:r>
            <a:r>
              <a:rPr sz="1200" spc="80" dirty="0">
                <a:latin typeface="Arial"/>
                <a:cs typeface="Arial"/>
              </a:rPr>
              <a:t> </a:t>
            </a:r>
            <a:r>
              <a:rPr sz="1200" spc="-10" dirty="0">
                <a:latin typeface="Arial"/>
                <a:cs typeface="Arial"/>
              </a:rPr>
              <a:t>entorno</a:t>
            </a:r>
            <a:r>
              <a:rPr sz="1200" spc="75" dirty="0">
                <a:latin typeface="Arial"/>
                <a:cs typeface="Arial"/>
              </a:rPr>
              <a:t> </a:t>
            </a:r>
            <a:r>
              <a:rPr sz="1200" dirty="0">
                <a:latin typeface="Arial"/>
                <a:cs typeface="Arial"/>
              </a:rPr>
              <a:t>y</a:t>
            </a:r>
            <a:r>
              <a:rPr sz="1200" spc="60" dirty="0">
                <a:latin typeface="Arial"/>
                <a:cs typeface="Arial"/>
              </a:rPr>
              <a:t> </a:t>
            </a:r>
            <a:r>
              <a:rPr sz="1200" spc="-5" dirty="0">
                <a:latin typeface="Arial"/>
                <a:cs typeface="Arial"/>
              </a:rPr>
              <a:t>actuaciones</a:t>
            </a:r>
            <a:r>
              <a:rPr sz="1200" spc="80" dirty="0">
                <a:latin typeface="Arial"/>
                <a:cs typeface="Arial"/>
              </a:rPr>
              <a:t> </a:t>
            </a:r>
            <a:r>
              <a:rPr sz="1200" spc="-5" dirty="0">
                <a:latin typeface="Arial"/>
                <a:cs typeface="Arial"/>
              </a:rPr>
              <a:t>propias</a:t>
            </a:r>
            <a:r>
              <a:rPr sz="1200" spc="65" dirty="0">
                <a:latin typeface="Arial"/>
                <a:cs typeface="Arial"/>
              </a:rPr>
              <a:t> </a:t>
            </a:r>
            <a:r>
              <a:rPr sz="1200" spc="-5" dirty="0">
                <a:latin typeface="Arial"/>
                <a:cs typeface="Arial"/>
              </a:rPr>
              <a:t>de</a:t>
            </a:r>
            <a:endParaRPr sz="1200">
              <a:latin typeface="Arial"/>
              <a:cs typeface="Arial"/>
            </a:endParaRPr>
          </a:p>
          <a:p>
            <a:pPr>
              <a:lnSpc>
                <a:spcPct val="100000"/>
              </a:lnSpc>
            </a:pPr>
            <a:r>
              <a:rPr sz="1200" spc="-5" dirty="0">
                <a:latin typeface="Arial"/>
                <a:cs typeface="Arial"/>
              </a:rPr>
              <a:t>la</a:t>
            </a:r>
            <a:r>
              <a:rPr sz="1200" spc="50" dirty="0">
                <a:latin typeface="Arial"/>
                <a:cs typeface="Arial"/>
              </a:rPr>
              <a:t> </a:t>
            </a:r>
            <a:r>
              <a:rPr sz="1200" spc="-5" dirty="0">
                <a:latin typeface="Arial"/>
                <a:cs typeface="Arial"/>
              </a:rPr>
              <a:t>ESE,</a:t>
            </a:r>
            <a:r>
              <a:rPr sz="1200" spc="55" dirty="0">
                <a:latin typeface="Arial"/>
                <a:cs typeface="Arial"/>
              </a:rPr>
              <a:t> </a:t>
            </a:r>
            <a:r>
              <a:rPr sz="1200" dirty="0">
                <a:latin typeface="Arial"/>
                <a:cs typeface="Arial"/>
              </a:rPr>
              <a:t>a</a:t>
            </a:r>
            <a:r>
              <a:rPr sz="1200" spc="55" dirty="0">
                <a:latin typeface="Arial"/>
                <a:cs typeface="Arial"/>
              </a:rPr>
              <a:t> </a:t>
            </a:r>
            <a:r>
              <a:rPr sz="1200" spc="-5" dirty="0">
                <a:latin typeface="Arial"/>
                <a:cs typeface="Arial"/>
              </a:rPr>
              <a:t>través</a:t>
            </a:r>
            <a:r>
              <a:rPr sz="1200" spc="55" dirty="0">
                <a:latin typeface="Arial"/>
                <a:cs typeface="Arial"/>
              </a:rPr>
              <a:t> </a:t>
            </a:r>
            <a:r>
              <a:rPr sz="1200" spc="-5" dirty="0">
                <a:latin typeface="Arial"/>
                <a:cs typeface="Arial"/>
              </a:rPr>
              <a:t>de</a:t>
            </a:r>
            <a:r>
              <a:rPr sz="1200" spc="50" dirty="0">
                <a:latin typeface="Arial"/>
                <a:cs typeface="Arial"/>
              </a:rPr>
              <a:t> </a:t>
            </a:r>
            <a:r>
              <a:rPr sz="1200" spc="-10" dirty="0">
                <a:latin typeface="Arial"/>
                <a:cs typeface="Arial"/>
              </a:rPr>
              <a:t>las</a:t>
            </a:r>
            <a:r>
              <a:rPr sz="1200" spc="50" dirty="0">
                <a:latin typeface="Arial"/>
                <a:cs typeface="Arial"/>
              </a:rPr>
              <a:t> </a:t>
            </a:r>
            <a:r>
              <a:rPr sz="1200" spc="-5" dirty="0">
                <a:latin typeface="Arial"/>
                <a:cs typeface="Arial"/>
              </a:rPr>
              <a:t>cuales</a:t>
            </a:r>
            <a:r>
              <a:rPr sz="1200" spc="55" dirty="0">
                <a:latin typeface="Arial"/>
                <a:cs typeface="Arial"/>
              </a:rPr>
              <a:t> </a:t>
            </a:r>
            <a:r>
              <a:rPr sz="1200" spc="-10" dirty="0">
                <a:latin typeface="Arial"/>
                <a:cs typeface="Arial"/>
              </a:rPr>
              <a:t>se</a:t>
            </a:r>
            <a:r>
              <a:rPr sz="1200" spc="55" dirty="0">
                <a:latin typeface="Arial"/>
                <a:cs typeface="Arial"/>
              </a:rPr>
              <a:t> </a:t>
            </a:r>
            <a:r>
              <a:rPr sz="1200" spc="-5" dirty="0">
                <a:latin typeface="Arial"/>
                <a:cs typeface="Arial"/>
              </a:rPr>
              <a:t>alcanzarían</a:t>
            </a:r>
            <a:r>
              <a:rPr sz="1200" spc="55" dirty="0">
                <a:latin typeface="Arial"/>
                <a:cs typeface="Arial"/>
              </a:rPr>
              <a:t> </a:t>
            </a:r>
            <a:r>
              <a:rPr sz="1200" dirty="0">
                <a:latin typeface="Arial"/>
                <a:cs typeface="Arial"/>
              </a:rPr>
              <a:t>las</a:t>
            </a:r>
            <a:r>
              <a:rPr sz="1200" spc="40" dirty="0">
                <a:latin typeface="Arial"/>
                <a:cs typeface="Arial"/>
              </a:rPr>
              <a:t> </a:t>
            </a:r>
            <a:r>
              <a:rPr sz="1200" spc="-5" dirty="0">
                <a:latin typeface="Arial"/>
                <a:cs typeface="Arial"/>
              </a:rPr>
              <a:t>proyecciones</a:t>
            </a:r>
            <a:r>
              <a:rPr sz="1200" spc="55" dirty="0">
                <a:latin typeface="Arial"/>
                <a:cs typeface="Arial"/>
              </a:rPr>
              <a:t> </a:t>
            </a:r>
            <a:r>
              <a:rPr sz="1200" spc="-5" dirty="0">
                <a:latin typeface="Arial"/>
                <a:cs typeface="Arial"/>
              </a:rPr>
              <a:t>propuestas</a:t>
            </a:r>
            <a:r>
              <a:rPr sz="1200" spc="45" dirty="0">
                <a:latin typeface="Arial"/>
                <a:cs typeface="Arial"/>
              </a:rPr>
              <a:t> </a:t>
            </a:r>
            <a:r>
              <a:rPr sz="1200" dirty="0">
                <a:latin typeface="Arial"/>
                <a:cs typeface="Arial"/>
              </a:rPr>
              <a:t>en</a:t>
            </a:r>
            <a:r>
              <a:rPr sz="1200" spc="55" dirty="0">
                <a:latin typeface="Arial"/>
                <a:cs typeface="Arial"/>
              </a:rPr>
              <a:t> </a:t>
            </a:r>
            <a:r>
              <a:rPr sz="1200" spc="-15" dirty="0">
                <a:latin typeface="Arial"/>
                <a:cs typeface="Arial"/>
              </a:rPr>
              <a:t>la</a:t>
            </a:r>
            <a:endParaRPr sz="1200">
              <a:latin typeface="Arial"/>
              <a:cs typeface="Arial"/>
            </a:endParaRPr>
          </a:p>
          <a:p>
            <a:pPr>
              <a:lnSpc>
                <a:spcPct val="100000"/>
              </a:lnSpc>
            </a:pPr>
            <a:r>
              <a:rPr sz="1200" dirty="0">
                <a:latin typeface="Arial"/>
                <a:cs typeface="Arial"/>
              </a:rPr>
              <a:t>medida </a:t>
            </a:r>
            <a:r>
              <a:rPr sz="1200" spc="-5" dirty="0">
                <a:latin typeface="Arial"/>
                <a:cs typeface="Arial"/>
              </a:rPr>
              <a:t>relacionadas </a:t>
            </a:r>
            <a:r>
              <a:rPr sz="1200" dirty="0">
                <a:latin typeface="Arial"/>
                <a:cs typeface="Arial"/>
              </a:rPr>
              <a:t>con: </a:t>
            </a:r>
            <a:r>
              <a:rPr sz="1200" b="1" dirty="0">
                <a:latin typeface="Arial"/>
                <a:cs typeface="Arial"/>
              </a:rPr>
              <a:t>Producción, Ingresos o</a:t>
            </a:r>
            <a:r>
              <a:rPr sz="1200" b="1" spc="-80" dirty="0">
                <a:latin typeface="Arial"/>
                <a:cs typeface="Arial"/>
              </a:rPr>
              <a:t> </a:t>
            </a:r>
            <a:r>
              <a:rPr sz="1200" b="1" dirty="0">
                <a:latin typeface="Arial"/>
                <a:cs typeface="Arial"/>
              </a:rPr>
              <a:t>Gastos.</a:t>
            </a:r>
            <a:endParaRPr sz="1200">
              <a:latin typeface="Arial"/>
              <a:cs typeface="Arial"/>
            </a:endParaRPr>
          </a:p>
        </p:txBody>
      </p:sp>
      <p:graphicFrame>
        <p:nvGraphicFramePr>
          <p:cNvPr id="55" name="object 55"/>
          <p:cNvGraphicFramePr>
            <a:graphicFrameLocks noGrp="1"/>
          </p:cNvGraphicFramePr>
          <p:nvPr/>
        </p:nvGraphicFramePr>
        <p:xfrm>
          <a:off x="318503" y="823849"/>
          <a:ext cx="7543800" cy="4126963"/>
        </p:xfrm>
        <a:graphic>
          <a:graphicData uri="http://schemas.openxmlformats.org/drawingml/2006/table">
            <a:tbl>
              <a:tblPr firstRow="1" bandRow="1">
                <a:tableStyleId>{2D5ABB26-0587-4C30-8999-92F81FD0307C}</a:tableStyleId>
              </a:tblPr>
              <a:tblGrid>
                <a:gridCol w="697230">
                  <a:extLst>
                    <a:ext uri="{9D8B030D-6E8A-4147-A177-3AD203B41FA5}">
                      <a16:colId xmlns:a16="http://schemas.microsoft.com/office/drawing/2014/main" xmlns="" val="20000"/>
                    </a:ext>
                  </a:extLst>
                </a:gridCol>
                <a:gridCol w="1244600">
                  <a:extLst>
                    <a:ext uri="{9D8B030D-6E8A-4147-A177-3AD203B41FA5}">
                      <a16:colId xmlns:a16="http://schemas.microsoft.com/office/drawing/2014/main" xmlns="" val="20001"/>
                    </a:ext>
                  </a:extLst>
                </a:gridCol>
                <a:gridCol w="5601970">
                  <a:extLst>
                    <a:ext uri="{9D8B030D-6E8A-4147-A177-3AD203B41FA5}">
                      <a16:colId xmlns:a16="http://schemas.microsoft.com/office/drawing/2014/main" xmlns="" val="20002"/>
                    </a:ext>
                  </a:extLst>
                </a:gridCol>
              </a:tblGrid>
              <a:tr h="437768">
                <a:tc gridSpan="2">
                  <a:txBody>
                    <a:bodyPr/>
                    <a:lstStyle/>
                    <a:p>
                      <a:pPr marL="539750">
                        <a:lnSpc>
                          <a:spcPct val="100000"/>
                        </a:lnSpc>
                        <a:spcBef>
                          <a:spcPts val="969"/>
                        </a:spcBef>
                      </a:pPr>
                      <a:r>
                        <a:rPr sz="1200" b="1" spc="-5" dirty="0">
                          <a:solidFill>
                            <a:srgbClr val="FFFFFF"/>
                          </a:solidFill>
                          <a:latin typeface="Arial"/>
                          <a:cs typeface="Arial"/>
                        </a:rPr>
                        <a:t>CONCEPTO</a:t>
                      </a:r>
                      <a:endParaRPr sz="1200">
                        <a:latin typeface="Arial"/>
                        <a:cs typeface="Arial"/>
                      </a:endParaRPr>
                    </a:p>
                  </a:txBody>
                  <a:tcPr marL="0" marR="0" marT="12318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hMerge="1">
                  <a:txBody>
                    <a:bodyPr/>
                    <a:lstStyle/>
                    <a:p>
                      <a:endParaRPr/>
                    </a:p>
                  </a:txBody>
                  <a:tcPr marL="0" marR="0" marT="0" marB="0"/>
                </a:tc>
                <a:tc>
                  <a:txBody>
                    <a:bodyPr/>
                    <a:lstStyle/>
                    <a:p>
                      <a:pPr marL="1270" algn="ctr">
                        <a:lnSpc>
                          <a:spcPct val="100000"/>
                        </a:lnSpc>
                        <a:spcBef>
                          <a:spcPts val="969"/>
                        </a:spcBef>
                      </a:pPr>
                      <a:r>
                        <a:rPr sz="1200" b="1" spc="-5" dirty="0">
                          <a:solidFill>
                            <a:srgbClr val="FFFFFF"/>
                          </a:solidFill>
                          <a:latin typeface="Arial"/>
                          <a:cs typeface="Arial"/>
                        </a:rPr>
                        <a:t>DESCRIPCIÓN</a:t>
                      </a:r>
                      <a:endParaRPr sz="1200">
                        <a:latin typeface="Arial"/>
                        <a:cs typeface="Arial"/>
                      </a:endParaRPr>
                    </a:p>
                  </a:txBody>
                  <a:tcPr marL="0" marR="0" marT="12318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xmlns="" val="10000"/>
                  </a:ext>
                </a:extLst>
              </a:tr>
              <a:tr h="731520">
                <a:tc rowSpan="7">
                  <a:txBody>
                    <a:bodyPr/>
                    <a:lstStyle/>
                    <a:p>
                      <a:pPr marL="941069">
                        <a:lnSpc>
                          <a:spcPct val="100000"/>
                        </a:lnSpc>
                        <a:spcBef>
                          <a:spcPts val="490"/>
                        </a:spcBef>
                      </a:pPr>
                      <a:r>
                        <a:rPr sz="3600" b="1" dirty="0">
                          <a:solidFill>
                            <a:srgbClr val="FFFFFF"/>
                          </a:solidFill>
                          <a:latin typeface="Arial"/>
                          <a:cs typeface="Arial"/>
                        </a:rPr>
                        <a:t>MEDIDA</a:t>
                      </a:r>
                      <a:endParaRPr sz="3600">
                        <a:latin typeface="Arial"/>
                        <a:cs typeface="Arial"/>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850">
                        <a:latin typeface="Times New Roman"/>
                        <a:cs typeface="Times New Roman"/>
                      </a:endParaRPr>
                    </a:p>
                    <a:p>
                      <a:pPr marL="64135">
                        <a:lnSpc>
                          <a:spcPct val="100000"/>
                        </a:lnSpc>
                      </a:pPr>
                      <a:r>
                        <a:rPr sz="1200" b="1" spc="-15" dirty="0">
                          <a:latin typeface="Arial"/>
                          <a:cs typeface="Arial"/>
                        </a:rPr>
                        <a:t>CATEGORÍA</a:t>
                      </a:r>
                      <a:endParaRPr sz="12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64135" algn="just">
                        <a:lnSpc>
                          <a:spcPts val="1405"/>
                        </a:lnSpc>
                      </a:pPr>
                      <a:r>
                        <a:rPr sz="1200" dirty="0">
                          <a:latin typeface="Arial"/>
                          <a:cs typeface="Arial"/>
                        </a:rPr>
                        <a:t>Se</a:t>
                      </a:r>
                      <a:r>
                        <a:rPr sz="1200" spc="190" dirty="0">
                          <a:latin typeface="Arial"/>
                          <a:cs typeface="Arial"/>
                        </a:rPr>
                        <a:t> </a:t>
                      </a:r>
                      <a:r>
                        <a:rPr sz="1200" spc="-5" dirty="0">
                          <a:latin typeface="Arial"/>
                          <a:cs typeface="Arial"/>
                        </a:rPr>
                        <a:t>registra</a:t>
                      </a:r>
                      <a:r>
                        <a:rPr sz="1200" spc="185" dirty="0">
                          <a:latin typeface="Arial"/>
                          <a:cs typeface="Arial"/>
                        </a:rPr>
                        <a:t> </a:t>
                      </a:r>
                      <a:r>
                        <a:rPr sz="1200" spc="-10" dirty="0">
                          <a:latin typeface="Arial"/>
                          <a:cs typeface="Arial"/>
                        </a:rPr>
                        <a:t>la</a:t>
                      </a:r>
                      <a:r>
                        <a:rPr sz="1200" spc="190" dirty="0">
                          <a:latin typeface="Arial"/>
                          <a:cs typeface="Arial"/>
                        </a:rPr>
                        <a:t> </a:t>
                      </a:r>
                      <a:r>
                        <a:rPr sz="1200" spc="-15" dirty="0">
                          <a:latin typeface="Arial"/>
                          <a:cs typeface="Arial"/>
                        </a:rPr>
                        <a:t>CATEGORÍA</a:t>
                      </a:r>
                      <a:r>
                        <a:rPr sz="1200" spc="120" dirty="0">
                          <a:latin typeface="Arial"/>
                          <a:cs typeface="Arial"/>
                        </a:rPr>
                        <a:t> </a:t>
                      </a:r>
                      <a:r>
                        <a:rPr sz="1200" dirty="0">
                          <a:latin typeface="Arial"/>
                          <a:cs typeface="Arial"/>
                        </a:rPr>
                        <a:t>en</a:t>
                      </a:r>
                      <a:r>
                        <a:rPr sz="1200" spc="180" dirty="0">
                          <a:latin typeface="Arial"/>
                          <a:cs typeface="Arial"/>
                        </a:rPr>
                        <a:t> </a:t>
                      </a:r>
                      <a:r>
                        <a:rPr sz="1200" spc="-5" dirty="0">
                          <a:latin typeface="Arial"/>
                          <a:cs typeface="Arial"/>
                        </a:rPr>
                        <a:t>la</a:t>
                      </a:r>
                      <a:r>
                        <a:rPr sz="1200" spc="190" dirty="0">
                          <a:latin typeface="Arial"/>
                          <a:cs typeface="Arial"/>
                        </a:rPr>
                        <a:t> </a:t>
                      </a:r>
                      <a:r>
                        <a:rPr sz="1200" spc="-10" dirty="0">
                          <a:latin typeface="Arial"/>
                          <a:cs typeface="Arial"/>
                        </a:rPr>
                        <a:t>cual</a:t>
                      </a:r>
                      <a:r>
                        <a:rPr sz="1200" spc="190" dirty="0">
                          <a:latin typeface="Arial"/>
                          <a:cs typeface="Arial"/>
                        </a:rPr>
                        <a:t> </a:t>
                      </a:r>
                      <a:r>
                        <a:rPr sz="1200" spc="-10" dirty="0">
                          <a:latin typeface="Arial"/>
                          <a:cs typeface="Arial"/>
                        </a:rPr>
                        <a:t>se</a:t>
                      </a:r>
                      <a:r>
                        <a:rPr sz="1200" spc="190" dirty="0">
                          <a:latin typeface="Arial"/>
                          <a:cs typeface="Arial"/>
                        </a:rPr>
                        <a:t> </a:t>
                      </a:r>
                      <a:r>
                        <a:rPr sz="1200" spc="-5" dirty="0">
                          <a:latin typeface="Arial"/>
                          <a:cs typeface="Arial"/>
                        </a:rPr>
                        <a:t>clasifica</a:t>
                      </a:r>
                      <a:r>
                        <a:rPr sz="1200" spc="195" dirty="0">
                          <a:latin typeface="Arial"/>
                          <a:cs typeface="Arial"/>
                        </a:rPr>
                        <a:t> </a:t>
                      </a:r>
                      <a:r>
                        <a:rPr sz="1200" spc="-10" dirty="0">
                          <a:latin typeface="Arial"/>
                          <a:cs typeface="Arial"/>
                        </a:rPr>
                        <a:t>la</a:t>
                      </a:r>
                      <a:r>
                        <a:rPr sz="1200" spc="195" dirty="0">
                          <a:latin typeface="Arial"/>
                          <a:cs typeface="Arial"/>
                        </a:rPr>
                        <a:t> </a:t>
                      </a:r>
                      <a:r>
                        <a:rPr sz="1200" spc="-10" dirty="0">
                          <a:latin typeface="Arial"/>
                          <a:cs typeface="Arial"/>
                        </a:rPr>
                        <a:t>medida</a:t>
                      </a:r>
                      <a:r>
                        <a:rPr sz="1200" spc="190" dirty="0">
                          <a:latin typeface="Arial"/>
                          <a:cs typeface="Arial"/>
                        </a:rPr>
                        <a:t> </a:t>
                      </a:r>
                      <a:r>
                        <a:rPr sz="1200" b="1" spc="-5" dirty="0">
                          <a:latin typeface="Arial"/>
                          <a:cs typeface="Arial"/>
                        </a:rPr>
                        <a:t>(Reorganización</a:t>
                      </a:r>
                      <a:endParaRPr sz="1200">
                        <a:latin typeface="Arial"/>
                        <a:cs typeface="Arial"/>
                      </a:endParaRPr>
                    </a:p>
                    <a:p>
                      <a:pPr marL="64135" marR="55244" algn="just">
                        <a:lnSpc>
                          <a:spcPct val="100000"/>
                        </a:lnSpc>
                      </a:pPr>
                      <a:r>
                        <a:rPr sz="1200" b="1" spc="-5" dirty="0">
                          <a:latin typeface="Arial"/>
                          <a:cs typeface="Arial"/>
                        </a:rPr>
                        <a:t>Administrativa; </a:t>
                      </a:r>
                      <a:r>
                        <a:rPr sz="1200" b="1" dirty="0">
                          <a:latin typeface="Arial"/>
                          <a:cs typeface="Arial"/>
                        </a:rPr>
                        <a:t>Fortalecimiento </a:t>
                      </a:r>
                      <a:r>
                        <a:rPr sz="1200" b="1" spc="-5" dirty="0">
                          <a:latin typeface="Arial"/>
                          <a:cs typeface="Arial"/>
                        </a:rPr>
                        <a:t>de Ingresos; Racionalización de Gastos;  Saneamiento de Pasivos; Reestructuración de </a:t>
                      </a:r>
                      <a:r>
                        <a:rPr sz="1200" b="1" dirty="0">
                          <a:latin typeface="Arial"/>
                          <a:cs typeface="Arial"/>
                        </a:rPr>
                        <a:t>la </a:t>
                      </a:r>
                      <a:r>
                        <a:rPr sz="1200" b="1" spc="-5" dirty="0">
                          <a:latin typeface="Arial"/>
                          <a:cs typeface="Arial"/>
                        </a:rPr>
                        <a:t>Deuda)</a:t>
                      </a:r>
                      <a:r>
                        <a:rPr sz="1200" spc="-5" dirty="0">
                          <a:latin typeface="Arial"/>
                          <a:cs typeface="Arial"/>
                        </a:rPr>
                        <a:t>. </a:t>
                      </a:r>
                      <a:r>
                        <a:rPr sz="1200" dirty="0">
                          <a:latin typeface="Arial"/>
                          <a:cs typeface="Arial"/>
                        </a:rPr>
                        <a:t>Esta </a:t>
                      </a:r>
                      <a:r>
                        <a:rPr sz="1200" spc="-10" dirty="0">
                          <a:latin typeface="Arial"/>
                          <a:cs typeface="Arial"/>
                        </a:rPr>
                        <a:t>debe  </a:t>
                      </a:r>
                      <a:r>
                        <a:rPr sz="1200" spc="-5" dirty="0">
                          <a:latin typeface="Arial"/>
                          <a:cs typeface="Arial"/>
                        </a:rPr>
                        <a:t>corresponder fielmente a la registrada en el cuadro</a:t>
                      </a:r>
                      <a:r>
                        <a:rPr sz="1200" spc="-80" dirty="0">
                          <a:latin typeface="Arial"/>
                          <a:cs typeface="Arial"/>
                        </a:rPr>
                        <a:t> </a:t>
                      </a:r>
                      <a:r>
                        <a:rPr sz="1200" spc="-5" dirty="0">
                          <a:latin typeface="Arial"/>
                          <a:cs typeface="Arial"/>
                        </a:rPr>
                        <a:t>31.</a:t>
                      </a:r>
                      <a:endParaRPr sz="12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1"/>
                  </a:ext>
                </a:extLst>
              </a:tr>
              <a:tr h="599059">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nSpc>
                          <a:spcPct val="100000"/>
                        </a:lnSpc>
                        <a:spcBef>
                          <a:spcPts val="55"/>
                        </a:spcBef>
                      </a:pPr>
                      <a:endParaRPr sz="1350">
                        <a:latin typeface="Times New Roman"/>
                        <a:cs typeface="Times New Roman"/>
                      </a:endParaRPr>
                    </a:p>
                    <a:p>
                      <a:pPr marL="64135">
                        <a:lnSpc>
                          <a:spcPct val="100000"/>
                        </a:lnSpc>
                      </a:pPr>
                      <a:r>
                        <a:rPr sz="1200" b="1" spc="-10" dirty="0">
                          <a:latin typeface="Arial"/>
                          <a:cs typeface="Arial"/>
                        </a:rPr>
                        <a:t>ASPECTO</a:t>
                      </a:r>
                      <a:endParaRPr sz="1200">
                        <a:latin typeface="Arial"/>
                        <a:cs typeface="Arial"/>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nSpc>
                          <a:spcPct val="100000"/>
                        </a:lnSpc>
                        <a:spcBef>
                          <a:spcPts val="55"/>
                        </a:spcBef>
                      </a:pPr>
                      <a:endParaRPr sz="1350">
                        <a:latin typeface="Times New Roman"/>
                        <a:cs typeface="Times New Roman"/>
                      </a:endParaRPr>
                    </a:p>
                    <a:p>
                      <a:pPr marL="64135">
                        <a:lnSpc>
                          <a:spcPct val="100000"/>
                        </a:lnSpc>
                      </a:pPr>
                      <a:r>
                        <a:rPr sz="1200" spc="-10" dirty="0">
                          <a:latin typeface="Arial"/>
                          <a:cs typeface="Arial"/>
                        </a:rPr>
                        <a:t>ADMINISTRATIVO</a:t>
                      </a:r>
                      <a:endParaRPr sz="1200">
                        <a:latin typeface="Arial"/>
                        <a:cs typeface="Arial"/>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2"/>
                  </a:ext>
                </a:extLst>
              </a:tr>
              <a:tr h="441959">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90"/>
                        </a:spcBef>
                      </a:pPr>
                      <a:r>
                        <a:rPr sz="1200" b="1" dirty="0">
                          <a:latin typeface="Arial"/>
                          <a:cs typeface="Arial"/>
                        </a:rPr>
                        <a:t>TIPO</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a:lnSpc>
                          <a:spcPct val="100000"/>
                        </a:lnSpc>
                        <a:spcBef>
                          <a:spcPts val="990"/>
                        </a:spcBef>
                      </a:pPr>
                      <a:r>
                        <a:rPr sz="1200" spc="-5" dirty="0">
                          <a:latin typeface="Arial"/>
                          <a:cs typeface="Arial"/>
                        </a:rPr>
                        <a:t>Se registra el </a:t>
                      </a:r>
                      <a:r>
                        <a:rPr sz="1200" dirty="0">
                          <a:latin typeface="Arial"/>
                          <a:cs typeface="Arial"/>
                        </a:rPr>
                        <a:t>TIPO </a:t>
                      </a:r>
                      <a:r>
                        <a:rPr sz="1200" spc="-5" dirty="0">
                          <a:latin typeface="Arial"/>
                          <a:cs typeface="Arial"/>
                        </a:rPr>
                        <a:t>de </a:t>
                      </a:r>
                      <a:r>
                        <a:rPr sz="1200" dirty="0">
                          <a:latin typeface="Arial"/>
                          <a:cs typeface="Arial"/>
                        </a:rPr>
                        <a:t>medida (Ofensiva; Adaptativa; </a:t>
                      </a:r>
                      <a:r>
                        <a:rPr sz="1200" spc="-5" dirty="0">
                          <a:latin typeface="Arial"/>
                          <a:cs typeface="Arial"/>
                        </a:rPr>
                        <a:t>Reactiva;</a:t>
                      </a:r>
                      <a:r>
                        <a:rPr sz="1200" spc="-170" dirty="0">
                          <a:latin typeface="Arial"/>
                          <a:cs typeface="Arial"/>
                        </a:rPr>
                        <a:t> </a:t>
                      </a:r>
                      <a:r>
                        <a:rPr sz="1200" spc="-5" dirty="0">
                          <a:latin typeface="Arial"/>
                          <a:cs typeface="Arial"/>
                        </a:rPr>
                        <a:t>Defensiva).</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3"/>
                  </a:ext>
                </a:extLst>
              </a:tr>
              <a:tr h="441960">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90"/>
                        </a:spcBef>
                      </a:pPr>
                      <a:r>
                        <a:rPr sz="1200" b="1" spc="-5" dirty="0">
                          <a:latin typeface="Arial"/>
                          <a:cs typeface="Arial"/>
                        </a:rPr>
                        <a:t>DESCRIPCION</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6515">
                        <a:lnSpc>
                          <a:spcPct val="100000"/>
                        </a:lnSpc>
                        <a:spcBef>
                          <a:spcPts val="270"/>
                        </a:spcBef>
                      </a:pPr>
                      <a:r>
                        <a:rPr sz="1200" spc="-5" dirty="0">
                          <a:latin typeface="Arial"/>
                          <a:cs typeface="Arial"/>
                        </a:rPr>
                        <a:t>Se transcribe fielmente la MEDIDA registrada en el cuadro 31 </a:t>
                      </a:r>
                      <a:r>
                        <a:rPr sz="1200" spc="-10" dirty="0">
                          <a:latin typeface="Arial"/>
                          <a:cs typeface="Arial"/>
                        </a:rPr>
                        <a:t>que </a:t>
                      </a:r>
                      <a:r>
                        <a:rPr sz="1200" spc="-5" dirty="0">
                          <a:latin typeface="Arial"/>
                          <a:cs typeface="Arial"/>
                        </a:rPr>
                        <a:t>se relaciona  con las proyecciones de producción, ingresos o</a:t>
                      </a:r>
                      <a:r>
                        <a:rPr sz="1200" spc="-60" dirty="0">
                          <a:latin typeface="Arial"/>
                          <a:cs typeface="Arial"/>
                        </a:rPr>
                        <a:t> </a:t>
                      </a:r>
                      <a:r>
                        <a:rPr sz="1200" spc="-5" dirty="0">
                          <a:latin typeface="Arial"/>
                          <a:cs typeface="Arial"/>
                        </a:rPr>
                        <a:t>gastos.</a:t>
                      </a:r>
                      <a:endParaRPr sz="1200">
                        <a:latin typeface="Arial"/>
                        <a:cs typeface="Arial"/>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4"/>
                  </a:ext>
                </a:extLst>
              </a:tr>
              <a:tr h="442023">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90"/>
                        </a:spcBef>
                      </a:pPr>
                      <a:r>
                        <a:rPr sz="1200" b="1" spc="-25" dirty="0">
                          <a:latin typeface="Arial"/>
                          <a:cs typeface="Arial"/>
                        </a:rPr>
                        <a:t>META</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5244">
                        <a:lnSpc>
                          <a:spcPct val="100000"/>
                        </a:lnSpc>
                        <a:spcBef>
                          <a:spcPts val="270"/>
                        </a:spcBef>
                      </a:pPr>
                      <a:r>
                        <a:rPr sz="1200" spc="-5" dirty="0">
                          <a:latin typeface="Arial"/>
                          <a:cs typeface="Arial"/>
                        </a:rPr>
                        <a:t>Se transcribe fielmente </a:t>
                      </a:r>
                      <a:r>
                        <a:rPr sz="1200" spc="-10" dirty="0">
                          <a:latin typeface="Arial"/>
                          <a:cs typeface="Arial"/>
                        </a:rPr>
                        <a:t>la </a:t>
                      </a:r>
                      <a:r>
                        <a:rPr sz="1200" spc="-25" dirty="0">
                          <a:latin typeface="Arial"/>
                          <a:cs typeface="Arial"/>
                        </a:rPr>
                        <a:t>META </a:t>
                      </a:r>
                      <a:r>
                        <a:rPr sz="1200" spc="-5" dirty="0">
                          <a:latin typeface="Arial"/>
                          <a:cs typeface="Arial"/>
                        </a:rPr>
                        <a:t>registrada </a:t>
                      </a:r>
                      <a:r>
                        <a:rPr sz="1200" spc="-10" dirty="0">
                          <a:latin typeface="Arial"/>
                          <a:cs typeface="Arial"/>
                        </a:rPr>
                        <a:t>en </a:t>
                      </a:r>
                      <a:r>
                        <a:rPr sz="1200" spc="-5" dirty="0">
                          <a:latin typeface="Arial"/>
                          <a:cs typeface="Arial"/>
                        </a:rPr>
                        <a:t>el cuadro </a:t>
                      </a:r>
                      <a:r>
                        <a:rPr sz="1200" spc="-10" dirty="0">
                          <a:latin typeface="Arial"/>
                          <a:cs typeface="Arial"/>
                        </a:rPr>
                        <a:t>31 que </a:t>
                      </a:r>
                      <a:r>
                        <a:rPr sz="1200" spc="-5" dirty="0">
                          <a:latin typeface="Arial"/>
                          <a:cs typeface="Arial"/>
                        </a:rPr>
                        <a:t>se relaciona con  </a:t>
                      </a:r>
                      <a:r>
                        <a:rPr sz="1200" dirty="0">
                          <a:latin typeface="Arial"/>
                          <a:cs typeface="Arial"/>
                        </a:rPr>
                        <a:t>medida</a:t>
                      </a:r>
                      <a:r>
                        <a:rPr sz="1200" spc="-40" dirty="0">
                          <a:latin typeface="Arial"/>
                          <a:cs typeface="Arial"/>
                        </a:rPr>
                        <a:t> </a:t>
                      </a:r>
                      <a:r>
                        <a:rPr sz="1200" spc="-5" dirty="0">
                          <a:latin typeface="Arial"/>
                          <a:cs typeface="Arial"/>
                        </a:rPr>
                        <a:t>propuesta.</a:t>
                      </a:r>
                      <a:endParaRPr sz="1200">
                        <a:latin typeface="Arial"/>
                        <a:cs typeface="Arial"/>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5"/>
                  </a:ext>
                </a:extLst>
              </a:tr>
              <a:tr h="433654">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60"/>
                        </a:spcBef>
                      </a:pPr>
                      <a:r>
                        <a:rPr sz="1200" b="1" spc="-10" dirty="0">
                          <a:latin typeface="Arial"/>
                          <a:cs typeface="Arial"/>
                        </a:rPr>
                        <a:t>INDICADOR</a:t>
                      </a:r>
                      <a:endParaRPr sz="1200">
                        <a:latin typeface="Arial"/>
                        <a:cs typeface="Arial"/>
                      </a:endParaRPr>
                    </a:p>
                  </a:txBody>
                  <a:tcPr marL="0" marR="0" marT="1219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5880">
                        <a:lnSpc>
                          <a:spcPct val="100000"/>
                        </a:lnSpc>
                        <a:spcBef>
                          <a:spcPts val="240"/>
                        </a:spcBef>
                      </a:pPr>
                      <a:r>
                        <a:rPr sz="1200" spc="-5" dirty="0">
                          <a:latin typeface="Arial"/>
                          <a:cs typeface="Arial"/>
                        </a:rPr>
                        <a:t>Se transcribe fielmente el detalle del INDICADOR registrado </a:t>
                      </a:r>
                      <a:r>
                        <a:rPr sz="1200" spc="-10" dirty="0">
                          <a:latin typeface="Arial"/>
                          <a:cs typeface="Arial"/>
                        </a:rPr>
                        <a:t>en </a:t>
                      </a:r>
                      <a:r>
                        <a:rPr sz="1200" spc="-5" dirty="0">
                          <a:latin typeface="Arial"/>
                          <a:cs typeface="Arial"/>
                        </a:rPr>
                        <a:t>el </a:t>
                      </a:r>
                      <a:r>
                        <a:rPr sz="1200" spc="-10" dirty="0">
                          <a:latin typeface="Arial"/>
                          <a:cs typeface="Arial"/>
                        </a:rPr>
                        <a:t>cuadro 31 </a:t>
                      </a:r>
                      <a:r>
                        <a:rPr sz="1200" spc="-15" dirty="0">
                          <a:latin typeface="Arial"/>
                          <a:cs typeface="Arial"/>
                        </a:rPr>
                        <a:t>que  </a:t>
                      </a:r>
                      <a:r>
                        <a:rPr sz="1200" spc="-5" dirty="0">
                          <a:latin typeface="Arial"/>
                          <a:cs typeface="Arial"/>
                        </a:rPr>
                        <a:t>se </a:t>
                      </a:r>
                      <a:r>
                        <a:rPr sz="1200" dirty="0">
                          <a:latin typeface="Arial"/>
                          <a:cs typeface="Arial"/>
                        </a:rPr>
                        <a:t>relaciona </a:t>
                      </a:r>
                      <a:r>
                        <a:rPr sz="1200" spc="-5" dirty="0">
                          <a:latin typeface="Arial"/>
                          <a:cs typeface="Arial"/>
                        </a:rPr>
                        <a:t>con la </a:t>
                      </a:r>
                      <a:r>
                        <a:rPr sz="1200" dirty="0">
                          <a:latin typeface="Arial"/>
                          <a:cs typeface="Arial"/>
                        </a:rPr>
                        <a:t>medida</a:t>
                      </a:r>
                      <a:r>
                        <a:rPr sz="1200" spc="-45" dirty="0">
                          <a:latin typeface="Arial"/>
                          <a:cs typeface="Arial"/>
                        </a:rPr>
                        <a:t> </a:t>
                      </a:r>
                      <a:r>
                        <a:rPr sz="1200" spc="-5" dirty="0">
                          <a:latin typeface="Arial"/>
                          <a:cs typeface="Arial"/>
                        </a:rPr>
                        <a:t>propuesta.</a:t>
                      </a:r>
                      <a:endParaRPr sz="120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6"/>
                  </a:ext>
                </a:extLst>
              </a:tr>
              <a:tr h="599020">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400">
                        <a:latin typeface="Times New Roman"/>
                        <a:cs typeface="Times New Roman"/>
                      </a:endParaRPr>
                    </a:p>
                    <a:p>
                      <a:pPr marL="64135">
                        <a:lnSpc>
                          <a:spcPct val="100000"/>
                        </a:lnSpc>
                      </a:pPr>
                      <a:r>
                        <a:rPr sz="1200" b="1" spc="-5" dirty="0">
                          <a:latin typeface="Arial"/>
                          <a:cs typeface="Arial"/>
                        </a:rPr>
                        <a:t>SUPUESTOS</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4610" algn="just">
                        <a:lnSpc>
                          <a:spcPct val="100000"/>
                        </a:lnSpc>
                        <a:spcBef>
                          <a:spcPts val="170"/>
                        </a:spcBef>
                      </a:pPr>
                      <a:r>
                        <a:rPr sz="1200" spc="-5" dirty="0">
                          <a:latin typeface="Arial"/>
                          <a:cs typeface="Arial"/>
                        </a:rPr>
                        <a:t>Se </a:t>
                      </a:r>
                      <a:r>
                        <a:rPr sz="1200" spc="-10" dirty="0">
                          <a:latin typeface="Arial"/>
                          <a:cs typeface="Arial"/>
                        </a:rPr>
                        <a:t>relacionan cada una de </a:t>
                      </a:r>
                      <a:r>
                        <a:rPr sz="1200" spc="-5" dirty="0">
                          <a:latin typeface="Arial"/>
                          <a:cs typeface="Arial"/>
                        </a:rPr>
                        <a:t>las </a:t>
                      </a:r>
                      <a:r>
                        <a:rPr sz="1200" spc="-10" dirty="0">
                          <a:latin typeface="Arial"/>
                          <a:cs typeface="Arial"/>
                        </a:rPr>
                        <a:t>condiciones de entorno </a:t>
                      </a:r>
                      <a:r>
                        <a:rPr sz="1200" dirty="0">
                          <a:latin typeface="Arial"/>
                          <a:cs typeface="Arial"/>
                        </a:rPr>
                        <a:t>y </a:t>
                      </a:r>
                      <a:r>
                        <a:rPr sz="1200" spc="-5" dirty="0">
                          <a:latin typeface="Arial"/>
                          <a:cs typeface="Arial"/>
                        </a:rPr>
                        <a:t>actuaciones propias de  la ESE, </a:t>
                      </a:r>
                      <a:r>
                        <a:rPr sz="1200" dirty="0">
                          <a:latin typeface="Arial"/>
                          <a:cs typeface="Arial"/>
                        </a:rPr>
                        <a:t>a </a:t>
                      </a:r>
                      <a:r>
                        <a:rPr sz="1200" spc="-5" dirty="0">
                          <a:latin typeface="Arial"/>
                          <a:cs typeface="Arial"/>
                        </a:rPr>
                        <a:t>través de </a:t>
                      </a:r>
                      <a:r>
                        <a:rPr sz="1200" spc="-10" dirty="0">
                          <a:latin typeface="Arial"/>
                          <a:cs typeface="Arial"/>
                        </a:rPr>
                        <a:t>las </a:t>
                      </a:r>
                      <a:r>
                        <a:rPr sz="1200" spc="-5" dirty="0">
                          <a:latin typeface="Arial"/>
                          <a:cs typeface="Arial"/>
                        </a:rPr>
                        <a:t>cuales </a:t>
                      </a:r>
                      <a:r>
                        <a:rPr sz="1200" spc="-10" dirty="0">
                          <a:latin typeface="Arial"/>
                          <a:cs typeface="Arial"/>
                        </a:rPr>
                        <a:t>se </a:t>
                      </a:r>
                      <a:r>
                        <a:rPr sz="1200" spc="-5" dirty="0">
                          <a:latin typeface="Arial"/>
                          <a:cs typeface="Arial"/>
                        </a:rPr>
                        <a:t>alcanzarían </a:t>
                      </a:r>
                      <a:r>
                        <a:rPr sz="1200" dirty="0">
                          <a:latin typeface="Arial"/>
                          <a:cs typeface="Arial"/>
                        </a:rPr>
                        <a:t>las </a:t>
                      </a:r>
                      <a:r>
                        <a:rPr sz="1200" spc="-5" dirty="0">
                          <a:latin typeface="Arial"/>
                          <a:cs typeface="Arial"/>
                        </a:rPr>
                        <a:t>proyecciones propuestas </a:t>
                      </a:r>
                      <a:r>
                        <a:rPr sz="1200" dirty="0">
                          <a:latin typeface="Arial"/>
                          <a:cs typeface="Arial"/>
                        </a:rPr>
                        <a:t>en </a:t>
                      </a:r>
                      <a:r>
                        <a:rPr sz="1200" spc="-15" dirty="0">
                          <a:latin typeface="Arial"/>
                          <a:cs typeface="Arial"/>
                        </a:rPr>
                        <a:t>la  </a:t>
                      </a:r>
                      <a:r>
                        <a:rPr sz="1200" dirty="0">
                          <a:latin typeface="Arial"/>
                          <a:cs typeface="Arial"/>
                        </a:rPr>
                        <a:t>medida </a:t>
                      </a:r>
                      <a:r>
                        <a:rPr sz="1200" spc="-5" dirty="0">
                          <a:latin typeface="Arial"/>
                          <a:cs typeface="Arial"/>
                        </a:rPr>
                        <a:t>relacionadas </a:t>
                      </a:r>
                      <a:r>
                        <a:rPr sz="1200" dirty="0">
                          <a:latin typeface="Arial"/>
                          <a:cs typeface="Arial"/>
                        </a:rPr>
                        <a:t>con: </a:t>
                      </a:r>
                      <a:r>
                        <a:rPr sz="1200" b="1" dirty="0">
                          <a:latin typeface="Arial"/>
                          <a:cs typeface="Arial"/>
                        </a:rPr>
                        <a:t>Producción, Ingresos o</a:t>
                      </a:r>
                      <a:r>
                        <a:rPr sz="1200" b="1" spc="-80" dirty="0">
                          <a:latin typeface="Arial"/>
                          <a:cs typeface="Arial"/>
                        </a:rPr>
                        <a:t> </a:t>
                      </a:r>
                      <a:r>
                        <a:rPr sz="1200" b="1" dirty="0">
                          <a:latin typeface="Arial"/>
                          <a:cs typeface="Arial"/>
                        </a:rPr>
                        <a:t>Gastos.</a:t>
                      </a:r>
                      <a:endParaRPr sz="1200">
                        <a:latin typeface="Arial"/>
                        <a:cs typeface="Arial"/>
                      </a:endParaRPr>
                    </a:p>
                  </a:txBody>
                  <a:tcPr marL="0" marR="0" marT="21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1774" y="1948116"/>
            <a:ext cx="480059" cy="1948180"/>
          </a:xfrm>
          <a:prstGeom prst="rect">
            <a:avLst/>
          </a:prstGeom>
        </p:spPr>
        <p:txBody>
          <a:bodyPr vert="vert270" wrap="square" lIns="0" tIns="0" rIns="0" bIns="0" rtlCol="0">
            <a:spAutoFit/>
          </a:bodyPr>
          <a:lstStyle/>
          <a:p>
            <a:pPr marL="12700">
              <a:lnSpc>
                <a:spcPts val="3640"/>
              </a:lnSpc>
            </a:pPr>
            <a:r>
              <a:rPr sz="3200" dirty="0">
                <a:solidFill>
                  <a:srgbClr val="4F81BC"/>
                </a:solidFill>
                <a:latin typeface="Arial"/>
                <a:cs typeface="Arial"/>
              </a:rPr>
              <a:t>JU</a:t>
            </a:r>
            <a:r>
              <a:rPr sz="3200" spc="5" dirty="0">
                <a:solidFill>
                  <a:srgbClr val="4F81BC"/>
                </a:solidFill>
                <a:latin typeface="Arial"/>
                <a:cs typeface="Arial"/>
              </a:rPr>
              <a:t>R</a:t>
            </a:r>
            <a:r>
              <a:rPr sz="3200" dirty="0">
                <a:solidFill>
                  <a:srgbClr val="4F81BC"/>
                </a:solidFill>
                <a:latin typeface="Arial"/>
                <a:cs typeface="Arial"/>
              </a:rPr>
              <a:t>ÍDICO</a:t>
            </a:r>
            <a:endParaRPr sz="3200" dirty="0">
              <a:latin typeface="Arial"/>
              <a:cs typeface="Arial"/>
            </a:endParaRPr>
          </a:p>
        </p:txBody>
      </p:sp>
      <p:sp>
        <p:nvSpPr>
          <p:cNvPr id="4" name="object 4"/>
          <p:cNvSpPr txBox="1"/>
          <p:nvPr/>
        </p:nvSpPr>
        <p:spPr>
          <a:xfrm>
            <a:off x="6838950" y="2339085"/>
            <a:ext cx="2097405" cy="1123315"/>
          </a:xfrm>
          <a:prstGeom prst="rect">
            <a:avLst/>
          </a:prstGeom>
        </p:spPr>
        <p:txBody>
          <a:bodyPr vert="horz" wrap="square" lIns="0" tIns="12700" rIns="0" bIns="0" rtlCol="0">
            <a:spAutoFit/>
          </a:bodyPr>
          <a:lstStyle/>
          <a:p>
            <a:pPr marL="12700" marR="5080" algn="ctr">
              <a:lnSpc>
                <a:spcPct val="100000"/>
              </a:lnSpc>
              <a:spcBef>
                <a:spcPts val="100"/>
              </a:spcBef>
            </a:pPr>
            <a:r>
              <a:rPr sz="1800" b="1" i="1" dirty="0">
                <a:latin typeface="Calibri"/>
                <a:cs typeface="Calibri"/>
              </a:rPr>
              <a:t>Cuadros de</a:t>
            </a:r>
            <a:r>
              <a:rPr sz="1800" b="1" i="1" spc="-75" dirty="0">
                <a:latin typeface="Calibri"/>
                <a:cs typeface="Calibri"/>
              </a:rPr>
              <a:t> </a:t>
            </a:r>
            <a:r>
              <a:rPr sz="1800" b="1" i="1" spc="-5" dirty="0">
                <a:latin typeface="Calibri"/>
                <a:cs typeface="Calibri"/>
              </a:rPr>
              <a:t>referencia  </a:t>
            </a:r>
            <a:r>
              <a:rPr sz="1800" b="1" i="1" dirty="0">
                <a:latin typeface="Calibri"/>
                <a:cs typeface="Calibri"/>
              </a:rPr>
              <a:t>8</a:t>
            </a:r>
            <a:endParaRPr sz="1800">
              <a:latin typeface="Calibri"/>
              <a:cs typeface="Calibri"/>
            </a:endParaRPr>
          </a:p>
          <a:p>
            <a:pPr algn="ctr">
              <a:lnSpc>
                <a:spcPct val="100000"/>
              </a:lnSpc>
            </a:pPr>
            <a:r>
              <a:rPr sz="1800" b="1" i="1" dirty="0">
                <a:latin typeface="Calibri"/>
                <a:cs typeface="Calibri"/>
              </a:rPr>
              <a:t>Cuadros de</a:t>
            </a:r>
            <a:r>
              <a:rPr sz="1800" b="1" i="1" spc="-15" dirty="0">
                <a:latin typeface="Calibri"/>
                <a:cs typeface="Calibri"/>
              </a:rPr>
              <a:t> </a:t>
            </a:r>
            <a:r>
              <a:rPr sz="1800" b="1" i="1" spc="-5" dirty="0">
                <a:latin typeface="Calibri"/>
                <a:cs typeface="Calibri"/>
              </a:rPr>
              <a:t>apoyo</a:t>
            </a:r>
            <a:endParaRPr sz="1800">
              <a:latin typeface="Calibri"/>
              <a:cs typeface="Calibri"/>
            </a:endParaRPr>
          </a:p>
          <a:p>
            <a:pPr algn="ctr">
              <a:lnSpc>
                <a:spcPct val="100000"/>
              </a:lnSpc>
            </a:pPr>
            <a:r>
              <a:rPr sz="1800" b="1" i="1" dirty="0">
                <a:latin typeface="Calibri"/>
                <a:cs typeface="Calibri"/>
              </a:rPr>
              <a:t>9 al</a:t>
            </a:r>
            <a:r>
              <a:rPr sz="1800" b="1" i="1" spc="-15" dirty="0">
                <a:latin typeface="Calibri"/>
                <a:cs typeface="Calibri"/>
              </a:rPr>
              <a:t> </a:t>
            </a:r>
            <a:r>
              <a:rPr sz="1800" b="1" i="1" dirty="0">
                <a:latin typeface="Calibri"/>
                <a:cs typeface="Calibri"/>
              </a:rPr>
              <a:t>23</a:t>
            </a:r>
            <a:endParaRPr sz="1800">
              <a:latin typeface="Calibri"/>
              <a:cs typeface="Calibri"/>
            </a:endParaRPr>
          </a:p>
        </p:txBody>
      </p:sp>
      <p:pic>
        <p:nvPicPr>
          <p:cNvPr id="69" name="Imagen 68"/>
          <p:cNvPicPr>
            <a:picLocks noChangeAspect="1"/>
          </p:cNvPicPr>
          <p:nvPr/>
        </p:nvPicPr>
        <p:blipFill>
          <a:blip r:embed="rId2"/>
          <a:stretch>
            <a:fillRect/>
          </a:stretch>
        </p:blipFill>
        <p:spPr>
          <a:xfrm>
            <a:off x="1447800" y="895350"/>
            <a:ext cx="5391150" cy="4038600"/>
          </a:xfrm>
          <a:prstGeom prst="rect">
            <a:avLst/>
          </a:prstGeom>
        </p:spPr>
      </p:pic>
    </p:spTree>
    <p:extLst>
      <p:ext uri="{BB962C8B-B14F-4D97-AF65-F5344CB8AC3E}">
        <p14:creationId xmlns:p14="http://schemas.microsoft.com/office/powerpoint/2010/main" val="28689571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5384" y="860292"/>
            <a:ext cx="8503920" cy="414423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382767" y="4440940"/>
            <a:ext cx="3542538" cy="677418"/>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5573395" y="4509617"/>
            <a:ext cx="3097530" cy="391795"/>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4F81BC"/>
                </a:solidFill>
                <a:latin typeface="Calibri"/>
                <a:cs typeface="Calibri"/>
              </a:rPr>
              <a:t>Art. 77 </a:t>
            </a:r>
            <a:r>
              <a:rPr sz="2400" spc="-10" dirty="0">
                <a:solidFill>
                  <a:srgbClr val="4F81BC"/>
                </a:solidFill>
                <a:latin typeface="Calibri"/>
                <a:cs typeface="Calibri"/>
              </a:rPr>
              <a:t>Ley </a:t>
            </a:r>
            <a:r>
              <a:rPr sz="2400" spc="-5" dirty="0">
                <a:solidFill>
                  <a:srgbClr val="4F81BC"/>
                </a:solidFill>
                <a:latin typeface="Calibri"/>
                <a:cs typeface="Calibri"/>
              </a:rPr>
              <a:t>1955 de</a:t>
            </a:r>
            <a:r>
              <a:rPr sz="2400" spc="-114" dirty="0">
                <a:solidFill>
                  <a:srgbClr val="4F81BC"/>
                </a:solidFill>
                <a:latin typeface="Calibri"/>
                <a:cs typeface="Calibri"/>
              </a:rPr>
              <a:t> </a:t>
            </a:r>
            <a:r>
              <a:rPr sz="2400" spc="-5" dirty="0">
                <a:solidFill>
                  <a:srgbClr val="4F81BC"/>
                </a:solidFill>
                <a:latin typeface="Calibri"/>
                <a:cs typeface="Calibri"/>
              </a:rPr>
              <a:t>2019</a:t>
            </a:r>
            <a:endParaRPr sz="2400">
              <a:latin typeface="Calibri"/>
              <a:cs typeface="Calibri"/>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8481" y="744473"/>
            <a:ext cx="7618730" cy="733425"/>
          </a:xfrm>
          <a:custGeom>
            <a:avLst/>
            <a:gdLst/>
            <a:ahLst/>
            <a:cxnLst/>
            <a:rect l="l" t="t" r="r" b="b"/>
            <a:pathLst>
              <a:path w="7618730" h="733425">
                <a:moveTo>
                  <a:pt x="0" y="122174"/>
                </a:moveTo>
                <a:lnTo>
                  <a:pt x="9601" y="74634"/>
                </a:lnTo>
                <a:lnTo>
                  <a:pt x="35783" y="35798"/>
                </a:lnTo>
                <a:lnTo>
                  <a:pt x="74618" y="9606"/>
                </a:lnTo>
                <a:lnTo>
                  <a:pt x="122174" y="0"/>
                </a:lnTo>
                <a:lnTo>
                  <a:pt x="7496302" y="0"/>
                </a:lnTo>
                <a:lnTo>
                  <a:pt x="7543841" y="9606"/>
                </a:lnTo>
                <a:lnTo>
                  <a:pt x="7582677" y="35798"/>
                </a:lnTo>
                <a:lnTo>
                  <a:pt x="7608869" y="74634"/>
                </a:lnTo>
                <a:lnTo>
                  <a:pt x="7618476" y="122174"/>
                </a:lnTo>
                <a:lnTo>
                  <a:pt x="7618476" y="610870"/>
                </a:lnTo>
                <a:lnTo>
                  <a:pt x="7608869" y="658409"/>
                </a:lnTo>
                <a:lnTo>
                  <a:pt x="7582677" y="697245"/>
                </a:lnTo>
                <a:lnTo>
                  <a:pt x="7543841" y="723437"/>
                </a:lnTo>
                <a:lnTo>
                  <a:pt x="7496302" y="733043"/>
                </a:lnTo>
                <a:lnTo>
                  <a:pt x="122174" y="733043"/>
                </a:lnTo>
                <a:lnTo>
                  <a:pt x="74618" y="723437"/>
                </a:lnTo>
                <a:lnTo>
                  <a:pt x="35783" y="697245"/>
                </a:lnTo>
                <a:lnTo>
                  <a:pt x="9601" y="658409"/>
                </a:lnTo>
                <a:lnTo>
                  <a:pt x="0" y="610870"/>
                </a:lnTo>
                <a:lnTo>
                  <a:pt x="0" y="122174"/>
                </a:lnTo>
                <a:close/>
              </a:path>
            </a:pathLst>
          </a:custGeom>
          <a:ln w="25907">
            <a:solidFill>
              <a:srgbClr val="4674AB"/>
            </a:solidFill>
          </a:ln>
        </p:spPr>
        <p:txBody>
          <a:bodyPr wrap="square" lIns="0" tIns="0" rIns="0" bIns="0" rtlCol="0"/>
          <a:lstStyle/>
          <a:p>
            <a:endParaRPr/>
          </a:p>
        </p:txBody>
      </p:sp>
      <p:sp>
        <p:nvSpPr>
          <p:cNvPr id="3" name="object 3"/>
          <p:cNvSpPr txBox="1"/>
          <p:nvPr/>
        </p:nvSpPr>
        <p:spPr>
          <a:xfrm>
            <a:off x="883716" y="881888"/>
            <a:ext cx="7468234" cy="239395"/>
          </a:xfrm>
          <a:prstGeom prst="rect">
            <a:avLst/>
          </a:prstGeom>
        </p:spPr>
        <p:txBody>
          <a:bodyPr vert="horz" wrap="square" lIns="0" tIns="13335" rIns="0" bIns="0" rtlCol="0">
            <a:spAutoFit/>
          </a:bodyPr>
          <a:lstStyle/>
          <a:p>
            <a:pPr marL="12700">
              <a:lnSpc>
                <a:spcPct val="100000"/>
              </a:lnSpc>
              <a:spcBef>
                <a:spcPts val="105"/>
              </a:spcBef>
            </a:pPr>
            <a:r>
              <a:rPr sz="1400" b="1" dirty="0">
                <a:latin typeface="Arial"/>
                <a:cs typeface="Arial"/>
              </a:rPr>
              <a:t>Efectos</a:t>
            </a:r>
            <a:r>
              <a:rPr sz="1400" b="1" spc="50" dirty="0">
                <a:latin typeface="Arial"/>
                <a:cs typeface="Arial"/>
              </a:rPr>
              <a:t> </a:t>
            </a:r>
            <a:r>
              <a:rPr sz="1400" b="1" spc="-5" dirty="0">
                <a:latin typeface="Arial"/>
                <a:cs typeface="Arial"/>
              </a:rPr>
              <a:t>jurídicos</a:t>
            </a:r>
            <a:r>
              <a:rPr sz="1400" b="1" spc="65" dirty="0">
                <a:latin typeface="Arial"/>
                <a:cs typeface="Arial"/>
              </a:rPr>
              <a:t> </a:t>
            </a:r>
            <a:r>
              <a:rPr sz="1400" b="1" dirty="0">
                <a:latin typeface="Arial"/>
                <a:cs typeface="Arial"/>
              </a:rPr>
              <a:t>e</a:t>
            </a:r>
            <a:r>
              <a:rPr sz="1400" b="1" spc="50" dirty="0">
                <a:latin typeface="Arial"/>
                <a:cs typeface="Arial"/>
              </a:rPr>
              <a:t> </a:t>
            </a:r>
            <a:r>
              <a:rPr sz="1400" b="1" spc="-5" dirty="0">
                <a:latin typeface="Arial"/>
                <a:cs typeface="Arial"/>
              </a:rPr>
              <a:t>impacto</a:t>
            </a:r>
            <a:r>
              <a:rPr sz="1400" b="1" spc="65" dirty="0">
                <a:latin typeface="Arial"/>
                <a:cs typeface="Arial"/>
              </a:rPr>
              <a:t> </a:t>
            </a:r>
            <a:r>
              <a:rPr sz="1400" b="1" spc="-5" dirty="0">
                <a:latin typeface="Arial"/>
                <a:cs typeface="Arial"/>
              </a:rPr>
              <a:t>financiero</a:t>
            </a:r>
            <a:r>
              <a:rPr sz="1400" b="1" spc="55" dirty="0">
                <a:latin typeface="Arial"/>
                <a:cs typeface="Arial"/>
              </a:rPr>
              <a:t> </a:t>
            </a:r>
            <a:r>
              <a:rPr sz="1400" b="1" spc="-5" dirty="0">
                <a:latin typeface="Arial"/>
                <a:cs typeface="Arial"/>
              </a:rPr>
              <a:t>por</a:t>
            </a:r>
            <a:r>
              <a:rPr sz="1400" b="1" spc="65" dirty="0">
                <a:latin typeface="Arial"/>
                <a:cs typeface="Arial"/>
              </a:rPr>
              <a:t> </a:t>
            </a:r>
            <a:r>
              <a:rPr sz="1400" b="1" spc="-5" dirty="0">
                <a:latin typeface="Arial"/>
                <a:cs typeface="Arial"/>
              </a:rPr>
              <a:t>el</a:t>
            </a:r>
            <a:r>
              <a:rPr sz="1400" b="1" spc="65" dirty="0">
                <a:latin typeface="Arial"/>
                <a:cs typeface="Arial"/>
              </a:rPr>
              <a:t> </a:t>
            </a:r>
            <a:r>
              <a:rPr sz="1400" b="1" spc="-5" dirty="0">
                <a:latin typeface="Arial"/>
                <a:cs typeface="Arial"/>
              </a:rPr>
              <a:t>no</a:t>
            </a:r>
            <a:r>
              <a:rPr sz="1400" b="1" spc="50" dirty="0">
                <a:latin typeface="Arial"/>
                <a:cs typeface="Arial"/>
              </a:rPr>
              <a:t> </a:t>
            </a:r>
            <a:r>
              <a:rPr sz="1400" b="1" spc="-5" dirty="0">
                <a:latin typeface="Arial"/>
                <a:cs typeface="Arial"/>
              </a:rPr>
              <a:t>cumplimiento</a:t>
            </a:r>
            <a:r>
              <a:rPr sz="1400" b="1" spc="75" dirty="0">
                <a:latin typeface="Arial"/>
                <a:cs typeface="Arial"/>
              </a:rPr>
              <a:t> </a:t>
            </a:r>
            <a:r>
              <a:rPr sz="1400" b="1" spc="-5" dirty="0">
                <a:latin typeface="Arial"/>
                <a:cs typeface="Arial"/>
              </a:rPr>
              <a:t>de</a:t>
            </a:r>
            <a:r>
              <a:rPr sz="1400" b="1" spc="55" dirty="0">
                <a:latin typeface="Arial"/>
                <a:cs typeface="Arial"/>
              </a:rPr>
              <a:t> </a:t>
            </a:r>
            <a:r>
              <a:rPr sz="1400" b="1" spc="-5" dirty="0">
                <a:latin typeface="Arial"/>
                <a:cs typeface="Arial"/>
              </a:rPr>
              <a:t>algunos</a:t>
            </a:r>
            <a:r>
              <a:rPr sz="1400" b="1" spc="70" dirty="0">
                <a:latin typeface="Arial"/>
                <a:cs typeface="Arial"/>
              </a:rPr>
              <a:t> </a:t>
            </a:r>
            <a:r>
              <a:rPr sz="1400" b="1" spc="-5" dirty="0">
                <a:latin typeface="Arial"/>
                <a:cs typeface="Arial"/>
              </a:rPr>
              <a:t>de</a:t>
            </a:r>
            <a:r>
              <a:rPr sz="1400" b="1" spc="45" dirty="0">
                <a:latin typeface="Arial"/>
                <a:cs typeface="Arial"/>
              </a:rPr>
              <a:t> </a:t>
            </a:r>
            <a:r>
              <a:rPr sz="1400" b="1" spc="-5" dirty="0">
                <a:latin typeface="Arial"/>
                <a:cs typeface="Arial"/>
              </a:rPr>
              <a:t>los</a:t>
            </a:r>
            <a:endParaRPr sz="1400">
              <a:latin typeface="Arial"/>
              <a:cs typeface="Arial"/>
            </a:endParaRPr>
          </a:p>
        </p:txBody>
      </p:sp>
      <p:sp>
        <p:nvSpPr>
          <p:cNvPr id="4" name="object 4"/>
          <p:cNvSpPr txBox="1">
            <a:spLocks noGrp="1"/>
          </p:cNvSpPr>
          <p:nvPr>
            <p:ph type="title"/>
          </p:nvPr>
        </p:nvSpPr>
        <p:spPr>
          <a:xfrm>
            <a:off x="883716" y="1065987"/>
            <a:ext cx="4879340" cy="240029"/>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000000"/>
                </a:solidFill>
                <a:latin typeface="Arial"/>
                <a:cs typeface="Arial"/>
              </a:rPr>
              <a:t>aspectos </a:t>
            </a:r>
            <a:r>
              <a:rPr sz="1400" b="1" dirty="0">
                <a:solidFill>
                  <a:srgbClr val="000000"/>
                </a:solidFill>
                <a:latin typeface="Arial"/>
                <a:cs typeface="Arial"/>
              </a:rPr>
              <a:t>requeridos </a:t>
            </a:r>
            <a:r>
              <a:rPr sz="1400" b="1" spc="-5" dirty="0">
                <a:solidFill>
                  <a:srgbClr val="000000"/>
                </a:solidFill>
                <a:latin typeface="Arial"/>
                <a:cs typeface="Arial"/>
              </a:rPr>
              <a:t>por </a:t>
            </a:r>
            <a:r>
              <a:rPr sz="1400" b="1" dirty="0">
                <a:solidFill>
                  <a:srgbClr val="000000"/>
                </a:solidFill>
                <a:latin typeface="Arial"/>
                <a:cs typeface="Arial"/>
              </a:rPr>
              <a:t>el sistema </a:t>
            </a:r>
            <a:r>
              <a:rPr sz="1400" b="1" spc="-5" dirty="0">
                <a:solidFill>
                  <a:srgbClr val="000000"/>
                </a:solidFill>
                <a:latin typeface="Arial"/>
                <a:cs typeface="Arial"/>
              </a:rPr>
              <a:t>único de</a:t>
            </a:r>
            <a:r>
              <a:rPr sz="1400" b="1" dirty="0">
                <a:solidFill>
                  <a:srgbClr val="000000"/>
                </a:solidFill>
                <a:latin typeface="Arial"/>
                <a:cs typeface="Arial"/>
              </a:rPr>
              <a:t> </a:t>
            </a:r>
            <a:r>
              <a:rPr sz="1400" b="1" spc="-5" dirty="0">
                <a:solidFill>
                  <a:srgbClr val="000000"/>
                </a:solidFill>
                <a:latin typeface="Arial"/>
                <a:cs typeface="Arial"/>
              </a:rPr>
              <a:t>habilitación.</a:t>
            </a:r>
            <a:endParaRPr sz="1400">
              <a:latin typeface="Arial"/>
              <a:cs typeface="Arial"/>
            </a:endParaRPr>
          </a:p>
        </p:txBody>
      </p:sp>
      <p:sp>
        <p:nvSpPr>
          <p:cNvPr id="5" name="object 5"/>
          <p:cNvSpPr/>
          <p:nvPr/>
        </p:nvSpPr>
        <p:spPr>
          <a:xfrm>
            <a:off x="808481" y="1506474"/>
            <a:ext cx="7618730" cy="734695"/>
          </a:xfrm>
          <a:custGeom>
            <a:avLst/>
            <a:gdLst/>
            <a:ahLst/>
            <a:cxnLst/>
            <a:rect l="l" t="t" r="r" b="b"/>
            <a:pathLst>
              <a:path w="7618730" h="734694">
                <a:moveTo>
                  <a:pt x="0" y="122427"/>
                </a:moveTo>
                <a:lnTo>
                  <a:pt x="9621" y="74795"/>
                </a:lnTo>
                <a:lnTo>
                  <a:pt x="35858" y="35877"/>
                </a:lnTo>
                <a:lnTo>
                  <a:pt x="74773" y="9628"/>
                </a:lnTo>
                <a:lnTo>
                  <a:pt x="122428" y="0"/>
                </a:lnTo>
                <a:lnTo>
                  <a:pt x="7496048" y="0"/>
                </a:lnTo>
                <a:lnTo>
                  <a:pt x="7543680" y="9628"/>
                </a:lnTo>
                <a:lnTo>
                  <a:pt x="7582598" y="35877"/>
                </a:lnTo>
                <a:lnTo>
                  <a:pt x="7608847" y="74795"/>
                </a:lnTo>
                <a:lnTo>
                  <a:pt x="7618476" y="122427"/>
                </a:lnTo>
                <a:lnTo>
                  <a:pt x="7618476" y="612139"/>
                </a:lnTo>
                <a:lnTo>
                  <a:pt x="7608847" y="659772"/>
                </a:lnTo>
                <a:lnTo>
                  <a:pt x="7582598" y="698690"/>
                </a:lnTo>
                <a:lnTo>
                  <a:pt x="7543680" y="724939"/>
                </a:lnTo>
                <a:lnTo>
                  <a:pt x="7496048" y="734568"/>
                </a:lnTo>
                <a:lnTo>
                  <a:pt x="122428" y="734568"/>
                </a:lnTo>
                <a:lnTo>
                  <a:pt x="74773" y="724939"/>
                </a:lnTo>
                <a:lnTo>
                  <a:pt x="35858" y="698690"/>
                </a:lnTo>
                <a:lnTo>
                  <a:pt x="9621" y="659772"/>
                </a:lnTo>
                <a:lnTo>
                  <a:pt x="0" y="612139"/>
                </a:lnTo>
                <a:lnTo>
                  <a:pt x="0" y="122427"/>
                </a:lnTo>
                <a:close/>
              </a:path>
            </a:pathLst>
          </a:custGeom>
          <a:ln w="25908">
            <a:solidFill>
              <a:srgbClr val="4674AB"/>
            </a:solidFill>
          </a:ln>
        </p:spPr>
        <p:txBody>
          <a:bodyPr wrap="square" lIns="0" tIns="0" rIns="0" bIns="0" rtlCol="0"/>
          <a:lstStyle/>
          <a:p>
            <a:endParaRPr/>
          </a:p>
        </p:txBody>
      </p:sp>
      <p:sp>
        <p:nvSpPr>
          <p:cNvPr id="6" name="object 6"/>
          <p:cNvSpPr/>
          <p:nvPr/>
        </p:nvSpPr>
        <p:spPr>
          <a:xfrm>
            <a:off x="808481" y="2309622"/>
            <a:ext cx="7618730" cy="733425"/>
          </a:xfrm>
          <a:custGeom>
            <a:avLst/>
            <a:gdLst/>
            <a:ahLst/>
            <a:cxnLst/>
            <a:rect l="l" t="t" r="r" b="b"/>
            <a:pathLst>
              <a:path w="7618730" h="733425">
                <a:moveTo>
                  <a:pt x="0" y="122173"/>
                </a:moveTo>
                <a:lnTo>
                  <a:pt x="9601" y="74634"/>
                </a:lnTo>
                <a:lnTo>
                  <a:pt x="35783" y="35798"/>
                </a:lnTo>
                <a:lnTo>
                  <a:pt x="74618" y="9606"/>
                </a:lnTo>
                <a:lnTo>
                  <a:pt x="122174" y="0"/>
                </a:lnTo>
                <a:lnTo>
                  <a:pt x="7496302" y="0"/>
                </a:lnTo>
                <a:lnTo>
                  <a:pt x="7543841" y="9606"/>
                </a:lnTo>
                <a:lnTo>
                  <a:pt x="7582677" y="35798"/>
                </a:lnTo>
                <a:lnTo>
                  <a:pt x="7608869" y="74634"/>
                </a:lnTo>
                <a:lnTo>
                  <a:pt x="7618476" y="122173"/>
                </a:lnTo>
                <a:lnTo>
                  <a:pt x="7618476" y="610869"/>
                </a:lnTo>
                <a:lnTo>
                  <a:pt x="7608869" y="658409"/>
                </a:lnTo>
                <a:lnTo>
                  <a:pt x="7582677" y="697245"/>
                </a:lnTo>
                <a:lnTo>
                  <a:pt x="7543841" y="723437"/>
                </a:lnTo>
                <a:lnTo>
                  <a:pt x="7496302" y="733044"/>
                </a:lnTo>
                <a:lnTo>
                  <a:pt x="122174" y="733044"/>
                </a:lnTo>
                <a:lnTo>
                  <a:pt x="74618" y="723437"/>
                </a:lnTo>
                <a:lnTo>
                  <a:pt x="35783" y="697245"/>
                </a:lnTo>
                <a:lnTo>
                  <a:pt x="9601" y="658409"/>
                </a:lnTo>
                <a:lnTo>
                  <a:pt x="0" y="610869"/>
                </a:lnTo>
                <a:lnTo>
                  <a:pt x="0" y="122173"/>
                </a:lnTo>
                <a:close/>
              </a:path>
            </a:pathLst>
          </a:custGeom>
          <a:ln w="25907">
            <a:solidFill>
              <a:srgbClr val="4674AB"/>
            </a:solidFill>
          </a:ln>
        </p:spPr>
        <p:txBody>
          <a:bodyPr wrap="square" lIns="0" tIns="0" rIns="0" bIns="0" rtlCol="0"/>
          <a:lstStyle/>
          <a:p>
            <a:endParaRPr/>
          </a:p>
        </p:txBody>
      </p:sp>
      <p:sp>
        <p:nvSpPr>
          <p:cNvPr id="7" name="object 7"/>
          <p:cNvSpPr/>
          <p:nvPr/>
        </p:nvSpPr>
        <p:spPr>
          <a:xfrm>
            <a:off x="808481" y="3112770"/>
            <a:ext cx="7618730" cy="733425"/>
          </a:xfrm>
          <a:custGeom>
            <a:avLst/>
            <a:gdLst/>
            <a:ahLst/>
            <a:cxnLst/>
            <a:rect l="l" t="t" r="r" b="b"/>
            <a:pathLst>
              <a:path w="7618730" h="733425">
                <a:moveTo>
                  <a:pt x="0" y="122174"/>
                </a:moveTo>
                <a:lnTo>
                  <a:pt x="9601" y="74634"/>
                </a:lnTo>
                <a:lnTo>
                  <a:pt x="35783" y="35798"/>
                </a:lnTo>
                <a:lnTo>
                  <a:pt x="74618" y="9606"/>
                </a:lnTo>
                <a:lnTo>
                  <a:pt x="122174" y="0"/>
                </a:lnTo>
                <a:lnTo>
                  <a:pt x="7496302" y="0"/>
                </a:lnTo>
                <a:lnTo>
                  <a:pt x="7543841" y="9606"/>
                </a:lnTo>
                <a:lnTo>
                  <a:pt x="7582677" y="35798"/>
                </a:lnTo>
                <a:lnTo>
                  <a:pt x="7608869" y="74634"/>
                </a:lnTo>
                <a:lnTo>
                  <a:pt x="7618476" y="122174"/>
                </a:lnTo>
                <a:lnTo>
                  <a:pt x="7618476" y="610870"/>
                </a:lnTo>
                <a:lnTo>
                  <a:pt x="7608869" y="658409"/>
                </a:lnTo>
                <a:lnTo>
                  <a:pt x="7582677" y="697245"/>
                </a:lnTo>
                <a:lnTo>
                  <a:pt x="7543841" y="723437"/>
                </a:lnTo>
                <a:lnTo>
                  <a:pt x="7496302" y="733044"/>
                </a:lnTo>
                <a:lnTo>
                  <a:pt x="122174" y="733044"/>
                </a:lnTo>
                <a:lnTo>
                  <a:pt x="74618" y="723437"/>
                </a:lnTo>
                <a:lnTo>
                  <a:pt x="35783" y="697245"/>
                </a:lnTo>
                <a:lnTo>
                  <a:pt x="9601" y="658409"/>
                </a:lnTo>
                <a:lnTo>
                  <a:pt x="0" y="610870"/>
                </a:lnTo>
                <a:lnTo>
                  <a:pt x="0" y="122174"/>
                </a:lnTo>
                <a:close/>
              </a:path>
            </a:pathLst>
          </a:custGeom>
          <a:ln w="25907">
            <a:solidFill>
              <a:srgbClr val="4674AB"/>
            </a:solidFill>
          </a:ln>
        </p:spPr>
        <p:txBody>
          <a:bodyPr wrap="square" lIns="0" tIns="0" rIns="0" bIns="0" rtlCol="0"/>
          <a:lstStyle/>
          <a:p>
            <a:endParaRPr/>
          </a:p>
        </p:txBody>
      </p:sp>
      <p:sp>
        <p:nvSpPr>
          <p:cNvPr id="8" name="object 8"/>
          <p:cNvSpPr/>
          <p:nvPr/>
        </p:nvSpPr>
        <p:spPr>
          <a:xfrm>
            <a:off x="808481" y="3914394"/>
            <a:ext cx="7618730" cy="734695"/>
          </a:xfrm>
          <a:custGeom>
            <a:avLst/>
            <a:gdLst/>
            <a:ahLst/>
            <a:cxnLst/>
            <a:rect l="l" t="t" r="r" b="b"/>
            <a:pathLst>
              <a:path w="7618730" h="734695">
                <a:moveTo>
                  <a:pt x="0" y="122427"/>
                </a:moveTo>
                <a:lnTo>
                  <a:pt x="9621" y="74773"/>
                </a:lnTo>
                <a:lnTo>
                  <a:pt x="35858" y="35858"/>
                </a:lnTo>
                <a:lnTo>
                  <a:pt x="74773" y="9621"/>
                </a:lnTo>
                <a:lnTo>
                  <a:pt x="122428" y="0"/>
                </a:lnTo>
                <a:lnTo>
                  <a:pt x="7496048" y="0"/>
                </a:lnTo>
                <a:lnTo>
                  <a:pt x="7543680" y="9621"/>
                </a:lnTo>
                <a:lnTo>
                  <a:pt x="7582598" y="35858"/>
                </a:lnTo>
                <a:lnTo>
                  <a:pt x="7608847" y="74773"/>
                </a:lnTo>
                <a:lnTo>
                  <a:pt x="7618476" y="122427"/>
                </a:lnTo>
                <a:lnTo>
                  <a:pt x="7618476" y="612139"/>
                </a:lnTo>
                <a:lnTo>
                  <a:pt x="7608847" y="659794"/>
                </a:lnTo>
                <a:lnTo>
                  <a:pt x="7582598" y="698709"/>
                </a:lnTo>
                <a:lnTo>
                  <a:pt x="7543680" y="724946"/>
                </a:lnTo>
                <a:lnTo>
                  <a:pt x="7496048" y="734567"/>
                </a:lnTo>
                <a:lnTo>
                  <a:pt x="122428" y="734567"/>
                </a:lnTo>
                <a:lnTo>
                  <a:pt x="74773" y="724946"/>
                </a:lnTo>
                <a:lnTo>
                  <a:pt x="35858" y="698709"/>
                </a:lnTo>
                <a:lnTo>
                  <a:pt x="9621" y="659794"/>
                </a:lnTo>
                <a:lnTo>
                  <a:pt x="0" y="612139"/>
                </a:lnTo>
                <a:lnTo>
                  <a:pt x="0" y="122427"/>
                </a:lnTo>
                <a:close/>
              </a:path>
            </a:pathLst>
          </a:custGeom>
          <a:ln w="25908">
            <a:solidFill>
              <a:srgbClr val="4674AB"/>
            </a:solidFill>
          </a:ln>
        </p:spPr>
        <p:txBody>
          <a:bodyPr wrap="square" lIns="0" tIns="0" rIns="0" bIns="0" rtlCol="0"/>
          <a:lstStyle/>
          <a:p>
            <a:endParaRPr/>
          </a:p>
        </p:txBody>
      </p:sp>
      <p:sp>
        <p:nvSpPr>
          <p:cNvPr id="9" name="object 9"/>
          <p:cNvSpPr txBox="1"/>
          <p:nvPr/>
        </p:nvSpPr>
        <p:spPr>
          <a:xfrm>
            <a:off x="883716" y="1644523"/>
            <a:ext cx="7472045" cy="2925445"/>
          </a:xfrm>
          <a:prstGeom prst="rect">
            <a:avLst/>
          </a:prstGeom>
        </p:spPr>
        <p:txBody>
          <a:bodyPr vert="horz" wrap="square" lIns="0" tIns="43180" rIns="0" bIns="0" rtlCol="0">
            <a:spAutoFit/>
          </a:bodyPr>
          <a:lstStyle/>
          <a:p>
            <a:pPr marL="12700" marR="7620" algn="just">
              <a:lnSpc>
                <a:spcPts val="1450"/>
              </a:lnSpc>
              <a:spcBef>
                <a:spcPts val="340"/>
              </a:spcBef>
            </a:pPr>
            <a:r>
              <a:rPr sz="1400" b="1" dirty="0">
                <a:latin typeface="Arial"/>
                <a:cs typeface="Arial"/>
              </a:rPr>
              <a:t>Efectos </a:t>
            </a:r>
            <a:r>
              <a:rPr sz="1400" b="1" spc="-5" dirty="0">
                <a:latin typeface="Arial"/>
                <a:cs typeface="Arial"/>
              </a:rPr>
              <a:t>jurídicos </a:t>
            </a:r>
            <a:r>
              <a:rPr sz="1400" b="1" dirty="0">
                <a:latin typeface="Arial"/>
                <a:cs typeface="Arial"/>
              </a:rPr>
              <a:t>y </a:t>
            </a:r>
            <a:r>
              <a:rPr sz="1400" b="1" spc="-5" dirty="0">
                <a:latin typeface="Arial"/>
                <a:cs typeface="Arial"/>
              </a:rPr>
              <a:t>financieros, </a:t>
            </a:r>
            <a:r>
              <a:rPr sz="1400" b="1" dirty="0">
                <a:latin typeface="Arial"/>
                <a:cs typeface="Arial"/>
              </a:rPr>
              <a:t>dado </a:t>
            </a:r>
            <a:r>
              <a:rPr sz="1400" b="1" spc="-5" dirty="0">
                <a:latin typeface="Arial"/>
                <a:cs typeface="Arial"/>
              </a:rPr>
              <a:t>el </a:t>
            </a:r>
            <a:r>
              <a:rPr sz="1400" b="1" dirty="0">
                <a:latin typeface="Arial"/>
                <a:cs typeface="Arial"/>
              </a:rPr>
              <a:t>estado </a:t>
            </a:r>
            <a:r>
              <a:rPr sz="1400" b="1" spc="-5" dirty="0">
                <a:latin typeface="Arial"/>
                <a:cs typeface="Arial"/>
              </a:rPr>
              <a:t>en la titulación de bienes muebles </a:t>
            </a:r>
            <a:r>
              <a:rPr sz="1400" b="1" dirty="0">
                <a:latin typeface="Arial"/>
                <a:cs typeface="Arial"/>
              </a:rPr>
              <a:t>e  </a:t>
            </a:r>
            <a:r>
              <a:rPr sz="1400" b="1" spc="-5" dirty="0">
                <a:latin typeface="Arial"/>
                <a:cs typeface="Arial"/>
              </a:rPr>
              <a:t>inmuebles.</a:t>
            </a:r>
            <a:endParaRPr sz="1400">
              <a:latin typeface="Arial"/>
              <a:cs typeface="Arial"/>
            </a:endParaRPr>
          </a:p>
          <a:p>
            <a:pPr>
              <a:lnSpc>
                <a:spcPct val="100000"/>
              </a:lnSpc>
            </a:pPr>
            <a:endParaRPr sz="1500">
              <a:latin typeface="Times New Roman"/>
              <a:cs typeface="Times New Roman"/>
            </a:endParaRPr>
          </a:p>
          <a:p>
            <a:pPr>
              <a:lnSpc>
                <a:spcPct val="100000"/>
              </a:lnSpc>
              <a:spcBef>
                <a:spcPts val="20"/>
              </a:spcBef>
            </a:pPr>
            <a:endParaRPr sz="1250">
              <a:latin typeface="Times New Roman"/>
              <a:cs typeface="Times New Roman"/>
            </a:endParaRPr>
          </a:p>
          <a:p>
            <a:pPr marL="12700" algn="just">
              <a:lnSpc>
                <a:spcPts val="1565"/>
              </a:lnSpc>
            </a:pPr>
            <a:r>
              <a:rPr sz="1400" b="1" dirty="0">
                <a:latin typeface="Arial"/>
                <a:cs typeface="Arial"/>
              </a:rPr>
              <a:t>Efectos</a:t>
            </a:r>
            <a:r>
              <a:rPr sz="1400" b="1" spc="105" dirty="0">
                <a:latin typeface="Arial"/>
                <a:cs typeface="Arial"/>
              </a:rPr>
              <a:t> </a:t>
            </a:r>
            <a:r>
              <a:rPr sz="1400" b="1" spc="-5" dirty="0">
                <a:latin typeface="Arial"/>
                <a:cs typeface="Arial"/>
              </a:rPr>
              <a:t>jurídicos</a:t>
            </a:r>
            <a:r>
              <a:rPr sz="1400" b="1" spc="110" dirty="0">
                <a:latin typeface="Arial"/>
                <a:cs typeface="Arial"/>
              </a:rPr>
              <a:t> </a:t>
            </a:r>
            <a:r>
              <a:rPr sz="1400" b="1" spc="-5" dirty="0">
                <a:latin typeface="Arial"/>
                <a:cs typeface="Arial"/>
              </a:rPr>
              <a:t>dado</a:t>
            </a:r>
            <a:r>
              <a:rPr sz="1400" b="1" spc="114" dirty="0">
                <a:latin typeface="Arial"/>
                <a:cs typeface="Arial"/>
              </a:rPr>
              <a:t> </a:t>
            </a:r>
            <a:r>
              <a:rPr sz="1400" b="1" dirty="0">
                <a:latin typeface="Arial"/>
                <a:cs typeface="Arial"/>
              </a:rPr>
              <a:t>el</a:t>
            </a:r>
            <a:r>
              <a:rPr sz="1400" b="1" spc="125" dirty="0">
                <a:latin typeface="Arial"/>
                <a:cs typeface="Arial"/>
              </a:rPr>
              <a:t> </a:t>
            </a:r>
            <a:r>
              <a:rPr sz="1400" b="1" dirty="0">
                <a:latin typeface="Arial"/>
                <a:cs typeface="Arial"/>
              </a:rPr>
              <a:t>estado</a:t>
            </a:r>
            <a:r>
              <a:rPr sz="1400" b="1" spc="110" dirty="0">
                <a:latin typeface="Arial"/>
                <a:cs typeface="Arial"/>
              </a:rPr>
              <a:t> </a:t>
            </a:r>
            <a:r>
              <a:rPr sz="1400" b="1" spc="-5" dirty="0">
                <a:latin typeface="Arial"/>
                <a:cs typeface="Arial"/>
              </a:rPr>
              <a:t>actual</a:t>
            </a:r>
            <a:r>
              <a:rPr sz="1400" b="1" spc="120" dirty="0">
                <a:latin typeface="Arial"/>
                <a:cs typeface="Arial"/>
              </a:rPr>
              <a:t> </a:t>
            </a:r>
            <a:r>
              <a:rPr sz="1400" b="1" dirty="0">
                <a:latin typeface="Arial"/>
                <a:cs typeface="Arial"/>
              </a:rPr>
              <a:t>en</a:t>
            </a:r>
            <a:r>
              <a:rPr sz="1400" b="1" spc="100" dirty="0">
                <a:latin typeface="Arial"/>
                <a:cs typeface="Arial"/>
              </a:rPr>
              <a:t> </a:t>
            </a:r>
            <a:r>
              <a:rPr sz="1400" b="1" spc="5" dirty="0">
                <a:latin typeface="Arial"/>
                <a:cs typeface="Arial"/>
              </a:rPr>
              <a:t>la</a:t>
            </a:r>
            <a:r>
              <a:rPr sz="1400" b="1" spc="120" dirty="0">
                <a:latin typeface="Arial"/>
                <a:cs typeface="Arial"/>
              </a:rPr>
              <a:t> </a:t>
            </a:r>
            <a:r>
              <a:rPr sz="1400" b="1" spc="-5" dirty="0">
                <a:latin typeface="Arial"/>
                <a:cs typeface="Arial"/>
              </a:rPr>
              <a:t>contratación</a:t>
            </a:r>
            <a:r>
              <a:rPr sz="1400" b="1" spc="110" dirty="0">
                <a:latin typeface="Arial"/>
                <a:cs typeface="Arial"/>
              </a:rPr>
              <a:t> </a:t>
            </a:r>
            <a:r>
              <a:rPr sz="1400" b="1" spc="-5" dirty="0">
                <a:latin typeface="Arial"/>
                <a:cs typeface="Arial"/>
              </a:rPr>
              <a:t>por</a:t>
            </a:r>
            <a:r>
              <a:rPr sz="1400" b="1" spc="110" dirty="0">
                <a:latin typeface="Arial"/>
                <a:cs typeface="Arial"/>
              </a:rPr>
              <a:t> </a:t>
            </a:r>
            <a:r>
              <a:rPr sz="1400" b="1" spc="5" dirty="0">
                <a:latin typeface="Arial"/>
                <a:cs typeface="Arial"/>
              </a:rPr>
              <a:t>la</a:t>
            </a:r>
            <a:r>
              <a:rPr sz="1400" b="1" spc="120" dirty="0">
                <a:latin typeface="Arial"/>
                <a:cs typeface="Arial"/>
              </a:rPr>
              <a:t> </a:t>
            </a:r>
            <a:r>
              <a:rPr sz="1400" b="1" spc="-5" dirty="0">
                <a:latin typeface="Arial"/>
                <a:cs typeface="Arial"/>
              </a:rPr>
              <a:t>venta</a:t>
            </a:r>
            <a:r>
              <a:rPr sz="1400" b="1" spc="114" dirty="0">
                <a:latin typeface="Arial"/>
                <a:cs typeface="Arial"/>
              </a:rPr>
              <a:t> </a:t>
            </a:r>
            <a:r>
              <a:rPr sz="1400" b="1" spc="-5" dirty="0">
                <a:latin typeface="Arial"/>
                <a:cs typeface="Arial"/>
              </a:rPr>
              <a:t>de</a:t>
            </a:r>
            <a:r>
              <a:rPr sz="1400" b="1" spc="114" dirty="0">
                <a:latin typeface="Arial"/>
                <a:cs typeface="Arial"/>
              </a:rPr>
              <a:t> </a:t>
            </a:r>
            <a:r>
              <a:rPr sz="1400" b="1" spc="-5" dirty="0">
                <a:latin typeface="Arial"/>
                <a:cs typeface="Arial"/>
              </a:rPr>
              <a:t>servicios</a:t>
            </a:r>
            <a:r>
              <a:rPr sz="1400" b="1" spc="125" dirty="0">
                <a:latin typeface="Arial"/>
                <a:cs typeface="Arial"/>
              </a:rPr>
              <a:t> </a:t>
            </a:r>
            <a:r>
              <a:rPr sz="1400" b="1" spc="-10" dirty="0">
                <a:latin typeface="Arial"/>
                <a:cs typeface="Arial"/>
              </a:rPr>
              <a:t>de</a:t>
            </a:r>
            <a:endParaRPr sz="1400">
              <a:latin typeface="Arial"/>
              <a:cs typeface="Arial"/>
            </a:endParaRPr>
          </a:p>
          <a:p>
            <a:pPr marL="12700" algn="just">
              <a:lnSpc>
                <a:spcPts val="1565"/>
              </a:lnSpc>
            </a:pPr>
            <a:r>
              <a:rPr sz="1400" b="1" spc="-5" dirty="0">
                <a:latin typeface="Arial"/>
                <a:cs typeface="Arial"/>
              </a:rPr>
              <a:t>salud, estableciendo su </a:t>
            </a:r>
            <a:r>
              <a:rPr sz="1400" b="1" dirty="0">
                <a:latin typeface="Arial"/>
                <a:cs typeface="Arial"/>
              </a:rPr>
              <a:t>relación con la </a:t>
            </a:r>
            <a:r>
              <a:rPr sz="1400" b="1" spc="-5" dirty="0">
                <a:latin typeface="Arial"/>
                <a:cs typeface="Arial"/>
              </a:rPr>
              <a:t>situación financiera de </a:t>
            </a:r>
            <a:r>
              <a:rPr sz="1400" b="1" dirty="0">
                <a:latin typeface="Arial"/>
                <a:cs typeface="Arial"/>
              </a:rPr>
              <a:t>la</a:t>
            </a:r>
            <a:r>
              <a:rPr sz="1400" b="1" spc="-70" dirty="0">
                <a:latin typeface="Arial"/>
                <a:cs typeface="Arial"/>
              </a:rPr>
              <a:t> </a:t>
            </a:r>
            <a:r>
              <a:rPr sz="1400" b="1" spc="-5" dirty="0">
                <a:latin typeface="Arial"/>
                <a:cs typeface="Arial"/>
              </a:rPr>
              <a:t>ESE.</a:t>
            </a:r>
            <a:endParaRPr sz="1400">
              <a:latin typeface="Arial"/>
              <a:cs typeface="Arial"/>
            </a:endParaRPr>
          </a:p>
          <a:p>
            <a:pPr>
              <a:lnSpc>
                <a:spcPct val="100000"/>
              </a:lnSpc>
            </a:pPr>
            <a:endParaRPr sz="1500">
              <a:latin typeface="Times New Roman"/>
              <a:cs typeface="Times New Roman"/>
            </a:endParaRPr>
          </a:p>
          <a:p>
            <a:pPr>
              <a:lnSpc>
                <a:spcPct val="100000"/>
              </a:lnSpc>
              <a:spcBef>
                <a:spcPts val="35"/>
              </a:spcBef>
            </a:pPr>
            <a:endParaRPr sz="1450">
              <a:latin typeface="Times New Roman"/>
              <a:cs typeface="Times New Roman"/>
            </a:endParaRPr>
          </a:p>
          <a:p>
            <a:pPr marL="12700" marR="5080" algn="just">
              <a:lnSpc>
                <a:spcPts val="1450"/>
              </a:lnSpc>
              <a:spcBef>
                <a:spcPts val="5"/>
              </a:spcBef>
            </a:pPr>
            <a:r>
              <a:rPr sz="1400" b="1" dirty="0">
                <a:latin typeface="Arial"/>
                <a:cs typeface="Arial"/>
              </a:rPr>
              <a:t>Efectos </a:t>
            </a:r>
            <a:r>
              <a:rPr sz="1400" b="1" spc="-5" dirty="0">
                <a:latin typeface="Arial"/>
                <a:cs typeface="Arial"/>
              </a:rPr>
              <a:t>jurídicos dado el estado actual en los procesos de contratación de bienes </a:t>
            </a:r>
            <a:r>
              <a:rPr sz="1400" b="1" dirty="0">
                <a:latin typeface="Arial"/>
                <a:cs typeface="Arial"/>
              </a:rPr>
              <a:t>y  </a:t>
            </a:r>
            <a:r>
              <a:rPr sz="1400" b="1" spc="-5" dirty="0">
                <a:latin typeface="Arial"/>
                <a:cs typeface="Arial"/>
              </a:rPr>
              <a:t>servicios, </a:t>
            </a:r>
            <a:r>
              <a:rPr sz="1400" b="1" dirty="0">
                <a:latin typeface="Arial"/>
                <a:cs typeface="Arial"/>
              </a:rPr>
              <a:t>estableciendo </a:t>
            </a:r>
            <a:r>
              <a:rPr sz="1400" b="1" spc="-5" dirty="0">
                <a:latin typeface="Arial"/>
                <a:cs typeface="Arial"/>
              </a:rPr>
              <a:t>su </a:t>
            </a:r>
            <a:r>
              <a:rPr sz="1400" b="1" dirty="0">
                <a:latin typeface="Arial"/>
                <a:cs typeface="Arial"/>
              </a:rPr>
              <a:t>relación </a:t>
            </a:r>
            <a:r>
              <a:rPr sz="1400" b="1" spc="-5" dirty="0">
                <a:latin typeface="Arial"/>
                <a:cs typeface="Arial"/>
              </a:rPr>
              <a:t>con </a:t>
            </a:r>
            <a:r>
              <a:rPr sz="1400" b="1" dirty="0">
                <a:latin typeface="Arial"/>
                <a:cs typeface="Arial"/>
              </a:rPr>
              <a:t>la </a:t>
            </a:r>
            <a:r>
              <a:rPr sz="1400" b="1" spc="-5" dirty="0">
                <a:latin typeface="Arial"/>
                <a:cs typeface="Arial"/>
              </a:rPr>
              <a:t>situación financiera de </a:t>
            </a:r>
            <a:r>
              <a:rPr sz="1400" b="1" dirty="0">
                <a:latin typeface="Arial"/>
                <a:cs typeface="Arial"/>
              </a:rPr>
              <a:t>la</a:t>
            </a:r>
            <a:r>
              <a:rPr sz="1400" b="1" spc="-90" dirty="0">
                <a:latin typeface="Arial"/>
                <a:cs typeface="Arial"/>
              </a:rPr>
              <a:t> </a:t>
            </a:r>
            <a:r>
              <a:rPr sz="1400" b="1" spc="-5" dirty="0">
                <a:latin typeface="Arial"/>
                <a:cs typeface="Arial"/>
              </a:rPr>
              <a:t>ESE.</a:t>
            </a:r>
            <a:endParaRPr sz="1400">
              <a:latin typeface="Arial"/>
              <a:cs typeface="Arial"/>
            </a:endParaRPr>
          </a:p>
          <a:p>
            <a:pPr>
              <a:lnSpc>
                <a:spcPct val="100000"/>
              </a:lnSpc>
            </a:pPr>
            <a:endParaRPr sz="1500">
              <a:latin typeface="Times New Roman"/>
              <a:cs typeface="Times New Roman"/>
            </a:endParaRPr>
          </a:p>
          <a:p>
            <a:pPr marL="12700" marR="7620" algn="just">
              <a:lnSpc>
                <a:spcPts val="1450"/>
              </a:lnSpc>
              <a:spcBef>
                <a:spcPts val="969"/>
              </a:spcBef>
            </a:pPr>
            <a:r>
              <a:rPr sz="1400" b="1" dirty="0">
                <a:latin typeface="Arial"/>
                <a:cs typeface="Arial"/>
              </a:rPr>
              <a:t>Efectos </a:t>
            </a:r>
            <a:r>
              <a:rPr sz="1400" b="1" spc="-5" dirty="0">
                <a:latin typeface="Arial"/>
                <a:cs typeface="Arial"/>
              </a:rPr>
              <a:t>jurídicos </a:t>
            </a:r>
            <a:r>
              <a:rPr sz="1400" b="1" dirty="0">
                <a:latin typeface="Arial"/>
                <a:cs typeface="Arial"/>
              </a:rPr>
              <a:t>y </a:t>
            </a:r>
            <a:r>
              <a:rPr sz="1400" b="1" spc="-5" dirty="0">
                <a:latin typeface="Arial"/>
                <a:cs typeface="Arial"/>
              </a:rPr>
              <a:t>financieros, </a:t>
            </a:r>
            <a:r>
              <a:rPr sz="1400" b="1" spc="-10" dirty="0">
                <a:latin typeface="Arial"/>
                <a:cs typeface="Arial"/>
              </a:rPr>
              <a:t>por </a:t>
            </a:r>
            <a:r>
              <a:rPr sz="1400" b="1" dirty="0">
                <a:latin typeface="Arial"/>
                <a:cs typeface="Arial"/>
              </a:rPr>
              <a:t>la </a:t>
            </a:r>
            <a:r>
              <a:rPr sz="1400" b="1" spc="-5" dirty="0">
                <a:latin typeface="Arial"/>
                <a:cs typeface="Arial"/>
              </a:rPr>
              <a:t>no observancia </a:t>
            </a:r>
            <a:r>
              <a:rPr sz="1400" b="1" dirty="0">
                <a:latin typeface="Arial"/>
                <a:cs typeface="Arial"/>
              </a:rPr>
              <a:t>o </a:t>
            </a:r>
            <a:r>
              <a:rPr sz="1400" b="1" spc="-5" dirty="0">
                <a:latin typeface="Arial"/>
                <a:cs typeface="Arial"/>
              </a:rPr>
              <a:t>aplicación de políticas </a:t>
            </a:r>
            <a:r>
              <a:rPr sz="1400" b="1" dirty="0">
                <a:latin typeface="Arial"/>
                <a:cs typeface="Arial"/>
              </a:rPr>
              <a:t>e  </a:t>
            </a:r>
            <a:r>
              <a:rPr sz="1400" b="1" spc="-5" dirty="0">
                <a:latin typeface="Arial"/>
                <a:cs typeface="Arial"/>
              </a:rPr>
              <a:t>instrumentos de administración de recursos humanos, considerando los riesgos  </a:t>
            </a:r>
            <a:r>
              <a:rPr sz="1400" b="1" dirty="0">
                <a:latin typeface="Arial"/>
                <a:cs typeface="Arial"/>
              </a:rPr>
              <a:t>potenciales </a:t>
            </a:r>
            <a:r>
              <a:rPr sz="1400" b="1" spc="-5" dirty="0">
                <a:latin typeface="Arial"/>
                <a:cs typeface="Arial"/>
              </a:rPr>
              <a:t>según los </a:t>
            </a:r>
            <a:r>
              <a:rPr sz="1400" b="1" dirty="0">
                <a:latin typeface="Arial"/>
                <a:cs typeface="Arial"/>
              </a:rPr>
              <a:t>diferentes tipos </a:t>
            </a:r>
            <a:r>
              <a:rPr sz="1400" b="1" spc="-5" dirty="0">
                <a:latin typeface="Arial"/>
                <a:cs typeface="Arial"/>
              </a:rPr>
              <a:t>de vinculación </a:t>
            </a:r>
            <a:r>
              <a:rPr sz="1400" b="1" dirty="0">
                <a:latin typeface="Arial"/>
                <a:cs typeface="Arial"/>
              </a:rPr>
              <a:t>existentes en </a:t>
            </a:r>
            <a:r>
              <a:rPr sz="1400" b="1" spc="5" dirty="0">
                <a:latin typeface="Arial"/>
                <a:cs typeface="Arial"/>
              </a:rPr>
              <a:t>la</a:t>
            </a:r>
            <a:r>
              <a:rPr sz="1400" b="1" spc="-100" dirty="0">
                <a:latin typeface="Arial"/>
                <a:cs typeface="Arial"/>
              </a:rPr>
              <a:t> </a:t>
            </a:r>
            <a:r>
              <a:rPr sz="1400" b="1" dirty="0">
                <a:latin typeface="Arial"/>
                <a:cs typeface="Arial"/>
              </a:rPr>
              <a:t>ESE.</a:t>
            </a:r>
            <a:endParaRPr sz="1400">
              <a:latin typeface="Arial"/>
              <a:cs typeface="Arial"/>
            </a:endParaRPr>
          </a:p>
        </p:txBody>
      </p:sp>
      <p:sp>
        <p:nvSpPr>
          <p:cNvPr id="10" name="object 10"/>
          <p:cNvSpPr/>
          <p:nvPr/>
        </p:nvSpPr>
        <p:spPr>
          <a:xfrm>
            <a:off x="3378708" y="4559808"/>
            <a:ext cx="5650230" cy="583691"/>
          </a:xfrm>
          <a:prstGeom prst="rect">
            <a:avLst/>
          </a:prstGeom>
          <a:blipFill>
            <a:blip r:embed="rId2" cstate="print"/>
            <a:stretch>
              <a:fillRect/>
            </a:stretch>
          </a:blipFill>
        </p:spPr>
        <p:txBody>
          <a:bodyPr wrap="square" lIns="0" tIns="0" rIns="0" bIns="0" rtlCol="0"/>
          <a:lstStyle/>
          <a:p>
            <a:endParaRPr/>
          </a:p>
        </p:txBody>
      </p:sp>
      <p:sp>
        <p:nvSpPr>
          <p:cNvPr id="11" name="object 11"/>
          <p:cNvSpPr txBox="1"/>
          <p:nvPr/>
        </p:nvSpPr>
        <p:spPr>
          <a:xfrm>
            <a:off x="3601973" y="4640681"/>
            <a:ext cx="520700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4F81BC"/>
                </a:solidFill>
                <a:latin typeface="Calibri"/>
                <a:cs typeface="Calibri"/>
              </a:rPr>
              <a:t>Finalidad </a:t>
            </a:r>
            <a:r>
              <a:rPr sz="2800" spc="-5" dirty="0">
                <a:solidFill>
                  <a:srgbClr val="4F81BC"/>
                </a:solidFill>
                <a:latin typeface="Calibri"/>
                <a:cs typeface="Calibri"/>
              </a:rPr>
              <a:t>Análisis </a:t>
            </a:r>
            <a:r>
              <a:rPr sz="2800" spc="-10" dirty="0">
                <a:solidFill>
                  <a:srgbClr val="4F81BC"/>
                </a:solidFill>
                <a:latin typeface="Calibri"/>
                <a:cs typeface="Calibri"/>
              </a:rPr>
              <a:t>Aspectos</a:t>
            </a:r>
            <a:r>
              <a:rPr sz="2800" spc="90" dirty="0">
                <a:solidFill>
                  <a:srgbClr val="4F81BC"/>
                </a:solidFill>
                <a:latin typeface="Calibri"/>
                <a:cs typeface="Calibri"/>
              </a:rPr>
              <a:t> </a:t>
            </a:r>
            <a:r>
              <a:rPr sz="2800" spc="-15" dirty="0">
                <a:solidFill>
                  <a:srgbClr val="4F81BC"/>
                </a:solidFill>
                <a:latin typeface="Calibri"/>
                <a:cs typeface="Calibri"/>
              </a:rPr>
              <a:t>Jurídicos</a:t>
            </a:r>
            <a:endParaRPr sz="2800">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26769" y="688086"/>
            <a:ext cx="7658100" cy="978535"/>
          </a:xfrm>
          <a:custGeom>
            <a:avLst/>
            <a:gdLst/>
            <a:ahLst/>
            <a:cxnLst/>
            <a:rect l="l" t="t" r="r" b="b"/>
            <a:pathLst>
              <a:path w="7658100" h="978535">
                <a:moveTo>
                  <a:pt x="0" y="163067"/>
                </a:moveTo>
                <a:lnTo>
                  <a:pt x="5825" y="119723"/>
                </a:lnTo>
                <a:lnTo>
                  <a:pt x="22264" y="80772"/>
                </a:lnTo>
                <a:lnTo>
                  <a:pt x="47763" y="47767"/>
                </a:lnTo>
                <a:lnTo>
                  <a:pt x="80766" y="22267"/>
                </a:lnTo>
                <a:lnTo>
                  <a:pt x="119719" y="5826"/>
                </a:lnTo>
                <a:lnTo>
                  <a:pt x="163068" y="0"/>
                </a:lnTo>
                <a:lnTo>
                  <a:pt x="7495032" y="0"/>
                </a:lnTo>
                <a:lnTo>
                  <a:pt x="7538376" y="5826"/>
                </a:lnTo>
                <a:lnTo>
                  <a:pt x="7577328" y="22267"/>
                </a:lnTo>
                <a:lnTo>
                  <a:pt x="7610332" y="47767"/>
                </a:lnTo>
                <a:lnTo>
                  <a:pt x="7635832" y="80772"/>
                </a:lnTo>
                <a:lnTo>
                  <a:pt x="7652273" y="119723"/>
                </a:lnTo>
                <a:lnTo>
                  <a:pt x="7658100" y="163067"/>
                </a:lnTo>
                <a:lnTo>
                  <a:pt x="7658100" y="815339"/>
                </a:lnTo>
                <a:lnTo>
                  <a:pt x="7652273" y="858684"/>
                </a:lnTo>
                <a:lnTo>
                  <a:pt x="7635832" y="897636"/>
                </a:lnTo>
                <a:lnTo>
                  <a:pt x="7610332" y="930640"/>
                </a:lnTo>
                <a:lnTo>
                  <a:pt x="7577328" y="956140"/>
                </a:lnTo>
                <a:lnTo>
                  <a:pt x="7538376" y="972581"/>
                </a:lnTo>
                <a:lnTo>
                  <a:pt x="7495032" y="978408"/>
                </a:lnTo>
                <a:lnTo>
                  <a:pt x="163068" y="978408"/>
                </a:lnTo>
                <a:lnTo>
                  <a:pt x="119719" y="972581"/>
                </a:lnTo>
                <a:lnTo>
                  <a:pt x="80766" y="956140"/>
                </a:lnTo>
                <a:lnTo>
                  <a:pt x="47763" y="930640"/>
                </a:lnTo>
                <a:lnTo>
                  <a:pt x="22264" y="897636"/>
                </a:lnTo>
                <a:lnTo>
                  <a:pt x="5825" y="858684"/>
                </a:lnTo>
                <a:lnTo>
                  <a:pt x="0" y="815339"/>
                </a:lnTo>
                <a:lnTo>
                  <a:pt x="0" y="163067"/>
                </a:lnTo>
                <a:close/>
              </a:path>
            </a:pathLst>
          </a:custGeom>
          <a:ln w="25908">
            <a:solidFill>
              <a:srgbClr val="4674AB"/>
            </a:solidFill>
          </a:ln>
        </p:spPr>
        <p:txBody>
          <a:bodyPr wrap="square" lIns="0" tIns="0" rIns="0" bIns="0" rtlCol="0"/>
          <a:lstStyle/>
          <a:p>
            <a:endParaRPr/>
          </a:p>
        </p:txBody>
      </p:sp>
      <p:sp>
        <p:nvSpPr>
          <p:cNvPr id="3" name="object 3"/>
          <p:cNvSpPr/>
          <p:nvPr/>
        </p:nvSpPr>
        <p:spPr>
          <a:xfrm>
            <a:off x="826769" y="1683257"/>
            <a:ext cx="7658100" cy="978535"/>
          </a:xfrm>
          <a:custGeom>
            <a:avLst/>
            <a:gdLst/>
            <a:ahLst/>
            <a:cxnLst/>
            <a:rect l="l" t="t" r="r" b="b"/>
            <a:pathLst>
              <a:path w="7658100" h="978535">
                <a:moveTo>
                  <a:pt x="0" y="163067"/>
                </a:moveTo>
                <a:lnTo>
                  <a:pt x="5825" y="119723"/>
                </a:lnTo>
                <a:lnTo>
                  <a:pt x="22264" y="80772"/>
                </a:lnTo>
                <a:lnTo>
                  <a:pt x="47763" y="47767"/>
                </a:lnTo>
                <a:lnTo>
                  <a:pt x="80766" y="22267"/>
                </a:lnTo>
                <a:lnTo>
                  <a:pt x="119719" y="5826"/>
                </a:lnTo>
                <a:lnTo>
                  <a:pt x="163068" y="0"/>
                </a:lnTo>
                <a:lnTo>
                  <a:pt x="7495032" y="0"/>
                </a:lnTo>
                <a:lnTo>
                  <a:pt x="7538376" y="5826"/>
                </a:lnTo>
                <a:lnTo>
                  <a:pt x="7577328" y="22267"/>
                </a:lnTo>
                <a:lnTo>
                  <a:pt x="7610332" y="47767"/>
                </a:lnTo>
                <a:lnTo>
                  <a:pt x="7635832" y="80772"/>
                </a:lnTo>
                <a:lnTo>
                  <a:pt x="7652273" y="119723"/>
                </a:lnTo>
                <a:lnTo>
                  <a:pt x="7658100" y="163067"/>
                </a:lnTo>
                <a:lnTo>
                  <a:pt x="7658100" y="815339"/>
                </a:lnTo>
                <a:lnTo>
                  <a:pt x="7652273" y="858684"/>
                </a:lnTo>
                <a:lnTo>
                  <a:pt x="7635832" y="897635"/>
                </a:lnTo>
                <a:lnTo>
                  <a:pt x="7610332" y="930640"/>
                </a:lnTo>
                <a:lnTo>
                  <a:pt x="7577328" y="956140"/>
                </a:lnTo>
                <a:lnTo>
                  <a:pt x="7538376" y="972581"/>
                </a:lnTo>
                <a:lnTo>
                  <a:pt x="7495032" y="978407"/>
                </a:lnTo>
                <a:lnTo>
                  <a:pt x="163068" y="978407"/>
                </a:lnTo>
                <a:lnTo>
                  <a:pt x="119719" y="972581"/>
                </a:lnTo>
                <a:lnTo>
                  <a:pt x="80766" y="956140"/>
                </a:lnTo>
                <a:lnTo>
                  <a:pt x="47763" y="930640"/>
                </a:lnTo>
                <a:lnTo>
                  <a:pt x="22264" y="897636"/>
                </a:lnTo>
                <a:lnTo>
                  <a:pt x="5825" y="858684"/>
                </a:lnTo>
                <a:lnTo>
                  <a:pt x="0" y="815339"/>
                </a:lnTo>
                <a:lnTo>
                  <a:pt x="0" y="163067"/>
                </a:lnTo>
                <a:close/>
              </a:path>
            </a:pathLst>
          </a:custGeom>
          <a:ln w="25908">
            <a:solidFill>
              <a:srgbClr val="4674AB"/>
            </a:solidFill>
          </a:ln>
        </p:spPr>
        <p:txBody>
          <a:bodyPr wrap="square" lIns="0" tIns="0" rIns="0" bIns="0" rtlCol="0"/>
          <a:lstStyle/>
          <a:p>
            <a:endParaRPr/>
          </a:p>
        </p:txBody>
      </p:sp>
      <p:sp>
        <p:nvSpPr>
          <p:cNvPr id="4" name="object 4"/>
          <p:cNvSpPr/>
          <p:nvPr/>
        </p:nvSpPr>
        <p:spPr>
          <a:xfrm>
            <a:off x="826769" y="2672333"/>
            <a:ext cx="7658100" cy="978535"/>
          </a:xfrm>
          <a:custGeom>
            <a:avLst/>
            <a:gdLst/>
            <a:ahLst/>
            <a:cxnLst/>
            <a:rect l="l" t="t" r="r" b="b"/>
            <a:pathLst>
              <a:path w="7658100" h="978535">
                <a:moveTo>
                  <a:pt x="0" y="163068"/>
                </a:moveTo>
                <a:lnTo>
                  <a:pt x="5825" y="119723"/>
                </a:lnTo>
                <a:lnTo>
                  <a:pt x="22264" y="80772"/>
                </a:lnTo>
                <a:lnTo>
                  <a:pt x="47763" y="47767"/>
                </a:lnTo>
                <a:lnTo>
                  <a:pt x="80766" y="22267"/>
                </a:lnTo>
                <a:lnTo>
                  <a:pt x="119719" y="5826"/>
                </a:lnTo>
                <a:lnTo>
                  <a:pt x="163068" y="0"/>
                </a:lnTo>
                <a:lnTo>
                  <a:pt x="7495032" y="0"/>
                </a:lnTo>
                <a:lnTo>
                  <a:pt x="7538376" y="5826"/>
                </a:lnTo>
                <a:lnTo>
                  <a:pt x="7577328" y="22267"/>
                </a:lnTo>
                <a:lnTo>
                  <a:pt x="7610332" y="47767"/>
                </a:lnTo>
                <a:lnTo>
                  <a:pt x="7635832" y="80771"/>
                </a:lnTo>
                <a:lnTo>
                  <a:pt x="7652273" y="119723"/>
                </a:lnTo>
                <a:lnTo>
                  <a:pt x="7658100" y="163068"/>
                </a:lnTo>
                <a:lnTo>
                  <a:pt x="7658100" y="815340"/>
                </a:lnTo>
                <a:lnTo>
                  <a:pt x="7652273" y="858684"/>
                </a:lnTo>
                <a:lnTo>
                  <a:pt x="7635832" y="897636"/>
                </a:lnTo>
                <a:lnTo>
                  <a:pt x="7610332" y="930640"/>
                </a:lnTo>
                <a:lnTo>
                  <a:pt x="7577328" y="956140"/>
                </a:lnTo>
                <a:lnTo>
                  <a:pt x="7538376" y="972581"/>
                </a:lnTo>
                <a:lnTo>
                  <a:pt x="7495032" y="978408"/>
                </a:lnTo>
                <a:lnTo>
                  <a:pt x="163068" y="978408"/>
                </a:lnTo>
                <a:lnTo>
                  <a:pt x="119719" y="972581"/>
                </a:lnTo>
                <a:lnTo>
                  <a:pt x="80766" y="956140"/>
                </a:lnTo>
                <a:lnTo>
                  <a:pt x="47763" y="930640"/>
                </a:lnTo>
                <a:lnTo>
                  <a:pt x="22264" y="897636"/>
                </a:lnTo>
                <a:lnTo>
                  <a:pt x="5825" y="858684"/>
                </a:lnTo>
                <a:lnTo>
                  <a:pt x="0" y="815340"/>
                </a:lnTo>
                <a:lnTo>
                  <a:pt x="0" y="163068"/>
                </a:lnTo>
                <a:close/>
              </a:path>
            </a:pathLst>
          </a:custGeom>
          <a:ln w="25908">
            <a:solidFill>
              <a:srgbClr val="4674AB"/>
            </a:solidFill>
          </a:ln>
        </p:spPr>
        <p:txBody>
          <a:bodyPr wrap="square" lIns="0" tIns="0" rIns="0" bIns="0" rtlCol="0"/>
          <a:lstStyle/>
          <a:p>
            <a:endParaRPr/>
          </a:p>
        </p:txBody>
      </p:sp>
      <p:sp>
        <p:nvSpPr>
          <p:cNvPr id="5" name="object 5"/>
          <p:cNvSpPr/>
          <p:nvPr/>
        </p:nvSpPr>
        <p:spPr>
          <a:xfrm>
            <a:off x="826769" y="3662934"/>
            <a:ext cx="7658100" cy="980440"/>
          </a:xfrm>
          <a:custGeom>
            <a:avLst/>
            <a:gdLst/>
            <a:ahLst/>
            <a:cxnLst/>
            <a:rect l="l" t="t" r="r" b="b"/>
            <a:pathLst>
              <a:path w="7658100" h="980439">
                <a:moveTo>
                  <a:pt x="0" y="163321"/>
                </a:moveTo>
                <a:lnTo>
                  <a:pt x="5834" y="119915"/>
                </a:lnTo>
                <a:lnTo>
                  <a:pt x="22299" y="80903"/>
                </a:lnTo>
                <a:lnTo>
                  <a:pt x="47837" y="47847"/>
                </a:lnTo>
                <a:lnTo>
                  <a:pt x="80892" y="22304"/>
                </a:lnTo>
                <a:lnTo>
                  <a:pt x="119906" y="5836"/>
                </a:lnTo>
                <a:lnTo>
                  <a:pt x="163322" y="0"/>
                </a:lnTo>
                <a:lnTo>
                  <a:pt x="7494778" y="0"/>
                </a:lnTo>
                <a:lnTo>
                  <a:pt x="7538184" y="5836"/>
                </a:lnTo>
                <a:lnTo>
                  <a:pt x="7577196" y="22304"/>
                </a:lnTo>
                <a:lnTo>
                  <a:pt x="7610252" y="47847"/>
                </a:lnTo>
                <a:lnTo>
                  <a:pt x="7635795" y="80903"/>
                </a:lnTo>
                <a:lnTo>
                  <a:pt x="7652263" y="119915"/>
                </a:lnTo>
                <a:lnTo>
                  <a:pt x="7658100" y="163321"/>
                </a:lnTo>
                <a:lnTo>
                  <a:pt x="7658100" y="816609"/>
                </a:lnTo>
                <a:lnTo>
                  <a:pt x="7652263" y="860025"/>
                </a:lnTo>
                <a:lnTo>
                  <a:pt x="7635795" y="899039"/>
                </a:lnTo>
                <a:lnTo>
                  <a:pt x="7610252" y="932094"/>
                </a:lnTo>
                <a:lnTo>
                  <a:pt x="7577196" y="957632"/>
                </a:lnTo>
                <a:lnTo>
                  <a:pt x="7538184" y="974097"/>
                </a:lnTo>
                <a:lnTo>
                  <a:pt x="7494778" y="979931"/>
                </a:lnTo>
                <a:lnTo>
                  <a:pt x="163322" y="979931"/>
                </a:lnTo>
                <a:lnTo>
                  <a:pt x="119906" y="974097"/>
                </a:lnTo>
                <a:lnTo>
                  <a:pt x="80892" y="957632"/>
                </a:lnTo>
                <a:lnTo>
                  <a:pt x="47837" y="932094"/>
                </a:lnTo>
                <a:lnTo>
                  <a:pt x="22299" y="899039"/>
                </a:lnTo>
                <a:lnTo>
                  <a:pt x="5834" y="860025"/>
                </a:lnTo>
                <a:lnTo>
                  <a:pt x="0" y="816609"/>
                </a:lnTo>
                <a:lnTo>
                  <a:pt x="0" y="163321"/>
                </a:lnTo>
                <a:close/>
              </a:path>
            </a:pathLst>
          </a:custGeom>
          <a:ln w="25907">
            <a:solidFill>
              <a:srgbClr val="4674AB"/>
            </a:solidFill>
          </a:ln>
        </p:spPr>
        <p:txBody>
          <a:bodyPr wrap="square" lIns="0" tIns="0" rIns="0" bIns="0" rtlCol="0"/>
          <a:lstStyle/>
          <a:p>
            <a:endParaRPr/>
          </a:p>
        </p:txBody>
      </p:sp>
      <p:sp>
        <p:nvSpPr>
          <p:cNvPr id="6" name="object 6"/>
          <p:cNvSpPr txBox="1"/>
          <p:nvPr/>
        </p:nvSpPr>
        <p:spPr>
          <a:xfrm>
            <a:off x="911453" y="708405"/>
            <a:ext cx="7491095" cy="3732529"/>
          </a:xfrm>
          <a:prstGeom prst="rect">
            <a:avLst/>
          </a:prstGeom>
        </p:spPr>
        <p:txBody>
          <a:bodyPr vert="horz" wrap="square" lIns="0" tIns="38735" rIns="0" bIns="0" rtlCol="0">
            <a:spAutoFit/>
          </a:bodyPr>
          <a:lstStyle/>
          <a:p>
            <a:pPr marL="12700" marR="5080" algn="just">
              <a:lnSpc>
                <a:spcPct val="86400"/>
              </a:lnSpc>
              <a:spcBef>
                <a:spcPts val="305"/>
              </a:spcBef>
            </a:pPr>
            <a:r>
              <a:rPr sz="1300" b="1" spc="-5" dirty="0">
                <a:latin typeface="Arial"/>
                <a:cs typeface="Arial"/>
              </a:rPr>
              <a:t>Comportamiento </a:t>
            </a:r>
            <a:r>
              <a:rPr sz="1300" b="1" dirty="0">
                <a:latin typeface="Arial"/>
                <a:cs typeface="Arial"/>
              </a:rPr>
              <a:t>de </a:t>
            </a:r>
            <a:r>
              <a:rPr sz="1300" b="1" spc="-5" dirty="0">
                <a:latin typeface="Arial"/>
                <a:cs typeface="Arial"/>
              </a:rPr>
              <a:t>procesos judiciales a favor o en contra de la </a:t>
            </a:r>
            <a:r>
              <a:rPr sz="1300" b="1" spc="-10" dirty="0">
                <a:latin typeface="Arial"/>
                <a:cs typeface="Arial"/>
              </a:rPr>
              <a:t>ESE, </a:t>
            </a:r>
            <a:r>
              <a:rPr sz="1300" b="1" dirty="0">
                <a:latin typeface="Arial"/>
                <a:cs typeface="Arial"/>
              </a:rPr>
              <a:t>asociados con </a:t>
            </a:r>
            <a:r>
              <a:rPr sz="1300" b="1" spc="-5" dirty="0">
                <a:latin typeface="Arial"/>
                <a:cs typeface="Arial"/>
              </a:rPr>
              <a:t>el no  </a:t>
            </a:r>
            <a:r>
              <a:rPr sz="1300" b="1" spc="-10" dirty="0">
                <a:latin typeface="Arial"/>
                <a:cs typeface="Arial"/>
              </a:rPr>
              <a:t>cumplimiento </a:t>
            </a:r>
            <a:r>
              <a:rPr sz="1300" b="1" spc="-5" dirty="0">
                <a:latin typeface="Arial"/>
                <a:cs typeface="Arial"/>
              </a:rPr>
              <a:t>o adherencia a </a:t>
            </a:r>
            <a:r>
              <a:rPr sz="1300" b="1" dirty="0">
                <a:latin typeface="Arial"/>
                <a:cs typeface="Arial"/>
              </a:rPr>
              <a:t>guías </a:t>
            </a:r>
            <a:r>
              <a:rPr sz="1300" b="1" spc="-5" dirty="0">
                <a:latin typeface="Arial"/>
                <a:cs typeface="Arial"/>
              </a:rPr>
              <a:t>clínicas y </a:t>
            </a:r>
            <a:r>
              <a:rPr sz="1300" b="1" dirty="0">
                <a:latin typeface="Arial"/>
                <a:cs typeface="Arial"/>
              </a:rPr>
              <a:t>protocolos </a:t>
            </a:r>
            <a:r>
              <a:rPr sz="1300" b="1" spc="-5" dirty="0">
                <a:latin typeface="Arial"/>
                <a:cs typeface="Arial"/>
              </a:rPr>
              <a:t>de atención, procesos y  procedimientos administrativos, estableciendo la valorización de posibles contingencias </a:t>
            </a:r>
            <a:r>
              <a:rPr sz="1300" b="1" spc="5" dirty="0">
                <a:latin typeface="Arial"/>
                <a:cs typeface="Arial"/>
              </a:rPr>
              <a:t>de </a:t>
            </a:r>
            <a:r>
              <a:rPr sz="1300" b="1" spc="370" dirty="0">
                <a:latin typeface="Arial"/>
                <a:cs typeface="Arial"/>
              </a:rPr>
              <a:t> </a:t>
            </a:r>
            <a:r>
              <a:rPr sz="1300" b="1" spc="-10" dirty="0">
                <a:latin typeface="Arial"/>
                <a:cs typeface="Arial"/>
              </a:rPr>
              <a:t>acuerdo </a:t>
            </a:r>
            <a:r>
              <a:rPr sz="1300" b="1" spc="-5" dirty="0">
                <a:latin typeface="Arial"/>
                <a:cs typeface="Arial"/>
              </a:rPr>
              <a:t>con la calificación </a:t>
            </a:r>
            <a:r>
              <a:rPr sz="1300" b="1" dirty="0">
                <a:latin typeface="Arial"/>
                <a:cs typeface="Arial"/>
              </a:rPr>
              <a:t>del </a:t>
            </a:r>
            <a:r>
              <a:rPr sz="1300" b="1" spc="-5" dirty="0">
                <a:latin typeface="Arial"/>
                <a:cs typeface="Arial"/>
              </a:rPr>
              <a:t>riesgo procesal de los </a:t>
            </a:r>
            <a:r>
              <a:rPr sz="1300" b="1" dirty="0">
                <a:latin typeface="Arial"/>
                <a:cs typeface="Arial"/>
              </a:rPr>
              <a:t>fallos </a:t>
            </a:r>
            <a:r>
              <a:rPr sz="1300" b="1" spc="-5" dirty="0">
                <a:latin typeface="Arial"/>
                <a:cs typeface="Arial"/>
              </a:rPr>
              <a:t>judiciales en contra y el efecto </a:t>
            </a:r>
            <a:r>
              <a:rPr sz="1300" b="1" dirty="0">
                <a:latin typeface="Arial"/>
                <a:cs typeface="Arial"/>
              </a:rPr>
              <a:t>que  </a:t>
            </a:r>
            <a:r>
              <a:rPr sz="1300" b="1" spc="-5" dirty="0">
                <a:latin typeface="Arial"/>
                <a:cs typeface="Arial"/>
              </a:rPr>
              <a:t>estos tienen en la situación financiera de la</a:t>
            </a:r>
            <a:r>
              <a:rPr sz="1300" b="1" spc="85" dirty="0">
                <a:latin typeface="Arial"/>
                <a:cs typeface="Arial"/>
              </a:rPr>
              <a:t> </a:t>
            </a:r>
            <a:r>
              <a:rPr sz="1300" b="1" spc="-5" dirty="0">
                <a:latin typeface="Arial"/>
                <a:cs typeface="Arial"/>
              </a:rPr>
              <a:t>ESE.</a:t>
            </a:r>
            <a:endParaRPr sz="1300">
              <a:latin typeface="Arial"/>
              <a:cs typeface="Arial"/>
            </a:endParaRPr>
          </a:p>
          <a:p>
            <a:pPr>
              <a:lnSpc>
                <a:spcPct val="100000"/>
              </a:lnSpc>
            </a:pPr>
            <a:endParaRPr sz="1400">
              <a:latin typeface="Times New Roman"/>
              <a:cs typeface="Times New Roman"/>
            </a:endParaRPr>
          </a:p>
          <a:p>
            <a:pPr>
              <a:lnSpc>
                <a:spcPct val="100000"/>
              </a:lnSpc>
              <a:spcBef>
                <a:spcPts val="30"/>
              </a:spcBef>
            </a:pPr>
            <a:endParaRPr sz="1200">
              <a:latin typeface="Times New Roman"/>
              <a:cs typeface="Times New Roman"/>
            </a:endParaRPr>
          </a:p>
          <a:p>
            <a:pPr marL="15875" marR="8890" algn="just">
              <a:lnSpc>
                <a:spcPts val="1450"/>
              </a:lnSpc>
            </a:pPr>
            <a:r>
              <a:rPr sz="1400" b="1" dirty="0">
                <a:latin typeface="Arial"/>
                <a:cs typeface="Arial"/>
              </a:rPr>
              <a:t>Efectos </a:t>
            </a:r>
            <a:r>
              <a:rPr sz="1400" b="1" spc="-5" dirty="0">
                <a:latin typeface="Arial"/>
                <a:cs typeface="Arial"/>
              </a:rPr>
              <a:t>jurídicos por el no establecimiento de políticas de prevención </a:t>
            </a:r>
            <a:r>
              <a:rPr sz="1400" b="1" dirty="0">
                <a:latin typeface="Arial"/>
                <a:cs typeface="Arial"/>
              </a:rPr>
              <a:t>y </a:t>
            </a:r>
            <a:r>
              <a:rPr sz="1400" b="1" spc="-5" dirty="0">
                <a:latin typeface="Arial"/>
                <a:cs typeface="Arial"/>
              </a:rPr>
              <a:t>defensa </a:t>
            </a:r>
            <a:r>
              <a:rPr sz="1400" b="1" dirty="0">
                <a:latin typeface="Arial"/>
                <a:cs typeface="Arial"/>
              </a:rPr>
              <a:t>frente  </a:t>
            </a:r>
            <a:r>
              <a:rPr sz="1400" b="1" spc="-5" dirty="0">
                <a:latin typeface="Arial"/>
                <a:cs typeface="Arial"/>
              </a:rPr>
              <a:t>al daño antijurídico estableciendo su </a:t>
            </a:r>
            <a:r>
              <a:rPr sz="1400" b="1" dirty="0">
                <a:latin typeface="Arial"/>
                <a:cs typeface="Arial"/>
              </a:rPr>
              <a:t>relación </a:t>
            </a:r>
            <a:r>
              <a:rPr sz="1400" b="1" spc="-5" dirty="0">
                <a:latin typeface="Arial"/>
                <a:cs typeface="Arial"/>
              </a:rPr>
              <a:t>con </a:t>
            </a:r>
            <a:r>
              <a:rPr sz="1400" b="1" dirty="0">
                <a:latin typeface="Arial"/>
                <a:cs typeface="Arial"/>
              </a:rPr>
              <a:t>la </a:t>
            </a:r>
            <a:r>
              <a:rPr sz="1400" b="1" spc="-5" dirty="0">
                <a:latin typeface="Arial"/>
                <a:cs typeface="Arial"/>
              </a:rPr>
              <a:t>situación financiera de </a:t>
            </a:r>
            <a:r>
              <a:rPr sz="1400" b="1" dirty="0">
                <a:latin typeface="Arial"/>
                <a:cs typeface="Arial"/>
              </a:rPr>
              <a:t>la ESE.</a:t>
            </a:r>
            <a:endParaRPr sz="1400">
              <a:latin typeface="Arial"/>
              <a:cs typeface="Arial"/>
            </a:endParaRPr>
          </a:p>
          <a:p>
            <a:pPr>
              <a:lnSpc>
                <a:spcPct val="100000"/>
              </a:lnSpc>
            </a:pPr>
            <a:endParaRPr sz="1500">
              <a:latin typeface="Times New Roman"/>
              <a:cs typeface="Times New Roman"/>
            </a:endParaRPr>
          </a:p>
          <a:p>
            <a:pPr>
              <a:lnSpc>
                <a:spcPct val="100000"/>
              </a:lnSpc>
              <a:spcBef>
                <a:spcPts val="15"/>
              </a:spcBef>
            </a:pPr>
            <a:endParaRPr sz="2100">
              <a:latin typeface="Times New Roman"/>
              <a:cs typeface="Times New Roman"/>
            </a:endParaRPr>
          </a:p>
          <a:p>
            <a:pPr marL="15875" marR="8255" algn="just">
              <a:lnSpc>
                <a:spcPct val="86500"/>
              </a:lnSpc>
            </a:pPr>
            <a:r>
              <a:rPr sz="1400" b="1" dirty="0">
                <a:latin typeface="Arial"/>
                <a:cs typeface="Arial"/>
              </a:rPr>
              <a:t>Efectos jurídicos y </a:t>
            </a:r>
            <a:r>
              <a:rPr sz="1400" b="1" spc="-5" dirty="0">
                <a:latin typeface="Arial"/>
                <a:cs typeface="Arial"/>
              </a:rPr>
              <a:t>financieros, </a:t>
            </a:r>
            <a:r>
              <a:rPr sz="1400" b="1" spc="-10" dirty="0">
                <a:latin typeface="Arial"/>
                <a:cs typeface="Arial"/>
              </a:rPr>
              <a:t>debido </a:t>
            </a:r>
            <a:r>
              <a:rPr sz="1400" b="1" dirty="0">
                <a:latin typeface="Arial"/>
                <a:cs typeface="Arial"/>
              </a:rPr>
              <a:t>a </a:t>
            </a:r>
            <a:r>
              <a:rPr sz="1400" b="1" spc="-5" dirty="0">
                <a:latin typeface="Arial"/>
                <a:cs typeface="Arial"/>
              </a:rPr>
              <a:t>deficiencias relacionadas con </a:t>
            </a:r>
            <a:r>
              <a:rPr sz="1400" b="1" dirty="0">
                <a:latin typeface="Arial"/>
                <a:cs typeface="Arial"/>
              </a:rPr>
              <a:t>la </a:t>
            </a:r>
            <a:r>
              <a:rPr sz="1400" b="1" spc="-5" dirty="0">
                <a:latin typeface="Arial"/>
                <a:cs typeface="Arial"/>
              </a:rPr>
              <a:t>existencia,  vigencia, </a:t>
            </a:r>
            <a:r>
              <a:rPr sz="1400" b="1" dirty="0">
                <a:latin typeface="Arial"/>
                <a:cs typeface="Arial"/>
              </a:rPr>
              <a:t>monto y coberturas de </a:t>
            </a:r>
            <a:r>
              <a:rPr sz="1400" b="1" spc="-5" dirty="0">
                <a:latin typeface="Arial"/>
                <a:cs typeface="Arial"/>
              </a:rPr>
              <a:t>las pólizas de seguros que salvaguarden </a:t>
            </a:r>
            <a:r>
              <a:rPr sz="1400" b="1" dirty="0">
                <a:latin typeface="Arial"/>
                <a:cs typeface="Arial"/>
              </a:rPr>
              <a:t>a </a:t>
            </a:r>
            <a:r>
              <a:rPr sz="1400" b="1" spc="5" dirty="0">
                <a:latin typeface="Arial"/>
                <a:cs typeface="Arial"/>
              </a:rPr>
              <a:t>la </a:t>
            </a:r>
            <a:r>
              <a:rPr sz="1400" b="1" spc="-5" dirty="0">
                <a:latin typeface="Arial"/>
                <a:cs typeface="Arial"/>
              </a:rPr>
              <a:t>ESE  </a:t>
            </a:r>
            <a:r>
              <a:rPr sz="1400" b="1" dirty="0">
                <a:latin typeface="Arial"/>
                <a:cs typeface="Arial"/>
              </a:rPr>
              <a:t>frente a potenciales </a:t>
            </a:r>
            <a:r>
              <a:rPr sz="1400" b="1" spc="-5" dirty="0">
                <a:latin typeface="Arial"/>
                <a:cs typeface="Arial"/>
              </a:rPr>
              <a:t>demandas </a:t>
            </a:r>
            <a:r>
              <a:rPr sz="1400" b="1" dirty="0">
                <a:latin typeface="Arial"/>
                <a:cs typeface="Arial"/>
              </a:rPr>
              <a:t>en </a:t>
            </a:r>
            <a:r>
              <a:rPr sz="1400" b="1" spc="-5" dirty="0">
                <a:latin typeface="Arial"/>
                <a:cs typeface="Arial"/>
              </a:rPr>
              <a:t>su</a:t>
            </a:r>
            <a:r>
              <a:rPr sz="1400" b="1" spc="-50" dirty="0">
                <a:latin typeface="Arial"/>
                <a:cs typeface="Arial"/>
              </a:rPr>
              <a:t> </a:t>
            </a:r>
            <a:r>
              <a:rPr sz="1400" b="1" spc="-5" dirty="0">
                <a:latin typeface="Arial"/>
                <a:cs typeface="Arial"/>
              </a:rPr>
              <a:t>contra.</a:t>
            </a:r>
            <a:endParaRPr sz="1400">
              <a:latin typeface="Arial"/>
              <a:cs typeface="Arial"/>
            </a:endParaRPr>
          </a:p>
          <a:p>
            <a:pPr>
              <a:lnSpc>
                <a:spcPct val="100000"/>
              </a:lnSpc>
            </a:pPr>
            <a:endParaRPr sz="1500">
              <a:latin typeface="Times New Roman"/>
              <a:cs typeface="Times New Roman"/>
            </a:endParaRPr>
          </a:p>
          <a:p>
            <a:pPr>
              <a:lnSpc>
                <a:spcPct val="100000"/>
              </a:lnSpc>
              <a:spcBef>
                <a:spcPts val="15"/>
              </a:spcBef>
            </a:pPr>
            <a:endParaRPr sz="1500">
              <a:latin typeface="Times New Roman"/>
              <a:cs typeface="Times New Roman"/>
            </a:endParaRPr>
          </a:p>
          <a:p>
            <a:pPr marL="15875" marR="7620" algn="just">
              <a:lnSpc>
                <a:spcPts val="1450"/>
              </a:lnSpc>
            </a:pPr>
            <a:r>
              <a:rPr sz="1400" b="1" dirty="0">
                <a:latin typeface="Arial"/>
                <a:cs typeface="Arial"/>
              </a:rPr>
              <a:t>Estado </a:t>
            </a:r>
            <a:r>
              <a:rPr sz="1400" b="1" spc="-5" dirty="0">
                <a:latin typeface="Arial"/>
                <a:cs typeface="Arial"/>
              </a:rPr>
              <a:t>de </a:t>
            </a:r>
            <a:r>
              <a:rPr sz="1400" b="1" dirty="0">
                <a:latin typeface="Arial"/>
                <a:cs typeface="Arial"/>
              </a:rPr>
              <a:t>la </a:t>
            </a:r>
            <a:r>
              <a:rPr sz="1400" b="1" spc="-5" dirty="0">
                <a:latin typeface="Arial"/>
                <a:cs typeface="Arial"/>
              </a:rPr>
              <a:t>conciliación entre la información relacionada anteriormente con los  reportes </a:t>
            </a:r>
            <a:r>
              <a:rPr sz="1400" b="1" dirty="0">
                <a:latin typeface="Arial"/>
                <a:cs typeface="Arial"/>
              </a:rPr>
              <a:t>a entes </a:t>
            </a:r>
            <a:r>
              <a:rPr sz="1400" b="1" spc="-5" dirty="0">
                <a:latin typeface="Arial"/>
                <a:cs typeface="Arial"/>
              </a:rPr>
              <a:t>internos </a:t>
            </a:r>
            <a:r>
              <a:rPr sz="1400" b="1" dirty="0">
                <a:latin typeface="Arial"/>
                <a:cs typeface="Arial"/>
              </a:rPr>
              <a:t>y externos, </a:t>
            </a:r>
            <a:r>
              <a:rPr sz="1400" b="1" spc="-5" dirty="0">
                <a:latin typeface="Arial"/>
                <a:cs typeface="Arial"/>
              </a:rPr>
              <a:t>analizando </a:t>
            </a:r>
            <a:r>
              <a:rPr sz="1400" b="1" dirty="0">
                <a:latin typeface="Arial"/>
                <a:cs typeface="Arial"/>
              </a:rPr>
              <a:t>su </a:t>
            </a:r>
            <a:r>
              <a:rPr sz="1400" b="1" spc="-5" dirty="0">
                <a:latin typeface="Arial"/>
                <a:cs typeface="Arial"/>
              </a:rPr>
              <a:t>incidencia en cuanto </a:t>
            </a:r>
            <a:r>
              <a:rPr sz="1400" b="1" dirty="0">
                <a:latin typeface="Arial"/>
                <a:cs typeface="Arial"/>
              </a:rPr>
              <a:t>a </a:t>
            </a:r>
            <a:r>
              <a:rPr sz="1400" b="1" spc="5" dirty="0">
                <a:latin typeface="Arial"/>
                <a:cs typeface="Arial"/>
              </a:rPr>
              <a:t>la   </a:t>
            </a:r>
            <a:r>
              <a:rPr sz="1400" b="1" spc="-5" dirty="0">
                <a:latin typeface="Arial"/>
                <a:cs typeface="Arial"/>
              </a:rPr>
              <a:t>razonabilidad </a:t>
            </a:r>
            <a:r>
              <a:rPr sz="1400" b="1" dirty="0">
                <a:latin typeface="Arial"/>
                <a:cs typeface="Arial"/>
              </a:rPr>
              <a:t>y </a:t>
            </a:r>
            <a:r>
              <a:rPr sz="1400" b="1" spc="-5" dirty="0">
                <a:latin typeface="Arial"/>
                <a:cs typeface="Arial"/>
              </a:rPr>
              <a:t>oportunidad de </a:t>
            </a:r>
            <a:r>
              <a:rPr sz="1400" b="1" dirty="0">
                <a:latin typeface="Arial"/>
                <a:cs typeface="Arial"/>
              </a:rPr>
              <a:t>la </a:t>
            </a:r>
            <a:r>
              <a:rPr sz="1400" b="1" spc="-5" dirty="0">
                <a:latin typeface="Arial"/>
                <a:cs typeface="Arial"/>
              </a:rPr>
              <a:t>información</a:t>
            </a:r>
            <a:r>
              <a:rPr sz="1400" b="1" spc="-40" dirty="0">
                <a:latin typeface="Arial"/>
                <a:cs typeface="Arial"/>
              </a:rPr>
              <a:t> </a:t>
            </a:r>
            <a:r>
              <a:rPr sz="1400" b="1" dirty="0">
                <a:latin typeface="Arial"/>
                <a:cs typeface="Arial"/>
              </a:rPr>
              <a:t>financiera.</a:t>
            </a:r>
            <a:endParaRPr sz="1400">
              <a:latin typeface="Arial"/>
              <a:cs typeface="Arial"/>
            </a:endParaRPr>
          </a:p>
        </p:txBody>
      </p:sp>
      <p:sp>
        <p:nvSpPr>
          <p:cNvPr id="7" name="object 7"/>
          <p:cNvSpPr/>
          <p:nvPr/>
        </p:nvSpPr>
        <p:spPr>
          <a:xfrm>
            <a:off x="3378708" y="4559808"/>
            <a:ext cx="5650230" cy="583691"/>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3601973" y="4640681"/>
            <a:ext cx="520700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4F81BC"/>
                </a:solidFill>
                <a:latin typeface="Calibri"/>
                <a:cs typeface="Calibri"/>
              </a:rPr>
              <a:t>Finalidad </a:t>
            </a:r>
            <a:r>
              <a:rPr sz="2800" spc="-5" dirty="0">
                <a:solidFill>
                  <a:srgbClr val="4F81BC"/>
                </a:solidFill>
                <a:latin typeface="Calibri"/>
                <a:cs typeface="Calibri"/>
              </a:rPr>
              <a:t>Análisis </a:t>
            </a:r>
            <a:r>
              <a:rPr sz="2800" spc="-10" dirty="0">
                <a:solidFill>
                  <a:srgbClr val="4F81BC"/>
                </a:solidFill>
                <a:latin typeface="Calibri"/>
                <a:cs typeface="Calibri"/>
              </a:rPr>
              <a:t>Aspectos</a:t>
            </a:r>
            <a:r>
              <a:rPr sz="2800" spc="90" dirty="0">
                <a:solidFill>
                  <a:srgbClr val="4F81BC"/>
                </a:solidFill>
                <a:latin typeface="Calibri"/>
                <a:cs typeface="Calibri"/>
              </a:rPr>
              <a:t> </a:t>
            </a:r>
            <a:r>
              <a:rPr sz="2800" spc="-15" dirty="0">
                <a:solidFill>
                  <a:srgbClr val="4F81BC"/>
                </a:solidFill>
                <a:latin typeface="Calibri"/>
                <a:cs typeface="Calibri"/>
              </a:rPr>
              <a:t>Jurídicos</a:t>
            </a:r>
            <a:endParaRPr sz="2800">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66659" y="4350051"/>
            <a:ext cx="1476756" cy="2775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52900" y="4576565"/>
            <a:ext cx="4385309" cy="56693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071104" y="4576565"/>
            <a:ext cx="575297" cy="56693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179307" y="4576565"/>
            <a:ext cx="964692" cy="566933"/>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4374896" y="4231030"/>
            <a:ext cx="4692015" cy="878840"/>
          </a:xfrm>
          <a:prstGeom prst="rect">
            <a:avLst/>
          </a:prstGeom>
        </p:spPr>
        <p:txBody>
          <a:bodyPr vert="horz" wrap="square" lIns="0" tIns="12065" rIns="0" bIns="0" rtlCol="0">
            <a:spAutoFit/>
          </a:bodyPr>
          <a:lstStyle/>
          <a:p>
            <a:pPr marL="12700" marR="5080" indent="3190240">
              <a:lnSpc>
                <a:spcPct val="100000"/>
              </a:lnSpc>
              <a:spcBef>
                <a:spcPts val="95"/>
              </a:spcBef>
            </a:pPr>
            <a:r>
              <a:rPr sz="2800" spc="-165" dirty="0">
                <a:solidFill>
                  <a:srgbClr val="4F81BC"/>
                </a:solidFill>
                <a:latin typeface="Calibri"/>
                <a:cs typeface="Calibri"/>
              </a:rPr>
              <a:t>V</a:t>
            </a:r>
            <a:r>
              <a:rPr sz="2800" spc="-5" dirty="0">
                <a:solidFill>
                  <a:srgbClr val="4F81BC"/>
                </a:solidFill>
                <a:latin typeface="Calibri"/>
                <a:cs typeface="Calibri"/>
              </a:rPr>
              <a:t>al</a:t>
            </a:r>
            <a:r>
              <a:rPr sz="2800" spc="-15" dirty="0">
                <a:solidFill>
                  <a:srgbClr val="4F81BC"/>
                </a:solidFill>
                <a:latin typeface="Calibri"/>
                <a:cs typeface="Calibri"/>
              </a:rPr>
              <a:t>i</a:t>
            </a:r>
            <a:r>
              <a:rPr sz="2800" spc="-10" dirty="0">
                <a:solidFill>
                  <a:srgbClr val="4F81BC"/>
                </a:solidFill>
                <a:latin typeface="Calibri"/>
                <a:cs typeface="Calibri"/>
              </a:rPr>
              <a:t>dación  </a:t>
            </a:r>
            <a:r>
              <a:rPr sz="2800" spc="-15" dirty="0">
                <a:solidFill>
                  <a:srgbClr val="4F81BC"/>
                </a:solidFill>
                <a:latin typeface="Calibri"/>
                <a:cs typeface="Calibri"/>
              </a:rPr>
              <a:t>Procesos </a:t>
            </a:r>
            <a:r>
              <a:rPr sz="2800" spc="-5" dirty="0">
                <a:solidFill>
                  <a:srgbClr val="4F81BC"/>
                </a:solidFill>
                <a:latin typeface="Calibri"/>
                <a:cs typeface="Calibri"/>
              </a:rPr>
              <a:t>en </a:t>
            </a:r>
            <a:r>
              <a:rPr sz="2800" spc="-20" dirty="0">
                <a:solidFill>
                  <a:srgbClr val="4F81BC"/>
                </a:solidFill>
                <a:latin typeface="Calibri"/>
                <a:cs typeface="Calibri"/>
              </a:rPr>
              <a:t>Contra </a:t>
            </a:r>
            <a:r>
              <a:rPr sz="2800" spc="-15" dirty="0">
                <a:solidFill>
                  <a:srgbClr val="4F81BC"/>
                </a:solidFill>
                <a:latin typeface="Calibri"/>
                <a:cs typeface="Calibri"/>
              </a:rPr>
              <a:t>vs</a:t>
            </a:r>
            <a:r>
              <a:rPr sz="2800" spc="55" dirty="0">
                <a:solidFill>
                  <a:srgbClr val="4F81BC"/>
                </a:solidFill>
                <a:latin typeface="Calibri"/>
                <a:cs typeface="Calibri"/>
              </a:rPr>
              <a:t> </a:t>
            </a:r>
            <a:r>
              <a:rPr sz="2800" spc="-10" dirty="0">
                <a:solidFill>
                  <a:srgbClr val="4F81BC"/>
                </a:solidFill>
                <a:latin typeface="Calibri"/>
                <a:cs typeface="Calibri"/>
              </a:rPr>
              <a:t>CHIP-CGN</a:t>
            </a:r>
            <a:endParaRPr sz="2800">
              <a:latin typeface="Calibri"/>
              <a:cs typeface="Calibri"/>
            </a:endParaRPr>
          </a:p>
        </p:txBody>
      </p:sp>
      <p:sp>
        <p:nvSpPr>
          <p:cNvPr id="7" name="object 7"/>
          <p:cNvSpPr/>
          <p:nvPr/>
        </p:nvSpPr>
        <p:spPr>
          <a:xfrm>
            <a:off x="66000" y="674237"/>
            <a:ext cx="9077960" cy="610235"/>
          </a:xfrm>
          <a:custGeom>
            <a:avLst/>
            <a:gdLst/>
            <a:ahLst/>
            <a:cxnLst/>
            <a:rect l="l" t="t" r="r" b="b"/>
            <a:pathLst>
              <a:path w="9077960" h="610235">
                <a:moveTo>
                  <a:pt x="0" y="609862"/>
                </a:moveTo>
                <a:lnTo>
                  <a:pt x="9077877" y="609862"/>
                </a:lnTo>
                <a:lnTo>
                  <a:pt x="9077877" y="0"/>
                </a:lnTo>
                <a:lnTo>
                  <a:pt x="0" y="0"/>
                </a:lnTo>
                <a:lnTo>
                  <a:pt x="0" y="609862"/>
                </a:lnTo>
                <a:close/>
              </a:path>
            </a:pathLst>
          </a:custGeom>
          <a:solidFill>
            <a:srgbClr val="833B0C"/>
          </a:solidFill>
        </p:spPr>
        <p:txBody>
          <a:bodyPr wrap="square" lIns="0" tIns="0" rIns="0" bIns="0" rtlCol="0"/>
          <a:lstStyle/>
          <a:p>
            <a:endParaRPr/>
          </a:p>
        </p:txBody>
      </p:sp>
      <p:sp>
        <p:nvSpPr>
          <p:cNvPr id="8" name="object 8"/>
          <p:cNvSpPr/>
          <p:nvPr/>
        </p:nvSpPr>
        <p:spPr>
          <a:xfrm>
            <a:off x="66000" y="2950188"/>
            <a:ext cx="9077960" cy="87630"/>
          </a:xfrm>
          <a:custGeom>
            <a:avLst/>
            <a:gdLst/>
            <a:ahLst/>
            <a:cxnLst/>
            <a:rect l="l" t="t" r="r" b="b"/>
            <a:pathLst>
              <a:path w="9077960" h="87630">
                <a:moveTo>
                  <a:pt x="0" y="0"/>
                </a:moveTo>
                <a:lnTo>
                  <a:pt x="0" y="87039"/>
                </a:lnTo>
                <a:lnTo>
                  <a:pt x="9077877" y="87039"/>
                </a:lnTo>
                <a:lnTo>
                  <a:pt x="9077877" y="0"/>
                </a:lnTo>
                <a:lnTo>
                  <a:pt x="0" y="0"/>
                </a:lnTo>
                <a:close/>
              </a:path>
            </a:pathLst>
          </a:custGeom>
          <a:solidFill>
            <a:srgbClr val="833B0C"/>
          </a:solidFill>
        </p:spPr>
        <p:txBody>
          <a:bodyPr wrap="square" lIns="0" tIns="0" rIns="0" bIns="0" rtlCol="0"/>
          <a:lstStyle/>
          <a:p>
            <a:endParaRPr/>
          </a:p>
        </p:txBody>
      </p:sp>
      <p:sp>
        <p:nvSpPr>
          <p:cNvPr id="9" name="object 9"/>
          <p:cNvSpPr/>
          <p:nvPr/>
        </p:nvSpPr>
        <p:spPr>
          <a:xfrm>
            <a:off x="66000" y="3162529"/>
            <a:ext cx="3263265" cy="0"/>
          </a:xfrm>
          <a:custGeom>
            <a:avLst/>
            <a:gdLst/>
            <a:ahLst/>
            <a:cxnLst/>
            <a:rect l="l" t="t" r="r" b="b"/>
            <a:pathLst>
              <a:path w="3263265">
                <a:moveTo>
                  <a:pt x="0" y="0"/>
                </a:moveTo>
                <a:lnTo>
                  <a:pt x="3263019" y="0"/>
                </a:lnTo>
              </a:path>
            </a:pathLst>
          </a:custGeom>
          <a:ln w="83534">
            <a:solidFill>
              <a:srgbClr val="833B0C"/>
            </a:solidFill>
          </a:ln>
        </p:spPr>
        <p:txBody>
          <a:bodyPr wrap="square" lIns="0" tIns="0" rIns="0" bIns="0" rtlCol="0"/>
          <a:lstStyle/>
          <a:p>
            <a:endParaRPr/>
          </a:p>
        </p:txBody>
      </p:sp>
      <p:sp>
        <p:nvSpPr>
          <p:cNvPr id="10" name="object 10"/>
          <p:cNvSpPr/>
          <p:nvPr/>
        </p:nvSpPr>
        <p:spPr>
          <a:xfrm>
            <a:off x="66000" y="3574482"/>
            <a:ext cx="3263265" cy="153035"/>
          </a:xfrm>
          <a:custGeom>
            <a:avLst/>
            <a:gdLst/>
            <a:ahLst/>
            <a:cxnLst/>
            <a:rect l="l" t="t" r="r" b="b"/>
            <a:pathLst>
              <a:path w="3263265" h="153035">
                <a:moveTo>
                  <a:pt x="0" y="152440"/>
                </a:moveTo>
                <a:lnTo>
                  <a:pt x="3263019" y="152440"/>
                </a:lnTo>
                <a:lnTo>
                  <a:pt x="3263019" y="0"/>
                </a:lnTo>
                <a:lnTo>
                  <a:pt x="0" y="0"/>
                </a:lnTo>
                <a:lnTo>
                  <a:pt x="0" y="152440"/>
                </a:lnTo>
                <a:close/>
              </a:path>
            </a:pathLst>
          </a:custGeom>
          <a:solidFill>
            <a:srgbClr val="008000"/>
          </a:solidFill>
        </p:spPr>
        <p:txBody>
          <a:bodyPr wrap="square" lIns="0" tIns="0" rIns="0" bIns="0" rtlCol="0"/>
          <a:lstStyle/>
          <a:p>
            <a:endParaRPr/>
          </a:p>
        </p:txBody>
      </p:sp>
      <p:sp>
        <p:nvSpPr>
          <p:cNvPr id="11" name="object 11"/>
          <p:cNvSpPr/>
          <p:nvPr/>
        </p:nvSpPr>
        <p:spPr>
          <a:xfrm>
            <a:off x="66000" y="3806830"/>
            <a:ext cx="3263265" cy="170815"/>
          </a:xfrm>
          <a:custGeom>
            <a:avLst/>
            <a:gdLst/>
            <a:ahLst/>
            <a:cxnLst/>
            <a:rect l="l" t="t" r="r" b="b"/>
            <a:pathLst>
              <a:path w="3263265" h="170814">
                <a:moveTo>
                  <a:pt x="0" y="170573"/>
                </a:moveTo>
                <a:lnTo>
                  <a:pt x="3263019" y="170573"/>
                </a:lnTo>
                <a:lnTo>
                  <a:pt x="3263019" y="0"/>
                </a:lnTo>
                <a:lnTo>
                  <a:pt x="0" y="0"/>
                </a:lnTo>
                <a:lnTo>
                  <a:pt x="0" y="170573"/>
                </a:lnTo>
                <a:close/>
              </a:path>
            </a:pathLst>
          </a:custGeom>
          <a:solidFill>
            <a:srgbClr val="FFFF00"/>
          </a:solidFill>
        </p:spPr>
        <p:txBody>
          <a:bodyPr wrap="square" lIns="0" tIns="0" rIns="0" bIns="0" rtlCol="0"/>
          <a:lstStyle/>
          <a:p>
            <a:endParaRPr/>
          </a:p>
        </p:txBody>
      </p:sp>
      <p:sp>
        <p:nvSpPr>
          <p:cNvPr id="12" name="object 12"/>
          <p:cNvSpPr/>
          <p:nvPr/>
        </p:nvSpPr>
        <p:spPr>
          <a:xfrm>
            <a:off x="66000" y="4057311"/>
            <a:ext cx="3263265" cy="170815"/>
          </a:xfrm>
          <a:custGeom>
            <a:avLst/>
            <a:gdLst/>
            <a:ahLst/>
            <a:cxnLst/>
            <a:rect l="l" t="t" r="r" b="b"/>
            <a:pathLst>
              <a:path w="3263265" h="170814">
                <a:moveTo>
                  <a:pt x="0" y="170573"/>
                </a:moveTo>
                <a:lnTo>
                  <a:pt x="3263019" y="170573"/>
                </a:lnTo>
                <a:lnTo>
                  <a:pt x="3263019" y="0"/>
                </a:lnTo>
                <a:lnTo>
                  <a:pt x="0" y="0"/>
                </a:lnTo>
                <a:lnTo>
                  <a:pt x="0" y="170573"/>
                </a:lnTo>
                <a:close/>
              </a:path>
            </a:pathLst>
          </a:custGeom>
          <a:solidFill>
            <a:srgbClr val="FFFF00"/>
          </a:solidFill>
        </p:spPr>
        <p:txBody>
          <a:bodyPr wrap="square" lIns="0" tIns="0" rIns="0" bIns="0" rtlCol="0"/>
          <a:lstStyle/>
          <a:p>
            <a:endParaRPr/>
          </a:p>
        </p:txBody>
      </p:sp>
      <p:sp>
        <p:nvSpPr>
          <p:cNvPr id="13" name="object 13"/>
          <p:cNvSpPr/>
          <p:nvPr/>
        </p:nvSpPr>
        <p:spPr>
          <a:xfrm>
            <a:off x="66000" y="4307788"/>
            <a:ext cx="3263265" cy="421640"/>
          </a:xfrm>
          <a:custGeom>
            <a:avLst/>
            <a:gdLst/>
            <a:ahLst/>
            <a:cxnLst/>
            <a:rect l="l" t="t" r="r" b="b"/>
            <a:pathLst>
              <a:path w="3263265" h="421639">
                <a:moveTo>
                  <a:pt x="0" y="421055"/>
                </a:moveTo>
                <a:lnTo>
                  <a:pt x="3263019" y="421055"/>
                </a:lnTo>
                <a:lnTo>
                  <a:pt x="3263019" y="0"/>
                </a:lnTo>
                <a:lnTo>
                  <a:pt x="0" y="0"/>
                </a:lnTo>
                <a:lnTo>
                  <a:pt x="0" y="421055"/>
                </a:lnTo>
                <a:close/>
              </a:path>
            </a:pathLst>
          </a:custGeom>
          <a:solidFill>
            <a:srgbClr val="FFFF00"/>
          </a:solidFill>
        </p:spPr>
        <p:txBody>
          <a:bodyPr wrap="square" lIns="0" tIns="0" rIns="0" bIns="0" rtlCol="0"/>
          <a:lstStyle/>
          <a:p>
            <a:endParaRPr/>
          </a:p>
        </p:txBody>
      </p:sp>
      <p:sp>
        <p:nvSpPr>
          <p:cNvPr id="14" name="object 14"/>
          <p:cNvSpPr txBox="1"/>
          <p:nvPr/>
        </p:nvSpPr>
        <p:spPr>
          <a:xfrm>
            <a:off x="1929375" y="959991"/>
            <a:ext cx="380365" cy="177800"/>
          </a:xfrm>
          <a:prstGeom prst="rect">
            <a:avLst/>
          </a:prstGeom>
        </p:spPr>
        <p:txBody>
          <a:bodyPr vert="horz" wrap="square" lIns="0" tIns="12065" rIns="0" bIns="0" rtlCol="0">
            <a:spAutoFit/>
          </a:bodyPr>
          <a:lstStyle/>
          <a:p>
            <a:pPr marL="12700" marR="5080" indent="24765">
              <a:lnSpc>
                <a:spcPct val="111100"/>
              </a:lnSpc>
              <a:spcBef>
                <a:spcPts val="95"/>
              </a:spcBef>
            </a:pPr>
            <a:r>
              <a:rPr sz="450" b="1" spc="95" dirty="0">
                <a:solidFill>
                  <a:srgbClr val="FFFFFF"/>
                </a:solidFill>
                <a:latin typeface="Arial Narrow"/>
                <a:cs typeface="Arial Narrow"/>
              </a:rPr>
              <a:t>PRIMERA  </a:t>
            </a:r>
            <a:r>
              <a:rPr sz="450" b="1" spc="50" dirty="0">
                <a:solidFill>
                  <a:srgbClr val="FFFFFF"/>
                </a:solidFill>
                <a:latin typeface="Arial Narrow"/>
                <a:cs typeface="Arial Narrow"/>
              </a:rPr>
              <a:t>I</a:t>
            </a:r>
            <a:r>
              <a:rPr sz="450" b="1" spc="85" dirty="0">
                <a:solidFill>
                  <a:srgbClr val="FFFFFF"/>
                </a:solidFill>
                <a:latin typeface="Arial Narrow"/>
                <a:cs typeface="Arial Narrow"/>
              </a:rPr>
              <a:t>N</a:t>
            </a:r>
            <a:r>
              <a:rPr sz="450" b="1" spc="105" dirty="0">
                <a:solidFill>
                  <a:srgbClr val="FFFFFF"/>
                </a:solidFill>
                <a:latin typeface="Arial Narrow"/>
                <a:cs typeface="Arial Narrow"/>
              </a:rPr>
              <a:t>S</a:t>
            </a:r>
            <a:r>
              <a:rPr sz="450" b="1" spc="90" dirty="0">
                <a:solidFill>
                  <a:srgbClr val="FFFFFF"/>
                </a:solidFill>
                <a:latin typeface="Arial Narrow"/>
                <a:cs typeface="Arial Narrow"/>
              </a:rPr>
              <a:t>T</a:t>
            </a:r>
            <a:r>
              <a:rPr sz="450" b="1" spc="85" dirty="0">
                <a:solidFill>
                  <a:srgbClr val="FFFFFF"/>
                </a:solidFill>
                <a:latin typeface="Arial Narrow"/>
                <a:cs typeface="Arial Narrow"/>
              </a:rPr>
              <a:t>ANC</a:t>
            </a:r>
            <a:r>
              <a:rPr sz="450" b="1" spc="50" dirty="0">
                <a:solidFill>
                  <a:srgbClr val="FFFFFF"/>
                </a:solidFill>
                <a:latin typeface="Arial Narrow"/>
                <a:cs typeface="Arial Narrow"/>
              </a:rPr>
              <a:t>I</a:t>
            </a:r>
            <a:r>
              <a:rPr sz="450" b="1" spc="105" dirty="0">
                <a:solidFill>
                  <a:srgbClr val="FFFFFF"/>
                </a:solidFill>
                <a:latin typeface="Arial Narrow"/>
                <a:cs typeface="Arial Narrow"/>
              </a:rPr>
              <a:t>A</a:t>
            </a:r>
            <a:endParaRPr sz="450">
              <a:latin typeface="Arial Narrow"/>
              <a:cs typeface="Arial Narrow"/>
            </a:endParaRPr>
          </a:p>
        </p:txBody>
      </p:sp>
      <p:sp>
        <p:nvSpPr>
          <p:cNvPr id="15" name="object 15"/>
          <p:cNvSpPr txBox="1"/>
          <p:nvPr/>
        </p:nvSpPr>
        <p:spPr>
          <a:xfrm>
            <a:off x="2403518" y="959991"/>
            <a:ext cx="380365" cy="177800"/>
          </a:xfrm>
          <a:prstGeom prst="rect">
            <a:avLst/>
          </a:prstGeom>
        </p:spPr>
        <p:txBody>
          <a:bodyPr vert="horz" wrap="square" lIns="0" tIns="12065" rIns="0" bIns="0" rtlCol="0">
            <a:spAutoFit/>
          </a:bodyPr>
          <a:lstStyle/>
          <a:p>
            <a:pPr marL="12700" marR="5080" indent="14604">
              <a:lnSpc>
                <a:spcPct val="111100"/>
              </a:lnSpc>
              <a:spcBef>
                <a:spcPts val="95"/>
              </a:spcBef>
            </a:pPr>
            <a:r>
              <a:rPr sz="450" b="1" spc="95" dirty="0">
                <a:solidFill>
                  <a:srgbClr val="FFFFFF"/>
                </a:solidFill>
                <a:latin typeface="Arial Narrow"/>
                <a:cs typeface="Arial Narrow"/>
              </a:rPr>
              <a:t>SEGUNDA  </a:t>
            </a:r>
            <a:r>
              <a:rPr sz="450" b="1" spc="50" dirty="0">
                <a:solidFill>
                  <a:srgbClr val="FFFFFF"/>
                </a:solidFill>
                <a:latin typeface="Arial Narrow"/>
                <a:cs typeface="Arial Narrow"/>
              </a:rPr>
              <a:t>I</a:t>
            </a:r>
            <a:r>
              <a:rPr sz="450" b="1" spc="85" dirty="0">
                <a:solidFill>
                  <a:srgbClr val="FFFFFF"/>
                </a:solidFill>
                <a:latin typeface="Arial Narrow"/>
                <a:cs typeface="Arial Narrow"/>
              </a:rPr>
              <a:t>N</a:t>
            </a:r>
            <a:r>
              <a:rPr sz="450" b="1" spc="105" dirty="0">
                <a:solidFill>
                  <a:srgbClr val="FFFFFF"/>
                </a:solidFill>
                <a:latin typeface="Arial Narrow"/>
                <a:cs typeface="Arial Narrow"/>
              </a:rPr>
              <a:t>S</a:t>
            </a:r>
            <a:r>
              <a:rPr sz="450" b="1" spc="90" dirty="0">
                <a:solidFill>
                  <a:srgbClr val="FFFFFF"/>
                </a:solidFill>
                <a:latin typeface="Arial Narrow"/>
                <a:cs typeface="Arial Narrow"/>
              </a:rPr>
              <a:t>T</a:t>
            </a:r>
            <a:r>
              <a:rPr sz="450" b="1" spc="85" dirty="0">
                <a:solidFill>
                  <a:srgbClr val="FFFFFF"/>
                </a:solidFill>
                <a:latin typeface="Arial Narrow"/>
                <a:cs typeface="Arial Narrow"/>
              </a:rPr>
              <a:t>ANC</a:t>
            </a:r>
            <a:r>
              <a:rPr sz="450" b="1" spc="50" dirty="0">
                <a:solidFill>
                  <a:srgbClr val="FFFFFF"/>
                </a:solidFill>
                <a:latin typeface="Arial Narrow"/>
                <a:cs typeface="Arial Narrow"/>
              </a:rPr>
              <a:t>I</a:t>
            </a:r>
            <a:r>
              <a:rPr sz="450" b="1" spc="105" dirty="0">
                <a:solidFill>
                  <a:srgbClr val="FFFFFF"/>
                </a:solidFill>
                <a:latin typeface="Arial Narrow"/>
                <a:cs typeface="Arial Narrow"/>
              </a:rPr>
              <a:t>A</a:t>
            </a:r>
            <a:endParaRPr sz="450">
              <a:latin typeface="Arial Narrow"/>
              <a:cs typeface="Arial Narrow"/>
            </a:endParaRPr>
          </a:p>
        </p:txBody>
      </p:sp>
      <p:sp>
        <p:nvSpPr>
          <p:cNvPr id="16" name="object 16"/>
          <p:cNvSpPr txBox="1"/>
          <p:nvPr/>
        </p:nvSpPr>
        <p:spPr>
          <a:xfrm>
            <a:off x="2872419" y="919904"/>
            <a:ext cx="397510" cy="254635"/>
          </a:xfrm>
          <a:prstGeom prst="rect">
            <a:avLst/>
          </a:prstGeom>
        </p:spPr>
        <p:txBody>
          <a:bodyPr vert="horz" wrap="square" lIns="0" tIns="12065" rIns="0" bIns="0" rtlCol="0">
            <a:spAutoFit/>
          </a:bodyPr>
          <a:lstStyle/>
          <a:p>
            <a:pPr marL="12700" marR="5080" indent="6985" algn="ctr">
              <a:lnSpc>
                <a:spcPct val="111200"/>
              </a:lnSpc>
              <a:spcBef>
                <a:spcPts val="95"/>
              </a:spcBef>
            </a:pPr>
            <a:r>
              <a:rPr sz="450" b="1" spc="95" dirty="0">
                <a:solidFill>
                  <a:srgbClr val="FFFFFF"/>
                </a:solidFill>
                <a:latin typeface="Arial Narrow"/>
                <a:cs typeface="Arial Narrow"/>
              </a:rPr>
              <a:t>TOTAL  </a:t>
            </a:r>
            <a:r>
              <a:rPr sz="450" b="1" spc="105" dirty="0">
                <a:solidFill>
                  <a:srgbClr val="FFFFFF"/>
                </a:solidFill>
                <a:latin typeface="Arial Narrow"/>
                <a:cs typeface="Arial Narrow"/>
              </a:rPr>
              <a:t>P</a:t>
            </a:r>
            <a:r>
              <a:rPr sz="450" b="1" spc="85" dirty="0">
                <a:solidFill>
                  <a:srgbClr val="FFFFFF"/>
                </a:solidFill>
                <a:latin typeface="Arial Narrow"/>
                <a:cs typeface="Arial Narrow"/>
              </a:rPr>
              <a:t>R</a:t>
            </a:r>
            <a:r>
              <a:rPr sz="450" b="1" spc="105" dirty="0">
                <a:solidFill>
                  <a:srgbClr val="FFFFFF"/>
                </a:solidFill>
                <a:latin typeface="Arial Narrow"/>
                <a:cs typeface="Arial Narrow"/>
              </a:rPr>
              <a:t>O</a:t>
            </a:r>
            <a:r>
              <a:rPr sz="450" b="1" spc="85" dirty="0">
                <a:solidFill>
                  <a:srgbClr val="FFFFFF"/>
                </a:solidFill>
                <a:latin typeface="Arial Narrow"/>
                <a:cs typeface="Arial Narrow"/>
              </a:rPr>
              <a:t>C</a:t>
            </a:r>
            <a:r>
              <a:rPr sz="450" b="1" spc="105" dirty="0">
                <a:solidFill>
                  <a:srgbClr val="FFFFFF"/>
                </a:solidFill>
                <a:latin typeface="Arial Narrow"/>
                <a:cs typeface="Arial Narrow"/>
              </a:rPr>
              <a:t>ESO</a:t>
            </a:r>
            <a:r>
              <a:rPr sz="450" b="1" spc="60" dirty="0">
                <a:solidFill>
                  <a:srgbClr val="FFFFFF"/>
                </a:solidFill>
                <a:latin typeface="Arial Narrow"/>
                <a:cs typeface="Arial Narrow"/>
              </a:rPr>
              <a:t>S  </a:t>
            </a:r>
            <a:r>
              <a:rPr sz="450" b="1" spc="90" dirty="0">
                <a:solidFill>
                  <a:srgbClr val="FFFFFF"/>
                </a:solidFill>
                <a:latin typeface="Arial Narrow"/>
                <a:cs typeface="Arial Narrow"/>
              </a:rPr>
              <a:t>ACTIVOS</a:t>
            </a:r>
            <a:endParaRPr sz="450">
              <a:latin typeface="Arial Narrow"/>
              <a:cs typeface="Arial Narrow"/>
            </a:endParaRPr>
          </a:p>
        </p:txBody>
      </p:sp>
      <p:sp>
        <p:nvSpPr>
          <p:cNvPr id="17" name="object 17"/>
          <p:cNvSpPr txBox="1"/>
          <p:nvPr/>
        </p:nvSpPr>
        <p:spPr>
          <a:xfrm>
            <a:off x="3558465" y="814102"/>
            <a:ext cx="134620" cy="95250"/>
          </a:xfrm>
          <a:prstGeom prst="rect">
            <a:avLst/>
          </a:prstGeom>
        </p:spPr>
        <p:txBody>
          <a:bodyPr vert="horz" wrap="square" lIns="0" tIns="13335" rIns="0" bIns="0" rtlCol="0">
            <a:spAutoFit/>
          </a:bodyPr>
          <a:lstStyle/>
          <a:p>
            <a:pPr marL="12700">
              <a:lnSpc>
                <a:spcPct val="100000"/>
              </a:lnSpc>
              <a:spcBef>
                <a:spcPts val="105"/>
              </a:spcBef>
            </a:pPr>
            <a:r>
              <a:rPr sz="450" b="1" spc="105" dirty="0">
                <a:solidFill>
                  <a:srgbClr val="FFFFFF"/>
                </a:solidFill>
                <a:latin typeface="Arial Narrow"/>
                <a:cs typeface="Arial Narrow"/>
              </a:rPr>
              <a:t>V</a:t>
            </a:r>
            <a:r>
              <a:rPr sz="450" b="1" spc="85" dirty="0">
                <a:solidFill>
                  <a:srgbClr val="FFFFFF"/>
                </a:solidFill>
                <a:latin typeface="Arial Narrow"/>
                <a:cs typeface="Arial Narrow"/>
              </a:rPr>
              <a:t>R</a:t>
            </a:r>
            <a:r>
              <a:rPr sz="450" b="1" spc="40" dirty="0">
                <a:solidFill>
                  <a:srgbClr val="FFFFFF"/>
                </a:solidFill>
                <a:latin typeface="Arial Narrow"/>
                <a:cs typeface="Arial Narrow"/>
              </a:rPr>
              <a:t>.</a:t>
            </a:r>
            <a:endParaRPr sz="450">
              <a:latin typeface="Arial Narrow"/>
              <a:cs typeface="Arial Narrow"/>
            </a:endParaRPr>
          </a:p>
        </p:txBody>
      </p:sp>
      <p:sp>
        <p:nvSpPr>
          <p:cNvPr id="18" name="object 18"/>
          <p:cNvSpPr txBox="1"/>
          <p:nvPr/>
        </p:nvSpPr>
        <p:spPr>
          <a:xfrm>
            <a:off x="3376806" y="959991"/>
            <a:ext cx="497840" cy="330200"/>
          </a:xfrm>
          <a:prstGeom prst="rect">
            <a:avLst/>
          </a:prstGeom>
        </p:spPr>
        <p:txBody>
          <a:bodyPr vert="horz" wrap="square" lIns="0" tIns="12065" rIns="0" bIns="0" rtlCol="0">
            <a:spAutoFit/>
          </a:bodyPr>
          <a:lstStyle/>
          <a:p>
            <a:pPr marL="12065" marR="5080" algn="ctr">
              <a:lnSpc>
                <a:spcPct val="111100"/>
              </a:lnSpc>
              <a:spcBef>
                <a:spcPts val="95"/>
              </a:spcBef>
            </a:pPr>
            <a:r>
              <a:rPr sz="450" b="1" spc="85" dirty="0">
                <a:solidFill>
                  <a:srgbClr val="FFFFFF"/>
                </a:solidFill>
                <a:latin typeface="Arial Narrow"/>
                <a:cs typeface="Arial Narrow"/>
              </a:rPr>
              <a:t>R</a:t>
            </a:r>
            <a:r>
              <a:rPr sz="450" b="1" spc="105" dirty="0">
                <a:solidFill>
                  <a:srgbClr val="FFFFFF"/>
                </a:solidFill>
                <a:latin typeface="Arial Narrow"/>
                <a:cs typeface="Arial Narrow"/>
              </a:rPr>
              <a:t>EG</a:t>
            </a:r>
            <a:r>
              <a:rPr sz="450" b="1" spc="50" dirty="0">
                <a:solidFill>
                  <a:srgbClr val="FFFFFF"/>
                </a:solidFill>
                <a:latin typeface="Arial Narrow"/>
                <a:cs typeface="Arial Narrow"/>
              </a:rPr>
              <a:t>I</a:t>
            </a:r>
            <a:r>
              <a:rPr sz="450" b="1" spc="105" dirty="0">
                <a:solidFill>
                  <a:srgbClr val="FFFFFF"/>
                </a:solidFill>
                <a:latin typeface="Arial Narrow"/>
                <a:cs typeface="Arial Narrow"/>
              </a:rPr>
              <a:t>S</a:t>
            </a:r>
            <a:r>
              <a:rPr sz="450" b="1" spc="90" dirty="0">
                <a:solidFill>
                  <a:srgbClr val="FFFFFF"/>
                </a:solidFill>
                <a:latin typeface="Arial Narrow"/>
                <a:cs typeface="Arial Narrow"/>
              </a:rPr>
              <a:t>T</a:t>
            </a:r>
            <a:r>
              <a:rPr sz="450" b="1" spc="85" dirty="0">
                <a:solidFill>
                  <a:srgbClr val="FFFFFF"/>
                </a:solidFill>
                <a:latin typeface="Arial Narrow"/>
                <a:cs typeface="Arial Narrow"/>
              </a:rPr>
              <a:t>RADA</a:t>
            </a:r>
            <a:r>
              <a:rPr sz="450" b="1" spc="60" dirty="0">
                <a:solidFill>
                  <a:srgbClr val="FFFFFF"/>
                </a:solidFill>
                <a:latin typeface="Arial Narrow"/>
                <a:cs typeface="Arial Narrow"/>
              </a:rPr>
              <a:t>S  </a:t>
            </a:r>
            <a:r>
              <a:rPr sz="450" b="1" spc="110" dirty="0">
                <a:solidFill>
                  <a:srgbClr val="FFFFFF"/>
                </a:solidFill>
                <a:latin typeface="Arial Narrow"/>
                <a:cs typeface="Arial Narrow"/>
              </a:rPr>
              <a:t>COMO  </a:t>
            </a:r>
            <a:r>
              <a:rPr sz="450" b="1" spc="90" dirty="0">
                <a:solidFill>
                  <a:srgbClr val="FFFFFF"/>
                </a:solidFill>
                <a:latin typeface="Arial Narrow"/>
                <a:cs typeface="Arial Narrow"/>
              </a:rPr>
              <a:t>PROVISIÓN  CONTABLE</a:t>
            </a:r>
            <a:endParaRPr sz="450">
              <a:latin typeface="Arial Narrow"/>
              <a:cs typeface="Arial Narrow"/>
            </a:endParaRPr>
          </a:p>
        </p:txBody>
      </p:sp>
      <p:sp>
        <p:nvSpPr>
          <p:cNvPr id="19" name="object 19"/>
          <p:cNvSpPr txBox="1"/>
          <p:nvPr/>
        </p:nvSpPr>
        <p:spPr>
          <a:xfrm>
            <a:off x="4143500" y="850369"/>
            <a:ext cx="134620" cy="95250"/>
          </a:xfrm>
          <a:prstGeom prst="rect">
            <a:avLst/>
          </a:prstGeom>
        </p:spPr>
        <p:txBody>
          <a:bodyPr vert="horz" wrap="square" lIns="0" tIns="13335" rIns="0" bIns="0" rtlCol="0">
            <a:spAutoFit/>
          </a:bodyPr>
          <a:lstStyle/>
          <a:p>
            <a:pPr marL="12700">
              <a:lnSpc>
                <a:spcPct val="100000"/>
              </a:lnSpc>
              <a:spcBef>
                <a:spcPts val="105"/>
              </a:spcBef>
            </a:pPr>
            <a:r>
              <a:rPr sz="450" b="1" spc="105" dirty="0">
                <a:solidFill>
                  <a:srgbClr val="FFFFFF"/>
                </a:solidFill>
                <a:latin typeface="Arial Narrow"/>
                <a:cs typeface="Arial Narrow"/>
              </a:rPr>
              <a:t>V</a:t>
            </a:r>
            <a:r>
              <a:rPr sz="450" b="1" spc="85" dirty="0">
                <a:solidFill>
                  <a:srgbClr val="FFFFFF"/>
                </a:solidFill>
                <a:latin typeface="Arial Narrow"/>
                <a:cs typeface="Arial Narrow"/>
              </a:rPr>
              <a:t>R</a:t>
            </a:r>
            <a:r>
              <a:rPr sz="450" b="1" spc="40" dirty="0">
                <a:solidFill>
                  <a:srgbClr val="FFFFFF"/>
                </a:solidFill>
                <a:latin typeface="Arial Narrow"/>
                <a:cs typeface="Arial Narrow"/>
              </a:rPr>
              <a:t>.</a:t>
            </a:r>
            <a:endParaRPr sz="450">
              <a:latin typeface="Arial Narrow"/>
              <a:cs typeface="Arial Narrow"/>
            </a:endParaRPr>
          </a:p>
        </p:txBody>
      </p:sp>
      <p:sp>
        <p:nvSpPr>
          <p:cNvPr id="20" name="object 20"/>
          <p:cNvSpPr txBox="1"/>
          <p:nvPr/>
        </p:nvSpPr>
        <p:spPr>
          <a:xfrm>
            <a:off x="3326203" y="890262"/>
            <a:ext cx="1179195" cy="95250"/>
          </a:xfrm>
          <a:prstGeom prst="rect">
            <a:avLst/>
          </a:prstGeom>
        </p:spPr>
        <p:txBody>
          <a:bodyPr vert="horz" wrap="square" lIns="0" tIns="13335" rIns="0" bIns="0" rtlCol="0">
            <a:spAutoFit/>
          </a:bodyPr>
          <a:lstStyle/>
          <a:p>
            <a:pPr marL="38100">
              <a:lnSpc>
                <a:spcPct val="100000"/>
              </a:lnSpc>
              <a:spcBef>
                <a:spcPts val="105"/>
              </a:spcBef>
            </a:pPr>
            <a:r>
              <a:rPr sz="450" b="1" spc="95" dirty="0">
                <a:solidFill>
                  <a:srgbClr val="FFFFFF"/>
                </a:solidFill>
                <a:latin typeface="Arial Narrow"/>
                <a:cs typeface="Arial Narrow"/>
              </a:rPr>
              <a:t>PRETENSIONES</a:t>
            </a:r>
            <a:r>
              <a:rPr sz="450" b="1" spc="180" dirty="0">
                <a:solidFill>
                  <a:srgbClr val="FFFFFF"/>
                </a:solidFill>
                <a:latin typeface="Arial Narrow"/>
                <a:cs typeface="Arial Narrow"/>
              </a:rPr>
              <a:t> </a:t>
            </a:r>
            <a:r>
              <a:rPr sz="675" b="1" spc="142" baseline="-37037" dirty="0">
                <a:solidFill>
                  <a:srgbClr val="FFFFFF"/>
                </a:solidFill>
                <a:latin typeface="Arial Narrow"/>
                <a:cs typeface="Arial Narrow"/>
              </a:rPr>
              <a:t>PRETENSIONES</a:t>
            </a:r>
            <a:endParaRPr sz="675" baseline="-37037">
              <a:latin typeface="Arial Narrow"/>
              <a:cs typeface="Arial Narrow"/>
            </a:endParaRPr>
          </a:p>
        </p:txBody>
      </p:sp>
      <p:sp>
        <p:nvSpPr>
          <p:cNvPr id="21" name="object 21"/>
          <p:cNvSpPr txBox="1"/>
          <p:nvPr/>
        </p:nvSpPr>
        <p:spPr>
          <a:xfrm>
            <a:off x="3951826" y="996112"/>
            <a:ext cx="516890" cy="254635"/>
          </a:xfrm>
          <a:prstGeom prst="rect">
            <a:avLst/>
          </a:prstGeom>
        </p:spPr>
        <p:txBody>
          <a:bodyPr vert="horz" wrap="square" lIns="0" tIns="12065" rIns="0" bIns="0" rtlCol="0">
            <a:spAutoFit/>
          </a:bodyPr>
          <a:lstStyle/>
          <a:p>
            <a:pPr marL="12700" marR="5080" indent="1270" algn="ctr">
              <a:lnSpc>
                <a:spcPct val="111200"/>
              </a:lnSpc>
              <a:spcBef>
                <a:spcPts val="95"/>
              </a:spcBef>
            </a:pPr>
            <a:r>
              <a:rPr sz="450" b="1" spc="85" dirty="0">
                <a:solidFill>
                  <a:srgbClr val="FFFFFF"/>
                </a:solidFill>
                <a:latin typeface="Arial Narrow"/>
                <a:cs typeface="Arial Narrow"/>
              </a:rPr>
              <a:t>R</a:t>
            </a:r>
            <a:r>
              <a:rPr sz="450" b="1" spc="105" dirty="0">
                <a:solidFill>
                  <a:srgbClr val="FFFFFF"/>
                </a:solidFill>
                <a:latin typeface="Arial Narrow"/>
                <a:cs typeface="Arial Narrow"/>
              </a:rPr>
              <a:t>EG</a:t>
            </a:r>
            <a:r>
              <a:rPr sz="450" b="1" spc="50" dirty="0">
                <a:solidFill>
                  <a:srgbClr val="FFFFFF"/>
                </a:solidFill>
                <a:latin typeface="Arial Narrow"/>
                <a:cs typeface="Arial Narrow"/>
              </a:rPr>
              <a:t>I</a:t>
            </a:r>
            <a:r>
              <a:rPr sz="450" b="1" spc="105" dirty="0">
                <a:solidFill>
                  <a:srgbClr val="FFFFFF"/>
                </a:solidFill>
                <a:latin typeface="Arial Narrow"/>
                <a:cs typeface="Arial Narrow"/>
              </a:rPr>
              <a:t>S</a:t>
            </a:r>
            <a:r>
              <a:rPr sz="450" b="1" spc="90" dirty="0">
                <a:solidFill>
                  <a:srgbClr val="FFFFFF"/>
                </a:solidFill>
                <a:latin typeface="Arial Narrow"/>
                <a:cs typeface="Arial Narrow"/>
              </a:rPr>
              <a:t>T</a:t>
            </a:r>
            <a:r>
              <a:rPr sz="450" b="1" spc="85" dirty="0">
                <a:solidFill>
                  <a:srgbClr val="FFFFFF"/>
                </a:solidFill>
                <a:latin typeface="Arial Narrow"/>
                <a:cs typeface="Arial Narrow"/>
              </a:rPr>
              <a:t>RADA</a:t>
            </a:r>
            <a:r>
              <a:rPr sz="450" b="1" spc="60" dirty="0">
                <a:solidFill>
                  <a:srgbClr val="FFFFFF"/>
                </a:solidFill>
                <a:latin typeface="Arial Narrow"/>
                <a:cs typeface="Arial Narrow"/>
              </a:rPr>
              <a:t>S  </a:t>
            </a:r>
            <a:r>
              <a:rPr sz="450" b="1" spc="110" dirty="0">
                <a:solidFill>
                  <a:srgbClr val="FFFFFF"/>
                </a:solidFill>
                <a:latin typeface="Arial Narrow"/>
                <a:cs typeface="Arial Narrow"/>
              </a:rPr>
              <a:t>COMO</a:t>
            </a:r>
            <a:r>
              <a:rPr sz="450" b="1" spc="-40" dirty="0">
                <a:solidFill>
                  <a:srgbClr val="FFFFFF"/>
                </a:solidFill>
                <a:latin typeface="Arial Narrow"/>
                <a:cs typeface="Arial Narrow"/>
              </a:rPr>
              <a:t> </a:t>
            </a:r>
            <a:r>
              <a:rPr sz="450" b="1" spc="95" dirty="0">
                <a:solidFill>
                  <a:srgbClr val="FFFFFF"/>
                </a:solidFill>
                <a:latin typeface="Arial Narrow"/>
                <a:cs typeface="Arial Narrow"/>
              </a:rPr>
              <a:t>CUENTA </a:t>
            </a:r>
            <a:r>
              <a:rPr sz="450" b="1" spc="40" dirty="0">
                <a:solidFill>
                  <a:srgbClr val="FFFFFF"/>
                </a:solidFill>
                <a:latin typeface="Arial Narrow"/>
                <a:cs typeface="Arial Narrow"/>
              </a:rPr>
              <a:t> </a:t>
            </a:r>
            <a:r>
              <a:rPr sz="450" b="1" spc="95" dirty="0">
                <a:solidFill>
                  <a:srgbClr val="FFFFFF"/>
                </a:solidFill>
                <a:latin typeface="Arial Narrow"/>
                <a:cs typeface="Arial Narrow"/>
              </a:rPr>
              <a:t>DE</a:t>
            </a:r>
            <a:r>
              <a:rPr sz="450" b="1" spc="40" dirty="0">
                <a:solidFill>
                  <a:srgbClr val="FFFFFF"/>
                </a:solidFill>
                <a:latin typeface="Arial Narrow"/>
                <a:cs typeface="Arial Narrow"/>
              </a:rPr>
              <a:t> </a:t>
            </a:r>
            <a:r>
              <a:rPr sz="450" b="1" spc="100" dirty="0">
                <a:solidFill>
                  <a:srgbClr val="FFFFFF"/>
                </a:solidFill>
                <a:latin typeface="Arial Narrow"/>
                <a:cs typeface="Arial Narrow"/>
              </a:rPr>
              <a:t>ORDEN</a:t>
            </a:r>
            <a:endParaRPr sz="450">
              <a:latin typeface="Arial Narrow"/>
              <a:cs typeface="Arial Narrow"/>
            </a:endParaRPr>
          </a:p>
        </p:txBody>
      </p:sp>
      <p:sp>
        <p:nvSpPr>
          <p:cNvPr id="22" name="object 22"/>
          <p:cNvSpPr txBox="1"/>
          <p:nvPr/>
        </p:nvSpPr>
        <p:spPr>
          <a:xfrm>
            <a:off x="4546941" y="959991"/>
            <a:ext cx="542925" cy="177800"/>
          </a:xfrm>
          <a:prstGeom prst="rect">
            <a:avLst/>
          </a:prstGeom>
        </p:spPr>
        <p:txBody>
          <a:bodyPr vert="horz" wrap="square" lIns="0" tIns="12065" rIns="0" bIns="0" rtlCol="0">
            <a:spAutoFit/>
          </a:bodyPr>
          <a:lstStyle/>
          <a:p>
            <a:pPr marL="12700" marR="5080" indent="95250">
              <a:lnSpc>
                <a:spcPct val="111100"/>
              </a:lnSpc>
              <a:spcBef>
                <a:spcPts val="95"/>
              </a:spcBef>
            </a:pPr>
            <a:r>
              <a:rPr sz="450" b="1" spc="105" dirty="0">
                <a:solidFill>
                  <a:srgbClr val="FFFFFF"/>
                </a:solidFill>
                <a:latin typeface="Arial Narrow"/>
                <a:cs typeface="Arial Narrow"/>
              </a:rPr>
              <a:t>VR </a:t>
            </a:r>
            <a:r>
              <a:rPr sz="450" b="1" spc="95" dirty="0">
                <a:solidFill>
                  <a:srgbClr val="FFFFFF"/>
                </a:solidFill>
                <a:latin typeface="Arial Narrow"/>
                <a:cs typeface="Arial Narrow"/>
              </a:rPr>
              <a:t>TOTAL  </a:t>
            </a:r>
            <a:r>
              <a:rPr sz="450" b="1" spc="105" dirty="0">
                <a:solidFill>
                  <a:srgbClr val="FFFFFF"/>
                </a:solidFill>
                <a:latin typeface="Arial Narrow"/>
                <a:cs typeface="Arial Narrow"/>
              </a:rPr>
              <a:t>P</a:t>
            </a:r>
            <a:r>
              <a:rPr sz="450" b="1" spc="85" dirty="0">
                <a:solidFill>
                  <a:srgbClr val="FFFFFF"/>
                </a:solidFill>
                <a:latin typeface="Arial Narrow"/>
                <a:cs typeface="Arial Narrow"/>
              </a:rPr>
              <a:t>R</a:t>
            </a:r>
            <a:r>
              <a:rPr sz="450" b="1" spc="105" dirty="0">
                <a:solidFill>
                  <a:srgbClr val="FFFFFF"/>
                </a:solidFill>
                <a:latin typeface="Arial Narrow"/>
                <a:cs typeface="Arial Narrow"/>
              </a:rPr>
              <a:t>E</a:t>
            </a:r>
            <a:r>
              <a:rPr sz="450" b="1" spc="90" dirty="0">
                <a:solidFill>
                  <a:srgbClr val="FFFFFF"/>
                </a:solidFill>
                <a:latin typeface="Arial Narrow"/>
                <a:cs typeface="Arial Narrow"/>
              </a:rPr>
              <a:t>T</a:t>
            </a:r>
            <a:r>
              <a:rPr sz="450" b="1" spc="105" dirty="0">
                <a:solidFill>
                  <a:srgbClr val="FFFFFF"/>
                </a:solidFill>
                <a:latin typeface="Arial Narrow"/>
                <a:cs typeface="Arial Narrow"/>
              </a:rPr>
              <a:t>E</a:t>
            </a:r>
            <a:r>
              <a:rPr sz="450" b="1" spc="85" dirty="0">
                <a:solidFill>
                  <a:srgbClr val="FFFFFF"/>
                </a:solidFill>
                <a:latin typeface="Arial Narrow"/>
                <a:cs typeface="Arial Narrow"/>
              </a:rPr>
              <a:t>N</a:t>
            </a:r>
            <a:r>
              <a:rPr sz="450" b="1" spc="105" dirty="0">
                <a:solidFill>
                  <a:srgbClr val="FFFFFF"/>
                </a:solidFill>
                <a:latin typeface="Arial Narrow"/>
                <a:cs typeface="Arial Narrow"/>
              </a:rPr>
              <a:t>S</a:t>
            </a:r>
            <a:r>
              <a:rPr sz="450" b="1" spc="50" dirty="0">
                <a:solidFill>
                  <a:srgbClr val="FFFFFF"/>
                </a:solidFill>
                <a:latin typeface="Arial Narrow"/>
                <a:cs typeface="Arial Narrow"/>
              </a:rPr>
              <a:t>I</a:t>
            </a:r>
            <a:r>
              <a:rPr sz="450" b="1" spc="105" dirty="0">
                <a:solidFill>
                  <a:srgbClr val="FFFFFF"/>
                </a:solidFill>
                <a:latin typeface="Arial Narrow"/>
                <a:cs typeface="Arial Narrow"/>
              </a:rPr>
              <a:t>O</a:t>
            </a:r>
            <a:r>
              <a:rPr sz="450" b="1" spc="85" dirty="0">
                <a:solidFill>
                  <a:srgbClr val="FFFFFF"/>
                </a:solidFill>
                <a:latin typeface="Arial Narrow"/>
                <a:cs typeface="Arial Narrow"/>
              </a:rPr>
              <a:t>N</a:t>
            </a:r>
            <a:r>
              <a:rPr sz="450" b="1" spc="105" dirty="0">
                <a:solidFill>
                  <a:srgbClr val="FFFFFF"/>
                </a:solidFill>
                <a:latin typeface="Arial Narrow"/>
                <a:cs typeface="Arial Narrow"/>
              </a:rPr>
              <a:t>E</a:t>
            </a:r>
            <a:r>
              <a:rPr sz="450" b="1" spc="100" dirty="0">
                <a:solidFill>
                  <a:srgbClr val="FFFFFF"/>
                </a:solidFill>
                <a:latin typeface="Arial Narrow"/>
                <a:cs typeface="Arial Narrow"/>
              </a:rPr>
              <a:t>S</a:t>
            </a:r>
            <a:endParaRPr sz="450">
              <a:latin typeface="Arial Narrow"/>
              <a:cs typeface="Arial Narrow"/>
            </a:endParaRPr>
          </a:p>
        </p:txBody>
      </p:sp>
      <p:sp>
        <p:nvSpPr>
          <p:cNvPr id="23" name="object 23"/>
          <p:cNvSpPr txBox="1"/>
          <p:nvPr/>
        </p:nvSpPr>
        <p:spPr>
          <a:xfrm>
            <a:off x="5283191" y="926528"/>
            <a:ext cx="134620" cy="95250"/>
          </a:xfrm>
          <a:prstGeom prst="rect">
            <a:avLst/>
          </a:prstGeom>
        </p:spPr>
        <p:txBody>
          <a:bodyPr vert="horz" wrap="square" lIns="0" tIns="13335" rIns="0" bIns="0" rtlCol="0">
            <a:spAutoFit/>
          </a:bodyPr>
          <a:lstStyle/>
          <a:p>
            <a:pPr marL="12700">
              <a:lnSpc>
                <a:spcPct val="100000"/>
              </a:lnSpc>
              <a:spcBef>
                <a:spcPts val="105"/>
              </a:spcBef>
            </a:pPr>
            <a:r>
              <a:rPr sz="450" b="1" spc="105" dirty="0">
                <a:solidFill>
                  <a:srgbClr val="FFFFFF"/>
                </a:solidFill>
                <a:latin typeface="Arial Narrow"/>
                <a:cs typeface="Arial Narrow"/>
              </a:rPr>
              <a:t>V</a:t>
            </a:r>
            <a:r>
              <a:rPr sz="450" b="1" spc="85" dirty="0">
                <a:solidFill>
                  <a:srgbClr val="FFFFFF"/>
                </a:solidFill>
                <a:latin typeface="Arial Narrow"/>
                <a:cs typeface="Arial Narrow"/>
              </a:rPr>
              <a:t>R</a:t>
            </a:r>
            <a:r>
              <a:rPr sz="450" b="1" spc="40" dirty="0">
                <a:solidFill>
                  <a:srgbClr val="FFFFFF"/>
                </a:solidFill>
                <a:latin typeface="Arial Narrow"/>
                <a:cs typeface="Arial Narrow"/>
              </a:rPr>
              <a:t>.</a:t>
            </a:r>
            <a:endParaRPr sz="450">
              <a:latin typeface="Arial Narrow"/>
              <a:cs typeface="Arial Narrow"/>
            </a:endParaRPr>
          </a:p>
        </p:txBody>
      </p:sp>
      <p:sp>
        <p:nvSpPr>
          <p:cNvPr id="24" name="object 24"/>
          <p:cNvSpPr txBox="1"/>
          <p:nvPr/>
        </p:nvSpPr>
        <p:spPr>
          <a:xfrm>
            <a:off x="5560553" y="843841"/>
            <a:ext cx="404495" cy="177800"/>
          </a:xfrm>
          <a:prstGeom prst="rect">
            <a:avLst/>
          </a:prstGeom>
        </p:spPr>
        <p:txBody>
          <a:bodyPr vert="horz" wrap="square" lIns="0" tIns="12065" rIns="0" bIns="0" rtlCol="0">
            <a:spAutoFit/>
          </a:bodyPr>
          <a:lstStyle/>
          <a:p>
            <a:pPr marL="12700" marR="5080" indent="130810">
              <a:lnSpc>
                <a:spcPct val="111100"/>
              </a:lnSpc>
              <a:spcBef>
                <a:spcPts val="95"/>
              </a:spcBef>
            </a:pPr>
            <a:r>
              <a:rPr sz="450" b="1" spc="75" dirty="0">
                <a:solidFill>
                  <a:srgbClr val="FFFFFF"/>
                </a:solidFill>
                <a:latin typeface="Arial Narrow"/>
                <a:cs typeface="Arial Narrow"/>
              </a:rPr>
              <a:t>VR.  </a:t>
            </a:r>
            <a:r>
              <a:rPr sz="450" b="1" spc="85" dirty="0">
                <a:solidFill>
                  <a:srgbClr val="FFFFFF"/>
                </a:solidFill>
                <a:latin typeface="Arial Narrow"/>
                <a:cs typeface="Arial Narrow"/>
              </a:rPr>
              <a:t>A</a:t>
            </a:r>
            <a:r>
              <a:rPr sz="450" b="1" spc="125" dirty="0">
                <a:solidFill>
                  <a:srgbClr val="FFFFFF"/>
                </a:solidFill>
                <a:latin typeface="Arial Narrow"/>
                <a:cs typeface="Arial Narrow"/>
              </a:rPr>
              <a:t>M</a:t>
            </a:r>
            <a:r>
              <a:rPr sz="450" b="1" spc="105" dirty="0">
                <a:solidFill>
                  <a:srgbClr val="FFFFFF"/>
                </a:solidFill>
                <a:latin typeface="Arial Narrow"/>
                <a:cs typeface="Arial Narrow"/>
              </a:rPr>
              <a:t>P</a:t>
            </a:r>
            <a:r>
              <a:rPr sz="450" b="1" spc="85" dirty="0">
                <a:solidFill>
                  <a:srgbClr val="FFFFFF"/>
                </a:solidFill>
                <a:latin typeface="Arial Narrow"/>
                <a:cs typeface="Arial Narrow"/>
              </a:rPr>
              <a:t>ARAD</a:t>
            </a:r>
            <a:r>
              <a:rPr sz="450" b="1" spc="114" dirty="0">
                <a:solidFill>
                  <a:srgbClr val="FFFFFF"/>
                </a:solidFill>
                <a:latin typeface="Arial Narrow"/>
                <a:cs typeface="Arial Narrow"/>
              </a:rPr>
              <a:t>O</a:t>
            </a:r>
            <a:endParaRPr sz="450">
              <a:latin typeface="Arial Narrow"/>
              <a:cs typeface="Arial Narrow"/>
            </a:endParaRPr>
          </a:p>
        </p:txBody>
      </p:sp>
      <p:sp>
        <p:nvSpPr>
          <p:cNvPr id="25" name="object 25"/>
          <p:cNvSpPr txBox="1"/>
          <p:nvPr/>
        </p:nvSpPr>
        <p:spPr>
          <a:xfrm>
            <a:off x="5152071" y="1002785"/>
            <a:ext cx="694055" cy="95250"/>
          </a:xfrm>
          <a:prstGeom prst="rect">
            <a:avLst/>
          </a:prstGeom>
        </p:spPr>
        <p:txBody>
          <a:bodyPr vert="horz" wrap="square" lIns="0" tIns="13335" rIns="0" bIns="0" rtlCol="0">
            <a:spAutoFit/>
          </a:bodyPr>
          <a:lstStyle/>
          <a:p>
            <a:pPr marL="12700">
              <a:lnSpc>
                <a:spcPct val="100000"/>
              </a:lnSpc>
              <a:spcBef>
                <a:spcPts val="105"/>
              </a:spcBef>
              <a:tabLst>
                <a:tab pos="537210" algn="l"/>
              </a:tabLst>
            </a:pPr>
            <a:r>
              <a:rPr sz="450" b="1" spc="85" dirty="0">
                <a:solidFill>
                  <a:srgbClr val="FFFFFF"/>
                </a:solidFill>
                <a:latin typeface="Arial Narrow"/>
                <a:cs typeface="Arial Narrow"/>
              </a:rPr>
              <a:t>R</a:t>
            </a:r>
            <a:r>
              <a:rPr sz="450" b="1" spc="105" dirty="0">
                <a:solidFill>
                  <a:srgbClr val="FFFFFF"/>
                </a:solidFill>
                <a:latin typeface="Arial Narrow"/>
                <a:cs typeface="Arial Narrow"/>
              </a:rPr>
              <a:t>E</a:t>
            </a:r>
            <a:r>
              <a:rPr sz="450" b="1" spc="85" dirty="0">
                <a:solidFill>
                  <a:srgbClr val="FFFFFF"/>
                </a:solidFill>
                <a:latin typeface="Arial Narrow"/>
                <a:cs typeface="Arial Narrow"/>
              </a:rPr>
              <a:t>CUR</a:t>
            </a:r>
            <a:r>
              <a:rPr sz="450" b="1" spc="105" dirty="0">
                <a:solidFill>
                  <a:srgbClr val="FFFFFF"/>
                </a:solidFill>
                <a:latin typeface="Arial Narrow"/>
                <a:cs typeface="Arial Narrow"/>
              </a:rPr>
              <a:t>SO</a:t>
            </a:r>
            <a:r>
              <a:rPr sz="450" b="1" spc="100" dirty="0">
                <a:solidFill>
                  <a:srgbClr val="FFFFFF"/>
                </a:solidFill>
                <a:latin typeface="Arial Narrow"/>
                <a:cs typeface="Arial Narrow"/>
              </a:rPr>
              <a:t>S</a:t>
            </a:r>
            <a:r>
              <a:rPr sz="450" b="1" dirty="0">
                <a:solidFill>
                  <a:srgbClr val="FFFFFF"/>
                </a:solidFill>
                <a:latin typeface="Arial Narrow"/>
                <a:cs typeface="Arial Narrow"/>
              </a:rPr>
              <a:t>	</a:t>
            </a:r>
            <a:r>
              <a:rPr sz="450" b="1" spc="85" dirty="0">
                <a:solidFill>
                  <a:srgbClr val="FFFFFF"/>
                </a:solidFill>
                <a:latin typeface="Arial Narrow"/>
                <a:cs typeface="Arial Narrow"/>
              </a:rPr>
              <a:t>C</a:t>
            </a:r>
            <a:r>
              <a:rPr sz="450" b="1" spc="105" dirty="0">
                <a:solidFill>
                  <a:srgbClr val="FFFFFF"/>
                </a:solidFill>
                <a:latin typeface="Arial Narrow"/>
                <a:cs typeface="Arial Narrow"/>
              </a:rPr>
              <a:t>ON</a:t>
            </a:r>
            <a:endParaRPr sz="450">
              <a:latin typeface="Arial Narrow"/>
              <a:cs typeface="Arial Narrow"/>
            </a:endParaRPr>
          </a:p>
        </p:txBody>
      </p:sp>
      <p:sp>
        <p:nvSpPr>
          <p:cNvPr id="26" name="object 26"/>
          <p:cNvSpPr txBox="1"/>
          <p:nvPr/>
        </p:nvSpPr>
        <p:spPr>
          <a:xfrm>
            <a:off x="5974210" y="883637"/>
            <a:ext cx="407034" cy="178435"/>
          </a:xfrm>
          <a:prstGeom prst="rect">
            <a:avLst/>
          </a:prstGeom>
        </p:spPr>
        <p:txBody>
          <a:bodyPr vert="horz" wrap="square" lIns="0" tIns="12065" rIns="0" bIns="0" rtlCol="0">
            <a:spAutoFit/>
          </a:bodyPr>
          <a:lstStyle/>
          <a:p>
            <a:pPr marL="12700" marR="5080" indent="135890">
              <a:lnSpc>
                <a:spcPct val="111200"/>
              </a:lnSpc>
              <a:spcBef>
                <a:spcPts val="95"/>
              </a:spcBef>
            </a:pPr>
            <a:r>
              <a:rPr sz="450" b="1" spc="75" dirty="0">
                <a:solidFill>
                  <a:srgbClr val="FFFFFF"/>
                </a:solidFill>
                <a:latin typeface="Arial Narrow"/>
                <a:cs typeface="Arial Narrow"/>
              </a:rPr>
              <a:t>VR.  </a:t>
            </a:r>
            <a:r>
              <a:rPr sz="450" b="1" spc="105" dirty="0">
                <a:solidFill>
                  <a:srgbClr val="FFFFFF"/>
                </a:solidFill>
                <a:latin typeface="Arial Narrow"/>
                <a:cs typeface="Arial Narrow"/>
              </a:rPr>
              <a:t>E</a:t>
            </a:r>
            <a:r>
              <a:rPr sz="450" b="1" spc="125" dirty="0">
                <a:solidFill>
                  <a:srgbClr val="FFFFFF"/>
                </a:solidFill>
                <a:latin typeface="Arial Narrow"/>
                <a:cs typeface="Arial Narrow"/>
              </a:rPr>
              <a:t>M</a:t>
            </a:r>
            <a:r>
              <a:rPr sz="450" b="1" spc="85" dirty="0">
                <a:solidFill>
                  <a:srgbClr val="FFFFFF"/>
                </a:solidFill>
                <a:latin typeface="Arial Narrow"/>
                <a:cs typeface="Arial Narrow"/>
              </a:rPr>
              <a:t>BAR</a:t>
            </a:r>
            <a:r>
              <a:rPr sz="450" b="1" spc="105" dirty="0">
                <a:solidFill>
                  <a:srgbClr val="FFFFFF"/>
                </a:solidFill>
                <a:latin typeface="Arial Narrow"/>
                <a:cs typeface="Arial Narrow"/>
              </a:rPr>
              <a:t>GO</a:t>
            </a:r>
            <a:r>
              <a:rPr sz="450" b="1" spc="100" dirty="0">
                <a:solidFill>
                  <a:srgbClr val="FFFFFF"/>
                </a:solidFill>
                <a:latin typeface="Arial Narrow"/>
                <a:cs typeface="Arial Narrow"/>
              </a:rPr>
              <a:t>S</a:t>
            </a:r>
            <a:endParaRPr sz="450">
              <a:latin typeface="Arial Narrow"/>
              <a:cs typeface="Arial Narrow"/>
            </a:endParaRPr>
          </a:p>
        </p:txBody>
      </p:sp>
      <p:sp>
        <p:nvSpPr>
          <p:cNvPr id="27" name="object 27"/>
          <p:cNvSpPr txBox="1"/>
          <p:nvPr/>
        </p:nvSpPr>
        <p:spPr>
          <a:xfrm>
            <a:off x="5172035" y="1079090"/>
            <a:ext cx="1214755" cy="95250"/>
          </a:xfrm>
          <a:prstGeom prst="rect">
            <a:avLst/>
          </a:prstGeom>
        </p:spPr>
        <p:txBody>
          <a:bodyPr vert="horz" wrap="square" lIns="0" tIns="13335" rIns="0" bIns="0" rtlCol="0">
            <a:spAutoFit/>
          </a:bodyPr>
          <a:lstStyle/>
          <a:p>
            <a:pPr marL="38100">
              <a:lnSpc>
                <a:spcPct val="100000"/>
              </a:lnSpc>
              <a:spcBef>
                <a:spcPts val="105"/>
              </a:spcBef>
            </a:pPr>
            <a:r>
              <a:rPr sz="450" b="1" spc="105" dirty="0">
                <a:solidFill>
                  <a:srgbClr val="FFFFFF"/>
                </a:solidFill>
                <a:latin typeface="Arial Narrow"/>
                <a:cs typeface="Arial Narrow"/>
              </a:rPr>
              <a:t>EN </a:t>
            </a:r>
            <a:r>
              <a:rPr sz="450" b="1" spc="85" dirty="0">
                <a:solidFill>
                  <a:srgbClr val="FFFFFF"/>
                </a:solidFill>
                <a:latin typeface="Arial Narrow"/>
                <a:cs typeface="Arial Narrow"/>
              </a:rPr>
              <a:t>CAJA POLIZAS </a:t>
            </a:r>
            <a:r>
              <a:rPr sz="450" b="1" spc="95" dirty="0">
                <a:solidFill>
                  <a:srgbClr val="FFFFFF"/>
                </a:solidFill>
                <a:latin typeface="Arial Narrow"/>
                <a:cs typeface="Arial Narrow"/>
              </a:rPr>
              <a:t>DE </a:t>
            </a:r>
            <a:r>
              <a:rPr sz="675" b="1" spc="150" baseline="37037" dirty="0">
                <a:solidFill>
                  <a:srgbClr val="FFFFFF"/>
                </a:solidFill>
                <a:latin typeface="Arial Narrow"/>
                <a:cs typeface="Arial Narrow"/>
              </a:rPr>
              <a:t>Y</a:t>
            </a:r>
            <a:r>
              <a:rPr sz="675" b="1" spc="120" baseline="37037" dirty="0">
                <a:solidFill>
                  <a:srgbClr val="FFFFFF"/>
                </a:solidFill>
                <a:latin typeface="Arial Narrow"/>
                <a:cs typeface="Arial Narrow"/>
              </a:rPr>
              <a:t> </a:t>
            </a:r>
            <a:r>
              <a:rPr sz="675" b="1" spc="127" baseline="37037" dirty="0">
                <a:solidFill>
                  <a:srgbClr val="FFFFFF"/>
                </a:solidFill>
                <a:latin typeface="Arial Narrow"/>
                <a:cs typeface="Arial Narrow"/>
              </a:rPr>
              <a:t>TITULOS</a:t>
            </a:r>
            <a:endParaRPr sz="675" baseline="37037">
              <a:latin typeface="Arial Narrow"/>
              <a:cs typeface="Arial Narrow"/>
            </a:endParaRPr>
          </a:p>
        </p:txBody>
      </p:sp>
      <p:sp>
        <p:nvSpPr>
          <p:cNvPr id="28" name="object 28"/>
          <p:cNvSpPr txBox="1"/>
          <p:nvPr/>
        </p:nvSpPr>
        <p:spPr>
          <a:xfrm>
            <a:off x="6438138" y="883637"/>
            <a:ext cx="497840" cy="254635"/>
          </a:xfrm>
          <a:prstGeom prst="rect">
            <a:avLst/>
          </a:prstGeom>
        </p:spPr>
        <p:txBody>
          <a:bodyPr vert="horz" wrap="square" lIns="0" tIns="12065" rIns="0" bIns="0" rtlCol="0">
            <a:spAutoFit/>
          </a:bodyPr>
          <a:lstStyle/>
          <a:p>
            <a:pPr marL="123189" marR="113030" indent="-3175" algn="ctr">
              <a:lnSpc>
                <a:spcPct val="111200"/>
              </a:lnSpc>
              <a:spcBef>
                <a:spcPts val="95"/>
              </a:spcBef>
            </a:pPr>
            <a:r>
              <a:rPr sz="450" b="1" spc="75" dirty="0">
                <a:solidFill>
                  <a:srgbClr val="FFFFFF"/>
                </a:solidFill>
                <a:latin typeface="Arial Narrow"/>
                <a:cs typeface="Arial Narrow"/>
              </a:rPr>
              <a:t>VR.  </a:t>
            </a:r>
            <a:r>
              <a:rPr sz="450" b="1" spc="105" dirty="0">
                <a:solidFill>
                  <a:srgbClr val="FFFFFF"/>
                </a:solidFill>
                <a:latin typeface="Arial Narrow"/>
                <a:cs typeface="Arial Narrow"/>
              </a:rPr>
              <a:t>P</a:t>
            </a:r>
            <a:r>
              <a:rPr sz="450" b="1" spc="85" dirty="0">
                <a:solidFill>
                  <a:srgbClr val="FFFFFF"/>
                </a:solidFill>
                <a:latin typeface="Arial Narrow"/>
                <a:cs typeface="Arial Narrow"/>
              </a:rPr>
              <a:t>A</a:t>
            </a:r>
            <a:r>
              <a:rPr sz="450" b="1" spc="105" dirty="0">
                <a:solidFill>
                  <a:srgbClr val="FFFFFF"/>
                </a:solidFill>
                <a:latin typeface="Arial Narrow"/>
                <a:cs typeface="Arial Narrow"/>
              </a:rPr>
              <a:t>S</a:t>
            </a:r>
            <a:r>
              <a:rPr sz="450" b="1" spc="50" dirty="0">
                <a:solidFill>
                  <a:srgbClr val="FFFFFF"/>
                </a:solidFill>
                <a:latin typeface="Arial Narrow"/>
                <a:cs typeface="Arial Narrow"/>
              </a:rPr>
              <a:t>I</a:t>
            </a:r>
            <a:r>
              <a:rPr sz="450" b="1" spc="105" dirty="0">
                <a:solidFill>
                  <a:srgbClr val="FFFFFF"/>
                </a:solidFill>
                <a:latin typeface="Arial Narrow"/>
                <a:cs typeface="Arial Narrow"/>
              </a:rPr>
              <a:t>V</a:t>
            </a:r>
            <a:r>
              <a:rPr sz="450" b="1" spc="114" dirty="0">
                <a:solidFill>
                  <a:srgbClr val="FFFFFF"/>
                </a:solidFill>
                <a:latin typeface="Arial Narrow"/>
                <a:cs typeface="Arial Narrow"/>
              </a:rPr>
              <a:t>O</a:t>
            </a:r>
            <a:endParaRPr sz="450">
              <a:latin typeface="Arial Narrow"/>
              <a:cs typeface="Arial Narrow"/>
            </a:endParaRPr>
          </a:p>
          <a:p>
            <a:pPr algn="ctr">
              <a:lnSpc>
                <a:spcPct val="100000"/>
              </a:lnSpc>
              <a:spcBef>
                <a:spcPts val="60"/>
              </a:spcBef>
            </a:pPr>
            <a:r>
              <a:rPr sz="450" b="1" spc="90" dirty="0">
                <a:solidFill>
                  <a:srgbClr val="FFFFFF"/>
                </a:solidFill>
                <a:latin typeface="Arial Narrow"/>
                <a:cs typeface="Arial Narrow"/>
              </a:rPr>
              <a:t>CONTINGENTE</a:t>
            </a:r>
            <a:endParaRPr sz="450">
              <a:latin typeface="Arial Narrow"/>
              <a:cs typeface="Arial Narrow"/>
            </a:endParaRPr>
          </a:p>
        </p:txBody>
      </p:sp>
      <p:sp>
        <p:nvSpPr>
          <p:cNvPr id="29" name="object 29"/>
          <p:cNvSpPr txBox="1"/>
          <p:nvPr/>
        </p:nvSpPr>
        <p:spPr>
          <a:xfrm>
            <a:off x="5560355" y="1118983"/>
            <a:ext cx="1424940" cy="95250"/>
          </a:xfrm>
          <a:prstGeom prst="rect">
            <a:avLst/>
          </a:prstGeom>
        </p:spPr>
        <p:txBody>
          <a:bodyPr vert="horz" wrap="square" lIns="0" tIns="13335" rIns="0" bIns="0" rtlCol="0">
            <a:spAutoFit/>
          </a:bodyPr>
          <a:lstStyle/>
          <a:p>
            <a:pPr marL="38100">
              <a:lnSpc>
                <a:spcPct val="100000"/>
              </a:lnSpc>
              <a:spcBef>
                <a:spcPts val="105"/>
              </a:spcBef>
            </a:pPr>
            <a:r>
              <a:rPr sz="675" b="1" spc="150" baseline="-37037" dirty="0">
                <a:solidFill>
                  <a:srgbClr val="FFFFFF"/>
                </a:solidFill>
                <a:latin typeface="Arial Narrow"/>
                <a:cs typeface="Arial Narrow"/>
              </a:rPr>
              <a:t>SEGUROS </a:t>
            </a:r>
            <a:r>
              <a:rPr sz="450" b="1" spc="80" dirty="0">
                <a:solidFill>
                  <a:srgbClr val="FFFFFF"/>
                </a:solidFill>
                <a:latin typeface="Arial Narrow"/>
                <a:cs typeface="Arial Narrow"/>
              </a:rPr>
              <a:t>JUDICIALES </a:t>
            </a:r>
            <a:r>
              <a:rPr sz="450" b="1" spc="105" dirty="0">
                <a:solidFill>
                  <a:srgbClr val="FFFFFF"/>
                </a:solidFill>
                <a:latin typeface="Arial Narrow"/>
                <a:cs typeface="Arial Narrow"/>
              </a:rPr>
              <a:t>POR</a:t>
            </a:r>
            <a:r>
              <a:rPr sz="450" b="1" spc="5" dirty="0">
                <a:solidFill>
                  <a:srgbClr val="FFFFFF"/>
                </a:solidFill>
                <a:latin typeface="Arial Narrow"/>
                <a:cs typeface="Arial Narrow"/>
              </a:rPr>
              <a:t> </a:t>
            </a:r>
            <a:r>
              <a:rPr sz="450" b="1" spc="80" dirty="0">
                <a:solidFill>
                  <a:srgbClr val="FFFFFF"/>
                </a:solidFill>
                <a:latin typeface="Arial Narrow"/>
                <a:cs typeface="Arial Narrow"/>
              </a:rPr>
              <a:t>FINANCIAR</a:t>
            </a:r>
            <a:endParaRPr sz="450">
              <a:latin typeface="Arial Narrow"/>
              <a:cs typeface="Arial Narrow"/>
            </a:endParaRPr>
          </a:p>
        </p:txBody>
      </p:sp>
      <p:sp>
        <p:nvSpPr>
          <p:cNvPr id="30" name="object 30"/>
          <p:cNvSpPr txBox="1"/>
          <p:nvPr/>
        </p:nvSpPr>
        <p:spPr>
          <a:xfrm>
            <a:off x="245007" y="1271400"/>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1</a:t>
            </a:r>
            <a:endParaRPr sz="450">
              <a:latin typeface="Arial Narrow"/>
              <a:cs typeface="Arial Narrow"/>
            </a:endParaRPr>
          </a:p>
        </p:txBody>
      </p:sp>
      <p:sp>
        <p:nvSpPr>
          <p:cNvPr id="31" name="object 31"/>
          <p:cNvSpPr txBox="1"/>
          <p:nvPr/>
        </p:nvSpPr>
        <p:spPr>
          <a:xfrm>
            <a:off x="492160" y="1271400"/>
            <a:ext cx="633730" cy="99695"/>
          </a:xfrm>
          <a:prstGeom prst="rect">
            <a:avLst/>
          </a:prstGeom>
        </p:spPr>
        <p:txBody>
          <a:bodyPr vert="horz" wrap="square" lIns="0" tIns="17145" rIns="0" bIns="0" rtlCol="0">
            <a:spAutoFit/>
          </a:bodyPr>
          <a:lstStyle/>
          <a:p>
            <a:pPr marL="12700">
              <a:lnSpc>
                <a:spcPct val="100000"/>
              </a:lnSpc>
              <a:spcBef>
                <a:spcPts val="135"/>
              </a:spcBef>
            </a:pPr>
            <a:r>
              <a:rPr sz="450" spc="85" dirty="0">
                <a:latin typeface="Arial Narrow"/>
                <a:cs typeface="Arial Narrow"/>
              </a:rPr>
              <a:t>Acción </a:t>
            </a:r>
            <a:r>
              <a:rPr sz="450" spc="105" dirty="0">
                <a:latin typeface="Arial Narrow"/>
                <a:cs typeface="Arial Narrow"/>
              </a:rPr>
              <a:t>de</a:t>
            </a:r>
            <a:r>
              <a:rPr sz="450" spc="5" dirty="0">
                <a:latin typeface="Arial Narrow"/>
                <a:cs typeface="Arial Narrow"/>
              </a:rPr>
              <a:t> </a:t>
            </a:r>
            <a:r>
              <a:rPr sz="450" spc="75" dirty="0">
                <a:latin typeface="Arial Narrow"/>
                <a:cs typeface="Arial Narrow"/>
              </a:rPr>
              <a:t>lesividad</a:t>
            </a:r>
            <a:endParaRPr sz="450">
              <a:latin typeface="Arial Narrow"/>
              <a:cs typeface="Arial Narrow"/>
            </a:endParaRPr>
          </a:p>
        </p:txBody>
      </p:sp>
      <p:sp>
        <p:nvSpPr>
          <p:cNvPr id="32" name="object 32"/>
          <p:cNvSpPr txBox="1"/>
          <p:nvPr/>
        </p:nvSpPr>
        <p:spPr>
          <a:xfrm>
            <a:off x="1551203" y="1271400"/>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33" name="object 33"/>
          <p:cNvSpPr txBox="1"/>
          <p:nvPr/>
        </p:nvSpPr>
        <p:spPr>
          <a:xfrm>
            <a:off x="3038958" y="1271400"/>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34" name="object 34"/>
          <p:cNvSpPr txBox="1"/>
          <p:nvPr/>
        </p:nvSpPr>
        <p:spPr>
          <a:xfrm>
            <a:off x="5081504" y="1271400"/>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35" name="object 35"/>
          <p:cNvSpPr txBox="1"/>
          <p:nvPr/>
        </p:nvSpPr>
        <p:spPr>
          <a:xfrm>
            <a:off x="6927336" y="1271400"/>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36" name="object 36"/>
          <p:cNvSpPr txBox="1"/>
          <p:nvPr/>
        </p:nvSpPr>
        <p:spPr>
          <a:xfrm>
            <a:off x="9075799" y="1271400"/>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37" name="object 37"/>
          <p:cNvSpPr txBox="1"/>
          <p:nvPr/>
        </p:nvSpPr>
        <p:spPr>
          <a:xfrm>
            <a:off x="245007" y="1354958"/>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2</a:t>
            </a:r>
            <a:endParaRPr sz="450">
              <a:latin typeface="Arial Narrow"/>
              <a:cs typeface="Arial Narrow"/>
            </a:endParaRPr>
          </a:p>
        </p:txBody>
      </p:sp>
      <p:sp>
        <p:nvSpPr>
          <p:cNvPr id="38" name="object 38"/>
          <p:cNvSpPr txBox="1"/>
          <p:nvPr/>
        </p:nvSpPr>
        <p:spPr>
          <a:xfrm>
            <a:off x="492160" y="1354958"/>
            <a:ext cx="497840" cy="99695"/>
          </a:xfrm>
          <a:prstGeom prst="rect">
            <a:avLst/>
          </a:prstGeom>
        </p:spPr>
        <p:txBody>
          <a:bodyPr vert="horz" wrap="square" lIns="0" tIns="17145" rIns="0" bIns="0" rtlCol="0">
            <a:spAutoFit/>
          </a:bodyPr>
          <a:lstStyle/>
          <a:p>
            <a:pPr marL="12700">
              <a:lnSpc>
                <a:spcPct val="100000"/>
              </a:lnSpc>
              <a:spcBef>
                <a:spcPts val="135"/>
              </a:spcBef>
            </a:pPr>
            <a:r>
              <a:rPr sz="450" spc="85" dirty="0">
                <a:latin typeface="Arial Narrow"/>
                <a:cs typeface="Arial Narrow"/>
              </a:rPr>
              <a:t>Nulidad</a:t>
            </a:r>
            <a:r>
              <a:rPr sz="450" spc="35" dirty="0">
                <a:latin typeface="Arial Narrow"/>
                <a:cs typeface="Arial Narrow"/>
              </a:rPr>
              <a:t> </a:t>
            </a:r>
            <a:r>
              <a:rPr sz="450" spc="90" dirty="0">
                <a:latin typeface="Arial Narrow"/>
                <a:cs typeface="Arial Narrow"/>
              </a:rPr>
              <a:t>sim</a:t>
            </a:r>
            <a:r>
              <a:rPr sz="450" spc="-60" dirty="0">
                <a:latin typeface="Arial Narrow"/>
                <a:cs typeface="Arial Narrow"/>
              </a:rPr>
              <a:t> </a:t>
            </a:r>
            <a:r>
              <a:rPr sz="450" spc="80" dirty="0">
                <a:latin typeface="Arial Narrow"/>
                <a:cs typeface="Arial Narrow"/>
              </a:rPr>
              <a:t>ple</a:t>
            </a:r>
            <a:endParaRPr sz="450">
              <a:latin typeface="Arial Narrow"/>
              <a:cs typeface="Arial Narrow"/>
            </a:endParaRPr>
          </a:p>
        </p:txBody>
      </p:sp>
      <p:sp>
        <p:nvSpPr>
          <p:cNvPr id="39" name="object 39"/>
          <p:cNvSpPr txBox="1"/>
          <p:nvPr/>
        </p:nvSpPr>
        <p:spPr>
          <a:xfrm>
            <a:off x="1551203" y="1354958"/>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40" name="object 40"/>
          <p:cNvSpPr txBox="1"/>
          <p:nvPr/>
        </p:nvSpPr>
        <p:spPr>
          <a:xfrm>
            <a:off x="3038958" y="1354958"/>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41" name="object 41"/>
          <p:cNvSpPr txBox="1"/>
          <p:nvPr/>
        </p:nvSpPr>
        <p:spPr>
          <a:xfrm>
            <a:off x="5081504" y="1354958"/>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42" name="object 42"/>
          <p:cNvSpPr txBox="1"/>
          <p:nvPr/>
        </p:nvSpPr>
        <p:spPr>
          <a:xfrm>
            <a:off x="6927336" y="1354958"/>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43" name="object 43"/>
          <p:cNvSpPr txBox="1"/>
          <p:nvPr/>
        </p:nvSpPr>
        <p:spPr>
          <a:xfrm>
            <a:off x="9075799" y="1354958"/>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44" name="object 44"/>
          <p:cNvSpPr txBox="1"/>
          <p:nvPr/>
        </p:nvSpPr>
        <p:spPr>
          <a:xfrm>
            <a:off x="245007" y="1521881"/>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3</a:t>
            </a:r>
            <a:endParaRPr sz="450">
              <a:latin typeface="Arial Narrow"/>
              <a:cs typeface="Arial Narrow"/>
            </a:endParaRPr>
          </a:p>
        </p:txBody>
      </p:sp>
      <p:sp>
        <p:nvSpPr>
          <p:cNvPr id="45" name="object 45"/>
          <p:cNvSpPr txBox="1"/>
          <p:nvPr/>
        </p:nvSpPr>
        <p:spPr>
          <a:xfrm>
            <a:off x="492160" y="1428845"/>
            <a:ext cx="660400" cy="276225"/>
          </a:xfrm>
          <a:prstGeom prst="rect">
            <a:avLst/>
          </a:prstGeom>
        </p:spPr>
        <p:txBody>
          <a:bodyPr vert="horz" wrap="square" lIns="0" tIns="11430" rIns="0" bIns="0" rtlCol="0">
            <a:spAutoFit/>
          </a:bodyPr>
          <a:lstStyle/>
          <a:p>
            <a:pPr marL="12700" marR="5080">
              <a:lnSpc>
                <a:spcPct val="121700"/>
              </a:lnSpc>
              <a:spcBef>
                <a:spcPts val="90"/>
              </a:spcBef>
            </a:pPr>
            <a:r>
              <a:rPr sz="450" spc="85" dirty="0">
                <a:latin typeface="Arial Narrow"/>
                <a:cs typeface="Arial Narrow"/>
              </a:rPr>
              <a:t>Nulidad </a:t>
            </a:r>
            <a:r>
              <a:rPr sz="450" spc="90" dirty="0">
                <a:latin typeface="Arial Narrow"/>
                <a:cs typeface="Arial Narrow"/>
              </a:rPr>
              <a:t>y  </a:t>
            </a:r>
            <a:r>
              <a:rPr sz="450" spc="80" dirty="0">
                <a:latin typeface="Arial Narrow"/>
                <a:cs typeface="Arial Narrow"/>
              </a:rPr>
              <a:t>restablecim</a:t>
            </a:r>
            <a:r>
              <a:rPr sz="450" spc="-60" dirty="0">
                <a:latin typeface="Arial Narrow"/>
                <a:cs typeface="Arial Narrow"/>
              </a:rPr>
              <a:t> </a:t>
            </a:r>
            <a:r>
              <a:rPr sz="450" spc="70" dirty="0">
                <a:latin typeface="Arial Narrow"/>
                <a:cs typeface="Arial Narrow"/>
              </a:rPr>
              <a:t>iento</a:t>
            </a:r>
            <a:r>
              <a:rPr sz="450" spc="35" dirty="0">
                <a:latin typeface="Arial Narrow"/>
                <a:cs typeface="Arial Narrow"/>
              </a:rPr>
              <a:t> </a:t>
            </a:r>
            <a:r>
              <a:rPr sz="450" spc="85" dirty="0">
                <a:latin typeface="Arial Narrow"/>
                <a:cs typeface="Arial Narrow"/>
              </a:rPr>
              <a:t>del  </a:t>
            </a:r>
            <a:r>
              <a:rPr sz="450" spc="95" dirty="0">
                <a:latin typeface="Arial Narrow"/>
                <a:cs typeface="Arial Narrow"/>
              </a:rPr>
              <a:t>derecho</a:t>
            </a:r>
            <a:endParaRPr sz="450">
              <a:latin typeface="Arial Narrow"/>
              <a:cs typeface="Arial Narrow"/>
            </a:endParaRPr>
          </a:p>
        </p:txBody>
      </p:sp>
      <p:sp>
        <p:nvSpPr>
          <p:cNvPr id="46" name="object 46"/>
          <p:cNvSpPr txBox="1"/>
          <p:nvPr/>
        </p:nvSpPr>
        <p:spPr>
          <a:xfrm>
            <a:off x="1551203" y="1521881"/>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3</a:t>
            </a:r>
            <a:endParaRPr sz="450">
              <a:latin typeface="Arial Narrow"/>
              <a:cs typeface="Arial Narrow"/>
            </a:endParaRPr>
          </a:p>
        </p:txBody>
      </p:sp>
      <p:sp>
        <p:nvSpPr>
          <p:cNvPr id="47" name="object 47"/>
          <p:cNvSpPr txBox="1"/>
          <p:nvPr/>
        </p:nvSpPr>
        <p:spPr>
          <a:xfrm>
            <a:off x="2085765" y="1521881"/>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1</a:t>
            </a:r>
            <a:endParaRPr sz="450">
              <a:latin typeface="Arial Narrow"/>
              <a:cs typeface="Arial Narrow"/>
            </a:endParaRPr>
          </a:p>
        </p:txBody>
      </p:sp>
      <p:sp>
        <p:nvSpPr>
          <p:cNvPr id="48" name="object 48"/>
          <p:cNvSpPr txBox="1"/>
          <p:nvPr/>
        </p:nvSpPr>
        <p:spPr>
          <a:xfrm>
            <a:off x="2559774" y="1521881"/>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1</a:t>
            </a:r>
            <a:endParaRPr sz="450">
              <a:latin typeface="Arial Narrow"/>
              <a:cs typeface="Arial Narrow"/>
            </a:endParaRPr>
          </a:p>
        </p:txBody>
      </p:sp>
      <p:sp>
        <p:nvSpPr>
          <p:cNvPr id="49" name="object 49"/>
          <p:cNvSpPr txBox="1"/>
          <p:nvPr/>
        </p:nvSpPr>
        <p:spPr>
          <a:xfrm>
            <a:off x="3038958" y="1521881"/>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2</a:t>
            </a:r>
            <a:endParaRPr sz="450">
              <a:latin typeface="Arial Narrow"/>
              <a:cs typeface="Arial Narrow"/>
            </a:endParaRPr>
          </a:p>
        </p:txBody>
      </p:sp>
      <p:sp>
        <p:nvSpPr>
          <p:cNvPr id="50" name="object 50"/>
          <p:cNvSpPr txBox="1"/>
          <p:nvPr/>
        </p:nvSpPr>
        <p:spPr>
          <a:xfrm>
            <a:off x="3497979" y="1521881"/>
            <a:ext cx="42735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121.035.200</a:t>
            </a:r>
            <a:endParaRPr sz="450">
              <a:latin typeface="Arial Narrow"/>
              <a:cs typeface="Arial Narrow"/>
            </a:endParaRPr>
          </a:p>
        </p:txBody>
      </p:sp>
      <p:sp>
        <p:nvSpPr>
          <p:cNvPr id="51" name="object 51"/>
          <p:cNvSpPr txBox="1"/>
          <p:nvPr/>
        </p:nvSpPr>
        <p:spPr>
          <a:xfrm>
            <a:off x="4108216" y="1521881"/>
            <a:ext cx="38671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48.300.800</a:t>
            </a:r>
            <a:endParaRPr sz="450">
              <a:latin typeface="Arial Narrow"/>
              <a:cs typeface="Arial Narrow"/>
            </a:endParaRPr>
          </a:p>
        </p:txBody>
      </p:sp>
      <p:sp>
        <p:nvSpPr>
          <p:cNvPr id="52" name="object 52"/>
          <p:cNvSpPr txBox="1"/>
          <p:nvPr/>
        </p:nvSpPr>
        <p:spPr>
          <a:xfrm>
            <a:off x="4718453" y="1521881"/>
            <a:ext cx="42735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169.336.000</a:t>
            </a:r>
            <a:endParaRPr sz="450">
              <a:latin typeface="Arial Narrow"/>
              <a:cs typeface="Arial Narrow"/>
            </a:endParaRPr>
          </a:p>
        </p:txBody>
      </p:sp>
      <p:sp>
        <p:nvSpPr>
          <p:cNvPr id="53" name="object 53"/>
          <p:cNvSpPr txBox="1"/>
          <p:nvPr/>
        </p:nvSpPr>
        <p:spPr>
          <a:xfrm>
            <a:off x="6564285" y="1521881"/>
            <a:ext cx="42735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121.035.200</a:t>
            </a:r>
            <a:endParaRPr sz="450">
              <a:latin typeface="Arial Narrow"/>
              <a:cs typeface="Arial Narrow"/>
            </a:endParaRPr>
          </a:p>
        </p:txBody>
      </p:sp>
      <p:sp>
        <p:nvSpPr>
          <p:cNvPr id="54" name="object 54"/>
          <p:cNvSpPr txBox="1"/>
          <p:nvPr/>
        </p:nvSpPr>
        <p:spPr>
          <a:xfrm>
            <a:off x="7204765" y="1521881"/>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1</a:t>
            </a:r>
            <a:endParaRPr sz="450">
              <a:latin typeface="Arial Narrow"/>
              <a:cs typeface="Arial Narrow"/>
            </a:endParaRPr>
          </a:p>
        </p:txBody>
      </p:sp>
      <p:sp>
        <p:nvSpPr>
          <p:cNvPr id="55" name="object 55"/>
          <p:cNvSpPr txBox="1"/>
          <p:nvPr/>
        </p:nvSpPr>
        <p:spPr>
          <a:xfrm>
            <a:off x="7668693" y="1521881"/>
            <a:ext cx="38671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11.804.791</a:t>
            </a:r>
            <a:endParaRPr sz="450">
              <a:latin typeface="Arial Narrow"/>
              <a:cs typeface="Arial Narrow"/>
            </a:endParaRPr>
          </a:p>
        </p:txBody>
      </p:sp>
      <p:sp>
        <p:nvSpPr>
          <p:cNvPr id="56" name="object 56"/>
          <p:cNvSpPr txBox="1"/>
          <p:nvPr/>
        </p:nvSpPr>
        <p:spPr>
          <a:xfrm>
            <a:off x="8753073" y="1521881"/>
            <a:ext cx="38671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11.804.791</a:t>
            </a:r>
            <a:endParaRPr sz="450">
              <a:latin typeface="Arial Narrow"/>
              <a:cs typeface="Arial Narrow"/>
            </a:endParaRPr>
          </a:p>
        </p:txBody>
      </p:sp>
      <p:sp>
        <p:nvSpPr>
          <p:cNvPr id="57" name="object 57"/>
          <p:cNvSpPr txBox="1"/>
          <p:nvPr/>
        </p:nvSpPr>
        <p:spPr>
          <a:xfrm>
            <a:off x="245007" y="1688853"/>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4</a:t>
            </a:r>
            <a:endParaRPr sz="450">
              <a:latin typeface="Arial Narrow"/>
              <a:cs typeface="Arial Narrow"/>
            </a:endParaRPr>
          </a:p>
        </p:txBody>
      </p:sp>
      <p:sp>
        <p:nvSpPr>
          <p:cNvPr id="58" name="object 58"/>
          <p:cNvSpPr txBox="1"/>
          <p:nvPr/>
        </p:nvSpPr>
        <p:spPr>
          <a:xfrm>
            <a:off x="492160" y="1688853"/>
            <a:ext cx="542925" cy="99695"/>
          </a:xfrm>
          <a:prstGeom prst="rect">
            <a:avLst/>
          </a:prstGeom>
        </p:spPr>
        <p:txBody>
          <a:bodyPr vert="horz" wrap="square" lIns="0" tIns="17145" rIns="0" bIns="0" rtlCol="0">
            <a:spAutoFit/>
          </a:bodyPr>
          <a:lstStyle/>
          <a:p>
            <a:pPr marL="12700">
              <a:lnSpc>
                <a:spcPct val="100000"/>
              </a:lnSpc>
              <a:spcBef>
                <a:spcPts val="135"/>
              </a:spcBef>
            </a:pPr>
            <a:r>
              <a:rPr sz="450" spc="85" dirty="0">
                <a:latin typeface="Arial Narrow"/>
                <a:cs typeface="Arial Narrow"/>
              </a:rPr>
              <a:t>Acción </a:t>
            </a:r>
            <a:r>
              <a:rPr sz="450" spc="105" dirty="0">
                <a:latin typeface="Arial Narrow"/>
                <a:cs typeface="Arial Narrow"/>
              </a:rPr>
              <a:t>de</a:t>
            </a:r>
            <a:r>
              <a:rPr sz="450" dirty="0">
                <a:latin typeface="Arial Narrow"/>
                <a:cs typeface="Arial Narrow"/>
              </a:rPr>
              <a:t> </a:t>
            </a:r>
            <a:r>
              <a:rPr sz="450" spc="95" dirty="0">
                <a:latin typeface="Arial Narrow"/>
                <a:cs typeface="Arial Narrow"/>
              </a:rPr>
              <a:t>grupo</a:t>
            </a:r>
            <a:endParaRPr sz="450">
              <a:latin typeface="Arial Narrow"/>
              <a:cs typeface="Arial Narrow"/>
            </a:endParaRPr>
          </a:p>
        </p:txBody>
      </p:sp>
      <p:sp>
        <p:nvSpPr>
          <p:cNvPr id="59" name="object 59"/>
          <p:cNvSpPr txBox="1"/>
          <p:nvPr/>
        </p:nvSpPr>
        <p:spPr>
          <a:xfrm>
            <a:off x="1551203" y="1688853"/>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60" name="object 60"/>
          <p:cNvSpPr txBox="1"/>
          <p:nvPr/>
        </p:nvSpPr>
        <p:spPr>
          <a:xfrm>
            <a:off x="3038958" y="1688853"/>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61" name="object 61"/>
          <p:cNvSpPr txBox="1"/>
          <p:nvPr/>
        </p:nvSpPr>
        <p:spPr>
          <a:xfrm>
            <a:off x="5081504" y="1688853"/>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62" name="object 62"/>
          <p:cNvSpPr txBox="1"/>
          <p:nvPr/>
        </p:nvSpPr>
        <p:spPr>
          <a:xfrm>
            <a:off x="6927336" y="1688853"/>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63" name="object 63"/>
          <p:cNvSpPr txBox="1"/>
          <p:nvPr/>
        </p:nvSpPr>
        <p:spPr>
          <a:xfrm>
            <a:off x="9075799" y="1688853"/>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64" name="object 64"/>
          <p:cNvSpPr txBox="1"/>
          <p:nvPr/>
        </p:nvSpPr>
        <p:spPr>
          <a:xfrm>
            <a:off x="245007" y="1772363"/>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5</a:t>
            </a:r>
            <a:endParaRPr sz="450">
              <a:latin typeface="Arial Narrow"/>
              <a:cs typeface="Arial Narrow"/>
            </a:endParaRPr>
          </a:p>
        </p:txBody>
      </p:sp>
      <p:sp>
        <p:nvSpPr>
          <p:cNvPr id="65" name="object 65"/>
          <p:cNvSpPr txBox="1"/>
          <p:nvPr/>
        </p:nvSpPr>
        <p:spPr>
          <a:xfrm>
            <a:off x="492160" y="1772363"/>
            <a:ext cx="623570"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Reparación</a:t>
            </a:r>
            <a:r>
              <a:rPr sz="450" spc="15" dirty="0">
                <a:latin typeface="Arial Narrow"/>
                <a:cs typeface="Arial Narrow"/>
              </a:rPr>
              <a:t> </a:t>
            </a:r>
            <a:r>
              <a:rPr sz="450" spc="75" dirty="0">
                <a:latin typeface="Arial Narrow"/>
                <a:cs typeface="Arial Narrow"/>
              </a:rPr>
              <a:t>directa</a:t>
            </a:r>
            <a:endParaRPr sz="450">
              <a:latin typeface="Arial Narrow"/>
              <a:cs typeface="Arial Narrow"/>
            </a:endParaRPr>
          </a:p>
        </p:txBody>
      </p:sp>
      <p:sp>
        <p:nvSpPr>
          <p:cNvPr id="66" name="object 66"/>
          <p:cNvSpPr txBox="1"/>
          <p:nvPr/>
        </p:nvSpPr>
        <p:spPr>
          <a:xfrm>
            <a:off x="1551203" y="1772363"/>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6</a:t>
            </a:r>
            <a:endParaRPr sz="450">
              <a:latin typeface="Arial Narrow"/>
              <a:cs typeface="Arial Narrow"/>
            </a:endParaRPr>
          </a:p>
        </p:txBody>
      </p:sp>
      <p:sp>
        <p:nvSpPr>
          <p:cNvPr id="67" name="object 67"/>
          <p:cNvSpPr txBox="1"/>
          <p:nvPr/>
        </p:nvSpPr>
        <p:spPr>
          <a:xfrm>
            <a:off x="2085765" y="1772363"/>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4</a:t>
            </a:r>
            <a:endParaRPr sz="450">
              <a:latin typeface="Arial Narrow"/>
              <a:cs typeface="Arial Narrow"/>
            </a:endParaRPr>
          </a:p>
        </p:txBody>
      </p:sp>
      <p:sp>
        <p:nvSpPr>
          <p:cNvPr id="68" name="object 68"/>
          <p:cNvSpPr txBox="1"/>
          <p:nvPr/>
        </p:nvSpPr>
        <p:spPr>
          <a:xfrm>
            <a:off x="3038958" y="1772363"/>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4</a:t>
            </a:r>
            <a:endParaRPr sz="450">
              <a:latin typeface="Arial Narrow"/>
              <a:cs typeface="Arial Narrow"/>
            </a:endParaRPr>
          </a:p>
        </p:txBody>
      </p:sp>
      <p:sp>
        <p:nvSpPr>
          <p:cNvPr id="69" name="object 69"/>
          <p:cNvSpPr txBox="1"/>
          <p:nvPr/>
        </p:nvSpPr>
        <p:spPr>
          <a:xfrm>
            <a:off x="3497979" y="1772363"/>
            <a:ext cx="42735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981.401.971</a:t>
            </a:r>
            <a:endParaRPr sz="450">
              <a:latin typeface="Arial Narrow"/>
              <a:cs typeface="Arial Narrow"/>
            </a:endParaRPr>
          </a:p>
        </p:txBody>
      </p:sp>
      <p:sp>
        <p:nvSpPr>
          <p:cNvPr id="70" name="object 70"/>
          <p:cNvSpPr txBox="1"/>
          <p:nvPr/>
        </p:nvSpPr>
        <p:spPr>
          <a:xfrm>
            <a:off x="4067690" y="1772363"/>
            <a:ext cx="42735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316.078.743</a:t>
            </a:r>
            <a:endParaRPr sz="450">
              <a:latin typeface="Arial Narrow"/>
              <a:cs typeface="Arial Narrow"/>
            </a:endParaRPr>
          </a:p>
        </p:txBody>
      </p:sp>
      <p:sp>
        <p:nvSpPr>
          <p:cNvPr id="71" name="object 71"/>
          <p:cNvSpPr txBox="1"/>
          <p:nvPr/>
        </p:nvSpPr>
        <p:spPr>
          <a:xfrm>
            <a:off x="4657833" y="1772363"/>
            <a:ext cx="487680" cy="99695"/>
          </a:xfrm>
          <a:prstGeom prst="rect">
            <a:avLst/>
          </a:prstGeom>
        </p:spPr>
        <p:txBody>
          <a:bodyPr vert="horz" wrap="square" lIns="0" tIns="17145" rIns="0" bIns="0" rtlCol="0">
            <a:spAutoFit/>
          </a:bodyPr>
          <a:lstStyle/>
          <a:p>
            <a:pPr marL="12700">
              <a:lnSpc>
                <a:spcPct val="100000"/>
              </a:lnSpc>
              <a:spcBef>
                <a:spcPts val="135"/>
              </a:spcBef>
            </a:pPr>
            <a:r>
              <a:rPr sz="450" spc="90" dirty="0">
                <a:latin typeface="Arial Narrow"/>
                <a:cs typeface="Arial Narrow"/>
              </a:rPr>
              <a:t>1.297.480.714</a:t>
            </a:r>
            <a:endParaRPr sz="450">
              <a:latin typeface="Arial Narrow"/>
              <a:cs typeface="Arial Narrow"/>
            </a:endParaRPr>
          </a:p>
        </p:txBody>
      </p:sp>
      <p:sp>
        <p:nvSpPr>
          <p:cNvPr id="72" name="object 72"/>
          <p:cNvSpPr txBox="1"/>
          <p:nvPr/>
        </p:nvSpPr>
        <p:spPr>
          <a:xfrm>
            <a:off x="6564285" y="1772363"/>
            <a:ext cx="42735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981.401.971</a:t>
            </a:r>
            <a:endParaRPr sz="450">
              <a:latin typeface="Arial Narrow"/>
              <a:cs typeface="Arial Narrow"/>
            </a:endParaRPr>
          </a:p>
        </p:txBody>
      </p:sp>
      <p:sp>
        <p:nvSpPr>
          <p:cNvPr id="73" name="object 73"/>
          <p:cNvSpPr txBox="1"/>
          <p:nvPr/>
        </p:nvSpPr>
        <p:spPr>
          <a:xfrm>
            <a:off x="7204765" y="1772363"/>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2</a:t>
            </a:r>
            <a:endParaRPr sz="450">
              <a:latin typeface="Arial Narrow"/>
              <a:cs typeface="Arial Narrow"/>
            </a:endParaRPr>
          </a:p>
        </p:txBody>
      </p:sp>
      <p:sp>
        <p:nvSpPr>
          <p:cNvPr id="74" name="object 74"/>
          <p:cNvSpPr txBox="1"/>
          <p:nvPr/>
        </p:nvSpPr>
        <p:spPr>
          <a:xfrm>
            <a:off x="7567883" y="1772363"/>
            <a:ext cx="487680" cy="99695"/>
          </a:xfrm>
          <a:prstGeom prst="rect">
            <a:avLst/>
          </a:prstGeom>
        </p:spPr>
        <p:txBody>
          <a:bodyPr vert="horz" wrap="square" lIns="0" tIns="17145" rIns="0" bIns="0" rtlCol="0">
            <a:spAutoFit/>
          </a:bodyPr>
          <a:lstStyle/>
          <a:p>
            <a:pPr marL="12700">
              <a:lnSpc>
                <a:spcPct val="100000"/>
              </a:lnSpc>
              <a:spcBef>
                <a:spcPts val="135"/>
              </a:spcBef>
            </a:pPr>
            <a:r>
              <a:rPr sz="450" spc="90" dirty="0">
                <a:latin typeface="Arial Narrow"/>
                <a:cs typeface="Arial Narrow"/>
              </a:rPr>
              <a:t>1.094.039.223</a:t>
            </a:r>
            <a:endParaRPr sz="450">
              <a:latin typeface="Arial Narrow"/>
              <a:cs typeface="Arial Narrow"/>
            </a:endParaRPr>
          </a:p>
        </p:txBody>
      </p:sp>
      <p:sp>
        <p:nvSpPr>
          <p:cNvPr id="75" name="object 75"/>
          <p:cNvSpPr txBox="1"/>
          <p:nvPr/>
        </p:nvSpPr>
        <p:spPr>
          <a:xfrm>
            <a:off x="8168038" y="1772363"/>
            <a:ext cx="42735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385.000.000</a:t>
            </a:r>
            <a:endParaRPr sz="450">
              <a:latin typeface="Arial Narrow"/>
              <a:cs typeface="Arial Narrow"/>
            </a:endParaRPr>
          </a:p>
        </p:txBody>
      </p:sp>
      <p:sp>
        <p:nvSpPr>
          <p:cNvPr id="76" name="object 76"/>
          <p:cNvSpPr txBox="1"/>
          <p:nvPr/>
        </p:nvSpPr>
        <p:spPr>
          <a:xfrm>
            <a:off x="8712682" y="1772363"/>
            <a:ext cx="42735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709.039.223</a:t>
            </a:r>
            <a:endParaRPr sz="450">
              <a:latin typeface="Arial Narrow"/>
              <a:cs typeface="Arial Narrow"/>
            </a:endParaRPr>
          </a:p>
        </p:txBody>
      </p:sp>
      <p:sp>
        <p:nvSpPr>
          <p:cNvPr id="77" name="object 77"/>
          <p:cNvSpPr txBox="1"/>
          <p:nvPr/>
        </p:nvSpPr>
        <p:spPr>
          <a:xfrm>
            <a:off x="245007" y="1855776"/>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6</a:t>
            </a:r>
            <a:endParaRPr sz="450">
              <a:latin typeface="Arial Narrow"/>
              <a:cs typeface="Arial Narrow"/>
            </a:endParaRPr>
          </a:p>
        </p:txBody>
      </p:sp>
      <p:sp>
        <p:nvSpPr>
          <p:cNvPr id="78" name="object 78"/>
          <p:cNvSpPr txBox="1"/>
          <p:nvPr/>
        </p:nvSpPr>
        <p:spPr>
          <a:xfrm>
            <a:off x="492160" y="1855776"/>
            <a:ext cx="522605" cy="99695"/>
          </a:xfrm>
          <a:prstGeom prst="rect">
            <a:avLst/>
          </a:prstGeom>
        </p:spPr>
        <p:txBody>
          <a:bodyPr vert="horz" wrap="square" lIns="0" tIns="17145" rIns="0" bIns="0" rtlCol="0">
            <a:spAutoFit/>
          </a:bodyPr>
          <a:lstStyle/>
          <a:p>
            <a:pPr marL="12700">
              <a:lnSpc>
                <a:spcPct val="100000"/>
              </a:lnSpc>
              <a:spcBef>
                <a:spcPts val="135"/>
              </a:spcBef>
            </a:pPr>
            <a:r>
              <a:rPr sz="450" spc="85" dirty="0">
                <a:latin typeface="Arial Narrow"/>
                <a:cs typeface="Arial Narrow"/>
              </a:rPr>
              <a:t>Acción </a:t>
            </a:r>
            <a:r>
              <a:rPr sz="450" spc="105" dirty="0">
                <a:latin typeface="Arial Narrow"/>
                <a:cs typeface="Arial Narrow"/>
              </a:rPr>
              <a:t>de</a:t>
            </a:r>
            <a:r>
              <a:rPr sz="450" spc="-5" dirty="0">
                <a:latin typeface="Arial Narrow"/>
                <a:cs typeface="Arial Narrow"/>
              </a:rPr>
              <a:t> </a:t>
            </a:r>
            <a:r>
              <a:rPr sz="450" spc="60" dirty="0">
                <a:latin typeface="Arial Narrow"/>
                <a:cs typeface="Arial Narrow"/>
              </a:rPr>
              <a:t>tutela</a:t>
            </a:r>
            <a:endParaRPr sz="450">
              <a:latin typeface="Arial Narrow"/>
              <a:cs typeface="Arial Narrow"/>
            </a:endParaRPr>
          </a:p>
        </p:txBody>
      </p:sp>
      <p:sp>
        <p:nvSpPr>
          <p:cNvPr id="79" name="object 79"/>
          <p:cNvSpPr txBox="1"/>
          <p:nvPr/>
        </p:nvSpPr>
        <p:spPr>
          <a:xfrm>
            <a:off x="1551203" y="1855776"/>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80" name="object 80"/>
          <p:cNvSpPr txBox="1"/>
          <p:nvPr/>
        </p:nvSpPr>
        <p:spPr>
          <a:xfrm>
            <a:off x="3038958" y="1855776"/>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81" name="object 81"/>
          <p:cNvSpPr txBox="1"/>
          <p:nvPr/>
        </p:nvSpPr>
        <p:spPr>
          <a:xfrm>
            <a:off x="5081504" y="1855776"/>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82" name="object 82"/>
          <p:cNvSpPr txBox="1"/>
          <p:nvPr/>
        </p:nvSpPr>
        <p:spPr>
          <a:xfrm>
            <a:off x="6927336" y="1855776"/>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83" name="object 83"/>
          <p:cNvSpPr txBox="1"/>
          <p:nvPr/>
        </p:nvSpPr>
        <p:spPr>
          <a:xfrm>
            <a:off x="9075799" y="1855776"/>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84" name="object 84"/>
          <p:cNvSpPr txBox="1"/>
          <p:nvPr/>
        </p:nvSpPr>
        <p:spPr>
          <a:xfrm>
            <a:off x="245007" y="1939334"/>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7</a:t>
            </a:r>
            <a:endParaRPr sz="450">
              <a:latin typeface="Arial Narrow"/>
              <a:cs typeface="Arial Narrow"/>
            </a:endParaRPr>
          </a:p>
        </p:txBody>
      </p:sp>
      <p:sp>
        <p:nvSpPr>
          <p:cNvPr id="85" name="object 85"/>
          <p:cNvSpPr txBox="1"/>
          <p:nvPr/>
        </p:nvSpPr>
        <p:spPr>
          <a:xfrm>
            <a:off x="492160" y="1939334"/>
            <a:ext cx="497205" cy="99695"/>
          </a:xfrm>
          <a:prstGeom prst="rect">
            <a:avLst/>
          </a:prstGeom>
        </p:spPr>
        <p:txBody>
          <a:bodyPr vert="horz" wrap="square" lIns="0" tIns="17145" rIns="0" bIns="0" rtlCol="0">
            <a:spAutoFit/>
          </a:bodyPr>
          <a:lstStyle/>
          <a:p>
            <a:pPr marL="12700">
              <a:lnSpc>
                <a:spcPct val="100000"/>
              </a:lnSpc>
              <a:spcBef>
                <a:spcPts val="135"/>
              </a:spcBef>
            </a:pPr>
            <a:r>
              <a:rPr sz="450" spc="85" dirty="0">
                <a:latin typeface="Arial Narrow"/>
                <a:cs typeface="Arial Narrow"/>
              </a:rPr>
              <a:t>Acción</a:t>
            </a:r>
            <a:r>
              <a:rPr sz="450" spc="20" dirty="0">
                <a:latin typeface="Arial Narrow"/>
                <a:cs typeface="Arial Narrow"/>
              </a:rPr>
              <a:t> </a:t>
            </a:r>
            <a:r>
              <a:rPr sz="450" spc="90" dirty="0">
                <a:latin typeface="Arial Narrow"/>
                <a:cs typeface="Arial Narrow"/>
              </a:rPr>
              <a:t>popular</a:t>
            </a:r>
            <a:endParaRPr sz="450">
              <a:latin typeface="Arial Narrow"/>
              <a:cs typeface="Arial Narrow"/>
            </a:endParaRPr>
          </a:p>
        </p:txBody>
      </p:sp>
      <p:sp>
        <p:nvSpPr>
          <p:cNvPr id="86" name="object 86"/>
          <p:cNvSpPr txBox="1"/>
          <p:nvPr/>
        </p:nvSpPr>
        <p:spPr>
          <a:xfrm>
            <a:off x="1551203" y="1939334"/>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87" name="object 87"/>
          <p:cNvSpPr txBox="1"/>
          <p:nvPr/>
        </p:nvSpPr>
        <p:spPr>
          <a:xfrm>
            <a:off x="3038958" y="1939334"/>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88" name="object 88"/>
          <p:cNvSpPr txBox="1"/>
          <p:nvPr/>
        </p:nvSpPr>
        <p:spPr>
          <a:xfrm>
            <a:off x="5081504" y="1939334"/>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89" name="object 89"/>
          <p:cNvSpPr txBox="1"/>
          <p:nvPr/>
        </p:nvSpPr>
        <p:spPr>
          <a:xfrm>
            <a:off x="6927336" y="1939334"/>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90" name="object 90"/>
          <p:cNvSpPr txBox="1"/>
          <p:nvPr/>
        </p:nvSpPr>
        <p:spPr>
          <a:xfrm>
            <a:off x="9075799" y="1939334"/>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91" name="object 91"/>
          <p:cNvSpPr txBox="1"/>
          <p:nvPr/>
        </p:nvSpPr>
        <p:spPr>
          <a:xfrm>
            <a:off x="245007" y="2022747"/>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8</a:t>
            </a:r>
            <a:endParaRPr sz="450">
              <a:latin typeface="Arial Narrow"/>
              <a:cs typeface="Arial Narrow"/>
            </a:endParaRPr>
          </a:p>
        </p:txBody>
      </p:sp>
      <p:sp>
        <p:nvSpPr>
          <p:cNvPr id="92" name="object 92"/>
          <p:cNvSpPr txBox="1"/>
          <p:nvPr/>
        </p:nvSpPr>
        <p:spPr>
          <a:xfrm>
            <a:off x="492160" y="2013221"/>
            <a:ext cx="463550" cy="193040"/>
          </a:xfrm>
          <a:prstGeom prst="rect">
            <a:avLst/>
          </a:prstGeom>
        </p:spPr>
        <p:txBody>
          <a:bodyPr vert="horz" wrap="square" lIns="0" tIns="11430" rIns="0" bIns="0" rtlCol="0">
            <a:spAutoFit/>
          </a:bodyPr>
          <a:lstStyle/>
          <a:p>
            <a:pPr marL="12700" marR="5080">
              <a:lnSpc>
                <a:spcPct val="121800"/>
              </a:lnSpc>
              <a:spcBef>
                <a:spcPts val="90"/>
              </a:spcBef>
            </a:pPr>
            <a:r>
              <a:rPr sz="450" spc="125" dirty="0">
                <a:latin typeface="Arial Narrow"/>
                <a:cs typeface="Arial Narrow"/>
              </a:rPr>
              <a:t>C</a:t>
            </a:r>
            <a:r>
              <a:rPr sz="450" spc="105" dirty="0">
                <a:latin typeface="Arial Narrow"/>
                <a:cs typeface="Arial Narrow"/>
              </a:rPr>
              <a:t>on</a:t>
            </a:r>
            <a:r>
              <a:rPr sz="450" spc="10" dirty="0">
                <a:latin typeface="Arial Narrow"/>
                <a:cs typeface="Arial Narrow"/>
              </a:rPr>
              <a:t>t</a:t>
            </a:r>
            <a:r>
              <a:rPr sz="450" spc="70" dirty="0">
                <a:latin typeface="Arial Narrow"/>
                <a:cs typeface="Arial Narrow"/>
              </a:rPr>
              <a:t>r</a:t>
            </a:r>
            <a:r>
              <a:rPr sz="450" spc="105" dirty="0">
                <a:latin typeface="Arial Narrow"/>
                <a:cs typeface="Arial Narrow"/>
              </a:rPr>
              <a:t>o</a:t>
            </a:r>
            <a:r>
              <a:rPr sz="450" spc="85" dirty="0">
                <a:latin typeface="Arial Narrow"/>
                <a:cs typeface="Arial Narrow"/>
              </a:rPr>
              <a:t>v</a:t>
            </a:r>
            <a:r>
              <a:rPr sz="450" spc="90" dirty="0">
                <a:latin typeface="Arial Narrow"/>
                <a:cs typeface="Arial Narrow"/>
              </a:rPr>
              <a:t>er</a:t>
            </a:r>
            <a:r>
              <a:rPr sz="450" spc="60" dirty="0">
                <a:latin typeface="Arial Narrow"/>
                <a:cs typeface="Arial Narrow"/>
              </a:rPr>
              <a:t>si</a:t>
            </a:r>
            <a:r>
              <a:rPr sz="450" spc="105" dirty="0">
                <a:latin typeface="Arial Narrow"/>
                <a:cs typeface="Arial Narrow"/>
              </a:rPr>
              <a:t>a</a:t>
            </a:r>
            <a:r>
              <a:rPr sz="450" spc="60" dirty="0">
                <a:latin typeface="Arial Narrow"/>
                <a:cs typeface="Arial Narrow"/>
              </a:rPr>
              <a:t>s  </a:t>
            </a:r>
            <a:r>
              <a:rPr sz="450" spc="80" dirty="0">
                <a:latin typeface="Arial Narrow"/>
                <a:cs typeface="Arial Narrow"/>
              </a:rPr>
              <a:t>contractuales</a:t>
            </a:r>
            <a:endParaRPr sz="450">
              <a:latin typeface="Arial Narrow"/>
              <a:cs typeface="Arial Narrow"/>
            </a:endParaRPr>
          </a:p>
        </p:txBody>
      </p:sp>
      <p:sp>
        <p:nvSpPr>
          <p:cNvPr id="93" name="object 93"/>
          <p:cNvSpPr txBox="1"/>
          <p:nvPr/>
        </p:nvSpPr>
        <p:spPr>
          <a:xfrm>
            <a:off x="1551203" y="2022747"/>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94" name="object 94"/>
          <p:cNvSpPr txBox="1"/>
          <p:nvPr/>
        </p:nvSpPr>
        <p:spPr>
          <a:xfrm>
            <a:off x="3038958" y="2022747"/>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95" name="object 95"/>
          <p:cNvSpPr txBox="1"/>
          <p:nvPr/>
        </p:nvSpPr>
        <p:spPr>
          <a:xfrm>
            <a:off x="5081504" y="2022747"/>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96" name="object 96"/>
          <p:cNvSpPr txBox="1"/>
          <p:nvPr/>
        </p:nvSpPr>
        <p:spPr>
          <a:xfrm>
            <a:off x="6927336" y="2022747"/>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97" name="object 97"/>
          <p:cNvSpPr txBox="1"/>
          <p:nvPr/>
        </p:nvSpPr>
        <p:spPr>
          <a:xfrm>
            <a:off x="9075799" y="2022747"/>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98" name="object 98"/>
          <p:cNvSpPr txBox="1"/>
          <p:nvPr/>
        </p:nvSpPr>
        <p:spPr>
          <a:xfrm>
            <a:off x="245007" y="2229709"/>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9</a:t>
            </a:r>
            <a:endParaRPr sz="450">
              <a:latin typeface="Arial Narrow"/>
              <a:cs typeface="Arial Narrow"/>
            </a:endParaRPr>
          </a:p>
        </p:txBody>
      </p:sp>
      <p:sp>
        <p:nvSpPr>
          <p:cNvPr id="99" name="object 99"/>
          <p:cNvSpPr txBox="1"/>
          <p:nvPr/>
        </p:nvSpPr>
        <p:spPr>
          <a:xfrm>
            <a:off x="492160" y="2189816"/>
            <a:ext cx="678815" cy="99695"/>
          </a:xfrm>
          <a:prstGeom prst="rect">
            <a:avLst/>
          </a:prstGeom>
        </p:spPr>
        <p:txBody>
          <a:bodyPr vert="horz" wrap="square" lIns="0" tIns="17145" rIns="0" bIns="0" rtlCol="0">
            <a:spAutoFit/>
          </a:bodyPr>
          <a:lstStyle/>
          <a:p>
            <a:pPr marL="12700">
              <a:lnSpc>
                <a:spcPct val="100000"/>
              </a:lnSpc>
              <a:spcBef>
                <a:spcPts val="135"/>
              </a:spcBef>
            </a:pPr>
            <a:r>
              <a:rPr sz="450" spc="75" dirty="0">
                <a:latin typeface="Arial Narrow"/>
                <a:cs typeface="Arial Narrow"/>
              </a:rPr>
              <a:t>Ejecutivo</a:t>
            </a:r>
            <a:r>
              <a:rPr sz="450" spc="20" dirty="0">
                <a:latin typeface="Arial Narrow"/>
                <a:cs typeface="Arial Narrow"/>
              </a:rPr>
              <a:t> </a:t>
            </a:r>
            <a:r>
              <a:rPr sz="450" spc="75" dirty="0">
                <a:latin typeface="Arial Narrow"/>
                <a:cs typeface="Arial Narrow"/>
              </a:rPr>
              <a:t>jurisdiccion</a:t>
            </a:r>
            <a:endParaRPr sz="450">
              <a:latin typeface="Arial Narrow"/>
              <a:cs typeface="Arial Narrow"/>
            </a:endParaRPr>
          </a:p>
        </p:txBody>
      </p:sp>
      <p:sp>
        <p:nvSpPr>
          <p:cNvPr id="100" name="object 100"/>
          <p:cNvSpPr txBox="1"/>
          <p:nvPr/>
        </p:nvSpPr>
        <p:spPr>
          <a:xfrm>
            <a:off x="1551203" y="2229709"/>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7</a:t>
            </a:r>
            <a:endParaRPr sz="450">
              <a:latin typeface="Arial Narrow"/>
              <a:cs typeface="Arial Narrow"/>
            </a:endParaRPr>
          </a:p>
        </p:txBody>
      </p:sp>
      <p:sp>
        <p:nvSpPr>
          <p:cNvPr id="101" name="object 101"/>
          <p:cNvSpPr txBox="1"/>
          <p:nvPr/>
        </p:nvSpPr>
        <p:spPr>
          <a:xfrm>
            <a:off x="2085765" y="2229709"/>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7</a:t>
            </a:r>
            <a:endParaRPr sz="450">
              <a:latin typeface="Arial Narrow"/>
              <a:cs typeface="Arial Narrow"/>
            </a:endParaRPr>
          </a:p>
        </p:txBody>
      </p:sp>
      <p:sp>
        <p:nvSpPr>
          <p:cNvPr id="102" name="object 102"/>
          <p:cNvSpPr txBox="1"/>
          <p:nvPr/>
        </p:nvSpPr>
        <p:spPr>
          <a:xfrm>
            <a:off x="3038958" y="2229709"/>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7</a:t>
            </a:r>
            <a:endParaRPr sz="450">
              <a:latin typeface="Arial Narrow"/>
              <a:cs typeface="Arial Narrow"/>
            </a:endParaRPr>
          </a:p>
        </p:txBody>
      </p:sp>
      <p:sp>
        <p:nvSpPr>
          <p:cNvPr id="103" name="object 103"/>
          <p:cNvSpPr txBox="1"/>
          <p:nvPr/>
        </p:nvSpPr>
        <p:spPr>
          <a:xfrm>
            <a:off x="4067690" y="2229709"/>
            <a:ext cx="42735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129.083.688</a:t>
            </a:r>
            <a:endParaRPr sz="450">
              <a:latin typeface="Arial Narrow"/>
              <a:cs typeface="Arial Narrow"/>
            </a:endParaRPr>
          </a:p>
        </p:txBody>
      </p:sp>
      <p:sp>
        <p:nvSpPr>
          <p:cNvPr id="104" name="object 104"/>
          <p:cNvSpPr txBox="1"/>
          <p:nvPr/>
        </p:nvSpPr>
        <p:spPr>
          <a:xfrm>
            <a:off x="4718453" y="2229709"/>
            <a:ext cx="42735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129.083.688</a:t>
            </a:r>
            <a:endParaRPr sz="450">
              <a:latin typeface="Arial Narrow"/>
              <a:cs typeface="Arial Narrow"/>
            </a:endParaRPr>
          </a:p>
        </p:txBody>
      </p:sp>
      <p:sp>
        <p:nvSpPr>
          <p:cNvPr id="105" name="object 105"/>
          <p:cNvSpPr txBox="1"/>
          <p:nvPr/>
        </p:nvSpPr>
        <p:spPr>
          <a:xfrm>
            <a:off x="6927336" y="2229709"/>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106" name="object 106"/>
          <p:cNvSpPr txBox="1"/>
          <p:nvPr/>
        </p:nvSpPr>
        <p:spPr>
          <a:xfrm>
            <a:off x="9075799" y="2229709"/>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107" name="object 107"/>
          <p:cNvSpPr txBox="1"/>
          <p:nvPr/>
        </p:nvSpPr>
        <p:spPr>
          <a:xfrm>
            <a:off x="224845" y="2730672"/>
            <a:ext cx="106045" cy="99695"/>
          </a:xfrm>
          <a:prstGeom prst="rect">
            <a:avLst/>
          </a:prstGeom>
        </p:spPr>
        <p:txBody>
          <a:bodyPr vert="horz" wrap="square" lIns="0" tIns="17145" rIns="0" bIns="0" rtlCol="0">
            <a:spAutoFit/>
          </a:bodyPr>
          <a:lstStyle/>
          <a:p>
            <a:pPr marL="12700">
              <a:lnSpc>
                <a:spcPct val="100000"/>
              </a:lnSpc>
              <a:spcBef>
                <a:spcPts val="135"/>
              </a:spcBef>
            </a:pPr>
            <a:r>
              <a:rPr sz="450" spc="105" dirty="0">
                <a:latin typeface="Arial Narrow"/>
                <a:cs typeface="Arial Narrow"/>
              </a:rPr>
              <a:t>12</a:t>
            </a:r>
            <a:endParaRPr sz="450">
              <a:latin typeface="Arial Narrow"/>
              <a:cs typeface="Arial Narrow"/>
            </a:endParaRPr>
          </a:p>
        </p:txBody>
      </p:sp>
      <p:sp>
        <p:nvSpPr>
          <p:cNvPr id="108" name="object 108"/>
          <p:cNvSpPr txBox="1"/>
          <p:nvPr/>
        </p:nvSpPr>
        <p:spPr>
          <a:xfrm>
            <a:off x="492160" y="2681059"/>
            <a:ext cx="588010" cy="193040"/>
          </a:xfrm>
          <a:prstGeom prst="rect">
            <a:avLst/>
          </a:prstGeom>
        </p:spPr>
        <p:txBody>
          <a:bodyPr vert="horz" wrap="square" lIns="0" tIns="11430" rIns="0" bIns="0" rtlCol="0">
            <a:spAutoFit/>
          </a:bodyPr>
          <a:lstStyle/>
          <a:p>
            <a:pPr marL="12700" marR="5080">
              <a:lnSpc>
                <a:spcPct val="121800"/>
              </a:lnSpc>
              <a:spcBef>
                <a:spcPts val="90"/>
              </a:spcBef>
            </a:pPr>
            <a:r>
              <a:rPr sz="450" spc="95" dirty="0">
                <a:latin typeface="Arial Narrow"/>
                <a:cs typeface="Arial Narrow"/>
              </a:rPr>
              <a:t>Proceso</a:t>
            </a:r>
            <a:r>
              <a:rPr sz="450" spc="15" dirty="0">
                <a:latin typeface="Arial Narrow"/>
                <a:cs typeface="Arial Narrow"/>
              </a:rPr>
              <a:t> </a:t>
            </a:r>
            <a:r>
              <a:rPr sz="450" spc="80" dirty="0">
                <a:latin typeface="Arial Narrow"/>
                <a:cs typeface="Arial Narrow"/>
              </a:rPr>
              <a:t>ordinario  laboral</a:t>
            </a:r>
            <a:endParaRPr sz="450">
              <a:latin typeface="Arial Narrow"/>
              <a:cs typeface="Arial Narrow"/>
            </a:endParaRPr>
          </a:p>
        </p:txBody>
      </p:sp>
      <p:sp>
        <p:nvSpPr>
          <p:cNvPr id="109" name="object 109"/>
          <p:cNvSpPr txBox="1"/>
          <p:nvPr/>
        </p:nvSpPr>
        <p:spPr>
          <a:xfrm>
            <a:off x="1551203" y="2730672"/>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1</a:t>
            </a:r>
            <a:endParaRPr sz="450">
              <a:latin typeface="Arial Narrow"/>
              <a:cs typeface="Arial Narrow"/>
            </a:endParaRPr>
          </a:p>
        </p:txBody>
      </p:sp>
      <p:sp>
        <p:nvSpPr>
          <p:cNvPr id="110" name="object 110"/>
          <p:cNvSpPr txBox="1"/>
          <p:nvPr/>
        </p:nvSpPr>
        <p:spPr>
          <a:xfrm>
            <a:off x="2085765" y="2730672"/>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1</a:t>
            </a:r>
            <a:endParaRPr sz="450">
              <a:latin typeface="Arial Narrow"/>
              <a:cs typeface="Arial Narrow"/>
            </a:endParaRPr>
          </a:p>
        </p:txBody>
      </p:sp>
      <p:sp>
        <p:nvSpPr>
          <p:cNvPr id="111" name="object 111"/>
          <p:cNvSpPr txBox="1"/>
          <p:nvPr/>
        </p:nvSpPr>
        <p:spPr>
          <a:xfrm>
            <a:off x="3038958" y="2730672"/>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1</a:t>
            </a:r>
            <a:endParaRPr sz="450">
              <a:latin typeface="Arial Narrow"/>
              <a:cs typeface="Arial Narrow"/>
            </a:endParaRPr>
          </a:p>
        </p:txBody>
      </p:sp>
      <p:sp>
        <p:nvSpPr>
          <p:cNvPr id="112" name="object 112"/>
          <p:cNvSpPr txBox="1"/>
          <p:nvPr/>
        </p:nvSpPr>
        <p:spPr>
          <a:xfrm>
            <a:off x="3538303" y="2730672"/>
            <a:ext cx="38671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70.560.000</a:t>
            </a:r>
            <a:endParaRPr sz="450">
              <a:latin typeface="Arial Narrow"/>
              <a:cs typeface="Arial Narrow"/>
            </a:endParaRPr>
          </a:p>
        </p:txBody>
      </p:sp>
      <p:sp>
        <p:nvSpPr>
          <p:cNvPr id="113" name="object 113"/>
          <p:cNvSpPr txBox="1"/>
          <p:nvPr/>
        </p:nvSpPr>
        <p:spPr>
          <a:xfrm>
            <a:off x="4108216" y="2730672"/>
            <a:ext cx="38671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30.240.000</a:t>
            </a:r>
            <a:endParaRPr sz="450">
              <a:latin typeface="Arial Narrow"/>
              <a:cs typeface="Arial Narrow"/>
            </a:endParaRPr>
          </a:p>
        </p:txBody>
      </p:sp>
      <p:sp>
        <p:nvSpPr>
          <p:cNvPr id="114" name="object 114"/>
          <p:cNvSpPr txBox="1"/>
          <p:nvPr/>
        </p:nvSpPr>
        <p:spPr>
          <a:xfrm>
            <a:off x="4718453" y="2730672"/>
            <a:ext cx="42735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100.800.000</a:t>
            </a:r>
            <a:endParaRPr sz="450">
              <a:latin typeface="Arial Narrow"/>
              <a:cs typeface="Arial Narrow"/>
            </a:endParaRPr>
          </a:p>
        </p:txBody>
      </p:sp>
      <p:sp>
        <p:nvSpPr>
          <p:cNvPr id="115" name="object 115"/>
          <p:cNvSpPr txBox="1"/>
          <p:nvPr/>
        </p:nvSpPr>
        <p:spPr>
          <a:xfrm>
            <a:off x="6604609" y="2730672"/>
            <a:ext cx="386715" cy="99695"/>
          </a:xfrm>
          <a:prstGeom prst="rect">
            <a:avLst/>
          </a:prstGeom>
        </p:spPr>
        <p:txBody>
          <a:bodyPr vert="horz" wrap="square" lIns="0" tIns="17145" rIns="0" bIns="0" rtlCol="0">
            <a:spAutoFit/>
          </a:bodyPr>
          <a:lstStyle/>
          <a:p>
            <a:pPr marL="12700">
              <a:lnSpc>
                <a:spcPct val="100000"/>
              </a:lnSpc>
              <a:spcBef>
                <a:spcPts val="135"/>
              </a:spcBef>
            </a:pPr>
            <a:r>
              <a:rPr sz="450" spc="95" dirty="0">
                <a:latin typeface="Arial Narrow"/>
                <a:cs typeface="Arial Narrow"/>
              </a:rPr>
              <a:t>70.560.000</a:t>
            </a:r>
            <a:endParaRPr sz="450">
              <a:latin typeface="Arial Narrow"/>
              <a:cs typeface="Arial Narrow"/>
            </a:endParaRPr>
          </a:p>
        </p:txBody>
      </p:sp>
      <p:sp>
        <p:nvSpPr>
          <p:cNvPr id="116" name="object 116"/>
          <p:cNvSpPr txBox="1"/>
          <p:nvPr/>
        </p:nvSpPr>
        <p:spPr>
          <a:xfrm>
            <a:off x="9075799" y="2730672"/>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117" name="object 117"/>
          <p:cNvSpPr txBox="1"/>
          <p:nvPr/>
        </p:nvSpPr>
        <p:spPr>
          <a:xfrm>
            <a:off x="224845" y="2857702"/>
            <a:ext cx="106045" cy="99695"/>
          </a:xfrm>
          <a:prstGeom prst="rect">
            <a:avLst/>
          </a:prstGeom>
        </p:spPr>
        <p:txBody>
          <a:bodyPr vert="horz" wrap="square" lIns="0" tIns="17145" rIns="0" bIns="0" rtlCol="0">
            <a:spAutoFit/>
          </a:bodyPr>
          <a:lstStyle/>
          <a:p>
            <a:pPr marL="12700">
              <a:lnSpc>
                <a:spcPct val="100000"/>
              </a:lnSpc>
              <a:spcBef>
                <a:spcPts val="135"/>
              </a:spcBef>
            </a:pPr>
            <a:r>
              <a:rPr sz="450" spc="105" dirty="0">
                <a:latin typeface="Arial Narrow"/>
                <a:cs typeface="Arial Narrow"/>
              </a:rPr>
              <a:t>13</a:t>
            </a:r>
            <a:endParaRPr sz="450">
              <a:latin typeface="Arial Narrow"/>
              <a:cs typeface="Arial Narrow"/>
            </a:endParaRPr>
          </a:p>
        </p:txBody>
      </p:sp>
      <p:sp>
        <p:nvSpPr>
          <p:cNvPr id="118" name="object 118"/>
          <p:cNvSpPr txBox="1"/>
          <p:nvPr/>
        </p:nvSpPr>
        <p:spPr>
          <a:xfrm>
            <a:off x="492160" y="2857702"/>
            <a:ext cx="196850" cy="99695"/>
          </a:xfrm>
          <a:prstGeom prst="rect">
            <a:avLst/>
          </a:prstGeom>
        </p:spPr>
        <p:txBody>
          <a:bodyPr vert="horz" wrap="square" lIns="0" tIns="17145" rIns="0" bIns="0" rtlCol="0">
            <a:spAutoFit/>
          </a:bodyPr>
          <a:lstStyle/>
          <a:p>
            <a:pPr marL="12700">
              <a:lnSpc>
                <a:spcPct val="100000"/>
              </a:lnSpc>
              <a:spcBef>
                <a:spcPts val="135"/>
              </a:spcBef>
            </a:pPr>
            <a:r>
              <a:rPr sz="450" spc="145" dirty="0">
                <a:latin typeface="Arial Narrow"/>
                <a:cs typeface="Arial Narrow"/>
              </a:rPr>
              <a:t>O</a:t>
            </a:r>
            <a:r>
              <a:rPr sz="450" spc="10" dirty="0">
                <a:latin typeface="Arial Narrow"/>
                <a:cs typeface="Arial Narrow"/>
              </a:rPr>
              <a:t>t</a:t>
            </a:r>
            <a:r>
              <a:rPr sz="450" spc="70" dirty="0">
                <a:latin typeface="Arial Narrow"/>
                <a:cs typeface="Arial Narrow"/>
              </a:rPr>
              <a:t>r</a:t>
            </a:r>
            <a:r>
              <a:rPr sz="450" spc="105" dirty="0">
                <a:latin typeface="Arial Narrow"/>
                <a:cs typeface="Arial Narrow"/>
              </a:rPr>
              <a:t>o</a:t>
            </a:r>
            <a:r>
              <a:rPr sz="450" spc="90" dirty="0">
                <a:latin typeface="Arial Narrow"/>
                <a:cs typeface="Arial Narrow"/>
              </a:rPr>
              <a:t>s</a:t>
            </a:r>
            <a:endParaRPr sz="450">
              <a:latin typeface="Arial Narrow"/>
              <a:cs typeface="Arial Narrow"/>
            </a:endParaRPr>
          </a:p>
        </p:txBody>
      </p:sp>
      <p:sp>
        <p:nvSpPr>
          <p:cNvPr id="119" name="object 119"/>
          <p:cNvSpPr txBox="1"/>
          <p:nvPr/>
        </p:nvSpPr>
        <p:spPr>
          <a:xfrm>
            <a:off x="1551203" y="2857702"/>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2</a:t>
            </a:r>
            <a:endParaRPr sz="450">
              <a:latin typeface="Arial Narrow"/>
              <a:cs typeface="Arial Narrow"/>
            </a:endParaRPr>
          </a:p>
        </p:txBody>
      </p:sp>
      <p:sp>
        <p:nvSpPr>
          <p:cNvPr id="120" name="object 120"/>
          <p:cNvSpPr txBox="1"/>
          <p:nvPr/>
        </p:nvSpPr>
        <p:spPr>
          <a:xfrm>
            <a:off x="2085765" y="2857702"/>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2</a:t>
            </a:r>
            <a:endParaRPr sz="450">
              <a:latin typeface="Arial Narrow"/>
              <a:cs typeface="Arial Narrow"/>
            </a:endParaRPr>
          </a:p>
        </p:txBody>
      </p:sp>
      <p:sp>
        <p:nvSpPr>
          <p:cNvPr id="121" name="object 121"/>
          <p:cNvSpPr txBox="1"/>
          <p:nvPr/>
        </p:nvSpPr>
        <p:spPr>
          <a:xfrm>
            <a:off x="3038958" y="2857702"/>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2</a:t>
            </a:r>
            <a:endParaRPr sz="450">
              <a:latin typeface="Arial Narrow"/>
              <a:cs typeface="Arial Narrow"/>
            </a:endParaRPr>
          </a:p>
        </p:txBody>
      </p:sp>
      <p:sp>
        <p:nvSpPr>
          <p:cNvPr id="122" name="object 122"/>
          <p:cNvSpPr txBox="1"/>
          <p:nvPr/>
        </p:nvSpPr>
        <p:spPr>
          <a:xfrm>
            <a:off x="5081504" y="2857702"/>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123" name="object 123"/>
          <p:cNvSpPr txBox="1"/>
          <p:nvPr/>
        </p:nvSpPr>
        <p:spPr>
          <a:xfrm>
            <a:off x="6927336" y="2857702"/>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124" name="object 124"/>
          <p:cNvSpPr txBox="1"/>
          <p:nvPr/>
        </p:nvSpPr>
        <p:spPr>
          <a:xfrm>
            <a:off x="9075799" y="2857702"/>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125" name="object 125"/>
          <p:cNvSpPr txBox="1"/>
          <p:nvPr/>
        </p:nvSpPr>
        <p:spPr>
          <a:xfrm>
            <a:off x="3018796" y="2941115"/>
            <a:ext cx="106045" cy="99695"/>
          </a:xfrm>
          <a:prstGeom prst="rect">
            <a:avLst/>
          </a:prstGeom>
        </p:spPr>
        <p:txBody>
          <a:bodyPr vert="horz" wrap="square" lIns="0" tIns="17145" rIns="0" bIns="0" rtlCol="0">
            <a:spAutoFit/>
          </a:bodyPr>
          <a:lstStyle/>
          <a:p>
            <a:pPr marL="12700">
              <a:lnSpc>
                <a:spcPct val="100000"/>
              </a:lnSpc>
              <a:spcBef>
                <a:spcPts val="135"/>
              </a:spcBef>
            </a:pPr>
            <a:r>
              <a:rPr sz="450" b="1" spc="105" dirty="0">
                <a:solidFill>
                  <a:srgbClr val="FFFFFF"/>
                </a:solidFill>
                <a:latin typeface="Arial Narrow"/>
                <a:cs typeface="Arial Narrow"/>
              </a:rPr>
              <a:t>16</a:t>
            </a:r>
            <a:endParaRPr sz="450">
              <a:latin typeface="Arial Narrow"/>
              <a:cs typeface="Arial Narrow"/>
            </a:endParaRPr>
          </a:p>
        </p:txBody>
      </p:sp>
      <p:sp>
        <p:nvSpPr>
          <p:cNvPr id="126" name="object 126"/>
          <p:cNvSpPr txBox="1"/>
          <p:nvPr/>
        </p:nvSpPr>
        <p:spPr>
          <a:xfrm>
            <a:off x="3436915" y="2941115"/>
            <a:ext cx="487680" cy="99695"/>
          </a:xfrm>
          <a:prstGeom prst="rect">
            <a:avLst/>
          </a:prstGeom>
        </p:spPr>
        <p:txBody>
          <a:bodyPr vert="horz" wrap="square" lIns="0" tIns="17145" rIns="0" bIns="0" rtlCol="0">
            <a:spAutoFit/>
          </a:bodyPr>
          <a:lstStyle/>
          <a:p>
            <a:pPr marL="12700">
              <a:lnSpc>
                <a:spcPct val="100000"/>
              </a:lnSpc>
              <a:spcBef>
                <a:spcPts val="135"/>
              </a:spcBef>
            </a:pPr>
            <a:r>
              <a:rPr sz="450" b="1" spc="90" dirty="0">
                <a:solidFill>
                  <a:srgbClr val="FFFFFF"/>
                </a:solidFill>
                <a:latin typeface="Arial Narrow"/>
                <a:cs typeface="Arial Narrow"/>
              </a:rPr>
              <a:t>1.172.997.171</a:t>
            </a:r>
            <a:endParaRPr sz="450">
              <a:latin typeface="Arial Narrow"/>
              <a:cs typeface="Arial Narrow"/>
            </a:endParaRPr>
          </a:p>
        </p:txBody>
      </p:sp>
      <p:sp>
        <p:nvSpPr>
          <p:cNvPr id="127" name="object 127"/>
          <p:cNvSpPr txBox="1"/>
          <p:nvPr/>
        </p:nvSpPr>
        <p:spPr>
          <a:xfrm>
            <a:off x="4067025" y="2941115"/>
            <a:ext cx="427355" cy="99695"/>
          </a:xfrm>
          <a:prstGeom prst="rect">
            <a:avLst/>
          </a:prstGeom>
        </p:spPr>
        <p:txBody>
          <a:bodyPr vert="horz" wrap="square" lIns="0" tIns="17145" rIns="0" bIns="0" rtlCol="0">
            <a:spAutoFit/>
          </a:bodyPr>
          <a:lstStyle/>
          <a:p>
            <a:pPr marL="12700">
              <a:lnSpc>
                <a:spcPct val="100000"/>
              </a:lnSpc>
              <a:spcBef>
                <a:spcPts val="135"/>
              </a:spcBef>
            </a:pPr>
            <a:r>
              <a:rPr sz="450" b="1" spc="95" dirty="0">
                <a:solidFill>
                  <a:srgbClr val="FFFFFF"/>
                </a:solidFill>
                <a:latin typeface="Arial Narrow"/>
                <a:cs typeface="Arial Narrow"/>
              </a:rPr>
              <a:t>523.703.231</a:t>
            </a:r>
            <a:endParaRPr sz="450">
              <a:latin typeface="Arial Narrow"/>
              <a:cs typeface="Arial Narrow"/>
            </a:endParaRPr>
          </a:p>
        </p:txBody>
      </p:sp>
      <p:sp>
        <p:nvSpPr>
          <p:cNvPr id="128" name="object 128"/>
          <p:cNvSpPr txBox="1"/>
          <p:nvPr/>
        </p:nvSpPr>
        <p:spPr>
          <a:xfrm>
            <a:off x="4657833" y="2941115"/>
            <a:ext cx="487045" cy="99695"/>
          </a:xfrm>
          <a:prstGeom prst="rect">
            <a:avLst/>
          </a:prstGeom>
        </p:spPr>
        <p:txBody>
          <a:bodyPr vert="horz" wrap="square" lIns="0" tIns="17145" rIns="0" bIns="0" rtlCol="0">
            <a:spAutoFit/>
          </a:bodyPr>
          <a:lstStyle/>
          <a:p>
            <a:pPr marL="12700">
              <a:lnSpc>
                <a:spcPct val="100000"/>
              </a:lnSpc>
              <a:spcBef>
                <a:spcPts val="135"/>
              </a:spcBef>
            </a:pPr>
            <a:r>
              <a:rPr sz="450" b="1" spc="90" dirty="0">
                <a:solidFill>
                  <a:srgbClr val="FFFFFF"/>
                </a:solidFill>
                <a:latin typeface="Arial Narrow"/>
                <a:cs typeface="Arial Narrow"/>
              </a:rPr>
              <a:t>1.696.700.402</a:t>
            </a:r>
            <a:endParaRPr sz="450">
              <a:latin typeface="Arial Narrow"/>
              <a:cs typeface="Arial Narrow"/>
            </a:endParaRPr>
          </a:p>
        </p:txBody>
      </p:sp>
      <p:sp>
        <p:nvSpPr>
          <p:cNvPr id="129" name="object 129"/>
          <p:cNvSpPr txBox="1"/>
          <p:nvPr/>
        </p:nvSpPr>
        <p:spPr>
          <a:xfrm>
            <a:off x="5499932" y="2941115"/>
            <a:ext cx="48895" cy="99695"/>
          </a:xfrm>
          <a:prstGeom prst="rect">
            <a:avLst/>
          </a:prstGeom>
        </p:spPr>
        <p:txBody>
          <a:bodyPr vert="horz" wrap="square" lIns="0" tIns="17145" rIns="0" bIns="0" rtlCol="0">
            <a:spAutoFit/>
          </a:bodyPr>
          <a:lstStyle/>
          <a:p>
            <a:pPr marL="12700">
              <a:lnSpc>
                <a:spcPct val="100000"/>
              </a:lnSpc>
              <a:spcBef>
                <a:spcPts val="135"/>
              </a:spcBef>
            </a:pPr>
            <a:r>
              <a:rPr sz="450" b="1" spc="60" dirty="0">
                <a:solidFill>
                  <a:srgbClr val="FFFFFF"/>
                </a:solidFill>
                <a:latin typeface="Arial Narrow"/>
                <a:cs typeface="Arial Narrow"/>
              </a:rPr>
              <a:t>-</a:t>
            </a:r>
            <a:endParaRPr sz="450">
              <a:latin typeface="Arial Narrow"/>
              <a:cs typeface="Arial Narrow"/>
            </a:endParaRPr>
          </a:p>
        </p:txBody>
      </p:sp>
      <p:sp>
        <p:nvSpPr>
          <p:cNvPr id="130" name="object 130"/>
          <p:cNvSpPr txBox="1"/>
          <p:nvPr/>
        </p:nvSpPr>
        <p:spPr>
          <a:xfrm>
            <a:off x="5918429" y="2941115"/>
            <a:ext cx="48895" cy="99695"/>
          </a:xfrm>
          <a:prstGeom prst="rect">
            <a:avLst/>
          </a:prstGeom>
        </p:spPr>
        <p:txBody>
          <a:bodyPr vert="horz" wrap="square" lIns="0" tIns="17145" rIns="0" bIns="0" rtlCol="0">
            <a:spAutoFit/>
          </a:bodyPr>
          <a:lstStyle/>
          <a:p>
            <a:pPr marL="12700">
              <a:lnSpc>
                <a:spcPct val="100000"/>
              </a:lnSpc>
              <a:spcBef>
                <a:spcPts val="135"/>
              </a:spcBef>
            </a:pPr>
            <a:r>
              <a:rPr sz="450" b="1" spc="60" dirty="0">
                <a:solidFill>
                  <a:srgbClr val="FFFFFF"/>
                </a:solidFill>
                <a:latin typeface="Arial Narrow"/>
                <a:cs typeface="Arial Narrow"/>
              </a:rPr>
              <a:t>-</a:t>
            </a:r>
            <a:endParaRPr sz="450">
              <a:latin typeface="Arial Narrow"/>
              <a:cs typeface="Arial Narrow"/>
            </a:endParaRPr>
          </a:p>
        </p:txBody>
      </p:sp>
      <p:sp>
        <p:nvSpPr>
          <p:cNvPr id="131" name="object 131"/>
          <p:cNvSpPr txBox="1"/>
          <p:nvPr/>
        </p:nvSpPr>
        <p:spPr>
          <a:xfrm>
            <a:off x="6337126" y="2941115"/>
            <a:ext cx="653415" cy="99695"/>
          </a:xfrm>
          <a:prstGeom prst="rect">
            <a:avLst/>
          </a:prstGeom>
        </p:spPr>
        <p:txBody>
          <a:bodyPr vert="horz" wrap="square" lIns="0" tIns="17145" rIns="0" bIns="0" rtlCol="0">
            <a:spAutoFit/>
          </a:bodyPr>
          <a:lstStyle/>
          <a:p>
            <a:pPr marL="12700">
              <a:lnSpc>
                <a:spcPct val="100000"/>
              </a:lnSpc>
              <a:spcBef>
                <a:spcPts val="135"/>
              </a:spcBef>
              <a:tabLst>
                <a:tab pos="178435" algn="l"/>
              </a:tabLst>
            </a:pPr>
            <a:r>
              <a:rPr sz="450" b="1" spc="60" dirty="0">
                <a:solidFill>
                  <a:srgbClr val="FFFFFF"/>
                </a:solidFill>
                <a:latin typeface="Arial Narrow"/>
                <a:cs typeface="Arial Narrow"/>
              </a:rPr>
              <a:t>-	</a:t>
            </a:r>
            <a:r>
              <a:rPr sz="450" b="1" spc="90" dirty="0">
                <a:solidFill>
                  <a:srgbClr val="FFFFFF"/>
                </a:solidFill>
                <a:latin typeface="Arial Narrow"/>
                <a:cs typeface="Arial Narrow"/>
              </a:rPr>
              <a:t>1.172.997.171</a:t>
            </a:r>
            <a:endParaRPr sz="450">
              <a:latin typeface="Arial Narrow"/>
              <a:cs typeface="Arial Narrow"/>
            </a:endParaRPr>
          </a:p>
        </p:txBody>
      </p:sp>
      <p:sp>
        <p:nvSpPr>
          <p:cNvPr id="132" name="object 132"/>
          <p:cNvSpPr txBox="1"/>
          <p:nvPr/>
        </p:nvSpPr>
        <p:spPr>
          <a:xfrm>
            <a:off x="7204765" y="2941115"/>
            <a:ext cx="64769" cy="99695"/>
          </a:xfrm>
          <a:prstGeom prst="rect">
            <a:avLst/>
          </a:prstGeom>
        </p:spPr>
        <p:txBody>
          <a:bodyPr vert="horz" wrap="square" lIns="0" tIns="17145" rIns="0" bIns="0" rtlCol="0">
            <a:spAutoFit/>
          </a:bodyPr>
          <a:lstStyle/>
          <a:p>
            <a:pPr marL="12700">
              <a:lnSpc>
                <a:spcPct val="100000"/>
              </a:lnSpc>
              <a:spcBef>
                <a:spcPts val="135"/>
              </a:spcBef>
            </a:pPr>
            <a:r>
              <a:rPr sz="450" b="1" spc="100" dirty="0">
                <a:solidFill>
                  <a:srgbClr val="FFFFFF"/>
                </a:solidFill>
                <a:latin typeface="Arial Narrow"/>
                <a:cs typeface="Arial Narrow"/>
              </a:rPr>
              <a:t>3</a:t>
            </a:r>
            <a:endParaRPr sz="450">
              <a:latin typeface="Arial Narrow"/>
              <a:cs typeface="Arial Narrow"/>
            </a:endParaRPr>
          </a:p>
        </p:txBody>
      </p:sp>
      <p:sp>
        <p:nvSpPr>
          <p:cNvPr id="133" name="object 133"/>
          <p:cNvSpPr txBox="1"/>
          <p:nvPr/>
        </p:nvSpPr>
        <p:spPr>
          <a:xfrm>
            <a:off x="7567550" y="2941115"/>
            <a:ext cx="1027430" cy="99695"/>
          </a:xfrm>
          <a:prstGeom prst="rect">
            <a:avLst/>
          </a:prstGeom>
        </p:spPr>
        <p:txBody>
          <a:bodyPr vert="horz" wrap="square" lIns="0" tIns="17145" rIns="0" bIns="0" rtlCol="0">
            <a:spAutoFit/>
          </a:bodyPr>
          <a:lstStyle/>
          <a:p>
            <a:pPr marL="12700">
              <a:lnSpc>
                <a:spcPct val="100000"/>
              </a:lnSpc>
              <a:spcBef>
                <a:spcPts val="135"/>
              </a:spcBef>
              <a:tabLst>
                <a:tab pos="612140" algn="l"/>
              </a:tabLst>
            </a:pPr>
            <a:r>
              <a:rPr sz="450" b="1" spc="90" dirty="0">
                <a:solidFill>
                  <a:srgbClr val="FFFFFF"/>
                </a:solidFill>
                <a:latin typeface="Arial Narrow"/>
                <a:cs typeface="Arial Narrow"/>
              </a:rPr>
              <a:t>1.105.844.014	</a:t>
            </a:r>
            <a:r>
              <a:rPr sz="450" b="1" spc="95" dirty="0">
                <a:solidFill>
                  <a:srgbClr val="FFFFFF"/>
                </a:solidFill>
                <a:latin typeface="Arial Narrow"/>
                <a:cs typeface="Arial Narrow"/>
              </a:rPr>
              <a:t>385.000.000</a:t>
            </a:r>
            <a:endParaRPr sz="450">
              <a:latin typeface="Arial Narrow"/>
              <a:cs typeface="Arial Narrow"/>
            </a:endParaRPr>
          </a:p>
        </p:txBody>
      </p:sp>
      <p:sp>
        <p:nvSpPr>
          <p:cNvPr id="134" name="object 134"/>
          <p:cNvSpPr txBox="1"/>
          <p:nvPr/>
        </p:nvSpPr>
        <p:spPr>
          <a:xfrm>
            <a:off x="8712305" y="2941115"/>
            <a:ext cx="427355" cy="99695"/>
          </a:xfrm>
          <a:prstGeom prst="rect">
            <a:avLst/>
          </a:prstGeom>
        </p:spPr>
        <p:txBody>
          <a:bodyPr vert="horz" wrap="square" lIns="0" tIns="17145" rIns="0" bIns="0" rtlCol="0">
            <a:spAutoFit/>
          </a:bodyPr>
          <a:lstStyle/>
          <a:p>
            <a:pPr marL="12700">
              <a:lnSpc>
                <a:spcPct val="100000"/>
              </a:lnSpc>
              <a:spcBef>
                <a:spcPts val="135"/>
              </a:spcBef>
            </a:pPr>
            <a:r>
              <a:rPr sz="450" b="1" spc="95" dirty="0">
                <a:solidFill>
                  <a:srgbClr val="FFFFFF"/>
                </a:solidFill>
                <a:latin typeface="Arial Narrow"/>
                <a:cs typeface="Arial Narrow"/>
              </a:rPr>
              <a:t>720.844.014</a:t>
            </a:r>
            <a:endParaRPr sz="450">
              <a:latin typeface="Arial Narrow"/>
              <a:cs typeface="Arial Narrow"/>
            </a:endParaRPr>
          </a:p>
        </p:txBody>
      </p:sp>
      <p:sp>
        <p:nvSpPr>
          <p:cNvPr id="135" name="object 135"/>
          <p:cNvSpPr txBox="1"/>
          <p:nvPr/>
        </p:nvSpPr>
        <p:spPr>
          <a:xfrm>
            <a:off x="63381" y="3548847"/>
            <a:ext cx="422909" cy="192405"/>
          </a:xfrm>
          <a:prstGeom prst="rect">
            <a:avLst/>
          </a:prstGeom>
        </p:spPr>
        <p:txBody>
          <a:bodyPr vert="horz" wrap="square" lIns="0" tIns="11430" rIns="0" bIns="0" rtlCol="0">
            <a:spAutoFit/>
          </a:bodyPr>
          <a:lstStyle/>
          <a:p>
            <a:pPr marL="12700" marR="5080" indent="55244">
              <a:lnSpc>
                <a:spcPct val="121600"/>
              </a:lnSpc>
              <a:spcBef>
                <a:spcPts val="90"/>
              </a:spcBef>
            </a:pPr>
            <a:r>
              <a:rPr sz="450" b="1" spc="120" dirty="0">
                <a:solidFill>
                  <a:srgbClr val="FFFFFF"/>
                </a:solidFill>
                <a:latin typeface="Arial Narrow"/>
                <a:cs typeface="Arial Narrow"/>
              </a:rPr>
              <a:t>CODIGO  </a:t>
            </a:r>
            <a:r>
              <a:rPr sz="450" b="1" spc="125" dirty="0">
                <a:solidFill>
                  <a:srgbClr val="FFFFFF"/>
                </a:solidFill>
                <a:latin typeface="Arial Narrow"/>
                <a:cs typeface="Arial Narrow"/>
              </a:rPr>
              <a:t>C</a:t>
            </a:r>
            <a:r>
              <a:rPr sz="450" b="1" spc="145" dirty="0">
                <a:solidFill>
                  <a:srgbClr val="FFFFFF"/>
                </a:solidFill>
                <a:latin typeface="Arial Narrow"/>
                <a:cs typeface="Arial Narrow"/>
              </a:rPr>
              <a:t>O</a:t>
            </a:r>
            <a:r>
              <a:rPr sz="450" b="1" spc="125" dirty="0">
                <a:solidFill>
                  <a:srgbClr val="FFFFFF"/>
                </a:solidFill>
                <a:latin typeface="Arial Narrow"/>
                <a:cs typeface="Arial Narrow"/>
              </a:rPr>
              <a:t>NC</a:t>
            </a:r>
            <a:r>
              <a:rPr sz="450" b="1" spc="105" dirty="0">
                <a:solidFill>
                  <a:srgbClr val="FFFFFF"/>
                </a:solidFill>
                <a:latin typeface="Arial Narrow"/>
                <a:cs typeface="Arial Narrow"/>
              </a:rPr>
              <a:t>EP</a:t>
            </a:r>
            <a:r>
              <a:rPr sz="450" b="1" spc="125" dirty="0">
                <a:solidFill>
                  <a:srgbClr val="FFFFFF"/>
                </a:solidFill>
                <a:latin typeface="Arial Narrow"/>
                <a:cs typeface="Arial Narrow"/>
              </a:rPr>
              <a:t>T</a:t>
            </a:r>
            <a:r>
              <a:rPr sz="450" b="1" spc="140" dirty="0">
                <a:solidFill>
                  <a:srgbClr val="FFFFFF"/>
                </a:solidFill>
                <a:latin typeface="Arial Narrow"/>
                <a:cs typeface="Arial Narrow"/>
              </a:rPr>
              <a:t>O</a:t>
            </a:r>
            <a:endParaRPr sz="450">
              <a:latin typeface="Arial Narrow"/>
              <a:cs typeface="Arial Narrow"/>
            </a:endParaRPr>
          </a:p>
        </p:txBody>
      </p:sp>
      <p:sp>
        <p:nvSpPr>
          <p:cNvPr id="136" name="object 136"/>
          <p:cNvSpPr txBox="1"/>
          <p:nvPr/>
        </p:nvSpPr>
        <p:spPr>
          <a:xfrm>
            <a:off x="63381" y="3837771"/>
            <a:ext cx="225425" cy="99695"/>
          </a:xfrm>
          <a:prstGeom prst="rect">
            <a:avLst/>
          </a:prstGeom>
        </p:spPr>
        <p:txBody>
          <a:bodyPr vert="horz" wrap="square" lIns="0" tIns="17145" rIns="0" bIns="0" rtlCol="0">
            <a:spAutoFit/>
          </a:bodyPr>
          <a:lstStyle/>
          <a:p>
            <a:pPr marL="12700">
              <a:lnSpc>
                <a:spcPct val="100000"/>
              </a:lnSpc>
              <a:spcBef>
                <a:spcPts val="135"/>
              </a:spcBef>
            </a:pPr>
            <a:r>
              <a:rPr sz="450" spc="105" dirty="0">
                <a:latin typeface="Arial Narrow"/>
                <a:cs typeface="Arial Narrow"/>
              </a:rPr>
              <a:t>2</a:t>
            </a:r>
            <a:r>
              <a:rPr sz="450" spc="50" dirty="0">
                <a:latin typeface="Arial Narrow"/>
                <a:cs typeface="Arial Narrow"/>
              </a:rPr>
              <a:t>.</a:t>
            </a:r>
            <a:r>
              <a:rPr sz="450" spc="105" dirty="0">
                <a:latin typeface="Arial Narrow"/>
                <a:cs typeface="Arial Narrow"/>
              </a:rPr>
              <a:t>4</a:t>
            </a:r>
            <a:r>
              <a:rPr sz="450" spc="50" dirty="0">
                <a:latin typeface="Arial Narrow"/>
                <a:cs typeface="Arial Narrow"/>
              </a:rPr>
              <a:t>.</a:t>
            </a:r>
            <a:r>
              <a:rPr sz="450" spc="105" dirty="0">
                <a:latin typeface="Arial Narrow"/>
                <a:cs typeface="Arial Narrow"/>
              </a:rPr>
              <a:t>6</a:t>
            </a:r>
            <a:r>
              <a:rPr sz="450" spc="100" dirty="0">
                <a:latin typeface="Arial Narrow"/>
                <a:cs typeface="Arial Narrow"/>
              </a:rPr>
              <a:t>0</a:t>
            </a:r>
            <a:endParaRPr sz="450">
              <a:latin typeface="Arial Narrow"/>
              <a:cs typeface="Arial Narrow"/>
            </a:endParaRPr>
          </a:p>
        </p:txBody>
      </p:sp>
      <p:sp>
        <p:nvSpPr>
          <p:cNvPr id="137" name="object 137"/>
          <p:cNvSpPr txBox="1"/>
          <p:nvPr/>
        </p:nvSpPr>
        <p:spPr>
          <a:xfrm>
            <a:off x="451441" y="3598169"/>
            <a:ext cx="2922905" cy="339090"/>
          </a:xfrm>
          <a:prstGeom prst="rect">
            <a:avLst/>
          </a:prstGeom>
        </p:spPr>
        <p:txBody>
          <a:bodyPr vert="horz" wrap="square" lIns="0" tIns="17145" rIns="0" bIns="0" rtlCol="0">
            <a:spAutoFit/>
          </a:bodyPr>
          <a:lstStyle/>
          <a:p>
            <a:pPr marL="63500">
              <a:lnSpc>
                <a:spcPts val="440"/>
              </a:lnSpc>
              <a:spcBef>
                <a:spcPts val="135"/>
              </a:spcBef>
            </a:pPr>
            <a:r>
              <a:rPr sz="450" b="1" spc="130" dirty="0">
                <a:solidFill>
                  <a:srgbClr val="FFFFFF"/>
                </a:solidFill>
                <a:latin typeface="Arial Narrow"/>
                <a:cs typeface="Arial Narrow"/>
              </a:rPr>
              <a:t>NOMBRE_CONCEPTO </a:t>
            </a:r>
            <a:r>
              <a:rPr sz="450" b="1" spc="125" dirty="0">
                <a:solidFill>
                  <a:srgbClr val="FFFFFF"/>
                </a:solidFill>
                <a:latin typeface="Arial Narrow"/>
                <a:cs typeface="Arial Narrow"/>
              </a:rPr>
              <a:t>SALDO </a:t>
            </a:r>
            <a:r>
              <a:rPr sz="450" b="1" spc="90" dirty="0">
                <a:solidFill>
                  <a:srgbClr val="FFFFFF"/>
                </a:solidFill>
                <a:latin typeface="Arial Narrow"/>
                <a:cs typeface="Arial Narrow"/>
              </a:rPr>
              <a:t>INICIAL </a:t>
            </a:r>
            <a:r>
              <a:rPr sz="675" b="1" spc="187" baseline="37037" dirty="0">
                <a:solidFill>
                  <a:srgbClr val="FFFFFF"/>
                </a:solidFill>
                <a:latin typeface="Arial Narrow"/>
                <a:cs typeface="Arial Narrow"/>
              </a:rPr>
              <a:t>MOVIMIENTO </a:t>
            </a:r>
            <a:r>
              <a:rPr sz="675" b="1" spc="179" baseline="37037" dirty="0">
                <a:solidFill>
                  <a:srgbClr val="FFFFFF"/>
                </a:solidFill>
                <a:latin typeface="Arial Narrow"/>
                <a:cs typeface="Arial Narrow"/>
              </a:rPr>
              <a:t>MOVIMIENT </a:t>
            </a:r>
            <a:r>
              <a:rPr sz="450" b="1" spc="125" dirty="0">
                <a:solidFill>
                  <a:srgbClr val="FFFFFF"/>
                </a:solidFill>
                <a:latin typeface="Arial Narrow"/>
                <a:cs typeface="Arial Narrow"/>
              </a:rPr>
              <a:t>SALDO</a:t>
            </a:r>
            <a:r>
              <a:rPr sz="450" b="1" spc="15" dirty="0">
                <a:solidFill>
                  <a:srgbClr val="FFFFFF"/>
                </a:solidFill>
                <a:latin typeface="Arial Narrow"/>
                <a:cs typeface="Arial Narrow"/>
              </a:rPr>
              <a:t> </a:t>
            </a:r>
            <a:r>
              <a:rPr sz="450" b="1" spc="105" dirty="0">
                <a:solidFill>
                  <a:srgbClr val="FFFFFF"/>
                </a:solidFill>
                <a:latin typeface="Arial Narrow"/>
                <a:cs typeface="Arial Narrow"/>
              </a:rPr>
              <a:t>FINAL</a:t>
            </a:r>
            <a:endParaRPr sz="450">
              <a:latin typeface="Arial Narrow"/>
              <a:cs typeface="Arial Narrow"/>
            </a:endParaRPr>
          </a:p>
          <a:p>
            <a:pPr marL="1530350">
              <a:lnSpc>
                <a:spcPts val="440"/>
              </a:lnSpc>
              <a:tabLst>
                <a:tab pos="1944370" algn="l"/>
              </a:tabLst>
            </a:pPr>
            <a:r>
              <a:rPr sz="450" b="1" spc="110" dirty="0">
                <a:solidFill>
                  <a:srgbClr val="FFFFFF"/>
                </a:solidFill>
                <a:latin typeface="Arial Narrow"/>
                <a:cs typeface="Arial Narrow"/>
              </a:rPr>
              <a:t>DEBITO	</a:t>
            </a:r>
            <a:r>
              <a:rPr sz="450" b="1" spc="140" dirty="0">
                <a:solidFill>
                  <a:srgbClr val="FFFFFF"/>
                </a:solidFill>
                <a:latin typeface="Arial Narrow"/>
                <a:cs typeface="Arial Narrow"/>
              </a:rPr>
              <a:t>O</a:t>
            </a:r>
            <a:r>
              <a:rPr sz="450" b="1" spc="50" dirty="0">
                <a:solidFill>
                  <a:srgbClr val="FFFFFF"/>
                </a:solidFill>
                <a:latin typeface="Arial Narrow"/>
                <a:cs typeface="Arial Narrow"/>
              </a:rPr>
              <a:t> </a:t>
            </a:r>
            <a:r>
              <a:rPr sz="450" b="1" spc="114" dirty="0">
                <a:solidFill>
                  <a:srgbClr val="FFFFFF"/>
                </a:solidFill>
                <a:latin typeface="Arial Narrow"/>
                <a:cs typeface="Arial Narrow"/>
              </a:rPr>
              <a:t>CREDITO</a:t>
            </a:r>
            <a:endParaRPr sz="450">
              <a:latin typeface="Arial Narrow"/>
              <a:cs typeface="Arial Narrow"/>
            </a:endParaRPr>
          </a:p>
          <a:p>
            <a:pPr>
              <a:lnSpc>
                <a:spcPct val="100000"/>
              </a:lnSpc>
            </a:pPr>
            <a:endParaRPr sz="500">
              <a:latin typeface="Times New Roman"/>
              <a:cs typeface="Times New Roman"/>
            </a:endParaRPr>
          </a:p>
          <a:p>
            <a:pPr marL="53340">
              <a:lnSpc>
                <a:spcPct val="100000"/>
              </a:lnSpc>
              <a:spcBef>
                <a:spcPts val="430"/>
              </a:spcBef>
              <a:tabLst>
                <a:tab pos="1001394" algn="l"/>
                <a:tab pos="1540510" algn="l"/>
              </a:tabLst>
            </a:pPr>
            <a:r>
              <a:rPr sz="450" spc="110" dirty="0">
                <a:latin typeface="Arial Narrow"/>
                <a:cs typeface="Arial Narrow"/>
              </a:rPr>
              <a:t>CRÉDITOS</a:t>
            </a:r>
            <a:r>
              <a:rPr sz="450" spc="60" dirty="0">
                <a:latin typeface="Arial Narrow"/>
                <a:cs typeface="Arial Narrow"/>
              </a:rPr>
              <a:t> </a:t>
            </a:r>
            <a:r>
              <a:rPr sz="450" spc="90" dirty="0">
                <a:latin typeface="Arial Narrow"/>
                <a:cs typeface="Arial Narrow"/>
              </a:rPr>
              <a:t>JUDICIALES	</a:t>
            </a:r>
            <a:r>
              <a:rPr sz="450" spc="95" dirty="0">
                <a:latin typeface="Arial Narrow"/>
                <a:cs typeface="Arial Narrow"/>
              </a:rPr>
              <a:t>719.039.223	10.000.000 11.804.791</a:t>
            </a:r>
            <a:r>
              <a:rPr sz="450" spc="200" dirty="0">
                <a:latin typeface="Arial Narrow"/>
                <a:cs typeface="Arial Narrow"/>
              </a:rPr>
              <a:t> </a:t>
            </a:r>
            <a:r>
              <a:rPr sz="450" b="1" spc="95" dirty="0">
                <a:latin typeface="Arial Narrow"/>
                <a:cs typeface="Arial Narrow"/>
              </a:rPr>
              <a:t>720.844.014</a:t>
            </a:r>
            <a:endParaRPr sz="450">
              <a:latin typeface="Arial Narrow"/>
              <a:cs typeface="Arial Narrow"/>
            </a:endParaRPr>
          </a:p>
        </p:txBody>
      </p:sp>
      <p:sp>
        <p:nvSpPr>
          <p:cNvPr id="138" name="object 138"/>
          <p:cNvSpPr txBox="1"/>
          <p:nvPr/>
        </p:nvSpPr>
        <p:spPr>
          <a:xfrm>
            <a:off x="63381" y="4088252"/>
            <a:ext cx="225425" cy="99695"/>
          </a:xfrm>
          <a:prstGeom prst="rect">
            <a:avLst/>
          </a:prstGeom>
        </p:spPr>
        <p:txBody>
          <a:bodyPr vert="horz" wrap="square" lIns="0" tIns="17145" rIns="0" bIns="0" rtlCol="0">
            <a:spAutoFit/>
          </a:bodyPr>
          <a:lstStyle/>
          <a:p>
            <a:pPr marL="12700">
              <a:lnSpc>
                <a:spcPct val="100000"/>
              </a:lnSpc>
              <a:spcBef>
                <a:spcPts val="135"/>
              </a:spcBef>
            </a:pPr>
            <a:r>
              <a:rPr sz="450" spc="105" dirty="0">
                <a:latin typeface="Arial Narrow"/>
                <a:cs typeface="Arial Narrow"/>
              </a:rPr>
              <a:t>2</a:t>
            </a:r>
            <a:r>
              <a:rPr sz="450" spc="50" dirty="0">
                <a:latin typeface="Arial Narrow"/>
                <a:cs typeface="Arial Narrow"/>
              </a:rPr>
              <a:t>.</a:t>
            </a:r>
            <a:r>
              <a:rPr sz="450" spc="105" dirty="0">
                <a:latin typeface="Arial Narrow"/>
                <a:cs typeface="Arial Narrow"/>
              </a:rPr>
              <a:t>7</a:t>
            </a:r>
            <a:r>
              <a:rPr sz="450" spc="50" dirty="0">
                <a:latin typeface="Arial Narrow"/>
                <a:cs typeface="Arial Narrow"/>
              </a:rPr>
              <a:t>.</a:t>
            </a:r>
            <a:r>
              <a:rPr sz="450" spc="105" dirty="0">
                <a:latin typeface="Arial Narrow"/>
                <a:cs typeface="Arial Narrow"/>
              </a:rPr>
              <a:t>0</a:t>
            </a:r>
            <a:r>
              <a:rPr sz="450" spc="100" dirty="0">
                <a:latin typeface="Arial Narrow"/>
                <a:cs typeface="Arial Narrow"/>
              </a:rPr>
              <a:t>1</a:t>
            </a:r>
            <a:endParaRPr sz="450">
              <a:latin typeface="Arial Narrow"/>
              <a:cs typeface="Arial Narrow"/>
            </a:endParaRPr>
          </a:p>
        </p:txBody>
      </p:sp>
      <p:sp>
        <p:nvSpPr>
          <p:cNvPr id="139" name="object 139"/>
          <p:cNvSpPr txBox="1"/>
          <p:nvPr/>
        </p:nvSpPr>
        <p:spPr>
          <a:xfrm>
            <a:off x="492160" y="4088252"/>
            <a:ext cx="797560" cy="99695"/>
          </a:xfrm>
          <a:prstGeom prst="rect">
            <a:avLst/>
          </a:prstGeom>
        </p:spPr>
        <p:txBody>
          <a:bodyPr vert="horz" wrap="square" lIns="0" tIns="17145" rIns="0" bIns="0" rtlCol="0">
            <a:spAutoFit/>
          </a:bodyPr>
          <a:lstStyle/>
          <a:p>
            <a:pPr marL="12700">
              <a:lnSpc>
                <a:spcPct val="100000"/>
              </a:lnSpc>
              <a:spcBef>
                <a:spcPts val="135"/>
              </a:spcBef>
            </a:pPr>
            <a:r>
              <a:rPr sz="450" spc="85" dirty="0">
                <a:latin typeface="Arial Narrow"/>
                <a:cs typeface="Arial Narrow"/>
              </a:rPr>
              <a:t>LITIGIOS </a:t>
            </a:r>
            <a:r>
              <a:rPr sz="450" spc="120" dirty="0">
                <a:latin typeface="Arial Narrow"/>
                <a:cs typeface="Arial Narrow"/>
              </a:rPr>
              <a:t>Y</a:t>
            </a:r>
            <a:r>
              <a:rPr sz="450" spc="-45" dirty="0">
                <a:latin typeface="Arial Narrow"/>
                <a:cs typeface="Arial Narrow"/>
              </a:rPr>
              <a:t> </a:t>
            </a:r>
            <a:r>
              <a:rPr sz="450" spc="125" dirty="0">
                <a:latin typeface="Arial Narrow"/>
                <a:cs typeface="Arial Narrow"/>
              </a:rPr>
              <a:t>DEMANDAS</a:t>
            </a:r>
            <a:endParaRPr sz="450">
              <a:latin typeface="Arial Narrow"/>
              <a:cs typeface="Arial Narrow"/>
            </a:endParaRPr>
          </a:p>
        </p:txBody>
      </p:sp>
      <p:sp>
        <p:nvSpPr>
          <p:cNvPr id="140" name="object 140"/>
          <p:cNvSpPr txBox="1"/>
          <p:nvPr/>
        </p:nvSpPr>
        <p:spPr>
          <a:xfrm>
            <a:off x="1379624" y="4088252"/>
            <a:ext cx="986790" cy="99695"/>
          </a:xfrm>
          <a:prstGeom prst="rect">
            <a:avLst/>
          </a:prstGeom>
        </p:spPr>
        <p:txBody>
          <a:bodyPr vert="horz" wrap="square" lIns="0" tIns="17145" rIns="0" bIns="0" rtlCol="0">
            <a:spAutoFit/>
          </a:bodyPr>
          <a:lstStyle/>
          <a:p>
            <a:pPr marL="12700">
              <a:lnSpc>
                <a:spcPct val="100000"/>
              </a:lnSpc>
              <a:spcBef>
                <a:spcPts val="135"/>
              </a:spcBef>
            </a:pPr>
            <a:r>
              <a:rPr sz="450" spc="90" dirty="0">
                <a:latin typeface="Arial Narrow"/>
                <a:cs typeface="Arial Narrow"/>
              </a:rPr>
              <a:t>2.386.586.891</a:t>
            </a:r>
            <a:r>
              <a:rPr sz="450" spc="190" dirty="0">
                <a:latin typeface="Arial Narrow"/>
                <a:cs typeface="Arial Narrow"/>
              </a:rPr>
              <a:t> </a:t>
            </a:r>
            <a:r>
              <a:rPr sz="450" spc="90" dirty="0">
                <a:latin typeface="Arial Narrow"/>
                <a:cs typeface="Arial Narrow"/>
              </a:rPr>
              <a:t>1.213.589.720</a:t>
            </a:r>
            <a:endParaRPr sz="450">
              <a:latin typeface="Arial Narrow"/>
              <a:cs typeface="Arial Narrow"/>
            </a:endParaRPr>
          </a:p>
        </p:txBody>
      </p:sp>
      <p:sp>
        <p:nvSpPr>
          <p:cNvPr id="141" name="object 141"/>
          <p:cNvSpPr txBox="1"/>
          <p:nvPr/>
        </p:nvSpPr>
        <p:spPr>
          <a:xfrm>
            <a:off x="2756555" y="4088252"/>
            <a:ext cx="568325"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r>
              <a:rPr sz="450" spc="190" dirty="0">
                <a:latin typeface="Arial Narrow"/>
                <a:cs typeface="Arial Narrow"/>
              </a:rPr>
              <a:t> </a:t>
            </a:r>
            <a:r>
              <a:rPr sz="450" b="1" spc="90" dirty="0">
                <a:latin typeface="Arial Narrow"/>
                <a:cs typeface="Arial Narrow"/>
              </a:rPr>
              <a:t>1.172.997.171</a:t>
            </a:r>
            <a:endParaRPr sz="450">
              <a:latin typeface="Arial Narrow"/>
              <a:cs typeface="Arial Narrow"/>
            </a:endParaRPr>
          </a:p>
        </p:txBody>
      </p:sp>
      <p:sp>
        <p:nvSpPr>
          <p:cNvPr id="142" name="object 142"/>
          <p:cNvSpPr txBox="1"/>
          <p:nvPr/>
        </p:nvSpPr>
        <p:spPr>
          <a:xfrm>
            <a:off x="63381" y="4465662"/>
            <a:ext cx="225425" cy="99695"/>
          </a:xfrm>
          <a:prstGeom prst="rect">
            <a:avLst/>
          </a:prstGeom>
        </p:spPr>
        <p:txBody>
          <a:bodyPr vert="horz" wrap="square" lIns="0" tIns="17145" rIns="0" bIns="0" rtlCol="0">
            <a:spAutoFit/>
          </a:bodyPr>
          <a:lstStyle/>
          <a:p>
            <a:pPr marL="12700">
              <a:lnSpc>
                <a:spcPct val="100000"/>
              </a:lnSpc>
              <a:spcBef>
                <a:spcPts val="135"/>
              </a:spcBef>
            </a:pPr>
            <a:r>
              <a:rPr sz="450" spc="105" dirty="0">
                <a:latin typeface="Arial Narrow"/>
                <a:cs typeface="Arial Narrow"/>
              </a:rPr>
              <a:t>9</a:t>
            </a:r>
            <a:r>
              <a:rPr sz="450" spc="50" dirty="0">
                <a:latin typeface="Arial Narrow"/>
                <a:cs typeface="Arial Narrow"/>
              </a:rPr>
              <a:t>.</a:t>
            </a:r>
            <a:r>
              <a:rPr sz="450" spc="105" dirty="0">
                <a:latin typeface="Arial Narrow"/>
                <a:cs typeface="Arial Narrow"/>
              </a:rPr>
              <a:t>1</a:t>
            </a:r>
            <a:r>
              <a:rPr sz="450" spc="50" dirty="0">
                <a:latin typeface="Arial Narrow"/>
                <a:cs typeface="Arial Narrow"/>
              </a:rPr>
              <a:t>.</a:t>
            </a:r>
            <a:r>
              <a:rPr sz="450" spc="105" dirty="0">
                <a:latin typeface="Arial Narrow"/>
                <a:cs typeface="Arial Narrow"/>
              </a:rPr>
              <a:t>2</a:t>
            </a:r>
            <a:r>
              <a:rPr sz="450" spc="100" dirty="0">
                <a:latin typeface="Arial Narrow"/>
                <a:cs typeface="Arial Narrow"/>
              </a:rPr>
              <a:t>0</a:t>
            </a:r>
            <a:endParaRPr sz="450">
              <a:latin typeface="Arial Narrow"/>
              <a:cs typeface="Arial Narrow"/>
            </a:endParaRPr>
          </a:p>
        </p:txBody>
      </p:sp>
      <p:sp>
        <p:nvSpPr>
          <p:cNvPr id="143" name="object 143"/>
          <p:cNvSpPr txBox="1"/>
          <p:nvPr/>
        </p:nvSpPr>
        <p:spPr>
          <a:xfrm>
            <a:off x="492160" y="4289164"/>
            <a:ext cx="671830" cy="443230"/>
          </a:xfrm>
          <a:prstGeom prst="rect">
            <a:avLst/>
          </a:prstGeom>
        </p:spPr>
        <p:txBody>
          <a:bodyPr vert="horz" wrap="square" lIns="0" tIns="26670" rIns="0" bIns="0" rtlCol="0">
            <a:spAutoFit/>
          </a:bodyPr>
          <a:lstStyle/>
          <a:p>
            <a:pPr marL="12700">
              <a:lnSpc>
                <a:spcPct val="100000"/>
              </a:lnSpc>
              <a:spcBef>
                <a:spcPts val="210"/>
              </a:spcBef>
            </a:pPr>
            <a:r>
              <a:rPr sz="450" spc="85" dirty="0">
                <a:latin typeface="Arial Narrow"/>
                <a:cs typeface="Arial Narrow"/>
              </a:rPr>
              <a:t>LITIGIOS</a:t>
            </a:r>
            <a:r>
              <a:rPr sz="450" spc="35" dirty="0">
                <a:latin typeface="Arial Narrow"/>
                <a:cs typeface="Arial Narrow"/>
              </a:rPr>
              <a:t> </a:t>
            </a:r>
            <a:r>
              <a:rPr sz="450" spc="120" dirty="0">
                <a:latin typeface="Arial Narrow"/>
                <a:cs typeface="Arial Narrow"/>
              </a:rPr>
              <a:t>Y</a:t>
            </a:r>
            <a:endParaRPr sz="450">
              <a:latin typeface="Arial Narrow"/>
              <a:cs typeface="Arial Narrow"/>
            </a:endParaRPr>
          </a:p>
          <a:p>
            <a:pPr marL="12700" marR="5080">
              <a:lnSpc>
                <a:spcPct val="121700"/>
              </a:lnSpc>
            </a:pPr>
            <a:r>
              <a:rPr sz="450" spc="125" dirty="0">
                <a:latin typeface="Arial Narrow"/>
                <a:cs typeface="Arial Narrow"/>
              </a:rPr>
              <a:t>MECANISMOS  </a:t>
            </a:r>
            <a:r>
              <a:rPr sz="450" spc="110" dirty="0">
                <a:latin typeface="Arial Narrow"/>
                <a:cs typeface="Arial Narrow"/>
              </a:rPr>
              <a:t>ALTERNATIVOS</a:t>
            </a:r>
            <a:r>
              <a:rPr sz="450" spc="-25" dirty="0">
                <a:latin typeface="Arial Narrow"/>
                <a:cs typeface="Arial Narrow"/>
              </a:rPr>
              <a:t> </a:t>
            </a:r>
            <a:r>
              <a:rPr sz="450" spc="125" dirty="0">
                <a:latin typeface="Arial Narrow"/>
                <a:cs typeface="Arial Narrow"/>
              </a:rPr>
              <a:t>DE  </a:t>
            </a:r>
            <a:r>
              <a:rPr sz="450" spc="110" dirty="0">
                <a:latin typeface="Arial Narrow"/>
                <a:cs typeface="Arial Narrow"/>
              </a:rPr>
              <a:t>SOLUCIÓN </a:t>
            </a:r>
            <a:r>
              <a:rPr sz="450" spc="125" dirty="0">
                <a:latin typeface="Arial Narrow"/>
                <a:cs typeface="Arial Narrow"/>
              </a:rPr>
              <a:t>DE  </a:t>
            </a:r>
            <a:r>
              <a:rPr sz="450" spc="114" dirty="0">
                <a:latin typeface="Arial Narrow"/>
                <a:cs typeface="Arial Narrow"/>
              </a:rPr>
              <a:t>CONFLICTOS</a:t>
            </a:r>
            <a:endParaRPr sz="450">
              <a:latin typeface="Arial Narrow"/>
              <a:cs typeface="Arial Narrow"/>
            </a:endParaRPr>
          </a:p>
        </p:txBody>
      </p:sp>
      <p:sp>
        <p:nvSpPr>
          <p:cNvPr id="144" name="object 144"/>
          <p:cNvSpPr txBox="1"/>
          <p:nvPr/>
        </p:nvSpPr>
        <p:spPr>
          <a:xfrm>
            <a:off x="1803362" y="4465662"/>
            <a:ext cx="64769"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a:t>
            </a:r>
            <a:endParaRPr sz="450">
              <a:latin typeface="Arial Narrow"/>
              <a:cs typeface="Arial Narrow"/>
            </a:endParaRPr>
          </a:p>
        </p:txBody>
      </p:sp>
      <p:sp>
        <p:nvSpPr>
          <p:cNvPr id="145" name="object 145"/>
          <p:cNvSpPr txBox="1"/>
          <p:nvPr/>
        </p:nvSpPr>
        <p:spPr>
          <a:xfrm>
            <a:off x="2302708" y="4465662"/>
            <a:ext cx="1022350" cy="99695"/>
          </a:xfrm>
          <a:prstGeom prst="rect">
            <a:avLst/>
          </a:prstGeom>
        </p:spPr>
        <p:txBody>
          <a:bodyPr vert="horz" wrap="square" lIns="0" tIns="17145" rIns="0" bIns="0" rtlCol="0">
            <a:spAutoFit/>
          </a:bodyPr>
          <a:lstStyle/>
          <a:p>
            <a:pPr marL="12700">
              <a:lnSpc>
                <a:spcPct val="100000"/>
              </a:lnSpc>
              <a:spcBef>
                <a:spcPts val="135"/>
              </a:spcBef>
            </a:pPr>
            <a:r>
              <a:rPr sz="450" spc="100" dirty="0">
                <a:latin typeface="Arial Narrow"/>
                <a:cs typeface="Arial Narrow"/>
              </a:rPr>
              <a:t>0 </a:t>
            </a:r>
            <a:r>
              <a:rPr sz="450" spc="95" dirty="0">
                <a:latin typeface="Arial Narrow"/>
                <a:cs typeface="Arial Narrow"/>
              </a:rPr>
              <a:t>523.703.231</a:t>
            </a:r>
            <a:r>
              <a:rPr sz="450" spc="260" dirty="0">
                <a:latin typeface="Arial Narrow"/>
                <a:cs typeface="Arial Narrow"/>
              </a:rPr>
              <a:t> </a:t>
            </a:r>
            <a:r>
              <a:rPr sz="450" b="1" spc="95" dirty="0">
                <a:latin typeface="Arial Narrow"/>
                <a:cs typeface="Arial Narrow"/>
              </a:rPr>
              <a:t>523.703.231</a:t>
            </a:r>
            <a:endParaRPr sz="450">
              <a:latin typeface="Arial Narrow"/>
              <a:cs typeface="Arial Narrow"/>
            </a:endParaRPr>
          </a:p>
        </p:txBody>
      </p:sp>
      <p:sp>
        <p:nvSpPr>
          <p:cNvPr id="146" name="object 146"/>
          <p:cNvSpPr txBox="1"/>
          <p:nvPr/>
        </p:nvSpPr>
        <p:spPr>
          <a:xfrm>
            <a:off x="1051857" y="3231489"/>
            <a:ext cx="1287145" cy="317500"/>
          </a:xfrm>
          <a:prstGeom prst="rect">
            <a:avLst/>
          </a:prstGeom>
        </p:spPr>
        <p:txBody>
          <a:bodyPr vert="horz" wrap="square" lIns="0" tIns="17145" rIns="0" bIns="0" rtlCol="0">
            <a:spAutoFit/>
          </a:bodyPr>
          <a:lstStyle/>
          <a:p>
            <a:pPr marL="143510" marR="154305" indent="22225" algn="ctr">
              <a:lnSpc>
                <a:spcPct val="100000"/>
              </a:lnSpc>
              <a:spcBef>
                <a:spcPts val="135"/>
              </a:spcBef>
            </a:pPr>
            <a:r>
              <a:rPr sz="450" b="1" spc="110" dirty="0">
                <a:latin typeface="Arial Narrow"/>
                <a:cs typeface="Arial Narrow"/>
              </a:rPr>
              <a:t>ESE HOSPITAL</a:t>
            </a:r>
            <a:r>
              <a:rPr sz="450" b="1" spc="-15" dirty="0">
                <a:latin typeface="Arial Narrow"/>
                <a:cs typeface="Arial Narrow"/>
              </a:rPr>
              <a:t> </a:t>
            </a:r>
            <a:r>
              <a:rPr sz="450" b="1" spc="105" dirty="0">
                <a:latin typeface="Arial Narrow"/>
                <a:cs typeface="Arial Narrow"/>
              </a:rPr>
              <a:t>XXXXXXXXX  </a:t>
            </a:r>
            <a:r>
              <a:rPr sz="450" b="1" spc="114" dirty="0">
                <a:latin typeface="Arial Narrow"/>
                <a:cs typeface="Arial Narrow"/>
              </a:rPr>
              <a:t>SEGURIDAD</a:t>
            </a:r>
            <a:r>
              <a:rPr sz="450" b="1" spc="40" dirty="0">
                <a:latin typeface="Arial Narrow"/>
                <a:cs typeface="Arial Narrow"/>
              </a:rPr>
              <a:t> </a:t>
            </a:r>
            <a:r>
              <a:rPr sz="450" b="1" spc="110" dirty="0">
                <a:latin typeface="Arial Narrow"/>
                <a:cs typeface="Arial Narrow"/>
              </a:rPr>
              <a:t>SOCIAL</a:t>
            </a:r>
            <a:r>
              <a:rPr sz="450" b="1" spc="65" dirty="0">
                <a:latin typeface="Arial Narrow"/>
                <a:cs typeface="Arial Narrow"/>
              </a:rPr>
              <a:t> </a:t>
            </a:r>
            <a:r>
              <a:rPr sz="450" b="1" spc="120" dirty="0">
                <a:latin typeface="Arial Narrow"/>
                <a:cs typeface="Arial Narrow"/>
              </a:rPr>
              <a:t>Y</a:t>
            </a:r>
            <a:r>
              <a:rPr sz="450" b="1" spc="-10" dirty="0">
                <a:latin typeface="Arial Narrow"/>
                <a:cs typeface="Arial Narrow"/>
              </a:rPr>
              <a:t> </a:t>
            </a:r>
            <a:r>
              <a:rPr sz="450" b="1" spc="75" dirty="0">
                <a:latin typeface="Arial Narrow"/>
                <a:cs typeface="Arial Narrow"/>
              </a:rPr>
              <a:t>E.S.E.</a:t>
            </a:r>
            <a:endParaRPr sz="450">
              <a:latin typeface="Arial Narrow"/>
              <a:cs typeface="Arial Narrow"/>
            </a:endParaRPr>
          </a:p>
          <a:p>
            <a:pPr marL="4445" algn="ctr">
              <a:lnSpc>
                <a:spcPts val="525"/>
              </a:lnSpc>
              <a:spcBef>
                <a:spcPts val="120"/>
              </a:spcBef>
            </a:pPr>
            <a:r>
              <a:rPr sz="450" b="1" spc="100" dirty="0">
                <a:latin typeface="Arial Narrow"/>
                <a:cs typeface="Arial Narrow"/>
              </a:rPr>
              <a:t>Diciembre</a:t>
            </a:r>
            <a:r>
              <a:rPr sz="450" b="1" spc="55" dirty="0">
                <a:latin typeface="Arial Narrow"/>
                <a:cs typeface="Arial Narrow"/>
              </a:rPr>
              <a:t> </a:t>
            </a:r>
            <a:r>
              <a:rPr sz="450" b="1" spc="110" dirty="0">
                <a:latin typeface="Arial Narrow"/>
                <a:cs typeface="Arial Narrow"/>
              </a:rPr>
              <a:t>20XX</a:t>
            </a:r>
            <a:endParaRPr sz="450">
              <a:latin typeface="Arial Narrow"/>
              <a:cs typeface="Arial Narrow"/>
            </a:endParaRPr>
          </a:p>
          <a:p>
            <a:pPr algn="ctr">
              <a:lnSpc>
                <a:spcPts val="525"/>
              </a:lnSpc>
            </a:pPr>
            <a:r>
              <a:rPr sz="450" b="1" spc="125" dirty="0">
                <a:latin typeface="Arial Narrow"/>
                <a:cs typeface="Arial Narrow"/>
              </a:rPr>
              <a:t>SALDOS</a:t>
            </a:r>
            <a:r>
              <a:rPr sz="450" b="1" spc="30" dirty="0">
                <a:latin typeface="Arial Narrow"/>
                <a:cs typeface="Arial Narrow"/>
              </a:rPr>
              <a:t> </a:t>
            </a:r>
            <a:r>
              <a:rPr sz="450" b="1" spc="120" dirty="0">
                <a:latin typeface="Arial Narrow"/>
                <a:cs typeface="Arial Narrow"/>
              </a:rPr>
              <a:t>Y</a:t>
            </a:r>
            <a:r>
              <a:rPr sz="450" b="1" spc="-5" dirty="0">
                <a:latin typeface="Arial Narrow"/>
                <a:cs typeface="Arial Narrow"/>
              </a:rPr>
              <a:t> </a:t>
            </a:r>
            <a:r>
              <a:rPr sz="450" b="1" spc="125" dirty="0">
                <a:latin typeface="Arial Narrow"/>
                <a:cs typeface="Arial Narrow"/>
              </a:rPr>
              <a:t>MOVIMIENTOS</a:t>
            </a:r>
            <a:r>
              <a:rPr sz="450" b="1" spc="35" dirty="0">
                <a:latin typeface="Arial Narrow"/>
                <a:cs typeface="Arial Narrow"/>
              </a:rPr>
              <a:t> </a:t>
            </a:r>
            <a:r>
              <a:rPr sz="450" b="1" spc="95" dirty="0">
                <a:latin typeface="Arial Narrow"/>
                <a:cs typeface="Arial Narrow"/>
              </a:rPr>
              <a:t>(PASIVOS)</a:t>
            </a:r>
            <a:endParaRPr sz="450">
              <a:latin typeface="Arial Narrow"/>
              <a:cs typeface="Arial Narrow"/>
            </a:endParaRPr>
          </a:p>
        </p:txBody>
      </p:sp>
      <p:sp>
        <p:nvSpPr>
          <p:cNvPr id="147" name="object 147"/>
          <p:cNvSpPr txBox="1"/>
          <p:nvPr/>
        </p:nvSpPr>
        <p:spPr>
          <a:xfrm>
            <a:off x="7007983" y="880010"/>
            <a:ext cx="462280" cy="254635"/>
          </a:xfrm>
          <a:prstGeom prst="rect">
            <a:avLst/>
          </a:prstGeom>
        </p:spPr>
        <p:txBody>
          <a:bodyPr vert="horz" wrap="square" lIns="0" tIns="20320" rIns="0" bIns="0" rtlCol="0">
            <a:spAutoFit/>
          </a:bodyPr>
          <a:lstStyle/>
          <a:p>
            <a:pPr algn="ctr">
              <a:lnSpc>
                <a:spcPct val="100000"/>
              </a:lnSpc>
              <a:spcBef>
                <a:spcPts val="160"/>
              </a:spcBef>
            </a:pPr>
            <a:r>
              <a:rPr sz="450" b="1" spc="70" dirty="0">
                <a:solidFill>
                  <a:srgbClr val="FFFFFF"/>
                </a:solidFill>
                <a:latin typeface="Arial Narrow"/>
                <a:cs typeface="Arial Narrow"/>
              </a:rPr>
              <a:t>No.</a:t>
            </a:r>
            <a:endParaRPr sz="450">
              <a:latin typeface="Arial Narrow"/>
              <a:cs typeface="Arial Narrow"/>
            </a:endParaRPr>
          </a:p>
          <a:p>
            <a:pPr marL="12700" marR="5080" indent="5080" algn="ctr">
              <a:lnSpc>
                <a:spcPct val="111100"/>
              </a:lnSpc>
            </a:pPr>
            <a:r>
              <a:rPr sz="450" b="1" spc="100" dirty="0">
                <a:solidFill>
                  <a:srgbClr val="FFFFFF"/>
                </a:solidFill>
                <a:latin typeface="Arial Narrow"/>
                <a:cs typeface="Arial Narrow"/>
              </a:rPr>
              <a:t>PROCESOS  </a:t>
            </a:r>
            <a:r>
              <a:rPr sz="450" b="1" spc="90" dirty="0">
                <a:solidFill>
                  <a:srgbClr val="FFFFFF"/>
                </a:solidFill>
                <a:latin typeface="Arial Narrow"/>
                <a:cs typeface="Arial Narrow"/>
              </a:rPr>
              <a:t>T</a:t>
            </a:r>
            <a:r>
              <a:rPr sz="450" b="1" spc="105" dirty="0">
                <a:solidFill>
                  <a:srgbClr val="FFFFFF"/>
                </a:solidFill>
                <a:latin typeface="Arial Narrow"/>
                <a:cs typeface="Arial Narrow"/>
              </a:rPr>
              <a:t>E</a:t>
            </a:r>
            <a:r>
              <a:rPr sz="450" b="1" spc="85" dirty="0">
                <a:solidFill>
                  <a:srgbClr val="FFFFFF"/>
                </a:solidFill>
                <a:latin typeface="Arial Narrow"/>
                <a:cs typeface="Arial Narrow"/>
              </a:rPr>
              <a:t>R</a:t>
            </a:r>
            <a:r>
              <a:rPr sz="450" b="1" spc="125" dirty="0">
                <a:solidFill>
                  <a:srgbClr val="FFFFFF"/>
                </a:solidFill>
                <a:latin typeface="Arial Narrow"/>
                <a:cs typeface="Arial Narrow"/>
              </a:rPr>
              <a:t>M</a:t>
            </a:r>
            <a:r>
              <a:rPr sz="450" b="1" spc="50" dirty="0">
                <a:solidFill>
                  <a:srgbClr val="FFFFFF"/>
                </a:solidFill>
                <a:latin typeface="Arial Narrow"/>
                <a:cs typeface="Arial Narrow"/>
              </a:rPr>
              <a:t>I</a:t>
            </a:r>
            <a:r>
              <a:rPr sz="450" b="1" spc="85" dirty="0">
                <a:solidFill>
                  <a:srgbClr val="FFFFFF"/>
                </a:solidFill>
                <a:latin typeface="Arial Narrow"/>
                <a:cs typeface="Arial Narrow"/>
              </a:rPr>
              <a:t>NAD</a:t>
            </a:r>
            <a:r>
              <a:rPr sz="450" b="1" spc="105" dirty="0">
                <a:solidFill>
                  <a:srgbClr val="FFFFFF"/>
                </a:solidFill>
                <a:latin typeface="Arial Narrow"/>
                <a:cs typeface="Arial Narrow"/>
              </a:rPr>
              <a:t>O</a:t>
            </a:r>
            <a:r>
              <a:rPr sz="450" b="1" spc="100" dirty="0">
                <a:solidFill>
                  <a:srgbClr val="FFFFFF"/>
                </a:solidFill>
                <a:latin typeface="Arial Narrow"/>
                <a:cs typeface="Arial Narrow"/>
              </a:rPr>
              <a:t>S</a:t>
            </a:r>
            <a:endParaRPr sz="450">
              <a:latin typeface="Arial Narrow"/>
              <a:cs typeface="Arial Narrow"/>
            </a:endParaRPr>
          </a:p>
        </p:txBody>
      </p:sp>
      <p:sp>
        <p:nvSpPr>
          <p:cNvPr id="148" name="object 148"/>
          <p:cNvSpPr txBox="1"/>
          <p:nvPr/>
        </p:nvSpPr>
        <p:spPr>
          <a:xfrm>
            <a:off x="7552761" y="803948"/>
            <a:ext cx="434975" cy="407034"/>
          </a:xfrm>
          <a:prstGeom prst="rect">
            <a:avLst/>
          </a:prstGeom>
        </p:spPr>
        <p:txBody>
          <a:bodyPr vert="horz" wrap="square" lIns="0" tIns="12065" rIns="0" bIns="0" rtlCol="0">
            <a:spAutoFit/>
          </a:bodyPr>
          <a:lstStyle/>
          <a:p>
            <a:pPr marL="32384" marR="27305" indent="1270" algn="ctr">
              <a:lnSpc>
                <a:spcPct val="111100"/>
              </a:lnSpc>
              <a:spcBef>
                <a:spcPts val="95"/>
              </a:spcBef>
            </a:pPr>
            <a:r>
              <a:rPr sz="450" b="1" spc="105" dirty="0">
                <a:solidFill>
                  <a:srgbClr val="FFFFFF"/>
                </a:solidFill>
                <a:latin typeface="Arial Narrow"/>
                <a:cs typeface="Arial Narrow"/>
              </a:rPr>
              <a:t>VR</a:t>
            </a:r>
            <a:r>
              <a:rPr sz="450" b="1" spc="-10" dirty="0">
                <a:solidFill>
                  <a:srgbClr val="FFFFFF"/>
                </a:solidFill>
                <a:latin typeface="Arial Narrow"/>
                <a:cs typeface="Arial Narrow"/>
              </a:rPr>
              <a:t> </a:t>
            </a:r>
            <a:r>
              <a:rPr sz="450" b="1" spc="95" dirty="0">
                <a:solidFill>
                  <a:srgbClr val="FFFFFF"/>
                </a:solidFill>
                <a:latin typeface="Arial Narrow"/>
                <a:cs typeface="Arial Narrow"/>
              </a:rPr>
              <a:t>TOTAL  </a:t>
            </a:r>
            <a:r>
              <a:rPr sz="450" b="1" spc="85" dirty="0">
                <a:solidFill>
                  <a:srgbClr val="FFFFFF"/>
                </a:solidFill>
                <a:latin typeface="Arial Narrow"/>
                <a:cs typeface="Arial Narrow"/>
              </a:rPr>
              <a:t>C</a:t>
            </a:r>
            <a:r>
              <a:rPr sz="450" b="1" spc="105" dirty="0">
                <a:solidFill>
                  <a:srgbClr val="FFFFFF"/>
                </a:solidFill>
                <a:latin typeface="Arial Narrow"/>
                <a:cs typeface="Arial Narrow"/>
              </a:rPr>
              <a:t>O</a:t>
            </a:r>
            <a:r>
              <a:rPr sz="450" b="1" spc="85" dirty="0">
                <a:solidFill>
                  <a:srgbClr val="FFFFFF"/>
                </a:solidFill>
                <a:latin typeface="Arial Narrow"/>
                <a:cs typeface="Arial Narrow"/>
              </a:rPr>
              <a:t>ND</a:t>
            </a:r>
            <a:r>
              <a:rPr sz="450" b="1" spc="105" dirty="0">
                <a:solidFill>
                  <a:srgbClr val="FFFFFF"/>
                </a:solidFill>
                <a:latin typeface="Arial Narrow"/>
                <a:cs typeface="Arial Narrow"/>
              </a:rPr>
              <a:t>E</a:t>
            </a:r>
            <a:r>
              <a:rPr sz="450" b="1" spc="85" dirty="0">
                <a:solidFill>
                  <a:srgbClr val="FFFFFF"/>
                </a:solidFill>
                <a:latin typeface="Arial Narrow"/>
                <a:cs typeface="Arial Narrow"/>
              </a:rPr>
              <a:t>NA</a:t>
            </a:r>
            <a:r>
              <a:rPr sz="450" b="1" spc="100" dirty="0">
                <a:solidFill>
                  <a:srgbClr val="FFFFFF"/>
                </a:solidFill>
                <a:latin typeface="Arial Narrow"/>
                <a:cs typeface="Arial Narrow"/>
              </a:rPr>
              <a:t>S</a:t>
            </a:r>
            <a:endParaRPr sz="450">
              <a:latin typeface="Arial Narrow"/>
              <a:cs typeface="Arial Narrow"/>
            </a:endParaRPr>
          </a:p>
          <a:p>
            <a:pPr marL="12700" marR="5080" indent="5080" algn="ctr">
              <a:lnSpc>
                <a:spcPct val="111200"/>
              </a:lnSpc>
            </a:pPr>
            <a:r>
              <a:rPr sz="450" b="1" spc="80" dirty="0">
                <a:solidFill>
                  <a:srgbClr val="FFFFFF"/>
                </a:solidFill>
                <a:latin typeface="Arial Narrow"/>
                <a:cs typeface="Arial Narrow"/>
              </a:rPr>
              <a:t>Y/O   </a:t>
            </a:r>
            <a:r>
              <a:rPr sz="450" b="1" spc="85" dirty="0">
                <a:solidFill>
                  <a:srgbClr val="FFFFFF"/>
                </a:solidFill>
                <a:latin typeface="Arial Narrow"/>
                <a:cs typeface="Arial Narrow"/>
              </a:rPr>
              <a:t>C</a:t>
            </a:r>
            <a:r>
              <a:rPr sz="450" b="1" spc="105" dirty="0">
                <a:solidFill>
                  <a:srgbClr val="FFFFFF"/>
                </a:solidFill>
                <a:latin typeface="Arial Narrow"/>
                <a:cs typeface="Arial Narrow"/>
              </a:rPr>
              <a:t>O</a:t>
            </a:r>
            <a:r>
              <a:rPr sz="450" b="1" spc="85" dirty="0">
                <a:solidFill>
                  <a:srgbClr val="FFFFFF"/>
                </a:solidFill>
                <a:latin typeface="Arial Narrow"/>
                <a:cs typeface="Arial Narrow"/>
              </a:rPr>
              <a:t>NC</a:t>
            </a:r>
            <a:r>
              <a:rPr sz="450" b="1" spc="50" dirty="0">
                <a:solidFill>
                  <a:srgbClr val="FFFFFF"/>
                </a:solidFill>
                <a:latin typeface="Arial Narrow"/>
                <a:cs typeface="Arial Narrow"/>
              </a:rPr>
              <a:t>I</a:t>
            </a:r>
            <a:r>
              <a:rPr sz="450" b="1" spc="90" dirty="0">
                <a:solidFill>
                  <a:srgbClr val="FFFFFF"/>
                </a:solidFill>
                <a:latin typeface="Arial Narrow"/>
                <a:cs typeface="Arial Narrow"/>
              </a:rPr>
              <a:t>L</a:t>
            </a:r>
            <a:r>
              <a:rPr sz="450" b="1" spc="50" dirty="0">
                <a:solidFill>
                  <a:srgbClr val="FFFFFF"/>
                </a:solidFill>
                <a:latin typeface="Arial Narrow"/>
                <a:cs typeface="Arial Narrow"/>
              </a:rPr>
              <a:t>I</a:t>
            </a:r>
            <a:r>
              <a:rPr sz="450" b="1" spc="85" dirty="0">
                <a:solidFill>
                  <a:srgbClr val="FFFFFF"/>
                </a:solidFill>
                <a:latin typeface="Arial Narrow"/>
                <a:cs typeface="Arial Narrow"/>
              </a:rPr>
              <a:t>AD</a:t>
            </a:r>
            <a:r>
              <a:rPr sz="450" b="1" spc="65" dirty="0">
                <a:solidFill>
                  <a:srgbClr val="FFFFFF"/>
                </a:solidFill>
                <a:latin typeface="Arial Narrow"/>
                <a:cs typeface="Arial Narrow"/>
              </a:rPr>
              <a:t>O  </a:t>
            </a:r>
            <a:r>
              <a:rPr sz="450" b="1" spc="80" dirty="0">
                <a:solidFill>
                  <a:srgbClr val="FFFFFF"/>
                </a:solidFill>
                <a:latin typeface="Arial Narrow"/>
                <a:cs typeface="Arial Narrow"/>
              </a:rPr>
              <a:t>(EN</a:t>
            </a:r>
            <a:r>
              <a:rPr sz="450" b="1" spc="-45" dirty="0">
                <a:solidFill>
                  <a:srgbClr val="FFFFFF"/>
                </a:solidFill>
                <a:latin typeface="Arial Narrow"/>
                <a:cs typeface="Arial Narrow"/>
              </a:rPr>
              <a:t> </a:t>
            </a:r>
            <a:r>
              <a:rPr sz="450" b="1" spc="95" dirty="0">
                <a:solidFill>
                  <a:srgbClr val="FFFFFF"/>
                </a:solidFill>
                <a:latin typeface="Arial Narrow"/>
                <a:cs typeface="Arial Narrow"/>
              </a:rPr>
              <a:t>PESOS)</a:t>
            </a:r>
            <a:endParaRPr sz="450">
              <a:latin typeface="Arial Narrow"/>
              <a:cs typeface="Arial Narrow"/>
            </a:endParaRPr>
          </a:p>
        </p:txBody>
      </p:sp>
      <p:sp>
        <p:nvSpPr>
          <p:cNvPr id="149" name="object 149"/>
          <p:cNvSpPr txBox="1"/>
          <p:nvPr/>
        </p:nvSpPr>
        <p:spPr>
          <a:xfrm>
            <a:off x="8122674" y="880010"/>
            <a:ext cx="410209" cy="254635"/>
          </a:xfrm>
          <a:prstGeom prst="rect">
            <a:avLst/>
          </a:prstGeom>
        </p:spPr>
        <p:txBody>
          <a:bodyPr vert="horz" wrap="square" lIns="0" tIns="12700" rIns="0" bIns="0" rtlCol="0">
            <a:spAutoFit/>
          </a:bodyPr>
          <a:lstStyle/>
          <a:p>
            <a:pPr marL="12065" marR="5080" indent="3175" algn="ctr">
              <a:lnSpc>
                <a:spcPct val="111100"/>
              </a:lnSpc>
              <a:spcBef>
                <a:spcPts val="100"/>
              </a:spcBef>
            </a:pPr>
            <a:r>
              <a:rPr sz="450" b="1" spc="75" dirty="0">
                <a:solidFill>
                  <a:srgbClr val="FFFFFF"/>
                </a:solidFill>
                <a:latin typeface="Arial Narrow"/>
                <a:cs typeface="Arial Narrow"/>
              </a:rPr>
              <a:t>VR. </a:t>
            </a:r>
            <a:r>
              <a:rPr sz="450" b="1" spc="95" dirty="0">
                <a:solidFill>
                  <a:srgbClr val="FFFFFF"/>
                </a:solidFill>
                <a:latin typeface="Arial Narrow"/>
                <a:cs typeface="Arial Narrow"/>
              </a:rPr>
              <a:t>TOTAL  </a:t>
            </a:r>
            <a:r>
              <a:rPr sz="450" b="1" spc="100" dirty="0">
                <a:solidFill>
                  <a:srgbClr val="FFFFFF"/>
                </a:solidFill>
                <a:latin typeface="Arial Narrow"/>
                <a:cs typeface="Arial Narrow"/>
              </a:rPr>
              <a:t>PAGADO  </a:t>
            </a:r>
            <a:r>
              <a:rPr sz="450" b="1" spc="80" dirty="0">
                <a:solidFill>
                  <a:srgbClr val="FFFFFF"/>
                </a:solidFill>
                <a:latin typeface="Arial Narrow"/>
                <a:cs typeface="Arial Narrow"/>
              </a:rPr>
              <a:t>(EN</a:t>
            </a:r>
            <a:r>
              <a:rPr sz="450" b="1" spc="-35" dirty="0">
                <a:solidFill>
                  <a:srgbClr val="FFFFFF"/>
                </a:solidFill>
                <a:latin typeface="Arial Narrow"/>
                <a:cs typeface="Arial Narrow"/>
              </a:rPr>
              <a:t> </a:t>
            </a:r>
            <a:r>
              <a:rPr sz="450" b="1" spc="95" dirty="0">
                <a:solidFill>
                  <a:srgbClr val="FFFFFF"/>
                </a:solidFill>
                <a:latin typeface="Arial Narrow"/>
                <a:cs typeface="Arial Narrow"/>
              </a:rPr>
              <a:t>PESOS)</a:t>
            </a:r>
            <a:endParaRPr sz="450">
              <a:latin typeface="Arial Narrow"/>
              <a:cs typeface="Arial Narrow"/>
            </a:endParaRPr>
          </a:p>
        </p:txBody>
      </p:sp>
      <p:sp>
        <p:nvSpPr>
          <p:cNvPr id="150" name="object 150"/>
          <p:cNvSpPr txBox="1"/>
          <p:nvPr/>
        </p:nvSpPr>
        <p:spPr>
          <a:xfrm>
            <a:off x="8662344" y="919904"/>
            <a:ext cx="415925" cy="178435"/>
          </a:xfrm>
          <a:prstGeom prst="rect">
            <a:avLst/>
          </a:prstGeom>
        </p:spPr>
        <p:txBody>
          <a:bodyPr vert="horz" wrap="square" lIns="0" tIns="12065" rIns="0" bIns="0" rtlCol="0">
            <a:spAutoFit/>
          </a:bodyPr>
          <a:lstStyle/>
          <a:p>
            <a:pPr marL="92710" marR="5080" indent="-80645">
              <a:lnSpc>
                <a:spcPct val="111200"/>
              </a:lnSpc>
              <a:spcBef>
                <a:spcPts val="95"/>
              </a:spcBef>
            </a:pPr>
            <a:r>
              <a:rPr sz="450" b="1" spc="95" dirty="0">
                <a:solidFill>
                  <a:srgbClr val="FFFFFF"/>
                </a:solidFill>
                <a:latin typeface="Arial Narrow"/>
                <a:cs typeface="Arial Narrow"/>
              </a:rPr>
              <a:t>SALDO</a:t>
            </a:r>
            <a:r>
              <a:rPr sz="450" b="1" spc="-15" dirty="0">
                <a:solidFill>
                  <a:srgbClr val="FFFFFF"/>
                </a:solidFill>
                <a:latin typeface="Arial Narrow"/>
                <a:cs typeface="Arial Narrow"/>
              </a:rPr>
              <a:t> </a:t>
            </a:r>
            <a:r>
              <a:rPr sz="450" b="1" spc="105" dirty="0">
                <a:solidFill>
                  <a:srgbClr val="FFFFFF"/>
                </a:solidFill>
                <a:latin typeface="Arial Narrow"/>
                <a:cs typeface="Arial Narrow"/>
              </a:rPr>
              <a:t>POR  </a:t>
            </a:r>
            <a:r>
              <a:rPr sz="450" b="1" spc="100" dirty="0">
                <a:solidFill>
                  <a:srgbClr val="FFFFFF"/>
                </a:solidFill>
                <a:latin typeface="Arial Narrow"/>
                <a:cs typeface="Arial Narrow"/>
              </a:rPr>
              <a:t>PAGAR</a:t>
            </a:r>
            <a:endParaRPr sz="450">
              <a:latin typeface="Arial Narrow"/>
              <a:cs typeface="Arial Narrow"/>
            </a:endParaRPr>
          </a:p>
        </p:txBody>
      </p:sp>
      <p:sp>
        <p:nvSpPr>
          <p:cNvPr id="151" name="object 151"/>
          <p:cNvSpPr txBox="1"/>
          <p:nvPr/>
        </p:nvSpPr>
        <p:spPr>
          <a:xfrm>
            <a:off x="416384" y="2941115"/>
            <a:ext cx="2553970" cy="270510"/>
          </a:xfrm>
          <a:prstGeom prst="rect">
            <a:avLst/>
          </a:prstGeom>
        </p:spPr>
        <p:txBody>
          <a:bodyPr vert="horz" wrap="square" lIns="0" tIns="17145" rIns="0" bIns="0" rtlCol="0">
            <a:spAutoFit/>
          </a:bodyPr>
          <a:lstStyle/>
          <a:p>
            <a:pPr marL="98425">
              <a:lnSpc>
                <a:spcPct val="100000"/>
              </a:lnSpc>
              <a:spcBef>
                <a:spcPts val="135"/>
              </a:spcBef>
              <a:tabLst>
                <a:tab pos="1127125" algn="l"/>
                <a:tab pos="1661795" algn="l"/>
                <a:tab pos="2155825" algn="l"/>
              </a:tabLst>
            </a:pPr>
            <a:r>
              <a:rPr sz="450" b="1" spc="125" dirty="0">
                <a:solidFill>
                  <a:srgbClr val="FFFFFF"/>
                </a:solidFill>
                <a:latin typeface="Arial Narrow"/>
                <a:cs typeface="Arial Narrow"/>
              </a:rPr>
              <a:t>TOTALES	</a:t>
            </a:r>
            <a:r>
              <a:rPr sz="450" b="1" spc="105" dirty="0">
                <a:solidFill>
                  <a:srgbClr val="FFFFFF"/>
                </a:solidFill>
                <a:latin typeface="Arial Narrow"/>
                <a:cs typeface="Arial Narrow"/>
              </a:rPr>
              <a:t>19	15	</a:t>
            </a:r>
            <a:r>
              <a:rPr sz="450" b="1" spc="100" dirty="0">
                <a:solidFill>
                  <a:srgbClr val="FFFFFF"/>
                </a:solidFill>
                <a:latin typeface="Arial Narrow"/>
                <a:cs typeface="Arial Narrow"/>
              </a:rPr>
              <a:t>1</a:t>
            </a:r>
            <a:endParaRPr sz="450">
              <a:latin typeface="Arial Narrow"/>
              <a:cs typeface="Arial Narrow"/>
            </a:endParaRPr>
          </a:p>
          <a:p>
            <a:pPr>
              <a:lnSpc>
                <a:spcPct val="100000"/>
              </a:lnSpc>
              <a:spcBef>
                <a:spcPts val="55"/>
              </a:spcBef>
            </a:pPr>
            <a:endParaRPr sz="650">
              <a:latin typeface="Times New Roman"/>
              <a:cs typeface="Times New Roman"/>
            </a:endParaRPr>
          </a:p>
          <a:p>
            <a:pPr marL="12700">
              <a:lnSpc>
                <a:spcPct val="100000"/>
              </a:lnSpc>
            </a:pPr>
            <a:r>
              <a:rPr sz="450" b="1" spc="125" dirty="0">
                <a:solidFill>
                  <a:srgbClr val="FFFFFF"/>
                </a:solidFill>
                <a:latin typeface="Arial Narrow"/>
                <a:cs typeface="Arial Narrow"/>
              </a:rPr>
              <a:t>EJEMPLO</a:t>
            </a:r>
            <a:r>
              <a:rPr sz="450" b="1" spc="65" dirty="0">
                <a:solidFill>
                  <a:srgbClr val="FFFFFF"/>
                </a:solidFill>
                <a:latin typeface="Arial Narrow"/>
                <a:cs typeface="Arial Narrow"/>
              </a:rPr>
              <a:t> </a:t>
            </a:r>
            <a:r>
              <a:rPr sz="450" b="1" spc="114" dirty="0">
                <a:solidFill>
                  <a:srgbClr val="FFFFFF"/>
                </a:solidFill>
                <a:latin typeface="Arial Narrow"/>
                <a:cs typeface="Arial Narrow"/>
              </a:rPr>
              <a:t>DEL</a:t>
            </a:r>
            <a:r>
              <a:rPr sz="450" b="1" spc="85" dirty="0">
                <a:solidFill>
                  <a:srgbClr val="FFFFFF"/>
                </a:solidFill>
                <a:latin typeface="Arial Narrow"/>
                <a:cs typeface="Arial Narrow"/>
              </a:rPr>
              <a:t> </a:t>
            </a:r>
            <a:r>
              <a:rPr sz="450" b="1" spc="114" dirty="0">
                <a:solidFill>
                  <a:srgbClr val="FFFFFF"/>
                </a:solidFill>
                <a:latin typeface="Arial Narrow"/>
                <a:cs typeface="Arial Narrow"/>
              </a:rPr>
              <a:t>REGISTRO</a:t>
            </a:r>
            <a:r>
              <a:rPr sz="450" b="1" spc="65" dirty="0">
                <a:solidFill>
                  <a:srgbClr val="FFFFFF"/>
                </a:solidFill>
                <a:latin typeface="Arial Narrow"/>
                <a:cs typeface="Arial Narrow"/>
              </a:rPr>
              <a:t> </a:t>
            </a:r>
            <a:r>
              <a:rPr sz="450" b="1" spc="125" dirty="0">
                <a:solidFill>
                  <a:srgbClr val="FFFFFF"/>
                </a:solidFill>
                <a:latin typeface="Arial Narrow"/>
                <a:cs typeface="Arial Narrow"/>
              </a:rPr>
              <a:t>CONTABLE</a:t>
            </a:r>
            <a:r>
              <a:rPr sz="450" b="1" spc="50" dirty="0">
                <a:solidFill>
                  <a:srgbClr val="FFFFFF"/>
                </a:solidFill>
                <a:latin typeface="Arial Narrow"/>
                <a:cs typeface="Arial Narrow"/>
              </a:rPr>
              <a:t> </a:t>
            </a:r>
            <a:r>
              <a:rPr sz="450" b="1" spc="125" dirty="0">
                <a:solidFill>
                  <a:srgbClr val="FFFFFF"/>
                </a:solidFill>
                <a:latin typeface="Arial Narrow"/>
                <a:cs typeface="Arial Narrow"/>
              </a:rPr>
              <a:t>POR</a:t>
            </a:r>
            <a:r>
              <a:rPr sz="450" b="1" spc="60" dirty="0">
                <a:solidFill>
                  <a:srgbClr val="FFFFFF"/>
                </a:solidFill>
                <a:latin typeface="Arial Narrow"/>
                <a:cs typeface="Arial Narrow"/>
              </a:rPr>
              <a:t> </a:t>
            </a:r>
            <a:r>
              <a:rPr sz="450" b="1" spc="120" dirty="0">
                <a:solidFill>
                  <a:srgbClr val="FFFFFF"/>
                </a:solidFill>
                <a:latin typeface="Arial Narrow"/>
                <a:cs typeface="Arial Narrow"/>
              </a:rPr>
              <a:t>ESTADOS</a:t>
            </a:r>
            <a:r>
              <a:rPr sz="450" b="1" spc="50" dirty="0">
                <a:solidFill>
                  <a:srgbClr val="FFFFFF"/>
                </a:solidFill>
                <a:latin typeface="Arial Narrow"/>
                <a:cs typeface="Arial Narrow"/>
              </a:rPr>
              <a:t> </a:t>
            </a:r>
            <a:r>
              <a:rPr sz="450" b="1" spc="125" dirty="0">
                <a:solidFill>
                  <a:srgbClr val="FFFFFF"/>
                </a:solidFill>
                <a:latin typeface="Arial Narrow"/>
                <a:cs typeface="Arial Narrow"/>
              </a:rPr>
              <a:t>DE</a:t>
            </a:r>
            <a:r>
              <a:rPr sz="450" b="1" spc="50" dirty="0">
                <a:solidFill>
                  <a:srgbClr val="FFFFFF"/>
                </a:solidFill>
                <a:latin typeface="Arial Narrow"/>
                <a:cs typeface="Arial Narrow"/>
              </a:rPr>
              <a:t> </a:t>
            </a:r>
            <a:r>
              <a:rPr sz="450" b="1" spc="130" dirty="0">
                <a:solidFill>
                  <a:srgbClr val="FFFFFF"/>
                </a:solidFill>
                <a:latin typeface="Arial Narrow"/>
                <a:cs typeface="Arial Narrow"/>
              </a:rPr>
              <a:t>LOS</a:t>
            </a:r>
            <a:r>
              <a:rPr sz="450" b="1" spc="50" dirty="0">
                <a:solidFill>
                  <a:srgbClr val="FFFFFF"/>
                </a:solidFill>
                <a:latin typeface="Arial Narrow"/>
                <a:cs typeface="Arial Narrow"/>
              </a:rPr>
              <a:t> </a:t>
            </a:r>
            <a:r>
              <a:rPr sz="450" b="1" spc="120" dirty="0">
                <a:solidFill>
                  <a:srgbClr val="FFFFFF"/>
                </a:solidFill>
                <a:latin typeface="Arial Narrow"/>
                <a:cs typeface="Arial Narrow"/>
              </a:rPr>
              <a:t>PROCESOS</a:t>
            </a:r>
            <a:endParaRPr sz="450">
              <a:latin typeface="Arial Narrow"/>
              <a:cs typeface="Arial Narrow"/>
            </a:endParaRPr>
          </a:p>
        </p:txBody>
      </p:sp>
      <p:sp>
        <p:nvSpPr>
          <p:cNvPr id="152" name="object 152"/>
          <p:cNvSpPr txBox="1"/>
          <p:nvPr/>
        </p:nvSpPr>
        <p:spPr>
          <a:xfrm>
            <a:off x="204683" y="922902"/>
            <a:ext cx="140970" cy="99695"/>
          </a:xfrm>
          <a:prstGeom prst="rect">
            <a:avLst/>
          </a:prstGeom>
        </p:spPr>
        <p:txBody>
          <a:bodyPr vert="horz" wrap="square" lIns="0" tIns="17145" rIns="0" bIns="0" rtlCol="0">
            <a:spAutoFit/>
          </a:bodyPr>
          <a:lstStyle/>
          <a:p>
            <a:pPr marL="12700">
              <a:lnSpc>
                <a:spcPct val="100000"/>
              </a:lnSpc>
              <a:spcBef>
                <a:spcPts val="135"/>
              </a:spcBef>
            </a:pPr>
            <a:r>
              <a:rPr sz="450" b="1" spc="125" dirty="0">
                <a:solidFill>
                  <a:srgbClr val="FFFFFF"/>
                </a:solidFill>
                <a:latin typeface="Arial Narrow"/>
                <a:cs typeface="Arial Narrow"/>
              </a:rPr>
              <a:t>No</a:t>
            </a:r>
            <a:r>
              <a:rPr sz="450" b="1" spc="50" dirty="0">
                <a:solidFill>
                  <a:srgbClr val="FFFFFF"/>
                </a:solidFill>
                <a:latin typeface="Arial Narrow"/>
                <a:cs typeface="Arial Narrow"/>
              </a:rPr>
              <a:t>.</a:t>
            </a:r>
            <a:endParaRPr sz="450">
              <a:latin typeface="Arial Narrow"/>
              <a:cs typeface="Arial Narrow"/>
            </a:endParaRPr>
          </a:p>
        </p:txBody>
      </p:sp>
      <p:sp>
        <p:nvSpPr>
          <p:cNvPr id="153" name="object 153"/>
          <p:cNvSpPr txBox="1"/>
          <p:nvPr/>
        </p:nvSpPr>
        <p:spPr>
          <a:xfrm>
            <a:off x="572808" y="926528"/>
            <a:ext cx="641350" cy="95250"/>
          </a:xfrm>
          <a:prstGeom prst="rect">
            <a:avLst/>
          </a:prstGeom>
        </p:spPr>
        <p:txBody>
          <a:bodyPr vert="horz" wrap="square" lIns="0" tIns="13335" rIns="0" bIns="0" rtlCol="0">
            <a:spAutoFit/>
          </a:bodyPr>
          <a:lstStyle/>
          <a:p>
            <a:pPr marL="12700">
              <a:lnSpc>
                <a:spcPct val="100000"/>
              </a:lnSpc>
              <a:spcBef>
                <a:spcPts val="105"/>
              </a:spcBef>
            </a:pPr>
            <a:r>
              <a:rPr sz="450" b="1" spc="90" dirty="0">
                <a:solidFill>
                  <a:srgbClr val="FFFFFF"/>
                </a:solidFill>
                <a:latin typeface="Arial Narrow"/>
                <a:cs typeface="Arial Narrow"/>
              </a:rPr>
              <a:t>TIPO </a:t>
            </a:r>
            <a:r>
              <a:rPr sz="450" b="1" spc="95" dirty="0">
                <a:solidFill>
                  <a:srgbClr val="FFFFFF"/>
                </a:solidFill>
                <a:latin typeface="Arial Narrow"/>
                <a:cs typeface="Arial Narrow"/>
              </a:rPr>
              <a:t>DE</a:t>
            </a:r>
            <a:r>
              <a:rPr sz="450" b="1" spc="-30" dirty="0">
                <a:solidFill>
                  <a:srgbClr val="FFFFFF"/>
                </a:solidFill>
                <a:latin typeface="Arial Narrow"/>
                <a:cs typeface="Arial Narrow"/>
              </a:rPr>
              <a:t> </a:t>
            </a:r>
            <a:r>
              <a:rPr sz="450" b="1" spc="100" dirty="0">
                <a:solidFill>
                  <a:srgbClr val="FFFFFF"/>
                </a:solidFill>
                <a:latin typeface="Arial Narrow"/>
                <a:cs typeface="Arial Narrow"/>
              </a:rPr>
              <a:t>PROCESO</a:t>
            </a:r>
            <a:endParaRPr sz="450">
              <a:latin typeface="Arial Narrow"/>
              <a:cs typeface="Arial Narrow"/>
            </a:endParaRPr>
          </a:p>
        </p:txBody>
      </p:sp>
      <p:sp>
        <p:nvSpPr>
          <p:cNvPr id="154" name="object 154"/>
          <p:cNvSpPr txBox="1"/>
          <p:nvPr/>
        </p:nvSpPr>
        <p:spPr>
          <a:xfrm>
            <a:off x="1329219" y="843841"/>
            <a:ext cx="511809" cy="254000"/>
          </a:xfrm>
          <a:prstGeom prst="rect">
            <a:avLst/>
          </a:prstGeom>
        </p:spPr>
        <p:txBody>
          <a:bodyPr vert="horz" wrap="square" lIns="0" tIns="12065" rIns="0" bIns="0" rtlCol="0">
            <a:spAutoFit/>
          </a:bodyPr>
          <a:lstStyle/>
          <a:p>
            <a:pPr marL="12700" marR="5080" indent="3175" algn="ctr">
              <a:lnSpc>
                <a:spcPct val="111100"/>
              </a:lnSpc>
              <a:spcBef>
                <a:spcPts val="95"/>
              </a:spcBef>
            </a:pPr>
            <a:r>
              <a:rPr sz="450" b="1" spc="95" dirty="0">
                <a:solidFill>
                  <a:srgbClr val="FFFFFF"/>
                </a:solidFill>
                <a:latin typeface="Arial Narrow"/>
                <a:cs typeface="Arial Narrow"/>
              </a:rPr>
              <a:t>TOTAL  </a:t>
            </a:r>
            <a:r>
              <a:rPr sz="450" b="1" spc="100" dirty="0">
                <a:solidFill>
                  <a:srgbClr val="FFFFFF"/>
                </a:solidFill>
                <a:latin typeface="Arial Narrow"/>
                <a:cs typeface="Arial Narrow"/>
              </a:rPr>
              <a:t>PROCESOS</a:t>
            </a:r>
            <a:r>
              <a:rPr sz="450" b="1" spc="-10" dirty="0">
                <a:solidFill>
                  <a:srgbClr val="FFFFFF"/>
                </a:solidFill>
                <a:latin typeface="Arial Narrow"/>
                <a:cs typeface="Arial Narrow"/>
              </a:rPr>
              <a:t> </a:t>
            </a:r>
            <a:r>
              <a:rPr sz="450" b="1" spc="105" dirty="0">
                <a:solidFill>
                  <a:srgbClr val="FFFFFF"/>
                </a:solidFill>
                <a:latin typeface="Arial Narrow"/>
                <a:cs typeface="Arial Narrow"/>
              </a:rPr>
              <a:t>EN  </a:t>
            </a:r>
            <a:r>
              <a:rPr sz="450" b="1" spc="95" dirty="0">
                <a:solidFill>
                  <a:srgbClr val="FFFFFF"/>
                </a:solidFill>
                <a:latin typeface="Arial Narrow"/>
                <a:cs typeface="Arial Narrow"/>
              </a:rPr>
              <a:t>CONTRA</a:t>
            </a:r>
            <a:endParaRPr sz="450">
              <a:latin typeface="Arial Narrow"/>
              <a:cs typeface="Arial Narrow"/>
            </a:endParaRPr>
          </a:p>
        </p:txBody>
      </p:sp>
      <p:sp>
        <p:nvSpPr>
          <p:cNvPr id="155" name="object 155"/>
          <p:cNvSpPr txBox="1"/>
          <p:nvPr/>
        </p:nvSpPr>
        <p:spPr>
          <a:xfrm>
            <a:off x="4072798" y="661540"/>
            <a:ext cx="709295" cy="95250"/>
          </a:xfrm>
          <a:prstGeom prst="rect">
            <a:avLst/>
          </a:prstGeom>
        </p:spPr>
        <p:txBody>
          <a:bodyPr vert="horz" wrap="square" lIns="0" tIns="13335" rIns="0" bIns="0" rtlCol="0">
            <a:spAutoFit/>
          </a:bodyPr>
          <a:lstStyle/>
          <a:p>
            <a:pPr marL="12700">
              <a:lnSpc>
                <a:spcPct val="100000"/>
              </a:lnSpc>
              <a:spcBef>
                <a:spcPts val="105"/>
              </a:spcBef>
            </a:pPr>
            <a:r>
              <a:rPr sz="450" b="1" spc="100" dirty="0">
                <a:solidFill>
                  <a:srgbClr val="FFFFFF"/>
                </a:solidFill>
                <a:latin typeface="Arial Narrow"/>
                <a:cs typeface="Arial Narrow"/>
              </a:rPr>
              <a:t>PROCESOS</a:t>
            </a:r>
            <a:r>
              <a:rPr sz="450" b="1" spc="20" dirty="0">
                <a:solidFill>
                  <a:srgbClr val="FFFFFF"/>
                </a:solidFill>
                <a:latin typeface="Arial Narrow"/>
                <a:cs typeface="Arial Narrow"/>
              </a:rPr>
              <a:t> </a:t>
            </a:r>
            <a:r>
              <a:rPr sz="450" b="1" spc="90" dirty="0">
                <a:solidFill>
                  <a:srgbClr val="FFFFFF"/>
                </a:solidFill>
                <a:latin typeface="Arial Narrow"/>
                <a:cs typeface="Arial Narrow"/>
              </a:rPr>
              <a:t>ACTIVOS</a:t>
            </a:r>
            <a:endParaRPr sz="450">
              <a:latin typeface="Arial Narrow"/>
              <a:cs typeface="Arial Narrow"/>
            </a:endParaRPr>
          </a:p>
        </p:txBody>
      </p:sp>
      <p:sp>
        <p:nvSpPr>
          <p:cNvPr id="156" name="object 156"/>
          <p:cNvSpPr txBox="1"/>
          <p:nvPr/>
        </p:nvSpPr>
        <p:spPr>
          <a:xfrm>
            <a:off x="7638450" y="661540"/>
            <a:ext cx="855344" cy="95250"/>
          </a:xfrm>
          <a:prstGeom prst="rect">
            <a:avLst/>
          </a:prstGeom>
        </p:spPr>
        <p:txBody>
          <a:bodyPr vert="horz" wrap="square" lIns="0" tIns="13335" rIns="0" bIns="0" rtlCol="0">
            <a:spAutoFit/>
          </a:bodyPr>
          <a:lstStyle/>
          <a:p>
            <a:pPr marL="12700">
              <a:lnSpc>
                <a:spcPct val="100000"/>
              </a:lnSpc>
              <a:spcBef>
                <a:spcPts val="105"/>
              </a:spcBef>
            </a:pPr>
            <a:r>
              <a:rPr sz="450" b="1" spc="100" dirty="0">
                <a:solidFill>
                  <a:srgbClr val="FFFFFF"/>
                </a:solidFill>
                <a:latin typeface="Arial Narrow"/>
                <a:cs typeface="Arial Narrow"/>
              </a:rPr>
              <a:t>PROCESOS</a:t>
            </a:r>
            <a:r>
              <a:rPr sz="450" b="1" spc="40" dirty="0">
                <a:solidFill>
                  <a:srgbClr val="FFFFFF"/>
                </a:solidFill>
                <a:latin typeface="Arial Narrow"/>
                <a:cs typeface="Arial Narrow"/>
              </a:rPr>
              <a:t> </a:t>
            </a:r>
            <a:r>
              <a:rPr sz="450" b="1" spc="90" dirty="0">
                <a:solidFill>
                  <a:srgbClr val="FFFFFF"/>
                </a:solidFill>
                <a:latin typeface="Arial Narrow"/>
                <a:cs typeface="Arial Narrow"/>
              </a:rPr>
              <a:t>TERMINADOS</a:t>
            </a:r>
            <a:endParaRPr sz="450">
              <a:latin typeface="Arial Narrow"/>
              <a:cs typeface="Arial Narrow"/>
            </a:endParaRPr>
          </a:p>
        </p:txBody>
      </p:sp>
      <p:sp>
        <p:nvSpPr>
          <p:cNvPr id="157" name="object 157"/>
          <p:cNvSpPr txBox="1"/>
          <p:nvPr/>
        </p:nvSpPr>
        <p:spPr>
          <a:xfrm>
            <a:off x="2196656" y="737797"/>
            <a:ext cx="800100" cy="95250"/>
          </a:xfrm>
          <a:prstGeom prst="rect">
            <a:avLst/>
          </a:prstGeom>
        </p:spPr>
        <p:txBody>
          <a:bodyPr vert="horz" wrap="square" lIns="0" tIns="13335" rIns="0" bIns="0" rtlCol="0">
            <a:spAutoFit/>
          </a:bodyPr>
          <a:lstStyle/>
          <a:p>
            <a:pPr marL="12700">
              <a:lnSpc>
                <a:spcPct val="100000"/>
              </a:lnSpc>
              <a:spcBef>
                <a:spcPts val="105"/>
              </a:spcBef>
            </a:pPr>
            <a:r>
              <a:rPr sz="450" b="1" spc="100" dirty="0">
                <a:solidFill>
                  <a:srgbClr val="FFFFFF"/>
                </a:solidFill>
                <a:latin typeface="Arial Narrow"/>
                <a:cs typeface="Arial Narrow"/>
              </a:rPr>
              <a:t>ESTADO </a:t>
            </a:r>
            <a:r>
              <a:rPr sz="450" b="1" spc="95" dirty="0">
                <a:solidFill>
                  <a:srgbClr val="FFFFFF"/>
                </a:solidFill>
                <a:latin typeface="Arial Narrow"/>
                <a:cs typeface="Arial Narrow"/>
              </a:rPr>
              <a:t>DE</a:t>
            </a:r>
            <a:r>
              <a:rPr sz="450" b="1" spc="-50" dirty="0">
                <a:solidFill>
                  <a:srgbClr val="FFFFFF"/>
                </a:solidFill>
                <a:latin typeface="Arial Narrow"/>
                <a:cs typeface="Arial Narrow"/>
              </a:rPr>
              <a:t> </a:t>
            </a:r>
            <a:r>
              <a:rPr sz="450" b="1" spc="100" dirty="0">
                <a:solidFill>
                  <a:srgbClr val="FFFFFF"/>
                </a:solidFill>
                <a:latin typeface="Arial Narrow"/>
                <a:cs typeface="Arial Narrow"/>
              </a:rPr>
              <a:t>PROCESOS</a:t>
            </a:r>
            <a:endParaRPr sz="450">
              <a:latin typeface="Arial Narrow"/>
              <a:cs typeface="Arial Narrow"/>
            </a:endParaRPr>
          </a:p>
        </p:txBody>
      </p:sp>
      <p:sp>
        <p:nvSpPr>
          <p:cNvPr id="158" name="object 158"/>
          <p:cNvSpPr txBox="1"/>
          <p:nvPr/>
        </p:nvSpPr>
        <p:spPr>
          <a:xfrm>
            <a:off x="4319917" y="737797"/>
            <a:ext cx="1678939" cy="95250"/>
          </a:xfrm>
          <a:prstGeom prst="rect">
            <a:avLst/>
          </a:prstGeom>
        </p:spPr>
        <p:txBody>
          <a:bodyPr vert="horz" wrap="square" lIns="0" tIns="13335" rIns="0" bIns="0" rtlCol="0">
            <a:spAutoFit/>
          </a:bodyPr>
          <a:lstStyle/>
          <a:p>
            <a:pPr marL="12700">
              <a:lnSpc>
                <a:spcPct val="100000"/>
              </a:lnSpc>
              <a:spcBef>
                <a:spcPts val="105"/>
              </a:spcBef>
            </a:pPr>
            <a:r>
              <a:rPr sz="450" b="1" spc="95" dirty="0">
                <a:solidFill>
                  <a:srgbClr val="FFFFFF"/>
                </a:solidFill>
                <a:latin typeface="Arial Narrow"/>
                <a:cs typeface="Arial Narrow"/>
              </a:rPr>
              <a:t>RECURSOS </a:t>
            </a:r>
            <a:r>
              <a:rPr sz="450" b="1" spc="85" dirty="0">
                <a:solidFill>
                  <a:srgbClr val="FFFFFF"/>
                </a:solidFill>
                <a:latin typeface="Arial Narrow"/>
                <a:cs typeface="Arial Narrow"/>
              </a:rPr>
              <a:t>FINANCIEROS </a:t>
            </a:r>
            <a:r>
              <a:rPr sz="450" b="1" spc="95" dirty="0">
                <a:solidFill>
                  <a:srgbClr val="FFFFFF"/>
                </a:solidFill>
                <a:latin typeface="Arial Narrow"/>
                <a:cs typeface="Arial Narrow"/>
              </a:rPr>
              <a:t>ESTIMADOS</a:t>
            </a:r>
            <a:r>
              <a:rPr sz="450" b="1" spc="-50" dirty="0">
                <a:solidFill>
                  <a:srgbClr val="FFFFFF"/>
                </a:solidFill>
                <a:latin typeface="Arial Narrow"/>
                <a:cs typeface="Arial Narrow"/>
              </a:rPr>
              <a:t> </a:t>
            </a:r>
            <a:r>
              <a:rPr sz="450" b="1" spc="80" dirty="0">
                <a:solidFill>
                  <a:srgbClr val="FFFFFF"/>
                </a:solidFill>
                <a:latin typeface="Arial Narrow"/>
                <a:cs typeface="Arial Narrow"/>
              </a:rPr>
              <a:t>(EN </a:t>
            </a:r>
            <a:r>
              <a:rPr sz="450" b="1" spc="95" dirty="0">
                <a:solidFill>
                  <a:srgbClr val="FFFFFF"/>
                </a:solidFill>
                <a:latin typeface="Arial Narrow"/>
                <a:cs typeface="Arial Narrow"/>
              </a:rPr>
              <a:t>PESOS)</a:t>
            </a:r>
            <a:endParaRPr sz="450">
              <a:latin typeface="Arial Narrow"/>
              <a:cs typeface="Arial Narrow"/>
            </a:endParaRPr>
          </a:p>
        </p:txBody>
      </p:sp>
      <p:sp>
        <p:nvSpPr>
          <p:cNvPr id="159" name="object 159"/>
          <p:cNvSpPr/>
          <p:nvPr/>
        </p:nvSpPr>
        <p:spPr>
          <a:xfrm>
            <a:off x="68520" y="672403"/>
            <a:ext cx="9073515" cy="0"/>
          </a:xfrm>
          <a:custGeom>
            <a:avLst/>
            <a:gdLst/>
            <a:ahLst/>
            <a:cxnLst/>
            <a:rect l="l" t="t" r="r" b="b"/>
            <a:pathLst>
              <a:path w="9073515">
                <a:moveTo>
                  <a:pt x="0" y="0"/>
                </a:moveTo>
                <a:lnTo>
                  <a:pt x="9072937" y="0"/>
                </a:lnTo>
              </a:path>
            </a:pathLst>
          </a:custGeom>
          <a:ln w="3626">
            <a:solidFill>
              <a:srgbClr val="000000"/>
            </a:solidFill>
          </a:ln>
        </p:spPr>
        <p:txBody>
          <a:bodyPr wrap="square" lIns="0" tIns="0" rIns="0" bIns="0" rtlCol="0"/>
          <a:lstStyle/>
          <a:p>
            <a:endParaRPr/>
          </a:p>
        </p:txBody>
      </p:sp>
      <p:sp>
        <p:nvSpPr>
          <p:cNvPr id="160" name="object 160"/>
          <p:cNvSpPr/>
          <p:nvPr/>
        </p:nvSpPr>
        <p:spPr>
          <a:xfrm>
            <a:off x="66000" y="672427"/>
            <a:ext cx="9077960" cy="0"/>
          </a:xfrm>
          <a:custGeom>
            <a:avLst/>
            <a:gdLst/>
            <a:ahLst/>
            <a:cxnLst/>
            <a:rect l="l" t="t" r="r" b="b"/>
            <a:pathLst>
              <a:path w="9077960">
                <a:moveTo>
                  <a:pt x="0" y="0"/>
                </a:moveTo>
                <a:lnTo>
                  <a:pt x="9077944" y="0"/>
                </a:lnTo>
              </a:path>
            </a:pathLst>
          </a:custGeom>
          <a:ln w="3626">
            <a:solidFill>
              <a:srgbClr val="000000"/>
            </a:solidFill>
          </a:ln>
        </p:spPr>
        <p:txBody>
          <a:bodyPr wrap="square" lIns="0" tIns="0" rIns="0" bIns="0" rtlCol="0"/>
          <a:lstStyle/>
          <a:p>
            <a:endParaRPr/>
          </a:p>
        </p:txBody>
      </p:sp>
      <p:sp>
        <p:nvSpPr>
          <p:cNvPr id="161" name="object 161"/>
          <p:cNvSpPr/>
          <p:nvPr/>
        </p:nvSpPr>
        <p:spPr>
          <a:xfrm>
            <a:off x="1873995" y="748708"/>
            <a:ext cx="7267575" cy="0"/>
          </a:xfrm>
          <a:custGeom>
            <a:avLst/>
            <a:gdLst/>
            <a:ahLst/>
            <a:cxnLst/>
            <a:rect l="l" t="t" r="r" b="b"/>
            <a:pathLst>
              <a:path w="7267575">
                <a:moveTo>
                  <a:pt x="0" y="0"/>
                </a:moveTo>
                <a:lnTo>
                  <a:pt x="7267463" y="0"/>
                </a:lnTo>
              </a:path>
            </a:pathLst>
          </a:custGeom>
          <a:ln w="3626">
            <a:solidFill>
              <a:srgbClr val="000000"/>
            </a:solidFill>
          </a:ln>
        </p:spPr>
        <p:txBody>
          <a:bodyPr wrap="square" lIns="0" tIns="0" rIns="0" bIns="0" rtlCol="0"/>
          <a:lstStyle/>
          <a:p>
            <a:endParaRPr/>
          </a:p>
        </p:txBody>
      </p:sp>
      <p:sp>
        <p:nvSpPr>
          <p:cNvPr id="162" name="object 162"/>
          <p:cNvSpPr/>
          <p:nvPr/>
        </p:nvSpPr>
        <p:spPr>
          <a:xfrm>
            <a:off x="1871508" y="748684"/>
            <a:ext cx="7272655" cy="0"/>
          </a:xfrm>
          <a:custGeom>
            <a:avLst/>
            <a:gdLst/>
            <a:ahLst/>
            <a:cxnLst/>
            <a:rect l="l" t="t" r="r" b="b"/>
            <a:pathLst>
              <a:path w="7272655">
                <a:moveTo>
                  <a:pt x="0" y="0"/>
                </a:moveTo>
                <a:lnTo>
                  <a:pt x="7272436" y="0"/>
                </a:lnTo>
              </a:path>
            </a:pathLst>
          </a:custGeom>
          <a:ln w="3626">
            <a:solidFill>
              <a:srgbClr val="000000"/>
            </a:solidFill>
          </a:ln>
        </p:spPr>
        <p:txBody>
          <a:bodyPr wrap="square" lIns="0" tIns="0" rIns="0" bIns="0" rtlCol="0"/>
          <a:lstStyle/>
          <a:p>
            <a:endParaRPr/>
          </a:p>
        </p:txBody>
      </p:sp>
      <p:sp>
        <p:nvSpPr>
          <p:cNvPr id="163" name="object 163"/>
          <p:cNvSpPr/>
          <p:nvPr/>
        </p:nvSpPr>
        <p:spPr>
          <a:xfrm>
            <a:off x="1873995" y="824868"/>
            <a:ext cx="5119370" cy="0"/>
          </a:xfrm>
          <a:custGeom>
            <a:avLst/>
            <a:gdLst/>
            <a:ahLst/>
            <a:cxnLst/>
            <a:rect l="l" t="t" r="r" b="b"/>
            <a:pathLst>
              <a:path w="5119370">
                <a:moveTo>
                  <a:pt x="0" y="0"/>
                </a:moveTo>
                <a:lnTo>
                  <a:pt x="5118999" y="0"/>
                </a:lnTo>
              </a:path>
            </a:pathLst>
          </a:custGeom>
          <a:ln w="3626">
            <a:solidFill>
              <a:srgbClr val="000000"/>
            </a:solidFill>
          </a:ln>
        </p:spPr>
        <p:txBody>
          <a:bodyPr wrap="square" lIns="0" tIns="0" rIns="0" bIns="0" rtlCol="0"/>
          <a:lstStyle/>
          <a:p>
            <a:endParaRPr/>
          </a:p>
        </p:txBody>
      </p:sp>
      <p:sp>
        <p:nvSpPr>
          <p:cNvPr id="164" name="object 164"/>
          <p:cNvSpPr/>
          <p:nvPr/>
        </p:nvSpPr>
        <p:spPr>
          <a:xfrm>
            <a:off x="1871508" y="824843"/>
            <a:ext cx="5124450" cy="0"/>
          </a:xfrm>
          <a:custGeom>
            <a:avLst/>
            <a:gdLst/>
            <a:ahLst/>
            <a:cxnLst/>
            <a:rect l="l" t="t" r="r" b="b"/>
            <a:pathLst>
              <a:path w="5124450">
                <a:moveTo>
                  <a:pt x="0" y="0"/>
                </a:moveTo>
                <a:lnTo>
                  <a:pt x="5124040" y="0"/>
                </a:lnTo>
              </a:path>
            </a:pathLst>
          </a:custGeom>
          <a:ln w="3626">
            <a:solidFill>
              <a:srgbClr val="000000"/>
            </a:solidFill>
          </a:ln>
        </p:spPr>
        <p:txBody>
          <a:bodyPr wrap="square" lIns="0" tIns="0" rIns="0" bIns="0" rtlCol="0"/>
          <a:lstStyle/>
          <a:p>
            <a:endParaRPr/>
          </a:p>
        </p:txBody>
      </p:sp>
      <p:sp>
        <p:nvSpPr>
          <p:cNvPr id="165" name="object 165"/>
          <p:cNvSpPr/>
          <p:nvPr/>
        </p:nvSpPr>
        <p:spPr>
          <a:xfrm>
            <a:off x="68520" y="1282165"/>
            <a:ext cx="9073515" cy="0"/>
          </a:xfrm>
          <a:custGeom>
            <a:avLst/>
            <a:gdLst/>
            <a:ahLst/>
            <a:cxnLst/>
            <a:rect l="l" t="t" r="r" b="b"/>
            <a:pathLst>
              <a:path w="9073515">
                <a:moveTo>
                  <a:pt x="0" y="0"/>
                </a:moveTo>
                <a:lnTo>
                  <a:pt x="9072937" y="0"/>
                </a:lnTo>
              </a:path>
            </a:pathLst>
          </a:custGeom>
          <a:ln w="3626">
            <a:solidFill>
              <a:srgbClr val="000000"/>
            </a:solidFill>
          </a:ln>
        </p:spPr>
        <p:txBody>
          <a:bodyPr wrap="square" lIns="0" tIns="0" rIns="0" bIns="0" rtlCol="0"/>
          <a:lstStyle/>
          <a:p>
            <a:endParaRPr/>
          </a:p>
        </p:txBody>
      </p:sp>
      <p:sp>
        <p:nvSpPr>
          <p:cNvPr id="166" name="object 166"/>
          <p:cNvSpPr/>
          <p:nvPr/>
        </p:nvSpPr>
        <p:spPr>
          <a:xfrm>
            <a:off x="66000" y="1282226"/>
            <a:ext cx="9077960" cy="0"/>
          </a:xfrm>
          <a:custGeom>
            <a:avLst/>
            <a:gdLst/>
            <a:ahLst/>
            <a:cxnLst/>
            <a:rect l="l" t="t" r="r" b="b"/>
            <a:pathLst>
              <a:path w="9077960">
                <a:moveTo>
                  <a:pt x="0" y="0"/>
                </a:moveTo>
                <a:lnTo>
                  <a:pt x="9077944" y="0"/>
                </a:lnTo>
              </a:path>
            </a:pathLst>
          </a:custGeom>
          <a:ln w="3747">
            <a:solidFill>
              <a:srgbClr val="000000"/>
            </a:solidFill>
          </a:ln>
        </p:spPr>
        <p:txBody>
          <a:bodyPr wrap="square" lIns="0" tIns="0" rIns="0" bIns="0" rtlCol="0"/>
          <a:lstStyle/>
          <a:p>
            <a:endParaRPr/>
          </a:p>
        </p:txBody>
      </p:sp>
      <p:sp>
        <p:nvSpPr>
          <p:cNvPr id="167" name="object 167"/>
          <p:cNvSpPr/>
          <p:nvPr/>
        </p:nvSpPr>
        <p:spPr>
          <a:xfrm>
            <a:off x="68520" y="1365724"/>
            <a:ext cx="9073515" cy="0"/>
          </a:xfrm>
          <a:custGeom>
            <a:avLst/>
            <a:gdLst/>
            <a:ahLst/>
            <a:cxnLst/>
            <a:rect l="l" t="t" r="r" b="b"/>
            <a:pathLst>
              <a:path w="9073515">
                <a:moveTo>
                  <a:pt x="0" y="0"/>
                </a:moveTo>
                <a:lnTo>
                  <a:pt x="9072937" y="0"/>
                </a:lnTo>
              </a:path>
            </a:pathLst>
          </a:custGeom>
          <a:ln w="3626">
            <a:solidFill>
              <a:srgbClr val="000000"/>
            </a:solidFill>
          </a:ln>
        </p:spPr>
        <p:txBody>
          <a:bodyPr wrap="square" lIns="0" tIns="0" rIns="0" bIns="0" rtlCol="0"/>
          <a:lstStyle/>
          <a:p>
            <a:endParaRPr/>
          </a:p>
        </p:txBody>
      </p:sp>
      <p:sp>
        <p:nvSpPr>
          <p:cNvPr id="168" name="object 168"/>
          <p:cNvSpPr/>
          <p:nvPr/>
        </p:nvSpPr>
        <p:spPr>
          <a:xfrm>
            <a:off x="66000" y="1365700"/>
            <a:ext cx="9077960" cy="0"/>
          </a:xfrm>
          <a:custGeom>
            <a:avLst/>
            <a:gdLst/>
            <a:ahLst/>
            <a:cxnLst/>
            <a:rect l="l" t="t" r="r" b="b"/>
            <a:pathLst>
              <a:path w="9077960">
                <a:moveTo>
                  <a:pt x="0" y="0"/>
                </a:moveTo>
                <a:lnTo>
                  <a:pt x="9077944" y="0"/>
                </a:lnTo>
              </a:path>
            </a:pathLst>
          </a:custGeom>
          <a:ln w="3626">
            <a:solidFill>
              <a:srgbClr val="000000"/>
            </a:solidFill>
          </a:ln>
        </p:spPr>
        <p:txBody>
          <a:bodyPr wrap="square" lIns="0" tIns="0" rIns="0" bIns="0" rtlCol="0"/>
          <a:lstStyle/>
          <a:p>
            <a:endParaRPr/>
          </a:p>
        </p:txBody>
      </p:sp>
      <p:sp>
        <p:nvSpPr>
          <p:cNvPr id="169" name="object 169"/>
          <p:cNvSpPr/>
          <p:nvPr/>
        </p:nvSpPr>
        <p:spPr>
          <a:xfrm>
            <a:off x="68520" y="1449234"/>
            <a:ext cx="9073515" cy="0"/>
          </a:xfrm>
          <a:custGeom>
            <a:avLst/>
            <a:gdLst/>
            <a:ahLst/>
            <a:cxnLst/>
            <a:rect l="l" t="t" r="r" b="b"/>
            <a:pathLst>
              <a:path w="9073515">
                <a:moveTo>
                  <a:pt x="0" y="0"/>
                </a:moveTo>
                <a:lnTo>
                  <a:pt x="9072937" y="0"/>
                </a:lnTo>
              </a:path>
            </a:pathLst>
          </a:custGeom>
          <a:ln w="3626">
            <a:solidFill>
              <a:srgbClr val="000000"/>
            </a:solidFill>
          </a:ln>
        </p:spPr>
        <p:txBody>
          <a:bodyPr wrap="square" lIns="0" tIns="0" rIns="0" bIns="0" rtlCol="0"/>
          <a:lstStyle/>
          <a:p>
            <a:endParaRPr/>
          </a:p>
        </p:txBody>
      </p:sp>
      <p:sp>
        <p:nvSpPr>
          <p:cNvPr id="170" name="object 170"/>
          <p:cNvSpPr/>
          <p:nvPr/>
        </p:nvSpPr>
        <p:spPr>
          <a:xfrm>
            <a:off x="66000" y="1449258"/>
            <a:ext cx="9077960" cy="0"/>
          </a:xfrm>
          <a:custGeom>
            <a:avLst/>
            <a:gdLst/>
            <a:ahLst/>
            <a:cxnLst/>
            <a:rect l="l" t="t" r="r" b="b"/>
            <a:pathLst>
              <a:path w="9077960">
                <a:moveTo>
                  <a:pt x="0" y="0"/>
                </a:moveTo>
                <a:lnTo>
                  <a:pt x="9077944" y="0"/>
                </a:lnTo>
              </a:path>
            </a:pathLst>
          </a:custGeom>
          <a:ln w="3626">
            <a:solidFill>
              <a:srgbClr val="000000"/>
            </a:solidFill>
          </a:ln>
        </p:spPr>
        <p:txBody>
          <a:bodyPr wrap="square" lIns="0" tIns="0" rIns="0" bIns="0" rtlCol="0"/>
          <a:lstStyle/>
          <a:p>
            <a:endParaRPr/>
          </a:p>
        </p:txBody>
      </p:sp>
      <p:sp>
        <p:nvSpPr>
          <p:cNvPr id="171" name="object 171"/>
          <p:cNvSpPr/>
          <p:nvPr/>
        </p:nvSpPr>
        <p:spPr>
          <a:xfrm>
            <a:off x="68520" y="1699715"/>
            <a:ext cx="9073515" cy="0"/>
          </a:xfrm>
          <a:custGeom>
            <a:avLst/>
            <a:gdLst/>
            <a:ahLst/>
            <a:cxnLst/>
            <a:rect l="l" t="t" r="r" b="b"/>
            <a:pathLst>
              <a:path w="9073515">
                <a:moveTo>
                  <a:pt x="0" y="0"/>
                </a:moveTo>
                <a:lnTo>
                  <a:pt x="9072937" y="0"/>
                </a:lnTo>
              </a:path>
            </a:pathLst>
          </a:custGeom>
          <a:ln w="3626">
            <a:solidFill>
              <a:srgbClr val="000000"/>
            </a:solidFill>
          </a:ln>
        </p:spPr>
        <p:txBody>
          <a:bodyPr wrap="square" lIns="0" tIns="0" rIns="0" bIns="0" rtlCol="0"/>
          <a:lstStyle/>
          <a:p>
            <a:endParaRPr/>
          </a:p>
        </p:txBody>
      </p:sp>
      <p:sp>
        <p:nvSpPr>
          <p:cNvPr id="172" name="object 172"/>
          <p:cNvSpPr/>
          <p:nvPr/>
        </p:nvSpPr>
        <p:spPr>
          <a:xfrm>
            <a:off x="66000" y="1699739"/>
            <a:ext cx="9077960" cy="0"/>
          </a:xfrm>
          <a:custGeom>
            <a:avLst/>
            <a:gdLst/>
            <a:ahLst/>
            <a:cxnLst/>
            <a:rect l="l" t="t" r="r" b="b"/>
            <a:pathLst>
              <a:path w="9077960">
                <a:moveTo>
                  <a:pt x="0" y="0"/>
                </a:moveTo>
                <a:lnTo>
                  <a:pt x="9077944" y="0"/>
                </a:lnTo>
              </a:path>
            </a:pathLst>
          </a:custGeom>
          <a:ln w="3626">
            <a:solidFill>
              <a:srgbClr val="000000"/>
            </a:solidFill>
          </a:ln>
        </p:spPr>
        <p:txBody>
          <a:bodyPr wrap="square" lIns="0" tIns="0" rIns="0" bIns="0" rtlCol="0"/>
          <a:lstStyle/>
          <a:p>
            <a:endParaRPr/>
          </a:p>
        </p:txBody>
      </p:sp>
      <p:sp>
        <p:nvSpPr>
          <p:cNvPr id="173" name="object 173"/>
          <p:cNvSpPr/>
          <p:nvPr/>
        </p:nvSpPr>
        <p:spPr>
          <a:xfrm>
            <a:off x="68520" y="1783128"/>
            <a:ext cx="9073515" cy="0"/>
          </a:xfrm>
          <a:custGeom>
            <a:avLst/>
            <a:gdLst/>
            <a:ahLst/>
            <a:cxnLst/>
            <a:rect l="l" t="t" r="r" b="b"/>
            <a:pathLst>
              <a:path w="9073515">
                <a:moveTo>
                  <a:pt x="0" y="0"/>
                </a:moveTo>
                <a:lnTo>
                  <a:pt x="9072937" y="0"/>
                </a:lnTo>
              </a:path>
            </a:pathLst>
          </a:custGeom>
          <a:ln w="3626">
            <a:solidFill>
              <a:srgbClr val="000000"/>
            </a:solidFill>
          </a:ln>
        </p:spPr>
        <p:txBody>
          <a:bodyPr wrap="square" lIns="0" tIns="0" rIns="0" bIns="0" rtlCol="0"/>
          <a:lstStyle/>
          <a:p>
            <a:endParaRPr/>
          </a:p>
        </p:txBody>
      </p:sp>
      <p:sp>
        <p:nvSpPr>
          <p:cNvPr id="174" name="object 174"/>
          <p:cNvSpPr/>
          <p:nvPr/>
        </p:nvSpPr>
        <p:spPr>
          <a:xfrm>
            <a:off x="66000" y="1783152"/>
            <a:ext cx="9077960" cy="0"/>
          </a:xfrm>
          <a:custGeom>
            <a:avLst/>
            <a:gdLst/>
            <a:ahLst/>
            <a:cxnLst/>
            <a:rect l="l" t="t" r="r" b="b"/>
            <a:pathLst>
              <a:path w="9077960">
                <a:moveTo>
                  <a:pt x="0" y="0"/>
                </a:moveTo>
                <a:lnTo>
                  <a:pt x="9077944" y="0"/>
                </a:lnTo>
              </a:path>
            </a:pathLst>
          </a:custGeom>
          <a:ln w="3626">
            <a:solidFill>
              <a:srgbClr val="000000"/>
            </a:solidFill>
          </a:ln>
        </p:spPr>
        <p:txBody>
          <a:bodyPr wrap="square" lIns="0" tIns="0" rIns="0" bIns="0" rtlCol="0"/>
          <a:lstStyle/>
          <a:p>
            <a:endParaRPr/>
          </a:p>
        </p:txBody>
      </p:sp>
      <p:sp>
        <p:nvSpPr>
          <p:cNvPr id="175" name="object 175"/>
          <p:cNvSpPr/>
          <p:nvPr/>
        </p:nvSpPr>
        <p:spPr>
          <a:xfrm>
            <a:off x="68520" y="1866687"/>
            <a:ext cx="9073515" cy="0"/>
          </a:xfrm>
          <a:custGeom>
            <a:avLst/>
            <a:gdLst/>
            <a:ahLst/>
            <a:cxnLst/>
            <a:rect l="l" t="t" r="r" b="b"/>
            <a:pathLst>
              <a:path w="9073515">
                <a:moveTo>
                  <a:pt x="0" y="0"/>
                </a:moveTo>
                <a:lnTo>
                  <a:pt x="9072937" y="0"/>
                </a:lnTo>
              </a:path>
            </a:pathLst>
          </a:custGeom>
          <a:ln w="3626">
            <a:solidFill>
              <a:srgbClr val="000000"/>
            </a:solidFill>
          </a:ln>
        </p:spPr>
        <p:txBody>
          <a:bodyPr wrap="square" lIns="0" tIns="0" rIns="0" bIns="0" rtlCol="0"/>
          <a:lstStyle/>
          <a:p>
            <a:endParaRPr/>
          </a:p>
        </p:txBody>
      </p:sp>
      <p:sp>
        <p:nvSpPr>
          <p:cNvPr id="176" name="object 176"/>
          <p:cNvSpPr/>
          <p:nvPr/>
        </p:nvSpPr>
        <p:spPr>
          <a:xfrm>
            <a:off x="66000" y="1866662"/>
            <a:ext cx="9077960" cy="0"/>
          </a:xfrm>
          <a:custGeom>
            <a:avLst/>
            <a:gdLst/>
            <a:ahLst/>
            <a:cxnLst/>
            <a:rect l="l" t="t" r="r" b="b"/>
            <a:pathLst>
              <a:path w="9077960">
                <a:moveTo>
                  <a:pt x="0" y="0"/>
                </a:moveTo>
                <a:lnTo>
                  <a:pt x="9077944" y="0"/>
                </a:lnTo>
              </a:path>
            </a:pathLst>
          </a:custGeom>
          <a:ln w="3626">
            <a:solidFill>
              <a:srgbClr val="000000"/>
            </a:solidFill>
          </a:ln>
        </p:spPr>
        <p:txBody>
          <a:bodyPr wrap="square" lIns="0" tIns="0" rIns="0" bIns="0" rtlCol="0"/>
          <a:lstStyle/>
          <a:p>
            <a:endParaRPr/>
          </a:p>
        </p:txBody>
      </p:sp>
      <p:sp>
        <p:nvSpPr>
          <p:cNvPr id="177" name="object 177"/>
          <p:cNvSpPr/>
          <p:nvPr/>
        </p:nvSpPr>
        <p:spPr>
          <a:xfrm>
            <a:off x="68520" y="1950100"/>
            <a:ext cx="9073515" cy="0"/>
          </a:xfrm>
          <a:custGeom>
            <a:avLst/>
            <a:gdLst/>
            <a:ahLst/>
            <a:cxnLst/>
            <a:rect l="l" t="t" r="r" b="b"/>
            <a:pathLst>
              <a:path w="9073515">
                <a:moveTo>
                  <a:pt x="0" y="0"/>
                </a:moveTo>
                <a:lnTo>
                  <a:pt x="9072937" y="0"/>
                </a:lnTo>
              </a:path>
            </a:pathLst>
          </a:custGeom>
          <a:ln w="3626">
            <a:solidFill>
              <a:srgbClr val="000000"/>
            </a:solidFill>
          </a:ln>
        </p:spPr>
        <p:txBody>
          <a:bodyPr wrap="square" lIns="0" tIns="0" rIns="0" bIns="0" rtlCol="0"/>
          <a:lstStyle/>
          <a:p>
            <a:endParaRPr/>
          </a:p>
        </p:txBody>
      </p:sp>
      <p:sp>
        <p:nvSpPr>
          <p:cNvPr id="178" name="object 178"/>
          <p:cNvSpPr/>
          <p:nvPr/>
        </p:nvSpPr>
        <p:spPr>
          <a:xfrm>
            <a:off x="66000" y="1950076"/>
            <a:ext cx="9077960" cy="0"/>
          </a:xfrm>
          <a:custGeom>
            <a:avLst/>
            <a:gdLst/>
            <a:ahLst/>
            <a:cxnLst/>
            <a:rect l="l" t="t" r="r" b="b"/>
            <a:pathLst>
              <a:path w="9077960">
                <a:moveTo>
                  <a:pt x="0" y="0"/>
                </a:moveTo>
                <a:lnTo>
                  <a:pt x="9077944" y="0"/>
                </a:lnTo>
              </a:path>
            </a:pathLst>
          </a:custGeom>
          <a:ln w="3626">
            <a:solidFill>
              <a:srgbClr val="000000"/>
            </a:solidFill>
          </a:ln>
        </p:spPr>
        <p:txBody>
          <a:bodyPr wrap="square" lIns="0" tIns="0" rIns="0" bIns="0" rtlCol="0"/>
          <a:lstStyle/>
          <a:p>
            <a:endParaRPr/>
          </a:p>
        </p:txBody>
      </p:sp>
      <p:sp>
        <p:nvSpPr>
          <p:cNvPr id="179" name="object 179"/>
          <p:cNvSpPr/>
          <p:nvPr/>
        </p:nvSpPr>
        <p:spPr>
          <a:xfrm>
            <a:off x="68520" y="2033610"/>
            <a:ext cx="9073515" cy="0"/>
          </a:xfrm>
          <a:custGeom>
            <a:avLst/>
            <a:gdLst/>
            <a:ahLst/>
            <a:cxnLst/>
            <a:rect l="l" t="t" r="r" b="b"/>
            <a:pathLst>
              <a:path w="9073515">
                <a:moveTo>
                  <a:pt x="0" y="0"/>
                </a:moveTo>
                <a:lnTo>
                  <a:pt x="9072937" y="0"/>
                </a:lnTo>
              </a:path>
            </a:pathLst>
          </a:custGeom>
          <a:ln w="3626">
            <a:solidFill>
              <a:srgbClr val="000000"/>
            </a:solidFill>
          </a:ln>
        </p:spPr>
        <p:txBody>
          <a:bodyPr wrap="square" lIns="0" tIns="0" rIns="0" bIns="0" rtlCol="0"/>
          <a:lstStyle/>
          <a:p>
            <a:endParaRPr/>
          </a:p>
        </p:txBody>
      </p:sp>
      <p:sp>
        <p:nvSpPr>
          <p:cNvPr id="180" name="object 180"/>
          <p:cNvSpPr/>
          <p:nvPr/>
        </p:nvSpPr>
        <p:spPr>
          <a:xfrm>
            <a:off x="66000" y="2033634"/>
            <a:ext cx="9077960" cy="0"/>
          </a:xfrm>
          <a:custGeom>
            <a:avLst/>
            <a:gdLst/>
            <a:ahLst/>
            <a:cxnLst/>
            <a:rect l="l" t="t" r="r" b="b"/>
            <a:pathLst>
              <a:path w="9077960">
                <a:moveTo>
                  <a:pt x="0" y="0"/>
                </a:moveTo>
                <a:lnTo>
                  <a:pt x="9077944" y="0"/>
                </a:lnTo>
              </a:path>
            </a:pathLst>
          </a:custGeom>
          <a:ln w="3626">
            <a:solidFill>
              <a:srgbClr val="000000"/>
            </a:solidFill>
          </a:ln>
        </p:spPr>
        <p:txBody>
          <a:bodyPr wrap="square" lIns="0" tIns="0" rIns="0" bIns="0" rtlCol="0"/>
          <a:lstStyle/>
          <a:p>
            <a:endParaRPr/>
          </a:p>
        </p:txBody>
      </p:sp>
      <p:sp>
        <p:nvSpPr>
          <p:cNvPr id="181" name="object 181"/>
          <p:cNvSpPr/>
          <p:nvPr/>
        </p:nvSpPr>
        <p:spPr>
          <a:xfrm>
            <a:off x="68520" y="2200581"/>
            <a:ext cx="9073515" cy="0"/>
          </a:xfrm>
          <a:custGeom>
            <a:avLst/>
            <a:gdLst/>
            <a:ahLst/>
            <a:cxnLst/>
            <a:rect l="l" t="t" r="r" b="b"/>
            <a:pathLst>
              <a:path w="9073515">
                <a:moveTo>
                  <a:pt x="0" y="0"/>
                </a:moveTo>
                <a:lnTo>
                  <a:pt x="9072937" y="0"/>
                </a:lnTo>
              </a:path>
            </a:pathLst>
          </a:custGeom>
          <a:ln w="3626">
            <a:solidFill>
              <a:srgbClr val="000000"/>
            </a:solidFill>
          </a:ln>
        </p:spPr>
        <p:txBody>
          <a:bodyPr wrap="square" lIns="0" tIns="0" rIns="0" bIns="0" rtlCol="0"/>
          <a:lstStyle/>
          <a:p>
            <a:endParaRPr/>
          </a:p>
        </p:txBody>
      </p:sp>
      <p:sp>
        <p:nvSpPr>
          <p:cNvPr id="182" name="object 182"/>
          <p:cNvSpPr/>
          <p:nvPr/>
        </p:nvSpPr>
        <p:spPr>
          <a:xfrm>
            <a:off x="66000" y="2200557"/>
            <a:ext cx="9077960" cy="0"/>
          </a:xfrm>
          <a:custGeom>
            <a:avLst/>
            <a:gdLst/>
            <a:ahLst/>
            <a:cxnLst/>
            <a:rect l="l" t="t" r="r" b="b"/>
            <a:pathLst>
              <a:path w="9077960">
                <a:moveTo>
                  <a:pt x="0" y="0"/>
                </a:moveTo>
                <a:lnTo>
                  <a:pt x="9077944" y="0"/>
                </a:lnTo>
              </a:path>
            </a:pathLst>
          </a:custGeom>
          <a:ln w="3626">
            <a:solidFill>
              <a:srgbClr val="000000"/>
            </a:solidFill>
          </a:ln>
        </p:spPr>
        <p:txBody>
          <a:bodyPr wrap="square" lIns="0" tIns="0" rIns="0" bIns="0" rtlCol="0"/>
          <a:lstStyle/>
          <a:p>
            <a:endParaRPr/>
          </a:p>
        </p:txBody>
      </p:sp>
      <p:graphicFrame>
        <p:nvGraphicFramePr>
          <p:cNvPr id="183" name="object 183"/>
          <p:cNvGraphicFramePr>
            <a:graphicFrameLocks noGrp="1"/>
          </p:cNvGraphicFramePr>
          <p:nvPr/>
        </p:nvGraphicFramePr>
        <p:xfrm>
          <a:off x="63480" y="2289903"/>
          <a:ext cx="9083669" cy="411628"/>
        </p:xfrm>
        <a:graphic>
          <a:graphicData uri="http://schemas.openxmlformats.org/drawingml/2006/table">
            <a:tbl>
              <a:tblPr firstRow="1" bandRow="1">
                <a:tableStyleId>{2D5ABB26-0587-4C30-8999-92F81FD0307C}</a:tableStyleId>
              </a:tblPr>
              <a:tblGrid>
                <a:gridCol w="1235710">
                  <a:extLst>
                    <a:ext uri="{9D8B030D-6E8A-4147-A177-3AD203B41FA5}">
                      <a16:colId xmlns:a16="http://schemas.microsoft.com/office/drawing/2014/main" xmlns="" val="20000"/>
                    </a:ext>
                  </a:extLst>
                </a:gridCol>
                <a:gridCol w="570229">
                  <a:extLst>
                    <a:ext uri="{9D8B030D-6E8A-4147-A177-3AD203B41FA5}">
                      <a16:colId xmlns:a16="http://schemas.microsoft.com/office/drawing/2014/main" xmlns="" val="20001"/>
                    </a:ext>
                  </a:extLst>
                </a:gridCol>
                <a:gridCol w="499744">
                  <a:extLst>
                    <a:ext uri="{9D8B030D-6E8A-4147-A177-3AD203B41FA5}">
                      <a16:colId xmlns:a16="http://schemas.microsoft.com/office/drawing/2014/main" xmlns="" val="20002"/>
                    </a:ext>
                  </a:extLst>
                </a:gridCol>
                <a:gridCol w="454025">
                  <a:extLst>
                    <a:ext uri="{9D8B030D-6E8A-4147-A177-3AD203B41FA5}">
                      <a16:colId xmlns:a16="http://schemas.microsoft.com/office/drawing/2014/main" xmlns="" val="20003"/>
                    </a:ext>
                  </a:extLst>
                </a:gridCol>
                <a:gridCol w="503555">
                  <a:extLst>
                    <a:ext uri="{9D8B030D-6E8A-4147-A177-3AD203B41FA5}">
                      <a16:colId xmlns:a16="http://schemas.microsoft.com/office/drawing/2014/main" xmlns="" val="20004"/>
                    </a:ext>
                  </a:extLst>
                </a:gridCol>
                <a:gridCol w="601979">
                  <a:extLst>
                    <a:ext uri="{9D8B030D-6E8A-4147-A177-3AD203B41FA5}">
                      <a16:colId xmlns:a16="http://schemas.microsoft.com/office/drawing/2014/main" xmlns="" val="20005"/>
                    </a:ext>
                  </a:extLst>
                </a:gridCol>
                <a:gridCol w="570229">
                  <a:extLst>
                    <a:ext uri="{9D8B030D-6E8A-4147-A177-3AD203B41FA5}">
                      <a16:colId xmlns:a16="http://schemas.microsoft.com/office/drawing/2014/main" xmlns="" val="20006"/>
                    </a:ext>
                  </a:extLst>
                </a:gridCol>
                <a:gridCol w="650875">
                  <a:extLst>
                    <a:ext uri="{9D8B030D-6E8A-4147-A177-3AD203B41FA5}">
                      <a16:colId xmlns:a16="http://schemas.microsoft.com/office/drawing/2014/main" xmlns="" val="20007"/>
                    </a:ext>
                  </a:extLst>
                </a:gridCol>
                <a:gridCol w="403860">
                  <a:extLst>
                    <a:ext uri="{9D8B030D-6E8A-4147-A177-3AD203B41FA5}">
                      <a16:colId xmlns:a16="http://schemas.microsoft.com/office/drawing/2014/main" xmlns="" val="20008"/>
                    </a:ext>
                  </a:extLst>
                </a:gridCol>
                <a:gridCol w="419100">
                  <a:extLst>
                    <a:ext uri="{9D8B030D-6E8A-4147-A177-3AD203B41FA5}">
                      <a16:colId xmlns:a16="http://schemas.microsoft.com/office/drawing/2014/main" xmlns="" val="20009"/>
                    </a:ext>
                  </a:extLst>
                </a:gridCol>
                <a:gridCol w="419100">
                  <a:extLst>
                    <a:ext uri="{9D8B030D-6E8A-4147-A177-3AD203B41FA5}">
                      <a16:colId xmlns:a16="http://schemas.microsoft.com/office/drawing/2014/main" xmlns="" val="20010"/>
                    </a:ext>
                  </a:extLst>
                </a:gridCol>
                <a:gridCol w="605790">
                  <a:extLst>
                    <a:ext uri="{9D8B030D-6E8A-4147-A177-3AD203B41FA5}">
                      <a16:colId xmlns:a16="http://schemas.microsoft.com/office/drawing/2014/main" xmlns="" val="20011"/>
                    </a:ext>
                  </a:extLst>
                </a:gridCol>
                <a:gridCol w="494665">
                  <a:extLst>
                    <a:ext uri="{9D8B030D-6E8A-4147-A177-3AD203B41FA5}">
                      <a16:colId xmlns:a16="http://schemas.microsoft.com/office/drawing/2014/main" xmlns="" val="20012"/>
                    </a:ext>
                  </a:extLst>
                </a:gridCol>
                <a:gridCol w="570229">
                  <a:extLst>
                    <a:ext uri="{9D8B030D-6E8A-4147-A177-3AD203B41FA5}">
                      <a16:colId xmlns:a16="http://schemas.microsoft.com/office/drawing/2014/main" xmlns="" val="20013"/>
                    </a:ext>
                  </a:extLst>
                </a:gridCol>
                <a:gridCol w="539750">
                  <a:extLst>
                    <a:ext uri="{9D8B030D-6E8A-4147-A177-3AD203B41FA5}">
                      <a16:colId xmlns:a16="http://schemas.microsoft.com/office/drawing/2014/main" xmlns="" val="20014"/>
                    </a:ext>
                  </a:extLst>
                </a:gridCol>
                <a:gridCol w="544829">
                  <a:extLst>
                    <a:ext uri="{9D8B030D-6E8A-4147-A177-3AD203B41FA5}">
                      <a16:colId xmlns:a16="http://schemas.microsoft.com/office/drawing/2014/main" xmlns="" val="20015"/>
                    </a:ext>
                  </a:extLst>
                </a:gridCol>
              </a:tblGrid>
              <a:tr h="77613">
                <a:tc>
                  <a:txBody>
                    <a:bodyPr/>
                    <a:lstStyle/>
                    <a:p>
                      <a:pPr marL="22860" algn="ctr">
                        <a:lnSpc>
                          <a:spcPts val="505"/>
                        </a:lnSpc>
                        <a:spcBef>
                          <a:spcPts val="5"/>
                        </a:spcBef>
                      </a:pPr>
                      <a:r>
                        <a:rPr sz="450" spc="85" dirty="0">
                          <a:latin typeface="Arial Narrow"/>
                          <a:cs typeface="Arial Narrow"/>
                        </a:rPr>
                        <a:t>contenciosa</a:t>
                      </a:r>
                      <a:endParaRPr sz="450">
                        <a:latin typeface="Arial Narrow"/>
                        <a:cs typeface="Arial Narrow"/>
                      </a:endParaRPr>
                    </a:p>
                  </a:txBody>
                  <a:tcPr marL="0" marR="0" marT="635" marB="0">
                    <a:lnB w="6350">
                      <a:solidFill>
                        <a:srgbClr val="000000"/>
                      </a:solidFill>
                      <a:prstDash val="solid"/>
                    </a:lnB>
                  </a:tcPr>
                </a:tc>
                <a:tc gridSpan="15">
                  <a:txBody>
                    <a:bodyPr/>
                    <a:lstStyle/>
                    <a:p>
                      <a:pPr>
                        <a:lnSpc>
                          <a:spcPct val="100000"/>
                        </a:lnSpc>
                      </a:pPr>
                      <a:endParaRPr sz="300">
                        <a:latin typeface="Times New Roman"/>
                        <a:cs typeface="Times New Roman"/>
                      </a:endParaRPr>
                    </a:p>
                  </a:txBody>
                  <a:tcPr marL="0" marR="0" marT="0" marB="0">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0"/>
                  </a:ext>
                </a:extLst>
              </a:tr>
              <a:tr h="167068">
                <a:tc>
                  <a:txBody>
                    <a:bodyPr/>
                    <a:lstStyle/>
                    <a:p>
                      <a:pPr marL="173990">
                        <a:lnSpc>
                          <a:spcPct val="100000"/>
                        </a:lnSpc>
                        <a:spcBef>
                          <a:spcPts val="50"/>
                        </a:spcBef>
                        <a:tabLst>
                          <a:tab pos="440690" algn="l"/>
                        </a:tabLst>
                      </a:pPr>
                      <a:r>
                        <a:rPr sz="450" spc="105" dirty="0">
                          <a:latin typeface="Arial Narrow"/>
                          <a:cs typeface="Arial Narrow"/>
                        </a:rPr>
                        <a:t>10	</a:t>
                      </a:r>
                      <a:r>
                        <a:rPr sz="450" spc="95" dirty="0">
                          <a:latin typeface="Arial Narrow"/>
                          <a:cs typeface="Arial Narrow"/>
                        </a:rPr>
                        <a:t>Levantam</a:t>
                      </a:r>
                      <a:r>
                        <a:rPr sz="450" spc="-55" dirty="0">
                          <a:latin typeface="Arial Narrow"/>
                          <a:cs typeface="Arial Narrow"/>
                        </a:rPr>
                        <a:t> </a:t>
                      </a:r>
                      <a:r>
                        <a:rPr sz="450" spc="70" dirty="0">
                          <a:latin typeface="Arial Narrow"/>
                          <a:cs typeface="Arial Narrow"/>
                        </a:rPr>
                        <a:t>iento</a:t>
                      </a:r>
                      <a:r>
                        <a:rPr sz="450" spc="50" dirty="0">
                          <a:latin typeface="Arial Narrow"/>
                          <a:cs typeface="Arial Narrow"/>
                        </a:rPr>
                        <a:t> </a:t>
                      </a:r>
                      <a:r>
                        <a:rPr sz="450" spc="105" dirty="0">
                          <a:latin typeface="Arial Narrow"/>
                          <a:cs typeface="Arial Narrow"/>
                        </a:rPr>
                        <a:t>de</a:t>
                      </a:r>
                      <a:r>
                        <a:rPr sz="450" spc="55" dirty="0">
                          <a:latin typeface="Arial Narrow"/>
                          <a:cs typeface="Arial Narrow"/>
                        </a:rPr>
                        <a:t> </a:t>
                      </a:r>
                      <a:r>
                        <a:rPr sz="450" spc="80" dirty="0">
                          <a:latin typeface="Arial Narrow"/>
                          <a:cs typeface="Arial Narrow"/>
                        </a:rPr>
                        <a:t>fuero</a:t>
                      </a:r>
                      <a:endParaRPr sz="450">
                        <a:latin typeface="Arial Narrow"/>
                        <a:cs typeface="Arial Narrow"/>
                      </a:endParaRPr>
                    </a:p>
                    <a:p>
                      <a:pPr marL="441325">
                        <a:lnSpc>
                          <a:spcPts val="505"/>
                        </a:lnSpc>
                        <a:spcBef>
                          <a:spcPts val="114"/>
                        </a:spcBef>
                      </a:pPr>
                      <a:r>
                        <a:rPr sz="450" spc="75" dirty="0">
                          <a:latin typeface="Arial Narrow"/>
                          <a:cs typeface="Arial Narrow"/>
                        </a:rPr>
                        <a:t>sindical</a:t>
                      </a:r>
                      <a:endParaRPr sz="450">
                        <a:latin typeface="Arial Narrow"/>
                        <a:cs typeface="Arial Narrow"/>
                      </a:endParaRPr>
                    </a:p>
                  </a:txBody>
                  <a:tcPr marL="0" marR="0" marT="6350" marB="0">
                    <a:lnT w="6350">
                      <a:solidFill>
                        <a:srgbClr val="000000"/>
                      </a:solidFill>
                      <a:prstDash val="solid"/>
                    </a:lnT>
                    <a:lnB w="6350">
                      <a:solidFill>
                        <a:srgbClr val="000000"/>
                      </a:solidFill>
                      <a:prstDash val="solid"/>
                    </a:lnB>
                  </a:tcPr>
                </a:tc>
                <a:tc>
                  <a:txBody>
                    <a:bodyPr/>
                    <a:lstStyle/>
                    <a:p>
                      <a:pPr algn="ctr">
                        <a:lnSpc>
                          <a:spcPct val="100000"/>
                        </a:lnSpc>
                        <a:spcBef>
                          <a:spcPts val="50"/>
                        </a:spcBef>
                      </a:pPr>
                      <a:r>
                        <a:rPr sz="450" dirty="0">
                          <a:latin typeface="Arial Narrow"/>
                          <a:cs typeface="Arial Narrow"/>
                        </a:rPr>
                        <a:t>0</a:t>
                      </a:r>
                      <a:endParaRPr sz="450">
                        <a:latin typeface="Arial Narrow"/>
                        <a:cs typeface="Arial Narrow"/>
                      </a:endParaRPr>
                    </a:p>
                  </a:txBody>
                  <a:tcPr marL="0" marR="0" marT="635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gn="ctr">
                        <a:lnSpc>
                          <a:spcPct val="100000"/>
                        </a:lnSpc>
                        <a:spcBef>
                          <a:spcPts val="50"/>
                        </a:spcBef>
                      </a:pPr>
                      <a:r>
                        <a:rPr sz="450" dirty="0">
                          <a:latin typeface="Arial Narrow"/>
                          <a:cs typeface="Arial Narrow"/>
                        </a:rPr>
                        <a:t>0</a:t>
                      </a:r>
                      <a:endParaRPr sz="450">
                        <a:latin typeface="Arial Narrow"/>
                        <a:cs typeface="Arial Narrow"/>
                      </a:endParaRPr>
                    </a:p>
                  </a:txBody>
                  <a:tcPr marL="0" marR="0" marT="635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R="5715" algn="r">
                        <a:lnSpc>
                          <a:spcPct val="100000"/>
                        </a:lnSpc>
                        <a:spcBef>
                          <a:spcPts val="50"/>
                        </a:spcBef>
                      </a:pPr>
                      <a:r>
                        <a:rPr sz="450" dirty="0">
                          <a:latin typeface="Arial Narrow"/>
                          <a:cs typeface="Arial Narrow"/>
                        </a:rPr>
                        <a:t>0</a:t>
                      </a:r>
                      <a:endParaRPr sz="450">
                        <a:latin typeface="Arial Narrow"/>
                        <a:cs typeface="Arial Narrow"/>
                      </a:endParaRPr>
                    </a:p>
                  </a:txBody>
                  <a:tcPr marL="0" marR="0" marT="635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R="5715" algn="r">
                        <a:lnSpc>
                          <a:spcPct val="100000"/>
                        </a:lnSpc>
                        <a:spcBef>
                          <a:spcPts val="50"/>
                        </a:spcBef>
                      </a:pPr>
                      <a:r>
                        <a:rPr sz="450" dirty="0">
                          <a:latin typeface="Arial Narrow"/>
                          <a:cs typeface="Arial Narrow"/>
                        </a:rPr>
                        <a:t>0</a:t>
                      </a:r>
                      <a:endParaRPr sz="450">
                        <a:latin typeface="Arial Narrow"/>
                        <a:cs typeface="Arial Narrow"/>
                      </a:endParaRPr>
                    </a:p>
                  </a:txBody>
                  <a:tcPr marL="0" marR="0" marT="635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R="5715" algn="r">
                        <a:lnSpc>
                          <a:spcPct val="100000"/>
                        </a:lnSpc>
                        <a:spcBef>
                          <a:spcPts val="50"/>
                        </a:spcBef>
                      </a:pPr>
                      <a:r>
                        <a:rPr sz="450" dirty="0">
                          <a:latin typeface="Arial Narrow"/>
                          <a:cs typeface="Arial Narrow"/>
                        </a:rPr>
                        <a:t>0</a:t>
                      </a:r>
                      <a:endParaRPr sz="450">
                        <a:latin typeface="Arial Narrow"/>
                        <a:cs typeface="Arial Narrow"/>
                      </a:endParaRPr>
                    </a:p>
                  </a:txBody>
                  <a:tcPr marL="0" marR="0" marT="6350" marB="0">
                    <a:lnT w="6350">
                      <a:solidFill>
                        <a:srgbClr val="000000"/>
                      </a:solidFill>
                      <a:prstDash val="solid"/>
                    </a:lnT>
                    <a:lnB w="6350">
                      <a:solidFill>
                        <a:srgbClr val="000000"/>
                      </a:solidFill>
                      <a:prstDash val="solid"/>
                    </a:lnB>
                  </a:tcPr>
                </a:tc>
                <a:extLst>
                  <a:ext uri="{0D108BD9-81ED-4DB2-BD59-A6C34878D82A}">
                    <a16:rowId xmlns:a16="http://schemas.microsoft.com/office/drawing/2014/main" xmlns="" val="10001"/>
                  </a:ext>
                </a:extLst>
              </a:tr>
              <a:tr h="166947">
                <a:tc>
                  <a:txBody>
                    <a:bodyPr/>
                    <a:lstStyle/>
                    <a:p>
                      <a:pPr marL="173990">
                        <a:lnSpc>
                          <a:spcPct val="100000"/>
                        </a:lnSpc>
                        <a:spcBef>
                          <a:spcPts val="50"/>
                        </a:spcBef>
                        <a:tabLst>
                          <a:tab pos="440690" algn="l"/>
                        </a:tabLst>
                      </a:pPr>
                      <a:r>
                        <a:rPr sz="450" spc="105" dirty="0">
                          <a:latin typeface="Arial Narrow"/>
                          <a:cs typeface="Arial Narrow"/>
                        </a:rPr>
                        <a:t>11	</a:t>
                      </a:r>
                      <a:r>
                        <a:rPr sz="450" spc="95" dirty="0">
                          <a:latin typeface="Arial Narrow"/>
                          <a:cs typeface="Arial Narrow"/>
                        </a:rPr>
                        <a:t>Proceso</a:t>
                      </a:r>
                      <a:r>
                        <a:rPr sz="450" spc="55" dirty="0">
                          <a:latin typeface="Arial Narrow"/>
                          <a:cs typeface="Arial Narrow"/>
                        </a:rPr>
                        <a:t> </a:t>
                      </a:r>
                      <a:r>
                        <a:rPr sz="450" spc="75" dirty="0">
                          <a:latin typeface="Arial Narrow"/>
                          <a:cs typeface="Arial Narrow"/>
                        </a:rPr>
                        <a:t>ejecutivo</a:t>
                      </a:r>
                      <a:endParaRPr sz="450">
                        <a:latin typeface="Arial Narrow"/>
                        <a:cs typeface="Arial Narrow"/>
                      </a:endParaRPr>
                    </a:p>
                    <a:p>
                      <a:pPr marL="441325">
                        <a:lnSpc>
                          <a:spcPts val="505"/>
                        </a:lnSpc>
                        <a:spcBef>
                          <a:spcPts val="114"/>
                        </a:spcBef>
                      </a:pPr>
                      <a:r>
                        <a:rPr sz="450" spc="80" dirty="0">
                          <a:latin typeface="Arial Narrow"/>
                          <a:cs typeface="Arial Narrow"/>
                        </a:rPr>
                        <a:t>laboral</a:t>
                      </a:r>
                      <a:endParaRPr sz="450">
                        <a:latin typeface="Arial Narrow"/>
                        <a:cs typeface="Arial Narrow"/>
                      </a:endParaRPr>
                    </a:p>
                  </a:txBody>
                  <a:tcPr marL="0" marR="0" marT="6350" marB="0">
                    <a:lnT w="6350">
                      <a:solidFill>
                        <a:srgbClr val="000000"/>
                      </a:solidFill>
                      <a:prstDash val="solid"/>
                    </a:lnT>
                    <a:lnB w="6350">
                      <a:solidFill>
                        <a:srgbClr val="000000"/>
                      </a:solidFill>
                      <a:prstDash val="solid"/>
                    </a:lnB>
                  </a:tcPr>
                </a:tc>
                <a:tc>
                  <a:txBody>
                    <a:bodyPr/>
                    <a:lstStyle/>
                    <a:p>
                      <a:pPr algn="ctr">
                        <a:lnSpc>
                          <a:spcPct val="100000"/>
                        </a:lnSpc>
                        <a:spcBef>
                          <a:spcPts val="50"/>
                        </a:spcBef>
                      </a:pPr>
                      <a:r>
                        <a:rPr sz="450" dirty="0">
                          <a:latin typeface="Arial Narrow"/>
                          <a:cs typeface="Arial Narrow"/>
                        </a:rPr>
                        <a:t>0</a:t>
                      </a:r>
                      <a:endParaRPr sz="450">
                        <a:latin typeface="Arial Narrow"/>
                        <a:cs typeface="Arial Narrow"/>
                      </a:endParaRPr>
                    </a:p>
                  </a:txBody>
                  <a:tcPr marL="0" marR="0" marT="635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gn="ctr">
                        <a:lnSpc>
                          <a:spcPct val="100000"/>
                        </a:lnSpc>
                        <a:spcBef>
                          <a:spcPts val="50"/>
                        </a:spcBef>
                      </a:pPr>
                      <a:r>
                        <a:rPr sz="450" dirty="0">
                          <a:latin typeface="Arial Narrow"/>
                          <a:cs typeface="Arial Narrow"/>
                        </a:rPr>
                        <a:t>0</a:t>
                      </a:r>
                      <a:endParaRPr sz="450">
                        <a:latin typeface="Arial Narrow"/>
                        <a:cs typeface="Arial Narrow"/>
                      </a:endParaRPr>
                    </a:p>
                  </a:txBody>
                  <a:tcPr marL="0" marR="0" marT="635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R="5715" algn="r">
                        <a:lnSpc>
                          <a:spcPct val="100000"/>
                        </a:lnSpc>
                        <a:spcBef>
                          <a:spcPts val="50"/>
                        </a:spcBef>
                      </a:pPr>
                      <a:r>
                        <a:rPr sz="450" dirty="0">
                          <a:latin typeface="Arial Narrow"/>
                          <a:cs typeface="Arial Narrow"/>
                        </a:rPr>
                        <a:t>0</a:t>
                      </a:r>
                      <a:endParaRPr sz="450">
                        <a:latin typeface="Arial Narrow"/>
                        <a:cs typeface="Arial Narrow"/>
                      </a:endParaRPr>
                    </a:p>
                  </a:txBody>
                  <a:tcPr marL="0" marR="0" marT="635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R="5715" algn="r">
                        <a:lnSpc>
                          <a:spcPct val="100000"/>
                        </a:lnSpc>
                        <a:spcBef>
                          <a:spcPts val="50"/>
                        </a:spcBef>
                      </a:pPr>
                      <a:r>
                        <a:rPr sz="450" dirty="0">
                          <a:latin typeface="Arial Narrow"/>
                          <a:cs typeface="Arial Narrow"/>
                        </a:rPr>
                        <a:t>0</a:t>
                      </a:r>
                      <a:endParaRPr sz="450">
                        <a:latin typeface="Arial Narrow"/>
                        <a:cs typeface="Arial Narrow"/>
                      </a:endParaRPr>
                    </a:p>
                  </a:txBody>
                  <a:tcPr marL="0" marR="0" marT="635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R="5715" algn="r">
                        <a:lnSpc>
                          <a:spcPct val="100000"/>
                        </a:lnSpc>
                        <a:spcBef>
                          <a:spcPts val="50"/>
                        </a:spcBef>
                      </a:pPr>
                      <a:r>
                        <a:rPr sz="450" dirty="0">
                          <a:latin typeface="Arial Narrow"/>
                          <a:cs typeface="Arial Narrow"/>
                        </a:rPr>
                        <a:t>0</a:t>
                      </a:r>
                      <a:endParaRPr sz="450">
                        <a:latin typeface="Arial Narrow"/>
                        <a:cs typeface="Arial Narrow"/>
                      </a:endParaRPr>
                    </a:p>
                  </a:txBody>
                  <a:tcPr marL="0" marR="0" marT="6350" marB="0">
                    <a:lnT w="6350">
                      <a:solidFill>
                        <a:srgbClr val="000000"/>
                      </a:solidFill>
                      <a:prstDash val="solid"/>
                    </a:lnT>
                    <a:lnB w="6350">
                      <a:solidFill>
                        <a:srgbClr val="000000"/>
                      </a:solidFill>
                      <a:prstDash val="solid"/>
                    </a:lnB>
                  </a:tcPr>
                </a:tc>
                <a:extLst>
                  <a:ext uri="{0D108BD9-81ED-4DB2-BD59-A6C34878D82A}">
                    <a16:rowId xmlns:a16="http://schemas.microsoft.com/office/drawing/2014/main" xmlns="" val="10002"/>
                  </a:ext>
                </a:extLst>
              </a:tr>
            </a:tbl>
          </a:graphicData>
        </a:graphic>
      </p:graphicFrame>
      <p:sp>
        <p:nvSpPr>
          <p:cNvPr id="184" name="object 184"/>
          <p:cNvSpPr/>
          <p:nvPr/>
        </p:nvSpPr>
        <p:spPr>
          <a:xfrm>
            <a:off x="68520" y="2868467"/>
            <a:ext cx="9073515" cy="0"/>
          </a:xfrm>
          <a:custGeom>
            <a:avLst/>
            <a:gdLst/>
            <a:ahLst/>
            <a:cxnLst/>
            <a:rect l="l" t="t" r="r" b="b"/>
            <a:pathLst>
              <a:path w="9073515">
                <a:moveTo>
                  <a:pt x="0" y="0"/>
                </a:moveTo>
                <a:lnTo>
                  <a:pt x="9072937" y="0"/>
                </a:lnTo>
              </a:path>
            </a:pathLst>
          </a:custGeom>
          <a:ln w="3626">
            <a:solidFill>
              <a:srgbClr val="000000"/>
            </a:solidFill>
          </a:ln>
        </p:spPr>
        <p:txBody>
          <a:bodyPr wrap="square" lIns="0" tIns="0" rIns="0" bIns="0" rtlCol="0"/>
          <a:lstStyle/>
          <a:p>
            <a:endParaRPr/>
          </a:p>
        </p:txBody>
      </p:sp>
      <p:sp>
        <p:nvSpPr>
          <p:cNvPr id="185" name="object 185"/>
          <p:cNvSpPr/>
          <p:nvPr/>
        </p:nvSpPr>
        <p:spPr>
          <a:xfrm>
            <a:off x="66000" y="2868491"/>
            <a:ext cx="9077960" cy="0"/>
          </a:xfrm>
          <a:custGeom>
            <a:avLst/>
            <a:gdLst/>
            <a:ahLst/>
            <a:cxnLst/>
            <a:rect l="l" t="t" r="r" b="b"/>
            <a:pathLst>
              <a:path w="9077960">
                <a:moveTo>
                  <a:pt x="0" y="0"/>
                </a:moveTo>
                <a:lnTo>
                  <a:pt x="9077944" y="0"/>
                </a:lnTo>
              </a:path>
            </a:pathLst>
          </a:custGeom>
          <a:ln w="3626">
            <a:solidFill>
              <a:srgbClr val="000000"/>
            </a:solidFill>
          </a:ln>
        </p:spPr>
        <p:txBody>
          <a:bodyPr wrap="square" lIns="0" tIns="0" rIns="0" bIns="0" rtlCol="0"/>
          <a:lstStyle/>
          <a:p>
            <a:endParaRPr/>
          </a:p>
        </p:txBody>
      </p:sp>
      <p:sp>
        <p:nvSpPr>
          <p:cNvPr id="186" name="object 186"/>
          <p:cNvSpPr/>
          <p:nvPr/>
        </p:nvSpPr>
        <p:spPr>
          <a:xfrm>
            <a:off x="63480" y="672403"/>
            <a:ext cx="0" cy="2279650"/>
          </a:xfrm>
          <a:custGeom>
            <a:avLst/>
            <a:gdLst/>
            <a:ahLst/>
            <a:cxnLst/>
            <a:rect l="l" t="t" r="r" b="b"/>
            <a:pathLst>
              <a:path h="2279650">
                <a:moveTo>
                  <a:pt x="0" y="0"/>
                </a:moveTo>
                <a:lnTo>
                  <a:pt x="0" y="2279622"/>
                </a:lnTo>
              </a:path>
            </a:pathLst>
          </a:custGeom>
          <a:ln w="5040">
            <a:solidFill>
              <a:srgbClr val="000000"/>
            </a:solidFill>
          </a:ln>
        </p:spPr>
        <p:txBody>
          <a:bodyPr wrap="square" lIns="0" tIns="0" rIns="0" bIns="0" rtlCol="0"/>
          <a:lstStyle/>
          <a:p>
            <a:endParaRPr/>
          </a:p>
        </p:txBody>
      </p:sp>
      <p:sp>
        <p:nvSpPr>
          <p:cNvPr id="187" name="object 187"/>
          <p:cNvSpPr/>
          <p:nvPr/>
        </p:nvSpPr>
        <p:spPr>
          <a:xfrm>
            <a:off x="63480" y="670565"/>
            <a:ext cx="0" cy="2283460"/>
          </a:xfrm>
          <a:custGeom>
            <a:avLst/>
            <a:gdLst/>
            <a:ahLst/>
            <a:cxnLst/>
            <a:rect l="l" t="t" r="r" b="b"/>
            <a:pathLst>
              <a:path h="2283460">
                <a:moveTo>
                  <a:pt x="0" y="0"/>
                </a:moveTo>
                <a:lnTo>
                  <a:pt x="0" y="2283249"/>
                </a:lnTo>
              </a:path>
            </a:pathLst>
          </a:custGeom>
          <a:ln w="5040">
            <a:solidFill>
              <a:srgbClr val="000000"/>
            </a:solidFill>
          </a:ln>
        </p:spPr>
        <p:txBody>
          <a:bodyPr wrap="square" lIns="0" tIns="0" rIns="0" bIns="0" rtlCol="0"/>
          <a:lstStyle/>
          <a:p>
            <a:endParaRPr/>
          </a:p>
        </p:txBody>
      </p:sp>
      <p:sp>
        <p:nvSpPr>
          <p:cNvPr id="188" name="object 188"/>
          <p:cNvSpPr/>
          <p:nvPr/>
        </p:nvSpPr>
        <p:spPr>
          <a:xfrm>
            <a:off x="1299108" y="676029"/>
            <a:ext cx="0" cy="2276475"/>
          </a:xfrm>
          <a:custGeom>
            <a:avLst/>
            <a:gdLst/>
            <a:ahLst/>
            <a:cxnLst/>
            <a:rect l="l" t="t" r="r" b="b"/>
            <a:pathLst>
              <a:path h="2276475">
                <a:moveTo>
                  <a:pt x="0" y="0"/>
                </a:moveTo>
                <a:lnTo>
                  <a:pt x="0" y="2275996"/>
                </a:lnTo>
              </a:path>
            </a:pathLst>
          </a:custGeom>
          <a:ln w="5040">
            <a:solidFill>
              <a:srgbClr val="000000"/>
            </a:solidFill>
          </a:ln>
        </p:spPr>
        <p:txBody>
          <a:bodyPr wrap="square" lIns="0" tIns="0" rIns="0" bIns="0" rtlCol="0"/>
          <a:lstStyle/>
          <a:p>
            <a:endParaRPr/>
          </a:p>
        </p:txBody>
      </p:sp>
      <p:sp>
        <p:nvSpPr>
          <p:cNvPr id="189" name="object 189"/>
          <p:cNvSpPr/>
          <p:nvPr/>
        </p:nvSpPr>
        <p:spPr>
          <a:xfrm>
            <a:off x="1299075" y="674192"/>
            <a:ext cx="0" cy="2279650"/>
          </a:xfrm>
          <a:custGeom>
            <a:avLst/>
            <a:gdLst/>
            <a:ahLst/>
            <a:cxnLst/>
            <a:rect l="l" t="t" r="r" b="b"/>
            <a:pathLst>
              <a:path h="2279650">
                <a:moveTo>
                  <a:pt x="0" y="0"/>
                </a:moveTo>
                <a:lnTo>
                  <a:pt x="0" y="2279622"/>
                </a:lnTo>
              </a:path>
            </a:pathLst>
          </a:custGeom>
          <a:ln w="5040">
            <a:solidFill>
              <a:srgbClr val="000000"/>
            </a:solidFill>
          </a:ln>
        </p:spPr>
        <p:txBody>
          <a:bodyPr wrap="square" lIns="0" tIns="0" rIns="0" bIns="0" rtlCol="0"/>
          <a:lstStyle/>
          <a:p>
            <a:endParaRPr/>
          </a:p>
        </p:txBody>
      </p:sp>
      <p:sp>
        <p:nvSpPr>
          <p:cNvPr id="190" name="object 190"/>
          <p:cNvSpPr/>
          <p:nvPr/>
        </p:nvSpPr>
        <p:spPr>
          <a:xfrm>
            <a:off x="1868954" y="676029"/>
            <a:ext cx="0" cy="2276475"/>
          </a:xfrm>
          <a:custGeom>
            <a:avLst/>
            <a:gdLst/>
            <a:ahLst/>
            <a:cxnLst/>
            <a:rect l="l" t="t" r="r" b="b"/>
            <a:pathLst>
              <a:path h="2276475">
                <a:moveTo>
                  <a:pt x="0" y="0"/>
                </a:moveTo>
                <a:lnTo>
                  <a:pt x="0" y="2275996"/>
                </a:lnTo>
              </a:path>
            </a:pathLst>
          </a:custGeom>
          <a:ln w="5040">
            <a:solidFill>
              <a:srgbClr val="000000"/>
            </a:solidFill>
          </a:ln>
        </p:spPr>
        <p:txBody>
          <a:bodyPr wrap="square" lIns="0" tIns="0" rIns="0" bIns="0" rtlCol="0"/>
          <a:lstStyle/>
          <a:p>
            <a:endParaRPr/>
          </a:p>
        </p:txBody>
      </p:sp>
      <p:sp>
        <p:nvSpPr>
          <p:cNvPr id="191" name="object 191"/>
          <p:cNvSpPr/>
          <p:nvPr/>
        </p:nvSpPr>
        <p:spPr>
          <a:xfrm>
            <a:off x="1868988" y="674192"/>
            <a:ext cx="0" cy="2279650"/>
          </a:xfrm>
          <a:custGeom>
            <a:avLst/>
            <a:gdLst/>
            <a:ahLst/>
            <a:cxnLst/>
            <a:rect l="l" t="t" r="r" b="b"/>
            <a:pathLst>
              <a:path h="2279650">
                <a:moveTo>
                  <a:pt x="0" y="0"/>
                </a:moveTo>
                <a:lnTo>
                  <a:pt x="0" y="2279622"/>
                </a:lnTo>
              </a:path>
            </a:pathLst>
          </a:custGeom>
          <a:ln w="5040">
            <a:solidFill>
              <a:srgbClr val="000000"/>
            </a:solidFill>
          </a:ln>
        </p:spPr>
        <p:txBody>
          <a:bodyPr wrap="square" lIns="0" tIns="0" rIns="0" bIns="0" rtlCol="0"/>
          <a:lstStyle/>
          <a:p>
            <a:endParaRPr/>
          </a:p>
        </p:txBody>
      </p:sp>
      <p:sp>
        <p:nvSpPr>
          <p:cNvPr id="192" name="object 192"/>
          <p:cNvSpPr/>
          <p:nvPr/>
        </p:nvSpPr>
        <p:spPr>
          <a:xfrm>
            <a:off x="2368367" y="828494"/>
            <a:ext cx="0" cy="2124075"/>
          </a:xfrm>
          <a:custGeom>
            <a:avLst/>
            <a:gdLst/>
            <a:ahLst/>
            <a:cxnLst/>
            <a:rect l="l" t="t" r="r" b="b"/>
            <a:pathLst>
              <a:path h="2124075">
                <a:moveTo>
                  <a:pt x="0" y="0"/>
                </a:moveTo>
                <a:lnTo>
                  <a:pt x="0" y="2123531"/>
                </a:lnTo>
              </a:path>
            </a:pathLst>
          </a:custGeom>
          <a:ln w="5040">
            <a:solidFill>
              <a:srgbClr val="000000"/>
            </a:solidFill>
          </a:ln>
        </p:spPr>
        <p:txBody>
          <a:bodyPr wrap="square" lIns="0" tIns="0" rIns="0" bIns="0" rtlCol="0"/>
          <a:lstStyle/>
          <a:p>
            <a:endParaRPr/>
          </a:p>
        </p:txBody>
      </p:sp>
      <p:sp>
        <p:nvSpPr>
          <p:cNvPr id="193" name="object 193"/>
          <p:cNvSpPr/>
          <p:nvPr/>
        </p:nvSpPr>
        <p:spPr>
          <a:xfrm>
            <a:off x="2368333" y="826657"/>
            <a:ext cx="0" cy="2127250"/>
          </a:xfrm>
          <a:custGeom>
            <a:avLst/>
            <a:gdLst/>
            <a:ahLst/>
            <a:cxnLst/>
            <a:rect l="l" t="t" r="r" b="b"/>
            <a:pathLst>
              <a:path h="2127250">
                <a:moveTo>
                  <a:pt x="0" y="0"/>
                </a:moveTo>
                <a:lnTo>
                  <a:pt x="0" y="2127157"/>
                </a:lnTo>
              </a:path>
            </a:pathLst>
          </a:custGeom>
          <a:ln w="5040">
            <a:solidFill>
              <a:srgbClr val="000000"/>
            </a:solidFill>
          </a:ln>
        </p:spPr>
        <p:txBody>
          <a:bodyPr wrap="square" lIns="0" tIns="0" rIns="0" bIns="0" rtlCol="0"/>
          <a:lstStyle/>
          <a:p>
            <a:endParaRPr/>
          </a:p>
        </p:txBody>
      </p:sp>
      <p:sp>
        <p:nvSpPr>
          <p:cNvPr id="194" name="object 194"/>
          <p:cNvSpPr/>
          <p:nvPr/>
        </p:nvSpPr>
        <p:spPr>
          <a:xfrm>
            <a:off x="2822147" y="828494"/>
            <a:ext cx="0" cy="2124075"/>
          </a:xfrm>
          <a:custGeom>
            <a:avLst/>
            <a:gdLst/>
            <a:ahLst/>
            <a:cxnLst/>
            <a:rect l="l" t="t" r="r" b="b"/>
            <a:pathLst>
              <a:path h="2124075">
                <a:moveTo>
                  <a:pt x="0" y="0"/>
                </a:moveTo>
                <a:lnTo>
                  <a:pt x="0" y="2123531"/>
                </a:lnTo>
              </a:path>
            </a:pathLst>
          </a:custGeom>
          <a:ln w="5040">
            <a:solidFill>
              <a:srgbClr val="000000"/>
            </a:solidFill>
          </a:ln>
        </p:spPr>
        <p:txBody>
          <a:bodyPr wrap="square" lIns="0" tIns="0" rIns="0" bIns="0" rtlCol="0"/>
          <a:lstStyle/>
          <a:p>
            <a:endParaRPr/>
          </a:p>
        </p:txBody>
      </p:sp>
      <p:sp>
        <p:nvSpPr>
          <p:cNvPr id="195" name="object 195"/>
          <p:cNvSpPr/>
          <p:nvPr/>
        </p:nvSpPr>
        <p:spPr>
          <a:xfrm>
            <a:off x="2822180" y="826657"/>
            <a:ext cx="0" cy="2127250"/>
          </a:xfrm>
          <a:custGeom>
            <a:avLst/>
            <a:gdLst/>
            <a:ahLst/>
            <a:cxnLst/>
            <a:rect l="l" t="t" r="r" b="b"/>
            <a:pathLst>
              <a:path h="2127250">
                <a:moveTo>
                  <a:pt x="0" y="0"/>
                </a:moveTo>
                <a:lnTo>
                  <a:pt x="0" y="2127157"/>
                </a:lnTo>
              </a:path>
            </a:pathLst>
          </a:custGeom>
          <a:ln w="5040">
            <a:solidFill>
              <a:srgbClr val="000000"/>
            </a:solidFill>
          </a:ln>
        </p:spPr>
        <p:txBody>
          <a:bodyPr wrap="square" lIns="0" tIns="0" rIns="0" bIns="0" rtlCol="0"/>
          <a:lstStyle/>
          <a:p>
            <a:endParaRPr/>
          </a:p>
        </p:txBody>
      </p:sp>
      <p:sp>
        <p:nvSpPr>
          <p:cNvPr id="196" name="object 196"/>
          <p:cNvSpPr/>
          <p:nvPr/>
        </p:nvSpPr>
        <p:spPr>
          <a:xfrm>
            <a:off x="3326533" y="752334"/>
            <a:ext cx="0" cy="2200275"/>
          </a:xfrm>
          <a:custGeom>
            <a:avLst/>
            <a:gdLst/>
            <a:ahLst/>
            <a:cxnLst/>
            <a:rect l="l" t="t" r="r" b="b"/>
            <a:pathLst>
              <a:path h="2200275">
                <a:moveTo>
                  <a:pt x="0" y="0"/>
                </a:moveTo>
                <a:lnTo>
                  <a:pt x="0" y="2199691"/>
                </a:lnTo>
              </a:path>
            </a:pathLst>
          </a:custGeom>
          <a:ln w="5040">
            <a:solidFill>
              <a:srgbClr val="000000"/>
            </a:solidFill>
          </a:ln>
        </p:spPr>
        <p:txBody>
          <a:bodyPr wrap="square" lIns="0" tIns="0" rIns="0" bIns="0" rtlCol="0"/>
          <a:lstStyle/>
          <a:p>
            <a:endParaRPr/>
          </a:p>
        </p:txBody>
      </p:sp>
      <p:sp>
        <p:nvSpPr>
          <p:cNvPr id="197" name="object 197"/>
          <p:cNvSpPr/>
          <p:nvPr/>
        </p:nvSpPr>
        <p:spPr>
          <a:xfrm>
            <a:off x="3326499" y="750497"/>
            <a:ext cx="0" cy="2203450"/>
          </a:xfrm>
          <a:custGeom>
            <a:avLst/>
            <a:gdLst/>
            <a:ahLst/>
            <a:cxnLst/>
            <a:rect l="l" t="t" r="r" b="b"/>
            <a:pathLst>
              <a:path h="2203450">
                <a:moveTo>
                  <a:pt x="0" y="0"/>
                </a:moveTo>
                <a:lnTo>
                  <a:pt x="0" y="2203317"/>
                </a:lnTo>
              </a:path>
            </a:pathLst>
          </a:custGeom>
          <a:ln w="5040">
            <a:solidFill>
              <a:srgbClr val="000000"/>
            </a:solidFill>
          </a:ln>
        </p:spPr>
        <p:txBody>
          <a:bodyPr wrap="square" lIns="0" tIns="0" rIns="0" bIns="0" rtlCol="0"/>
          <a:lstStyle/>
          <a:p>
            <a:endParaRPr/>
          </a:p>
        </p:txBody>
      </p:sp>
      <p:sp>
        <p:nvSpPr>
          <p:cNvPr id="198" name="object 198"/>
          <p:cNvSpPr/>
          <p:nvPr/>
        </p:nvSpPr>
        <p:spPr>
          <a:xfrm>
            <a:off x="3926689" y="828494"/>
            <a:ext cx="0" cy="2124075"/>
          </a:xfrm>
          <a:custGeom>
            <a:avLst/>
            <a:gdLst/>
            <a:ahLst/>
            <a:cxnLst/>
            <a:rect l="l" t="t" r="r" b="b"/>
            <a:pathLst>
              <a:path h="2124075">
                <a:moveTo>
                  <a:pt x="0" y="0"/>
                </a:moveTo>
                <a:lnTo>
                  <a:pt x="0" y="2123531"/>
                </a:lnTo>
              </a:path>
            </a:pathLst>
          </a:custGeom>
          <a:ln w="5040">
            <a:solidFill>
              <a:srgbClr val="000000"/>
            </a:solidFill>
          </a:ln>
        </p:spPr>
        <p:txBody>
          <a:bodyPr wrap="square" lIns="0" tIns="0" rIns="0" bIns="0" rtlCol="0"/>
          <a:lstStyle/>
          <a:p>
            <a:endParaRPr/>
          </a:p>
        </p:txBody>
      </p:sp>
      <p:sp>
        <p:nvSpPr>
          <p:cNvPr id="199" name="object 199"/>
          <p:cNvSpPr/>
          <p:nvPr/>
        </p:nvSpPr>
        <p:spPr>
          <a:xfrm>
            <a:off x="3926722" y="826657"/>
            <a:ext cx="0" cy="2127250"/>
          </a:xfrm>
          <a:custGeom>
            <a:avLst/>
            <a:gdLst/>
            <a:ahLst/>
            <a:cxnLst/>
            <a:rect l="l" t="t" r="r" b="b"/>
            <a:pathLst>
              <a:path h="2127250">
                <a:moveTo>
                  <a:pt x="0" y="0"/>
                </a:moveTo>
                <a:lnTo>
                  <a:pt x="0" y="2127157"/>
                </a:lnTo>
              </a:path>
            </a:pathLst>
          </a:custGeom>
          <a:ln w="5040">
            <a:solidFill>
              <a:srgbClr val="000000"/>
            </a:solidFill>
          </a:ln>
        </p:spPr>
        <p:txBody>
          <a:bodyPr wrap="square" lIns="0" tIns="0" rIns="0" bIns="0" rtlCol="0"/>
          <a:lstStyle/>
          <a:p>
            <a:endParaRPr/>
          </a:p>
        </p:txBody>
      </p:sp>
      <p:sp>
        <p:nvSpPr>
          <p:cNvPr id="200" name="object 200"/>
          <p:cNvSpPr/>
          <p:nvPr/>
        </p:nvSpPr>
        <p:spPr>
          <a:xfrm>
            <a:off x="4496602" y="828494"/>
            <a:ext cx="0" cy="2124075"/>
          </a:xfrm>
          <a:custGeom>
            <a:avLst/>
            <a:gdLst/>
            <a:ahLst/>
            <a:cxnLst/>
            <a:rect l="l" t="t" r="r" b="b"/>
            <a:pathLst>
              <a:path h="2124075">
                <a:moveTo>
                  <a:pt x="0" y="0"/>
                </a:moveTo>
                <a:lnTo>
                  <a:pt x="0" y="2123531"/>
                </a:lnTo>
              </a:path>
            </a:pathLst>
          </a:custGeom>
          <a:ln w="5040">
            <a:solidFill>
              <a:srgbClr val="000000"/>
            </a:solidFill>
          </a:ln>
        </p:spPr>
        <p:txBody>
          <a:bodyPr wrap="square" lIns="0" tIns="0" rIns="0" bIns="0" rtlCol="0"/>
          <a:lstStyle/>
          <a:p>
            <a:endParaRPr/>
          </a:p>
        </p:txBody>
      </p:sp>
      <p:sp>
        <p:nvSpPr>
          <p:cNvPr id="201" name="object 201"/>
          <p:cNvSpPr/>
          <p:nvPr/>
        </p:nvSpPr>
        <p:spPr>
          <a:xfrm>
            <a:off x="4496635" y="826657"/>
            <a:ext cx="0" cy="2127250"/>
          </a:xfrm>
          <a:custGeom>
            <a:avLst/>
            <a:gdLst/>
            <a:ahLst/>
            <a:cxnLst/>
            <a:rect l="l" t="t" r="r" b="b"/>
            <a:pathLst>
              <a:path h="2127250">
                <a:moveTo>
                  <a:pt x="0" y="0"/>
                </a:moveTo>
                <a:lnTo>
                  <a:pt x="0" y="2127157"/>
                </a:lnTo>
              </a:path>
            </a:pathLst>
          </a:custGeom>
          <a:ln w="5040">
            <a:solidFill>
              <a:srgbClr val="000000"/>
            </a:solidFill>
          </a:ln>
        </p:spPr>
        <p:txBody>
          <a:bodyPr wrap="square" lIns="0" tIns="0" rIns="0" bIns="0" rtlCol="0"/>
          <a:lstStyle/>
          <a:p>
            <a:endParaRPr/>
          </a:p>
        </p:txBody>
      </p:sp>
      <p:sp>
        <p:nvSpPr>
          <p:cNvPr id="202" name="object 202"/>
          <p:cNvSpPr/>
          <p:nvPr/>
        </p:nvSpPr>
        <p:spPr>
          <a:xfrm>
            <a:off x="5147162" y="828494"/>
            <a:ext cx="0" cy="2124075"/>
          </a:xfrm>
          <a:custGeom>
            <a:avLst/>
            <a:gdLst/>
            <a:ahLst/>
            <a:cxnLst/>
            <a:rect l="l" t="t" r="r" b="b"/>
            <a:pathLst>
              <a:path h="2124075">
                <a:moveTo>
                  <a:pt x="0" y="0"/>
                </a:moveTo>
                <a:lnTo>
                  <a:pt x="0" y="2123531"/>
                </a:lnTo>
              </a:path>
            </a:pathLst>
          </a:custGeom>
          <a:ln w="5040">
            <a:solidFill>
              <a:srgbClr val="000000"/>
            </a:solidFill>
          </a:ln>
        </p:spPr>
        <p:txBody>
          <a:bodyPr wrap="square" lIns="0" tIns="0" rIns="0" bIns="0" rtlCol="0"/>
          <a:lstStyle/>
          <a:p>
            <a:endParaRPr/>
          </a:p>
        </p:txBody>
      </p:sp>
      <p:sp>
        <p:nvSpPr>
          <p:cNvPr id="203" name="object 203"/>
          <p:cNvSpPr/>
          <p:nvPr/>
        </p:nvSpPr>
        <p:spPr>
          <a:xfrm>
            <a:off x="5147129" y="826657"/>
            <a:ext cx="0" cy="2127250"/>
          </a:xfrm>
          <a:custGeom>
            <a:avLst/>
            <a:gdLst/>
            <a:ahLst/>
            <a:cxnLst/>
            <a:rect l="l" t="t" r="r" b="b"/>
            <a:pathLst>
              <a:path h="2127250">
                <a:moveTo>
                  <a:pt x="0" y="0"/>
                </a:moveTo>
                <a:lnTo>
                  <a:pt x="0" y="2127157"/>
                </a:lnTo>
              </a:path>
            </a:pathLst>
          </a:custGeom>
          <a:ln w="5040">
            <a:solidFill>
              <a:srgbClr val="000000"/>
            </a:solidFill>
          </a:ln>
        </p:spPr>
        <p:txBody>
          <a:bodyPr wrap="square" lIns="0" tIns="0" rIns="0" bIns="0" rtlCol="0"/>
          <a:lstStyle/>
          <a:p>
            <a:endParaRPr/>
          </a:p>
        </p:txBody>
      </p:sp>
      <p:sp>
        <p:nvSpPr>
          <p:cNvPr id="204" name="object 204"/>
          <p:cNvSpPr/>
          <p:nvPr/>
        </p:nvSpPr>
        <p:spPr>
          <a:xfrm>
            <a:off x="5550604" y="828494"/>
            <a:ext cx="0" cy="2124075"/>
          </a:xfrm>
          <a:custGeom>
            <a:avLst/>
            <a:gdLst/>
            <a:ahLst/>
            <a:cxnLst/>
            <a:rect l="l" t="t" r="r" b="b"/>
            <a:pathLst>
              <a:path h="2124075">
                <a:moveTo>
                  <a:pt x="0" y="0"/>
                </a:moveTo>
                <a:lnTo>
                  <a:pt x="0" y="2123531"/>
                </a:lnTo>
              </a:path>
            </a:pathLst>
          </a:custGeom>
          <a:ln w="5040">
            <a:solidFill>
              <a:srgbClr val="000000"/>
            </a:solidFill>
          </a:ln>
        </p:spPr>
        <p:txBody>
          <a:bodyPr wrap="square" lIns="0" tIns="0" rIns="0" bIns="0" rtlCol="0"/>
          <a:lstStyle/>
          <a:p>
            <a:endParaRPr/>
          </a:p>
        </p:txBody>
      </p:sp>
      <p:sp>
        <p:nvSpPr>
          <p:cNvPr id="205" name="object 205"/>
          <p:cNvSpPr/>
          <p:nvPr/>
        </p:nvSpPr>
        <p:spPr>
          <a:xfrm>
            <a:off x="5550571" y="826657"/>
            <a:ext cx="0" cy="2127250"/>
          </a:xfrm>
          <a:custGeom>
            <a:avLst/>
            <a:gdLst/>
            <a:ahLst/>
            <a:cxnLst/>
            <a:rect l="l" t="t" r="r" b="b"/>
            <a:pathLst>
              <a:path h="2127250">
                <a:moveTo>
                  <a:pt x="0" y="0"/>
                </a:moveTo>
                <a:lnTo>
                  <a:pt x="0" y="2127157"/>
                </a:lnTo>
              </a:path>
            </a:pathLst>
          </a:custGeom>
          <a:ln w="5040">
            <a:solidFill>
              <a:srgbClr val="000000"/>
            </a:solidFill>
          </a:ln>
        </p:spPr>
        <p:txBody>
          <a:bodyPr wrap="square" lIns="0" tIns="0" rIns="0" bIns="0" rtlCol="0"/>
          <a:lstStyle/>
          <a:p>
            <a:endParaRPr/>
          </a:p>
        </p:txBody>
      </p:sp>
      <p:sp>
        <p:nvSpPr>
          <p:cNvPr id="206" name="object 206"/>
          <p:cNvSpPr/>
          <p:nvPr/>
        </p:nvSpPr>
        <p:spPr>
          <a:xfrm>
            <a:off x="5969302" y="828494"/>
            <a:ext cx="0" cy="2124075"/>
          </a:xfrm>
          <a:custGeom>
            <a:avLst/>
            <a:gdLst/>
            <a:ahLst/>
            <a:cxnLst/>
            <a:rect l="l" t="t" r="r" b="b"/>
            <a:pathLst>
              <a:path h="2124075">
                <a:moveTo>
                  <a:pt x="0" y="0"/>
                </a:moveTo>
                <a:lnTo>
                  <a:pt x="0" y="2123531"/>
                </a:lnTo>
              </a:path>
            </a:pathLst>
          </a:custGeom>
          <a:ln w="5040">
            <a:solidFill>
              <a:srgbClr val="000000"/>
            </a:solidFill>
          </a:ln>
        </p:spPr>
        <p:txBody>
          <a:bodyPr wrap="square" lIns="0" tIns="0" rIns="0" bIns="0" rtlCol="0"/>
          <a:lstStyle/>
          <a:p>
            <a:endParaRPr/>
          </a:p>
        </p:txBody>
      </p:sp>
      <p:sp>
        <p:nvSpPr>
          <p:cNvPr id="207" name="object 207"/>
          <p:cNvSpPr/>
          <p:nvPr/>
        </p:nvSpPr>
        <p:spPr>
          <a:xfrm>
            <a:off x="5969268" y="826657"/>
            <a:ext cx="0" cy="2127250"/>
          </a:xfrm>
          <a:custGeom>
            <a:avLst/>
            <a:gdLst/>
            <a:ahLst/>
            <a:cxnLst/>
            <a:rect l="l" t="t" r="r" b="b"/>
            <a:pathLst>
              <a:path h="2127250">
                <a:moveTo>
                  <a:pt x="0" y="0"/>
                </a:moveTo>
                <a:lnTo>
                  <a:pt x="0" y="2127157"/>
                </a:lnTo>
              </a:path>
            </a:pathLst>
          </a:custGeom>
          <a:ln w="5040">
            <a:solidFill>
              <a:srgbClr val="000000"/>
            </a:solidFill>
          </a:ln>
        </p:spPr>
        <p:txBody>
          <a:bodyPr wrap="square" lIns="0" tIns="0" rIns="0" bIns="0" rtlCol="0"/>
          <a:lstStyle/>
          <a:p>
            <a:endParaRPr/>
          </a:p>
        </p:txBody>
      </p:sp>
      <p:sp>
        <p:nvSpPr>
          <p:cNvPr id="208" name="object 208"/>
          <p:cNvSpPr/>
          <p:nvPr/>
        </p:nvSpPr>
        <p:spPr>
          <a:xfrm>
            <a:off x="6387798" y="828494"/>
            <a:ext cx="0" cy="2124075"/>
          </a:xfrm>
          <a:custGeom>
            <a:avLst/>
            <a:gdLst/>
            <a:ahLst/>
            <a:cxnLst/>
            <a:rect l="l" t="t" r="r" b="b"/>
            <a:pathLst>
              <a:path h="2124075">
                <a:moveTo>
                  <a:pt x="0" y="0"/>
                </a:moveTo>
                <a:lnTo>
                  <a:pt x="0" y="2123531"/>
                </a:lnTo>
              </a:path>
            </a:pathLst>
          </a:custGeom>
          <a:ln w="5040">
            <a:solidFill>
              <a:srgbClr val="000000"/>
            </a:solidFill>
          </a:ln>
        </p:spPr>
        <p:txBody>
          <a:bodyPr wrap="square" lIns="0" tIns="0" rIns="0" bIns="0" rtlCol="0"/>
          <a:lstStyle/>
          <a:p>
            <a:endParaRPr/>
          </a:p>
        </p:txBody>
      </p:sp>
      <p:sp>
        <p:nvSpPr>
          <p:cNvPr id="209" name="object 209"/>
          <p:cNvSpPr/>
          <p:nvPr/>
        </p:nvSpPr>
        <p:spPr>
          <a:xfrm>
            <a:off x="6387832" y="826657"/>
            <a:ext cx="0" cy="2127250"/>
          </a:xfrm>
          <a:custGeom>
            <a:avLst/>
            <a:gdLst/>
            <a:ahLst/>
            <a:cxnLst/>
            <a:rect l="l" t="t" r="r" b="b"/>
            <a:pathLst>
              <a:path h="2127250">
                <a:moveTo>
                  <a:pt x="0" y="0"/>
                </a:moveTo>
                <a:lnTo>
                  <a:pt x="0" y="2127157"/>
                </a:lnTo>
              </a:path>
            </a:pathLst>
          </a:custGeom>
          <a:ln w="5040">
            <a:solidFill>
              <a:srgbClr val="000000"/>
            </a:solidFill>
          </a:ln>
        </p:spPr>
        <p:txBody>
          <a:bodyPr wrap="square" lIns="0" tIns="0" rIns="0" bIns="0" rtlCol="0"/>
          <a:lstStyle/>
          <a:p>
            <a:endParaRPr/>
          </a:p>
        </p:txBody>
      </p:sp>
      <p:sp>
        <p:nvSpPr>
          <p:cNvPr id="210" name="object 210"/>
          <p:cNvSpPr/>
          <p:nvPr/>
        </p:nvSpPr>
        <p:spPr>
          <a:xfrm>
            <a:off x="6992994" y="676029"/>
            <a:ext cx="0" cy="2276475"/>
          </a:xfrm>
          <a:custGeom>
            <a:avLst/>
            <a:gdLst/>
            <a:ahLst/>
            <a:cxnLst/>
            <a:rect l="l" t="t" r="r" b="b"/>
            <a:pathLst>
              <a:path h="2276475">
                <a:moveTo>
                  <a:pt x="0" y="0"/>
                </a:moveTo>
                <a:lnTo>
                  <a:pt x="0" y="2275996"/>
                </a:lnTo>
              </a:path>
            </a:pathLst>
          </a:custGeom>
          <a:ln w="5040">
            <a:solidFill>
              <a:srgbClr val="000000"/>
            </a:solidFill>
          </a:ln>
        </p:spPr>
        <p:txBody>
          <a:bodyPr wrap="square" lIns="0" tIns="0" rIns="0" bIns="0" rtlCol="0"/>
          <a:lstStyle/>
          <a:p>
            <a:endParaRPr/>
          </a:p>
        </p:txBody>
      </p:sp>
      <p:sp>
        <p:nvSpPr>
          <p:cNvPr id="211" name="object 211"/>
          <p:cNvSpPr/>
          <p:nvPr/>
        </p:nvSpPr>
        <p:spPr>
          <a:xfrm>
            <a:off x="6993028" y="674192"/>
            <a:ext cx="0" cy="2279650"/>
          </a:xfrm>
          <a:custGeom>
            <a:avLst/>
            <a:gdLst/>
            <a:ahLst/>
            <a:cxnLst/>
            <a:rect l="l" t="t" r="r" b="b"/>
            <a:pathLst>
              <a:path h="2279650">
                <a:moveTo>
                  <a:pt x="0" y="0"/>
                </a:moveTo>
                <a:lnTo>
                  <a:pt x="0" y="2279622"/>
                </a:lnTo>
              </a:path>
            </a:pathLst>
          </a:custGeom>
          <a:ln w="5040">
            <a:solidFill>
              <a:srgbClr val="000000"/>
            </a:solidFill>
          </a:ln>
        </p:spPr>
        <p:txBody>
          <a:bodyPr wrap="square" lIns="0" tIns="0" rIns="0" bIns="0" rtlCol="0"/>
          <a:lstStyle/>
          <a:p>
            <a:endParaRPr/>
          </a:p>
        </p:txBody>
      </p:sp>
      <p:sp>
        <p:nvSpPr>
          <p:cNvPr id="212" name="object 212"/>
          <p:cNvSpPr/>
          <p:nvPr/>
        </p:nvSpPr>
        <p:spPr>
          <a:xfrm>
            <a:off x="7487300" y="752334"/>
            <a:ext cx="0" cy="2200275"/>
          </a:xfrm>
          <a:custGeom>
            <a:avLst/>
            <a:gdLst/>
            <a:ahLst/>
            <a:cxnLst/>
            <a:rect l="l" t="t" r="r" b="b"/>
            <a:pathLst>
              <a:path h="2200275">
                <a:moveTo>
                  <a:pt x="0" y="0"/>
                </a:moveTo>
                <a:lnTo>
                  <a:pt x="0" y="2199691"/>
                </a:lnTo>
              </a:path>
            </a:pathLst>
          </a:custGeom>
          <a:ln w="5040">
            <a:solidFill>
              <a:srgbClr val="000000"/>
            </a:solidFill>
          </a:ln>
        </p:spPr>
        <p:txBody>
          <a:bodyPr wrap="square" lIns="0" tIns="0" rIns="0" bIns="0" rtlCol="0"/>
          <a:lstStyle/>
          <a:p>
            <a:endParaRPr/>
          </a:p>
        </p:txBody>
      </p:sp>
      <p:sp>
        <p:nvSpPr>
          <p:cNvPr id="213" name="object 213"/>
          <p:cNvSpPr/>
          <p:nvPr/>
        </p:nvSpPr>
        <p:spPr>
          <a:xfrm>
            <a:off x="7487333" y="750497"/>
            <a:ext cx="0" cy="2203450"/>
          </a:xfrm>
          <a:custGeom>
            <a:avLst/>
            <a:gdLst/>
            <a:ahLst/>
            <a:cxnLst/>
            <a:rect l="l" t="t" r="r" b="b"/>
            <a:pathLst>
              <a:path h="2203450">
                <a:moveTo>
                  <a:pt x="0" y="0"/>
                </a:moveTo>
                <a:lnTo>
                  <a:pt x="0" y="2203317"/>
                </a:lnTo>
              </a:path>
            </a:pathLst>
          </a:custGeom>
          <a:ln w="5040">
            <a:solidFill>
              <a:srgbClr val="000000"/>
            </a:solidFill>
          </a:ln>
        </p:spPr>
        <p:txBody>
          <a:bodyPr wrap="square" lIns="0" tIns="0" rIns="0" bIns="0" rtlCol="0"/>
          <a:lstStyle/>
          <a:p>
            <a:endParaRPr/>
          </a:p>
        </p:txBody>
      </p:sp>
      <p:sp>
        <p:nvSpPr>
          <p:cNvPr id="214" name="object 214"/>
          <p:cNvSpPr/>
          <p:nvPr/>
        </p:nvSpPr>
        <p:spPr>
          <a:xfrm>
            <a:off x="8057212" y="752334"/>
            <a:ext cx="0" cy="2200275"/>
          </a:xfrm>
          <a:custGeom>
            <a:avLst/>
            <a:gdLst/>
            <a:ahLst/>
            <a:cxnLst/>
            <a:rect l="l" t="t" r="r" b="b"/>
            <a:pathLst>
              <a:path h="2200275">
                <a:moveTo>
                  <a:pt x="0" y="0"/>
                </a:moveTo>
                <a:lnTo>
                  <a:pt x="0" y="2199691"/>
                </a:lnTo>
              </a:path>
            </a:pathLst>
          </a:custGeom>
          <a:ln w="5040">
            <a:solidFill>
              <a:srgbClr val="000000"/>
            </a:solidFill>
          </a:ln>
        </p:spPr>
        <p:txBody>
          <a:bodyPr wrap="square" lIns="0" tIns="0" rIns="0" bIns="0" rtlCol="0"/>
          <a:lstStyle/>
          <a:p>
            <a:endParaRPr/>
          </a:p>
        </p:txBody>
      </p:sp>
      <p:sp>
        <p:nvSpPr>
          <p:cNvPr id="215" name="object 215"/>
          <p:cNvSpPr/>
          <p:nvPr/>
        </p:nvSpPr>
        <p:spPr>
          <a:xfrm>
            <a:off x="8057246" y="750497"/>
            <a:ext cx="0" cy="2203450"/>
          </a:xfrm>
          <a:custGeom>
            <a:avLst/>
            <a:gdLst/>
            <a:ahLst/>
            <a:cxnLst/>
            <a:rect l="l" t="t" r="r" b="b"/>
            <a:pathLst>
              <a:path h="2203450">
                <a:moveTo>
                  <a:pt x="0" y="0"/>
                </a:moveTo>
                <a:lnTo>
                  <a:pt x="0" y="2203317"/>
                </a:lnTo>
              </a:path>
            </a:pathLst>
          </a:custGeom>
          <a:ln w="5040">
            <a:solidFill>
              <a:srgbClr val="000000"/>
            </a:solidFill>
          </a:ln>
        </p:spPr>
        <p:txBody>
          <a:bodyPr wrap="square" lIns="0" tIns="0" rIns="0" bIns="0" rtlCol="0"/>
          <a:lstStyle/>
          <a:p>
            <a:endParaRPr/>
          </a:p>
        </p:txBody>
      </p:sp>
      <p:sp>
        <p:nvSpPr>
          <p:cNvPr id="216" name="object 216"/>
          <p:cNvSpPr/>
          <p:nvPr/>
        </p:nvSpPr>
        <p:spPr>
          <a:xfrm>
            <a:off x="8596748" y="752334"/>
            <a:ext cx="0" cy="2200275"/>
          </a:xfrm>
          <a:custGeom>
            <a:avLst/>
            <a:gdLst/>
            <a:ahLst/>
            <a:cxnLst/>
            <a:rect l="l" t="t" r="r" b="b"/>
            <a:pathLst>
              <a:path h="2200275">
                <a:moveTo>
                  <a:pt x="0" y="0"/>
                </a:moveTo>
                <a:lnTo>
                  <a:pt x="0" y="2199691"/>
                </a:lnTo>
              </a:path>
            </a:pathLst>
          </a:custGeom>
          <a:ln w="5040">
            <a:solidFill>
              <a:srgbClr val="000000"/>
            </a:solidFill>
          </a:ln>
        </p:spPr>
        <p:txBody>
          <a:bodyPr wrap="square" lIns="0" tIns="0" rIns="0" bIns="0" rtlCol="0"/>
          <a:lstStyle/>
          <a:p>
            <a:endParaRPr/>
          </a:p>
        </p:txBody>
      </p:sp>
      <p:sp>
        <p:nvSpPr>
          <p:cNvPr id="217" name="object 217"/>
          <p:cNvSpPr/>
          <p:nvPr/>
        </p:nvSpPr>
        <p:spPr>
          <a:xfrm>
            <a:off x="8596714" y="750497"/>
            <a:ext cx="0" cy="2203450"/>
          </a:xfrm>
          <a:custGeom>
            <a:avLst/>
            <a:gdLst/>
            <a:ahLst/>
            <a:cxnLst/>
            <a:rect l="l" t="t" r="r" b="b"/>
            <a:pathLst>
              <a:path h="2203450">
                <a:moveTo>
                  <a:pt x="0" y="0"/>
                </a:moveTo>
                <a:lnTo>
                  <a:pt x="0" y="2203317"/>
                </a:lnTo>
              </a:path>
            </a:pathLst>
          </a:custGeom>
          <a:ln w="5040">
            <a:solidFill>
              <a:srgbClr val="000000"/>
            </a:solidFill>
          </a:ln>
        </p:spPr>
        <p:txBody>
          <a:bodyPr wrap="square" lIns="0" tIns="0" rIns="0" bIns="0" rtlCol="0"/>
          <a:lstStyle/>
          <a:p>
            <a:endParaRPr/>
          </a:p>
        </p:txBody>
      </p:sp>
      <p:sp>
        <p:nvSpPr>
          <p:cNvPr id="218" name="object 218"/>
          <p:cNvSpPr/>
          <p:nvPr/>
        </p:nvSpPr>
        <p:spPr>
          <a:xfrm>
            <a:off x="9141459" y="676029"/>
            <a:ext cx="0" cy="2276475"/>
          </a:xfrm>
          <a:custGeom>
            <a:avLst/>
            <a:gdLst/>
            <a:ahLst/>
            <a:cxnLst/>
            <a:rect l="l" t="t" r="r" b="b"/>
            <a:pathLst>
              <a:path h="2276475">
                <a:moveTo>
                  <a:pt x="0" y="0"/>
                </a:moveTo>
                <a:lnTo>
                  <a:pt x="0" y="2275996"/>
                </a:lnTo>
              </a:path>
            </a:pathLst>
          </a:custGeom>
          <a:ln w="5040">
            <a:solidFill>
              <a:srgbClr val="000000"/>
            </a:solidFill>
          </a:ln>
        </p:spPr>
        <p:txBody>
          <a:bodyPr wrap="square" lIns="0" tIns="0" rIns="0" bIns="0" rtlCol="0"/>
          <a:lstStyle/>
          <a:p>
            <a:endParaRPr/>
          </a:p>
        </p:txBody>
      </p:sp>
      <p:sp>
        <p:nvSpPr>
          <p:cNvPr id="219" name="object 219"/>
          <p:cNvSpPr/>
          <p:nvPr/>
        </p:nvSpPr>
        <p:spPr>
          <a:xfrm>
            <a:off x="9141424" y="674192"/>
            <a:ext cx="0" cy="2279650"/>
          </a:xfrm>
          <a:custGeom>
            <a:avLst/>
            <a:gdLst/>
            <a:ahLst/>
            <a:cxnLst/>
            <a:rect l="l" t="t" r="r" b="b"/>
            <a:pathLst>
              <a:path h="2279650">
                <a:moveTo>
                  <a:pt x="0" y="0"/>
                </a:moveTo>
                <a:lnTo>
                  <a:pt x="0" y="2279622"/>
                </a:lnTo>
              </a:path>
            </a:pathLst>
          </a:custGeom>
          <a:ln w="5040">
            <a:solidFill>
              <a:srgbClr val="000000"/>
            </a:solidFill>
          </a:ln>
        </p:spPr>
        <p:txBody>
          <a:bodyPr wrap="square" lIns="0" tIns="0" rIns="0" bIns="0" rtlCol="0"/>
          <a:lstStyle/>
          <a:p>
            <a:endParaRPr/>
          </a:p>
        </p:txBody>
      </p:sp>
      <p:sp>
        <p:nvSpPr>
          <p:cNvPr id="220" name="object 220"/>
          <p:cNvSpPr/>
          <p:nvPr/>
        </p:nvSpPr>
        <p:spPr>
          <a:xfrm>
            <a:off x="492090" y="676029"/>
            <a:ext cx="0" cy="2276475"/>
          </a:xfrm>
          <a:custGeom>
            <a:avLst/>
            <a:gdLst/>
            <a:ahLst/>
            <a:cxnLst/>
            <a:rect l="l" t="t" r="r" b="b"/>
            <a:pathLst>
              <a:path h="2276475">
                <a:moveTo>
                  <a:pt x="0" y="0"/>
                </a:moveTo>
                <a:lnTo>
                  <a:pt x="0" y="2275996"/>
                </a:lnTo>
              </a:path>
            </a:pathLst>
          </a:custGeom>
          <a:ln w="5040">
            <a:solidFill>
              <a:srgbClr val="000000"/>
            </a:solidFill>
          </a:ln>
        </p:spPr>
        <p:txBody>
          <a:bodyPr wrap="square" lIns="0" tIns="0" rIns="0" bIns="0" rtlCol="0"/>
          <a:lstStyle/>
          <a:p>
            <a:endParaRPr/>
          </a:p>
        </p:txBody>
      </p:sp>
      <p:sp>
        <p:nvSpPr>
          <p:cNvPr id="221" name="object 221"/>
          <p:cNvSpPr/>
          <p:nvPr/>
        </p:nvSpPr>
        <p:spPr>
          <a:xfrm>
            <a:off x="492090" y="674192"/>
            <a:ext cx="0" cy="2279650"/>
          </a:xfrm>
          <a:custGeom>
            <a:avLst/>
            <a:gdLst/>
            <a:ahLst/>
            <a:cxnLst/>
            <a:rect l="l" t="t" r="r" b="b"/>
            <a:pathLst>
              <a:path h="2279650">
                <a:moveTo>
                  <a:pt x="0" y="0"/>
                </a:moveTo>
                <a:lnTo>
                  <a:pt x="0" y="2279622"/>
                </a:lnTo>
              </a:path>
            </a:pathLst>
          </a:custGeom>
          <a:ln w="5040">
            <a:solidFill>
              <a:srgbClr val="000000"/>
            </a:solidFill>
          </a:ln>
        </p:spPr>
        <p:txBody>
          <a:bodyPr wrap="square" lIns="0" tIns="0" rIns="0" bIns="0" rtlCol="0"/>
          <a:lstStyle/>
          <a:p>
            <a:endParaRPr/>
          </a:p>
        </p:txBody>
      </p:sp>
      <p:sp>
        <p:nvSpPr>
          <p:cNvPr id="222" name="object 222"/>
          <p:cNvSpPr/>
          <p:nvPr/>
        </p:nvSpPr>
        <p:spPr>
          <a:xfrm>
            <a:off x="66000" y="3120786"/>
            <a:ext cx="3263265" cy="0"/>
          </a:xfrm>
          <a:custGeom>
            <a:avLst/>
            <a:gdLst/>
            <a:ahLst/>
            <a:cxnLst/>
            <a:rect l="l" t="t" r="r" b="b"/>
            <a:pathLst>
              <a:path w="3263265">
                <a:moveTo>
                  <a:pt x="0" y="0"/>
                </a:moveTo>
                <a:lnTo>
                  <a:pt x="3263019" y="0"/>
                </a:lnTo>
              </a:path>
            </a:pathLst>
          </a:custGeom>
          <a:ln w="7253">
            <a:solidFill>
              <a:srgbClr val="000000"/>
            </a:solidFill>
          </a:ln>
        </p:spPr>
        <p:txBody>
          <a:bodyPr wrap="square" lIns="0" tIns="0" rIns="0" bIns="0" rtlCol="0"/>
          <a:lstStyle/>
          <a:p>
            <a:endParaRPr/>
          </a:p>
        </p:txBody>
      </p:sp>
      <p:sp>
        <p:nvSpPr>
          <p:cNvPr id="223" name="object 223"/>
          <p:cNvSpPr/>
          <p:nvPr/>
        </p:nvSpPr>
        <p:spPr>
          <a:xfrm>
            <a:off x="66000" y="3200669"/>
            <a:ext cx="3263265" cy="0"/>
          </a:xfrm>
          <a:custGeom>
            <a:avLst/>
            <a:gdLst/>
            <a:ahLst/>
            <a:cxnLst/>
            <a:rect l="l" t="t" r="r" b="b"/>
            <a:pathLst>
              <a:path w="3263265">
                <a:moveTo>
                  <a:pt x="0" y="0"/>
                </a:moveTo>
                <a:lnTo>
                  <a:pt x="3263019" y="0"/>
                </a:lnTo>
              </a:path>
            </a:pathLst>
          </a:custGeom>
          <a:ln w="7253">
            <a:solidFill>
              <a:srgbClr val="000000"/>
            </a:solidFill>
          </a:ln>
        </p:spPr>
        <p:txBody>
          <a:bodyPr wrap="square" lIns="0" tIns="0" rIns="0" bIns="0" rtlCol="0"/>
          <a:lstStyle/>
          <a:p>
            <a:endParaRPr/>
          </a:p>
        </p:txBody>
      </p:sp>
      <p:sp>
        <p:nvSpPr>
          <p:cNvPr id="224" name="object 224"/>
          <p:cNvSpPr/>
          <p:nvPr/>
        </p:nvSpPr>
        <p:spPr>
          <a:xfrm>
            <a:off x="492090" y="3545444"/>
            <a:ext cx="0" cy="25400"/>
          </a:xfrm>
          <a:custGeom>
            <a:avLst/>
            <a:gdLst/>
            <a:ahLst/>
            <a:cxnLst/>
            <a:rect l="l" t="t" r="r" b="b"/>
            <a:pathLst>
              <a:path h="25400">
                <a:moveTo>
                  <a:pt x="0" y="0"/>
                </a:moveTo>
                <a:lnTo>
                  <a:pt x="0" y="25386"/>
                </a:lnTo>
              </a:path>
            </a:pathLst>
          </a:custGeom>
          <a:ln w="5040">
            <a:solidFill>
              <a:srgbClr val="D3D3D3"/>
            </a:solidFill>
          </a:ln>
        </p:spPr>
        <p:txBody>
          <a:bodyPr wrap="square" lIns="0" tIns="0" rIns="0" bIns="0" rtlCol="0"/>
          <a:lstStyle/>
          <a:p>
            <a:endParaRPr/>
          </a:p>
        </p:txBody>
      </p:sp>
      <p:sp>
        <p:nvSpPr>
          <p:cNvPr id="225" name="object 225"/>
          <p:cNvSpPr/>
          <p:nvPr/>
        </p:nvSpPr>
        <p:spPr>
          <a:xfrm>
            <a:off x="1299092" y="3545444"/>
            <a:ext cx="0" cy="25400"/>
          </a:xfrm>
          <a:custGeom>
            <a:avLst/>
            <a:gdLst/>
            <a:ahLst/>
            <a:cxnLst/>
            <a:rect l="l" t="t" r="r" b="b"/>
            <a:pathLst>
              <a:path h="25400">
                <a:moveTo>
                  <a:pt x="0" y="0"/>
                </a:moveTo>
                <a:lnTo>
                  <a:pt x="0" y="25386"/>
                </a:lnTo>
              </a:path>
            </a:pathLst>
          </a:custGeom>
          <a:ln w="5074">
            <a:solidFill>
              <a:srgbClr val="D3D3D3"/>
            </a:solidFill>
          </a:ln>
        </p:spPr>
        <p:txBody>
          <a:bodyPr wrap="square" lIns="0" tIns="0" rIns="0" bIns="0" rtlCol="0"/>
          <a:lstStyle/>
          <a:p>
            <a:endParaRPr/>
          </a:p>
        </p:txBody>
      </p:sp>
      <p:sp>
        <p:nvSpPr>
          <p:cNvPr id="226" name="object 226"/>
          <p:cNvSpPr/>
          <p:nvPr/>
        </p:nvSpPr>
        <p:spPr>
          <a:xfrm>
            <a:off x="1868971" y="3545444"/>
            <a:ext cx="0" cy="25400"/>
          </a:xfrm>
          <a:custGeom>
            <a:avLst/>
            <a:gdLst/>
            <a:ahLst/>
            <a:cxnLst/>
            <a:rect l="l" t="t" r="r" b="b"/>
            <a:pathLst>
              <a:path h="25400">
                <a:moveTo>
                  <a:pt x="0" y="0"/>
                </a:moveTo>
                <a:lnTo>
                  <a:pt x="0" y="25386"/>
                </a:lnTo>
              </a:path>
            </a:pathLst>
          </a:custGeom>
          <a:ln w="5074">
            <a:solidFill>
              <a:srgbClr val="D3D3D3"/>
            </a:solidFill>
          </a:ln>
        </p:spPr>
        <p:txBody>
          <a:bodyPr wrap="square" lIns="0" tIns="0" rIns="0" bIns="0" rtlCol="0"/>
          <a:lstStyle/>
          <a:p>
            <a:endParaRPr/>
          </a:p>
        </p:txBody>
      </p:sp>
      <p:sp>
        <p:nvSpPr>
          <p:cNvPr id="227" name="object 227"/>
          <p:cNvSpPr/>
          <p:nvPr/>
        </p:nvSpPr>
        <p:spPr>
          <a:xfrm>
            <a:off x="2368350" y="3545444"/>
            <a:ext cx="0" cy="25400"/>
          </a:xfrm>
          <a:custGeom>
            <a:avLst/>
            <a:gdLst/>
            <a:ahLst/>
            <a:cxnLst/>
            <a:rect l="l" t="t" r="r" b="b"/>
            <a:pathLst>
              <a:path h="25400">
                <a:moveTo>
                  <a:pt x="0" y="0"/>
                </a:moveTo>
                <a:lnTo>
                  <a:pt x="0" y="25386"/>
                </a:lnTo>
              </a:path>
            </a:pathLst>
          </a:custGeom>
          <a:ln w="5074">
            <a:solidFill>
              <a:srgbClr val="D3D3D3"/>
            </a:solidFill>
          </a:ln>
        </p:spPr>
        <p:txBody>
          <a:bodyPr wrap="square" lIns="0" tIns="0" rIns="0" bIns="0" rtlCol="0"/>
          <a:lstStyle/>
          <a:p>
            <a:endParaRPr/>
          </a:p>
        </p:txBody>
      </p:sp>
      <p:sp>
        <p:nvSpPr>
          <p:cNvPr id="228" name="object 228"/>
          <p:cNvSpPr/>
          <p:nvPr/>
        </p:nvSpPr>
        <p:spPr>
          <a:xfrm>
            <a:off x="2822163" y="3545444"/>
            <a:ext cx="0" cy="25400"/>
          </a:xfrm>
          <a:custGeom>
            <a:avLst/>
            <a:gdLst/>
            <a:ahLst/>
            <a:cxnLst/>
            <a:rect l="l" t="t" r="r" b="b"/>
            <a:pathLst>
              <a:path h="25400">
                <a:moveTo>
                  <a:pt x="0" y="0"/>
                </a:moveTo>
                <a:lnTo>
                  <a:pt x="0" y="25386"/>
                </a:lnTo>
              </a:path>
            </a:pathLst>
          </a:custGeom>
          <a:ln w="5074">
            <a:solidFill>
              <a:srgbClr val="D3D3D3"/>
            </a:solidFill>
          </a:ln>
        </p:spPr>
        <p:txBody>
          <a:bodyPr wrap="square" lIns="0" tIns="0" rIns="0" bIns="0" rtlCol="0"/>
          <a:lstStyle/>
          <a:p>
            <a:endParaRPr/>
          </a:p>
        </p:txBody>
      </p:sp>
      <p:sp>
        <p:nvSpPr>
          <p:cNvPr id="229" name="object 229"/>
          <p:cNvSpPr/>
          <p:nvPr/>
        </p:nvSpPr>
        <p:spPr>
          <a:xfrm>
            <a:off x="66000" y="3574457"/>
            <a:ext cx="3263265" cy="0"/>
          </a:xfrm>
          <a:custGeom>
            <a:avLst/>
            <a:gdLst/>
            <a:ahLst/>
            <a:cxnLst/>
            <a:rect l="l" t="t" r="r" b="b"/>
            <a:pathLst>
              <a:path w="3263265">
                <a:moveTo>
                  <a:pt x="0" y="0"/>
                </a:moveTo>
                <a:lnTo>
                  <a:pt x="3263019" y="0"/>
                </a:lnTo>
              </a:path>
            </a:pathLst>
          </a:custGeom>
          <a:ln w="7253">
            <a:solidFill>
              <a:srgbClr val="000000"/>
            </a:solidFill>
          </a:ln>
        </p:spPr>
        <p:txBody>
          <a:bodyPr wrap="square" lIns="0" tIns="0" rIns="0" bIns="0" rtlCol="0"/>
          <a:lstStyle/>
          <a:p>
            <a:endParaRPr/>
          </a:p>
        </p:txBody>
      </p:sp>
      <p:sp>
        <p:nvSpPr>
          <p:cNvPr id="230" name="object 230"/>
          <p:cNvSpPr/>
          <p:nvPr/>
        </p:nvSpPr>
        <p:spPr>
          <a:xfrm>
            <a:off x="489570" y="3578108"/>
            <a:ext cx="0" cy="141605"/>
          </a:xfrm>
          <a:custGeom>
            <a:avLst/>
            <a:gdLst/>
            <a:ahLst/>
            <a:cxnLst/>
            <a:rect l="l" t="t" r="r" b="b"/>
            <a:pathLst>
              <a:path h="141604">
                <a:moveTo>
                  <a:pt x="0" y="0"/>
                </a:moveTo>
                <a:lnTo>
                  <a:pt x="0" y="141560"/>
                </a:lnTo>
              </a:path>
            </a:pathLst>
          </a:custGeom>
          <a:ln w="10081">
            <a:solidFill>
              <a:srgbClr val="000000"/>
            </a:solidFill>
          </a:ln>
        </p:spPr>
        <p:txBody>
          <a:bodyPr wrap="square" lIns="0" tIns="0" rIns="0" bIns="0" rtlCol="0"/>
          <a:lstStyle/>
          <a:p>
            <a:endParaRPr/>
          </a:p>
        </p:txBody>
      </p:sp>
      <p:sp>
        <p:nvSpPr>
          <p:cNvPr id="231" name="object 231"/>
          <p:cNvSpPr/>
          <p:nvPr/>
        </p:nvSpPr>
        <p:spPr>
          <a:xfrm>
            <a:off x="1296555" y="3578108"/>
            <a:ext cx="0" cy="141605"/>
          </a:xfrm>
          <a:custGeom>
            <a:avLst/>
            <a:gdLst/>
            <a:ahLst/>
            <a:cxnLst/>
            <a:rect l="l" t="t" r="r" b="b"/>
            <a:pathLst>
              <a:path h="141604">
                <a:moveTo>
                  <a:pt x="0" y="0"/>
                </a:moveTo>
                <a:lnTo>
                  <a:pt x="0" y="141560"/>
                </a:lnTo>
              </a:path>
            </a:pathLst>
          </a:custGeom>
          <a:ln w="10081">
            <a:solidFill>
              <a:srgbClr val="000000"/>
            </a:solidFill>
          </a:ln>
        </p:spPr>
        <p:txBody>
          <a:bodyPr wrap="square" lIns="0" tIns="0" rIns="0" bIns="0" rtlCol="0"/>
          <a:lstStyle/>
          <a:p>
            <a:endParaRPr/>
          </a:p>
        </p:txBody>
      </p:sp>
      <p:sp>
        <p:nvSpPr>
          <p:cNvPr id="232" name="object 232"/>
          <p:cNvSpPr/>
          <p:nvPr/>
        </p:nvSpPr>
        <p:spPr>
          <a:xfrm>
            <a:off x="1866467" y="3578108"/>
            <a:ext cx="0" cy="141605"/>
          </a:xfrm>
          <a:custGeom>
            <a:avLst/>
            <a:gdLst/>
            <a:ahLst/>
            <a:cxnLst/>
            <a:rect l="l" t="t" r="r" b="b"/>
            <a:pathLst>
              <a:path h="141604">
                <a:moveTo>
                  <a:pt x="0" y="0"/>
                </a:moveTo>
                <a:lnTo>
                  <a:pt x="0" y="141560"/>
                </a:lnTo>
              </a:path>
            </a:pathLst>
          </a:custGeom>
          <a:ln w="10081">
            <a:solidFill>
              <a:srgbClr val="000000"/>
            </a:solidFill>
          </a:ln>
        </p:spPr>
        <p:txBody>
          <a:bodyPr wrap="square" lIns="0" tIns="0" rIns="0" bIns="0" rtlCol="0"/>
          <a:lstStyle/>
          <a:p>
            <a:endParaRPr/>
          </a:p>
        </p:txBody>
      </p:sp>
      <p:sp>
        <p:nvSpPr>
          <p:cNvPr id="233" name="object 233"/>
          <p:cNvSpPr/>
          <p:nvPr/>
        </p:nvSpPr>
        <p:spPr>
          <a:xfrm>
            <a:off x="2365813" y="3578108"/>
            <a:ext cx="0" cy="141605"/>
          </a:xfrm>
          <a:custGeom>
            <a:avLst/>
            <a:gdLst/>
            <a:ahLst/>
            <a:cxnLst/>
            <a:rect l="l" t="t" r="r" b="b"/>
            <a:pathLst>
              <a:path h="141604">
                <a:moveTo>
                  <a:pt x="0" y="0"/>
                </a:moveTo>
                <a:lnTo>
                  <a:pt x="0" y="141560"/>
                </a:lnTo>
              </a:path>
            </a:pathLst>
          </a:custGeom>
          <a:ln w="10081">
            <a:solidFill>
              <a:srgbClr val="000000"/>
            </a:solidFill>
          </a:ln>
        </p:spPr>
        <p:txBody>
          <a:bodyPr wrap="square" lIns="0" tIns="0" rIns="0" bIns="0" rtlCol="0"/>
          <a:lstStyle/>
          <a:p>
            <a:endParaRPr/>
          </a:p>
        </p:txBody>
      </p:sp>
      <p:sp>
        <p:nvSpPr>
          <p:cNvPr id="234" name="object 234"/>
          <p:cNvSpPr/>
          <p:nvPr/>
        </p:nvSpPr>
        <p:spPr>
          <a:xfrm>
            <a:off x="2819660" y="3578108"/>
            <a:ext cx="0" cy="141605"/>
          </a:xfrm>
          <a:custGeom>
            <a:avLst/>
            <a:gdLst/>
            <a:ahLst/>
            <a:cxnLst/>
            <a:rect l="l" t="t" r="r" b="b"/>
            <a:pathLst>
              <a:path h="141604">
                <a:moveTo>
                  <a:pt x="0" y="0"/>
                </a:moveTo>
                <a:lnTo>
                  <a:pt x="0" y="141560"/>
                </a:lnTo>
              </a:path>
            </a:pathLst>
          </a:custGeom>
          <a:ln w="10081">
            <a:solidFill>
              <a:srgbClr val="000000"/>
            </a:solidFill>
          </a:ln>
        </p:spPr>
        <p:txBody>
          <a:bodyPr wrap="square" lIns="0" tIns="0" rIns="0" bIns="0" rtlCol="0"/>
          <a:lstStyle/>
          <a:p>
            <a:endParaRPr/>
          </a:p>
        </p:txBody>
      </p:sp>
      <p:sp>
        <p:nvSpPr>
          <p:cNvPr id="235" name="object 235"/>
          <p:cNvSpPr/>
          <p:nvPr/>
        </p:nvSpPr>
        <p:spPr>
          <a:xfrm>
            <a:off x="66000" y="3723295"/>
            <a:ext cx="3263265" cy="0"/>
          </a:xfrm>
          <a:custGeom>
            <a:avLst/>
            <a:gdLst/>
            <a:ahLst/>
            <a:cxnLst/>
            <a:rect l="l" t="t" r="r" b="b"/>
            <a:pathLst>
              <a:path w="3263265">
                <a:moveTo>
                  <a:pt x="0" y="0"/>
                </a:moveTo>
                <a:lnTo>
                  <a:pt x="3263019" y="0"/>
                </a:lnTo>
              </a:path>
            </a:pathLst>
          </a:custGeom>
          <a:ln w="7253">
            <a:solidFill>
              <a:srgbClr val="000000"/>
            </a:solidFill>
          </a:ln>
        </p:spPr>
        <p:txBody>
          <a:bodyPr wrap="square" lIns="0" tIns="0" rIns="0" bIns="0" rtlCol="0"/>
          <a:lstStyle/>
          <a:p>
            <a:endParaRPr/>
          </a:p>
        </p:txBody>
      </p:sp>
      <p:sp>
        <p:nvSpPr>
          <p:cNvPr id="236" name="object 236"/>
          <p:cNvSpPr/>
          <p:nvPr/>
        </p:nvSpPr>
        <p:spPr>
          <a:xfrm>
            <a:off x="68520" y="3808643"/>
            <a:ext cx="3248025" cy="0"/>
          </a:xfrm>
          <a:custGeom>
            <a:avLst/>
            <a:gdLst/>
            <a:ahLst/>
            <a:cxnLst/>
            <a:rect l="l" t="t" r="r" b="b"/>
            <a:pathLst>
              <a:path w="3248025">
                <a:moveTo>
                  <a:pt x="0" y="0"/>
                </a:moveTo>
                <a:lnTo>
                  <a:pt x="3247931" y="0"/>
                </a:lnTo>
              </a:path>
            </a:pathLst>
          </a:custGeom>
          <a:ln w="3626">
            <a:solidFill>
              <a:srgbClr val="000000"/>
            </a:solidFill>
          </a:ln>
        </p:spPr>
        <p:txBody>
          <a:bodyPr wrap="square" lIns="0" tIns="0" rIns="0" bIns="0" rtlCol="0"/>
          <a:lstStyle/>
          <a:p>
            <a:endParaRPr/>
          </a:p>
        </p:txBody>
      </p:sp>
      <p:sp>
        <p:nvSpPr>
          <p:cNvPr id="237" name="object 237"/>
          <p:cNvSpPr/>
          <p:nvPr/>
        </p:nvSpPr>
        <p:spPr>
          <a:xfrm>
            <a:off x="66000" y="3808619"/>
            <a:ext cx="3253104" cy="0"/>
          </a:xfrm>
          <a:custGeom>
            <a:avLst/>
            <a:gdLst/>
            <a:ahLst/>
            <a:cxnLst/>
            <a:rect l="l" t="t" r="r" b="b"/>
            <a:pathLst>
              <a:path w="3253104">
                <a:moveTo>
                  <a:pt x="0" y="0"/>
                </a:moveTo>
                <a:lnTo>
                  <a:pt x="3252938" y="0"/>
                </a:lnTo>
              </a:path>
            </a:pathLst>
          </a:custGeom>
          <a:ln w="3626">
            <a:solidFill>
              <a:srgbClr val="000000"/>
            </a:solidFill>
          </a:ln>
        </p:spPr>
        <p:txBody>
          <a:bodyPr wrap="square" lIns="0" tIns="0" rIns="0" bIns="0" rtlCol="0"/>
          <a:lstStyle/>
          <a:p>
            <a:endParaRPr/>
          </a:p>
        </p:txBody>
      </p:sp>
      <p:sp>
        <p:nvSpPr>
          <p:cNvPr id="238" name="object 238"/>
          <p:cNvSpPr/>
          <p:nvPr/>
        </p:nvSpPr>
        <p:spPr>
          <a:xfrm>
            <a:off x="68520" y="3975566"/>
            <a:ext cx="3248025" cy="0"/>
          </a:xfrm>
          <a:custGeom>
            <a:avLst/>
            <a:gdLst/>
            <a:ahLst/>
            <a:cxnLst/>
            <a:rect l="l" t="t" r="r" b="b"/>
            <a:pathLst>
              <a:path w="3248025">
                <a:moveTo>
                  <a:pt x="0" y="0"/>
                </a:moveTo>
                <a:lnTo>
                  <a:pt x="3247931" y="0"/>
                </a:lnTo>
              </a:path>
            </a:pathLst>
          </a:custGeom>
          <a:ln w="3626">
            <a:solidFill>
              <a:srgbClr val="000000"/>
            </a:solidFill>
          </a:ln>
        </p:spPr>
        <p:txBody>
          <a:bodyPr wrap="square" lIns="0" tIns="0" rIns="0" bIns="0" rtlCol="0"/>
          <a:lstStyle/>
          <a:p>
            <a:endParaRPr/>
          </a:p>
        </p:txBody>
      </p:sp>
      <p:sp>
        <p:nvSpPr>
          <p:cNvPr id="239" name="object 239"/>
          <p:cNvSpPr/>
          <p:nvPr/>
        </p:nvSpPr>
        <p:spPr>
          <a:xfrm>
            <a:off x="66000" y="3975590"/>
            <a:ext cx="3253104" cy="0"/>
          </a:xfrm>
          <a:custGeom>
            <a:avLst/>
            <a:gdLst/>
            <a:ahLst/>
            <a:cxnLst/>
            <a:rect l="l" t="t" r="r" b="b"/>
            <a:pathLst>
              <a:path w="3253104">
                <a:moveTo>
                  <a:pt x="0" y="0"/>
                </a:moveTo>
                <a:lnTo>
                  <a:pt x="3252938" y="0"/>
                </a:lnTo>
              </a:path>
            </a:pathLst>
          </a:custGeom>
          <a:ln w="3626">
            <a:solidFill>
              <a:srgbClr val="000000"/>
            </a:solidFill>
          </a:ln>
        </p:spPr>
        <p:txBody>
          <a:bodyPr wrap="square" lIns="0" tIns="0" rIns="0" bIns="0" rtlCol="0"/>
          <a:lstStyle/>
          <a:p>
            <a:endParaRPr/>
          </a:p>
        </p:txBody>
      </p:sp>
      <p:sp>
        <p:nvSpPr>
          <p:cNvPr id="240" name="object 240"/>
          <p:cNvSpPr/>
          <p:nvPr/>
        </p:nvSpPr>
        <p:spPr>
          <a:xfrm>
            <a:off x="68520" y="4059125"/>
            <a:ext cx="3248025" cy="0"/>
          </a:xfrm>
          <a:custGeom>
            <a:avLst/>
            <a:gdLst/>
            <a:ahLst/>
            <a:cxnLst/>
            <a:rect l="l" t="t" r="r" b="b"/>
            <a:pathLst>
              <a:path w="3248025">
                <a:moveTo>
                  <a:pt x="0" y="0"/>
                </a:moveTo>
                <a:lnTo>
                  <a:pt x="3247931" y="0"/>
                </a:lnTo>
              </a:path>
            </a:pathLst>
          </a:custGeom>
          <a:ln w="3626">
            <a:solidFill>
              <a:srgbClr val="000000"/>
            </a:solidFill>
          </a:ln>
        </p:spPr>
        <p:txBody>
          <a:bodyPr wrap="square" lIns="0" tIns="0" rIns="0" bIns="0" rtlCol="0"/>
          <a:lstStyle/>
          <a:p>
            <a:endParaRPr/>
          </a:p>
        </p:txBody>
      </p:sp>
      <p:sp>
        <p:nvSpPr>
          <p:cNvPr id="241" name="object 241"/>
          <p:cNvSpPr/>
          <p:nvPr/>
        </p:nvSpPr>
        <p:spPr>
          <a:xfrm>
            <a:off x="66000" y="4059100"/>
            <a:ext cx="3253104" cy="0"/>
          </a:xfrm>
          <a:custGeom>
            <a:avLst/>
            <a:gdLst/>
            <a:ahLst/>
            <a:cxnLst/>
            <a:rect l="l" t="t" r="r" b="b"/>
            <a:pathLst>
              <a:path w="3253104">
                <a:moveTo>
                  <a:pt x="0" y="0"/>
                </a:moveTo>
                <a:lnTo>
                  <a:pt x="3252938" y="0"/>
                </a:lnTo>
              </a:path>
            </a:pathLst>
          </a:custGeom>
          <a:ln w="3626">
            <a:solidFill>
              <a:srgbClr val="000000"/>
            </a:solidFill>
          </a:ln>
        </p:spPr>
        <p:txBody>
          <a:bodyPr wrap="square" lIns="0" tIns="0" rIns="0" bIns="0" rtlCol="0"/>
          <a:lstStyle/>
          <a:p>
            <a:endParaRPr/>
          </a:p>
        </p:txBody>
      </p:sp>
      <p:sp>
        <p:nvSpPr>
          <p:cNvPr id="242" name="object 242"/>
          <p:cNvSpPr/>
          <p:nvPr/>
        </p:nvSpPr>
        <p:spPr>
          <a:xfrm>
            <a:off x="68520" y="4226048"/>
            <a:ext cx="3248025" cy="0"/>
          </a:xfrm>
          <a:custGeom>
            <a:avLst/>
            <a:gdLst/>
            <a:ahLst/>
            <a:cxnLst/>
            <a:rect l="l" t="t" r="r" b="b"/>
            <a:pathLst>
              <a:path w="3248025">
                <a:moveTo>
                  <a:pt x="0" y="0"/>
                </a:moveTo>
                <a:lnTo>
                  <a:pt x="3247931" y="0"/>
                </a:lnTo>
              </a:path>
            </a:pathLst>
          </a:custGeom>
          <a:ln w="3626">
            <a:solidFill>
              <a:srgbClr val="000000"/>
            </a:solidFill>
          </a:ln>
        </p:spPr>
        <p:txBody>
          <a:bodyPr wrap="square" lIns="0" tIns="0" rIns="0" bIns="0" rtlCol="0"/>
          <a:lstStyle/>
          <a:p>
            <a:endParaRPr/>
          </a:p>
        </p:txBody>
      </p:sp>
      <p:sp>
        <p:nvSpPr>
          <p:cNvPr id="243" name="object 243"/>
          <p:cNvSpPr/>
          <p:nvPr/>
        </p:nvSpPr>
        <p:spPr>
          <a:xfrm>
            <a:off x="66000" y="4226072"/>
            <a:ext cx="3253104" cy="0"/>
          </a:xfrm>
          <a:custGeom>
            <a:avLst/>
            <a:gdLst/>
            <a:ahLst/>
            <a:cxnLst/>
            <a:rect l="l" t="t" r="r" b="b"/>
            <a:pathLst>
              <a:path w="3253104">
                <a:moveTo>
                  <a:pt x="0" y="0"/>
                </a:moveTo>
                <a:lnTo>
                  <a:pt x="3252938" y="0"/>
                </a:lnTo>
              </a:path>
            </a:pathLst>
          </a:custGeom>
          <a:ln w="3626">
            <a:solidFill>
              <a:srgbClr val="000000"/>
            </a:solidFill>
          </a:ln>
        </p:spPr>
        <p:txBody>
          <a:bodyPr wrap="square" lIns="0" tIns="0" rIns="0" bIns="0" rtlCol="0"/>
          <a:lstStyle/>
          <a:p>
            <a:endParaRPr/>
          </a:p>
        </p:txBody>
      </p:sp>
      <p:sp>
        <p:nvSpPr>
          <p:cNvPr id="244" name="object 244"/>
          <p:cNvSpPr/>
          <p:nvPr/>
        </p:nvSpPr>
        <p:spPr>
          <a:xfrm>
            <a:off x="68520" y="4309606"/>
            <a:ext cx="3248025" cy="0"/>
          </a:xfrm>
          <a:custGeom>
            <a:avLst/>
            <a:gdLst/>
            <a:ahLst/>
            <a:cxnLst/>
            <a:rect l="l" t="t" r="r" b="b"/>
            <a:pathLst>
              <a:path w="3248025">
                <a:moveTo>
                  <a:pt x="0" y="0"/>
                </a:moveTo>
                <a:lnTo>
                  <a:pt x="3247931" y="0"/>
                </a:lnTo>
              </a:path>
            </a:pathLst>
          </a:custGeom>
          <a:ln w="3626">
            <a:solidFill>
              <a:srgbClr val="000000"/>
            </a:solidFill>
          </a:ln>
        </p:spPr>
        <p:txBody>
          <a:bodyPr wrap="square" lIns="0" tIns="0" rIns="0" bIns="0" rtlCol="0"/>
          <a:lstStyle/>
          <a:p>
            <a:endParaRPr/>
          </a:p>
        </p:txBody>
      </p:sp>
      <p:sp>
        <p:nvSpPr>
          <p:cNvPr id="245" name="object 245"/>
          <p:cNvSpPr/>
          <p:nvPr/>
        </p:nvSpPr>
        <p:spPr>
          <a:xfrm>
            <a:off x="66000" y="4309582"/>
            <a:ext cx="3253104" cy="0"/>
          </a:xfrm>
          <a:custGeom>
            <a:avLst/>
            <a:gdLst/>
            <a:ahLst/>
            <a:cxnLst/>
            <a:rect l="l" t="t" r="r" b="b"/>
            <a:pathLst>
              <a:path w="3253104">
                <a:moveTo>
                  <a:pt x="0" y="0"/>
                </a:moveTo>
                <a:lnTo>
                  <a:pt x="3252938" y="0"/>
                </a:lnTo>
              </a:path>
            </a:pathLst>
          </a:custGeom>
          <a:ln w="3626">
            <a:solidFill>
              <a:srgbClr val="000000"/>
            </a:solidFill>
          </a:ln>
        </p:spPr>
        <p:txBody>
          <a:bodyPr wrap="square" lIns="0" tIns="0" rIns="0" bIns="0" rtlCol="0"/>
          <a:lstStyle/>
          <a:p>
            <a:endParaRPr/>
          </a:p>
        </p:txBody>
      </p:sp>
      <p:sp>
        <p:nvSpPr>
          <p:cNvPr id="246" name="object 246"/>
          <p:cNvSpPr/>
          <p:nvPr/>
        </p:nvSpPr>
        <p:spPr>
          <a:xfrm>
            <a:off x="68520" y="4727030"/>
            <a:ext cx="3248025" cy="0"/>
          </a:xfrm>
          <a:custGeom>
            <a:avLst/>
            <a:gdLst/>
            <a:ahLst/>
            <a:cxnLst/>
            <a:rect l="l" t="t" r="r" b="b"/>
            <a:pathLst>
              <a:path w="3248025">
                <a:moveTo>
                  <a:pt x="0" y="0"/>
                </a:moveTo>
                <a:lnTo>
                  <a:pt x="3247931" y="0"/>
                </a:lnTo>
              </a:path>
            </a:pathLst>
          </a:custGeom>
          <a:ln w="3626">
            <a:solidFill>
              <a:srgbClr val="000000"/>
            </a:solidFill>
          </a:ln>
        </p:spPr>
        <p:txBody>
          <a:bodyPr wrap="square" lIns="0" tIns="0" rIns="0" bIns="0" rtlCol="0"/>
          <a:lstStyle/>
          <a:p>
            <a:endParaRPr/>
          </a:p>
        </p:txBody>
      </p:sp>
      <p:sp>
        <p:nvSpPr>
          <p:cNvPr id="247" name="object 247"/>
          <p:cNvSpPr/>
          <p:nvPr/>
        </p:nvSpPr>
        <p:spPr>
          <a:xfrm>
            <a:off x="66000" y="4727030"/>
            <a:ext cx="3253104" cy="0"/>
          </a:xfrm>
          <a:custGeom>
            <a:avLst/>
            <a:gdLst/>
            <a:ahLst/>
            <a:cxnLst/>
            <a:rect l="l" t="t" r="r" b="b"/>
            <a:pathLst>
              <a:path w="3253104">
                <a:moveTo>
                  <a:pt x="0" y="0"/>
                </a:moveTo>
                <a:lnTo>
                  <a:pt x="3252938" y="0"/>
                </a:lnTo>
              </a:path>
            </a:pathLst>
          </a:custGeom>
          <a:ln w="3626">
            <a:solidFill>
              <a:srgbClr val="000000"/>
            </a:solidFill>
          </a:ln>
        </p:spPr>
        <p:txBody>
          <a:bodyPr wrap="square" lIns="0" tIns="0" rIns="0" bIns="0" rtlCol="0"/>
          <a:lstStyle/>
          <a:p>
            <a:endParaRPr/>
          </a:p>
        </p:txBody>
      </p:sp>
      <p:sp>
        <p:nvSpPr>
          <p:cNvPr id="248" name="object 248"/>
          <p:cNvSpPr/>
          <p:nvPr/>
        </p:nvSpPr>
        <p:spPr>
          <a:xfrm>
            <a:off x="63480" y="3117156"/>
            <a:ext cx="0" cy="1699260"/>
          </a:xfrm>
          <a:custGeom>
            <a:avLst/>
            <a:gdLst/>
            <a:ahLst/>
            <a:cxnLst/>
            <a:rect l="l" t="t" r="r" b="b"/>
            <a:pathLst>
              <a:path h="1699260">
                <a:moveTo>
                  <a:pt x="0" y="0"/>
                </a:moveTo>
                <a:lnTo>
                  <a:pt x="0" y="1698683"/>
                </a:lnTo>
              </a:path>
            </a:pathLst>
          </a:custGeom>
          <a:ln w="5040">
            <a:solidFill>
              <a:srgbClr val="000000"/>
            </a:solidFill>
          </a:ln>
        </p:spPr>
        <p:txBody>
          <a:bodyPr wrap="square" lIns="0" tIns="0" rIns="0" bIns="0" rtlCol="0"/>
          <a:lstStyle/>
          <a:p>
            <a:endParaRPr/>
          </a:p>
        </p:txBody>
      </p:sp>
      <p:sp>
        <p:nvSpPr>
          <p:cNvPr id="249" name="object 249"/>
          <p:cNvSpPr/>
          <p:nvPr/>
        </p:nvSpPr>
        <p:spPr>
          <a:xfrm>
            <a:off x="492090" y="3728711"/>
            <a:ext cx="0" cy="1078230"/>
          </a:xfrm>
          <a:custGeom>
            <a:avLst/>
            <a:gdLst/>
            <a:ahLst/>
            <a:cxnLst/>
            <a:rect l="l" t="t" r="r" b="b"/>
            <a:pathLst>
              <a:path h="1078229">
                <a:moveTo>
                  <a:pt x="0" y="0"/>
                </a:moveTo>
                <a:lnTo>
                  <a:pt x="0" y="1078106"/>
                </a:lnTo>
              </a:path>
            </a:pathLst>
          </a:custGeom>
          <a:ln w="5040">
            <a:solidFill>
              <a:srgbClr val="000000"/>
            </a:solidFill>
          </a:ln>
        </p:spPr>
        <p:txBody>
          <a:bodyPr wrap="square" lIns="0" tIns="0" rIns="0" bIns="0" rtlCol="0"/>
          <a:lstStyle/>
          <a:p>
            <a:endParaRPr/>
          </a:p>
        </p:txBody>
      </p:sp>
      <p:sp>
        <p:nvSpPr>
          <p:cNvPr id="250" name="object 250"/>
          <p:cNvSpPr/>
          <p:nvPr/>
        </p:nvSpPr>
        <p:spPr>
          <a:xfrm>
            <a:off x="492090" y="3726919"/>
            <a:ext cx="0" cy="1082040"/>
          </a:xfrm>
          <a:custGeom>
            <a:avLst/>
            <a:gdLst/>
            <a:ahLst/>
            <a:cxnLst/>
            <a:rect l="l" t="t" r="r" b="b"/>
            <a:pathLst>
              <a:path h="1082039">
                <a:moveTo>
                  <a:pt x="0" y="0"/>
                </a:moveTo>
                <a:lnTo>
                  <a:pt x="0" y="1081712"/>
                </a:lnTo>
              </a:path>
            </a:pathLst>
          </a:custGeom>
          <a:ln w="5040">
            <a:solidFill>
              <a:srgbClr val="000000"/>
            </a:solidFill>
          </a:ln>
        </p:spPr>
        <p:txBody>
          <a:bodyPr wrap="square" lIns="0" tIns="0" rIns="0" bIns="0" rtlCol="0"/>
          <a:lstStyle/>
          <a:p>
            <a:endParaRPr/>
          </a:p>
        </p:txBody>
      </p:sp>
      <p:sp>
        <p:nvSpPr>
          <p:cNvPr id="251" name="object 251"/>
          <p:cNvSpPr/>
          <p:nvPr/>
        </p:nvSpPr>
        <p:spPr>
          <a:xfrm>
            <a:off x="1299108" y="3728711"/>
            <a:ext cx="0" cy="1078230"/>
          </a:xfrm>
          <a:custGeom>
            <a:avLst/>
            <a:gdLst/>
            <a:ahLst/>
            <a:cxnLst/>
            <a:rect l="l" t="t" r="r" b="b"/>
            <a:pathLst>
              <a:path h="1078229">
                <a:moveTo>
                  <a:pt x="0" y="0"/>
                </a:moveTo>
                <a:lnTo>
                  <a:pt x="0" y="1078106"/>
                </a:lnTo>
              </a:path>
            </a:pathLst>
          </a:custGeom>
          <a:ln w="5040">
            <a:solidFill>
              <a:srgbClr val="000000"/>
            </a:solidFill>
          </a:ln>
        </p:spPr>
        <p:txBody>
          <a:bodyPr wrap="square" lIns="0" tIns="0" rIns="0" bIns="0" rtlCol="0"/>
          <a:lstStyle/>
          <a:p>
            <a:endParaRPr/>
          </a:p>
        </p:txBody>
      </p:sp>
      <p:sp>
        <p:nvSpPr>
          <p:cNvPr id="252" name="object 252"/>
          <p:cNvSpPr/>
          <p:nvPr/>
        </p:nvSpPr>
        <p:spPr>
          <a:xfrm>
            <a:off x="1299075" y="3726919"/>
            <a:ext cx="0" cy="1082040"/>
          </a:xfrm>
          <a:custGeom>
            <a:avLst/>
            <a:gdLst/>
            <a:ahLst/>
            <a:cxnLst/>
            <a:rect l="l" t="t" r="r" b="b"/>
            <a:pathLst>
              <a:path h="1082039">
                <a:moveTo>
                  <a:pt x="0" y="0"/>
                </a:moveTo>
                <a:lnTo>
                  <a:pt x="0" y="1081712"/>
                </a:lnTo>
              </a:path>
            </a:pathLst>
          </a:custGeom>
          <a:ln w="5040">
            <a:solidFill>
              <a:srgbClr val="000000"/>
            </a:solidFill>
          </a:ln>
        </p:spPr>
        <p:txBody>
          <a:bodyPr wrap="square" lIns="0" tIns="0" rIns="0" bIns="0" rtlCol="0"/>
          <a:lstStyle/>
          <a:p>
            <a:endParaRPr/>
          </a:p>
        </p:txBody>
      </p:sp>
      <p:sp>
        <p:nvSpPr>
          <p:cNvPr id="253" name="object 253"/>
          <p:cNvSpPr/>
          <p:nvPr/>
        </p:nvSpPr>
        <p:spPr>
          <a:xfrm>
            <a:off x="1868954" y="3728711"/>
            <a:ext cx="0" cy="1078230"/>
          </a:xfrm>
          <a:custGeom>
            <a:avLst/>
            <a:gdLst/>
            <a:ahLst/>
            <a:cxnLst/>
            <a:rect l="l" t="t" r="r" b="b"/>
            <a:pathLst>
              <a:path h="1078229">
                <a:moveTo>
                  <a:pt x="0" y="0"/>
                </a:moveTo>
                <a:lnTo>
                  <a:pt x="0" y="1078106"/>
                </a:lnTo>
              </a:path>
            </a:pathLst>
          </a:custGeom>
          <a:ln w="5040">
            <a:solidFill>
              <a:srgbClr val="000000"/>
            </a:solidFill>
          </a:ln>
        </p:spPr>
        <p:txBody>
          <a:bodyPr wrap="square" lIns="0" tIns="0" rIns="0" bIns="0" rtlCol="0"/>
          <a:lstStyle/>
          <a:p>
            <a:endParaRPr/>
          </a:p>
        </p:txBody>
      </p:sp>
      <p:sp>
        <p:nvSpPr>
          <p:cNvPr id="254" name="object 254"/>
          <p:cNvSpPr/>
          <p:nvPr/>
        </p:nvSpPr>
        <p:spPr>
          <a:xfrm>
            <a:off x="1868988" y="3726919"/>
            <a:ext cx="0" cy="1082040"/>
          </a:xfrm>
          <a:custGeom>
            <a:avLst/>
            <a:gdLst/>
            <a:ahLst/>
            <a:cxnLst/>
            <a:rect l="l" t="t" r="r" b="b"/>
            <a:pathLst>
              <a:path h="1082039">
                <a:moveTo>
                  <a:pt x="0" y="0"/>
                </a:moveTo>
                <a:lnTo>
                  <a:pt x="0" y="1081712"/>
                </a:lnTo>
              </a:path>
            </a:pathLst>
          </a:custGeom>
          <a:ln w="5040">
            <a:solidFill>
              <a:srgbClr val="000000"/>
            </a:solidFill>
          </a:ln>
        </p:spPr>
        <p:txBody>
          <a:bodyPr wrap="square" lIns="0" tIns="0" rIns="0" bIns="0" rtlCol="0"/>
          <a:lstStyle/>
          <a:p>
            <a:endParaRPr/>
          </a:p>
        </p:txBody>
      </p:sp>
      <p:sp>
        <p:nvSpPr>
          <p:cNvPr id="255" name="object 255"/>
          <p:cNvSpPr/>
          <p:nvPr/>
        </p:nvSpPr>
        <p:spPr>
          <a:xfrm>
            <a:off x="2368367" y="3728711"/>
            <a:ext cx="0" cy="1078230"/>
          </a:xfrm>
          <a:custGeom>
            <a:avLst/>
            <a:gdLst/>
            <a:ahLst/>
            <a:cxnLst/>
            <a:rect l="l" t="t" r="r" b="b"/>
            <a:pathLst>
              <a:path h="1078229">
                <a:moveTo>
                  <a:pt x="0" y="0"/>
                </a:moveTo>
                <a:lnTo>
                  <a:pt x="0" y="1078106"/>
                </a:lnTo>
              </a:path>
            </a:pathLst>
          </a:custGeom>
          <a:ln w="5040">
            <a:solidFill>
              <a:srgbClr val="000000"/>
            </a:solidFill>
          </a:ln>
        </p:spPr>
        <p:txBody>
          <a:bodyPr wrap="square" lIns="0" tIns="0" rIns="0" bIns="0" rtlCol="0"/>
          <a:lstStyle/>
          <a:p>
            <a:endParaRPr/>
          </a:p>
        </p:txBody>
      </p:sp>
      <p:sp>
        <p:nvSpPr>
          <p:cNvPr id="256" name="object 256"/>
          <p:cNvSpPr/>
          <p:nvPr/>
        </p:nvSpPr>
        <p:spPr>
          <a:xfrm>
            <a:off x="2368333" y="3726919"/>
            <a:ext cx="0" cy="1082040"/>
          </a:xfrm>
          <a:custGeom>
            <a:avLst/>
            <a:gdLst/>
            <a:ahLst/>
            <a:cxnLst/>
            <a:rect l="l" t="t" r="r" b="b"/>
            <a:pathLst>
              <a:path h="1082039">
                <a:moveTo>
                  <a:pt x="0" y="0"/>
                </a:moveTo>
                <a:lnTo>
                  <a:pt x="0" y="1081712"/>
                </a:lnTo>
              </a:path>
            </a:pathLst>
          </a:custGeom>
          <a:ln w="5040">
            <a:solidFill>
              <a:srgbClr val="000000"/>
            </a:solidFill>
          </a:ln>
        </p:spPr>
        <p:txBody>
          <a:bodyPr wrap="square" lIns="0" tIns="0" rIns="0" bIns="0" rtlCol="0"/>
          <a:lstStyle/>
          <a:p>
            <a:endParaRPr/>
          </a:p>
        </p:txBody>
      </p:sp>
      <p:sp>
        <p:nvSpPr>
          <p:cNvPr id="257" name="object 257"/>
          <p:cNvSpPr/>
          <p:nvPr/>
        </p:nvSpPr>
        <p:spPr>
          <a:xfrm>
            <a:off x="2822147" y="3728711"/>
            <a:ext cx="0" cy="1078230"/>
          </a:xfrm>
          <a:custGeom>
            <a:avLst/>
            <a:gdLst/>
            <a:ahLst/>
            <a:cxnLst/>
            <a:rect l="l" t="t" r="r" b="b"/>
            <a:pathLst>
              <a:path h="1078229">
                <a:moveTo>
                  <a:pt x="0" y="0"/>
                </a:moveTo>
                <a:lnTo>
                  <a:pt x="0" y="1078106"/>
                </a:lnTo>
              </a:path>
            </a:pathLst>
          </a:custGeom>
          <a:ln w="5040">
            <a:solidFill>
              <a:srgbClr val="000000"/>
            </a:solidFill>
          </a:ln>
        </p:spPr>
        <p:txBody>
          <a:bodyPr wrap="square" lIns="0" tIns="0" rIns="0" bIns="0" rtlCol="0"/>
          <a:lstStyle/>
          <a:p>
            <a:endParaRPr/>
          </a:p>
        </p:txBody>
      </p:sp>
      <p:sp>
        <p:nvSpPr>
          <p:cNvPr id="258" name="object 258"/>
          <p:cNvSpPr/>
          <p:nvPr/>
        </p:nvSpPr>
        <p:spPr>
          <a:xfrm>
            <a:off x="2822180" y="3726919"/>
            <a:ext cx="0" cy="1082040"/>
          </a:xfrm>
          <a:custGeom>
            <a:avLst/>
            <a:gdLst/>
            <a:ahLst/>
            <a:cxnLst/>
            <a:rect l="l" t="t" r="r" b="b"/>
            <a:pathLst>
              <a:path h="1082039">
                <a:moveTo>
                  <a:pt x="0" y="0"/>
                </a:moveTo>
                <a:lnTo>
                  <a:pt x="0" y="1081712"/>
                </a:lnTo>
              </a:path>
            </a:pathLst>
          </a:custGeom>
          <a:ln w="5040">
            <a:solidFill>
              <a:srgbClr val="000000"/>
            </a:solidFill>
          </a:ln>
        </p:spPr>
        <p:txBody>
          <a:bodyPr wrap="square" lIns="0" tIns="0" rIns="0" bIns="0" rtlCol="0"/>
          <a:lstStyle/>
          <a:p>
            <a:endParaRPr/>
          </a:p>
        </p:txBody>
      </p:sp>
      <p:sp>
        <p:nvSpPr>
          <p:cNvPr id="259" name="object 259"/>
          <p:cNvSpPr/>
          <p:nvPr/>
        </p:nvSpPr>
        <p:spPr>
          <a:xfrm>
            <a:off x="66000" y="4812258"/>
            <a:ext cx="3263265" cy="0"/>
          </a:xfrm>
          <a:custGeom>
            <a:avLst/>
            <a:gdLst/>
            <a:ahLst/>
            <a:cxnLst/>
            <a:rect l="l" t="t" r="r" b="b"/>
            <a:pathLst>
              <a:path w="3263265">
                <a:moveTo>
                  <a:pt x="0" y="0"/>
                </a:moveTo>
                <a:lnTo>
                  <a:pt x="3263019" y="0"/>
                </a:lnTo>
              </a:path>
            </a:pathLst>
          </a:custGeom>
          <a:ln w="7253">
            <a:solidFill>
              <a:srgbClr val="000000"/>
            </a:solidFill>
          </a:ln>
        </p:spPr>
        <p:txBody>
          <a:bodyPr wrap="square" lIns="0" tIns="0" rIns="0" bIns="0" rtlCol="0"/>
          <a:lstStyle/>
          <a:p>
            <a:endParaRPr/>
          </a:p>
        </p:txBody>
      </p:sp>
      <p:sp>
        <p:nvSpPr>
          <p:cNvPr id="260" name="object 260"/>
          <p:cNvSpPr/>
          <p:nvPr/>
        </p:nvSpPr>
        <p:spPr>
          <a:xfrm>
            <a:off x="3323979" y="3124409"/>
            <a:ext cx="0" cy="1691639"/>
          </a:xfrm>
          <a:custGeom>
            <a:avLst/>
            <a:gdLst/>
            <a:ahLst/>
            <a:cxnLst/>
            <a:rect l="l" t="t" r="r" b="b"/>
            <a:pathLst>
              <a:path h="1691639">
                <a:moveTo>
                  <a:pt x="0" y="0"/>
                </a:moveTo>
                <a:lnTo>
                  <a:pt x="0" y="1691475"/>
                </a:lnTo>
              </a:path>
            </a:pathLst>
          </a:custGeom>
          <a:ln w="10081">
            <a:solidFill>
              <a:srgbClr val="000000"/>
            </a:solidFill>
          </a:ln>
        </p:spPr>
        <p:txBody>
          <a:bodyPr wrap="square" lIns="0" tIns="0" rIns="0" bIns="0" rtlCol="0"/>
          <a:lstStyle/>
          <a:p>
            <a:endParaRPr/>
          </a:p>
        </p:txBody>
      </p:sp>
      <p:sp>
        <p:nvSpPr>
          <p:cNvPr id="261" name="object 261"/>
          <p:cNvSpPr/>
          <p:nvPr/>
        </p:nvSpPr>
        <p:spPr>
          <a:xfrm>
            <a:off x="63480"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62" name="object 262"/>
          <p:cNvSpPr/>
          <p:nvPr/>
        </p:nvSpPr>
        <p:spPr>
          <a:xfrm>
            <a:off x="492090"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63" name="object 263"/>
          <p:cNvSpPr/>
          <p:nvPr/>
        </p:nvSpPr>
        <p:spPr>
          <a:xfrm>
            <a:off x="1299108"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64" name="object 264"/>
          <p:cNvSpPr/>
          <p:nvPr/>
        </p:nvSpPr>
        <p:spPr>
          <a:xfrm>
            <a:off x="1868954"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65" name="object 265"/>
          <p:cNvSpPr/>
          <p:nvPr/>
        </p:nvSpPr>
        <p:spPr>
          <a:xfrm>
            <a:off x="2368367"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66" name="object 266"/>
          <p:cNvSpPr/>
          <p:nvPr/>
        </p:nvSpPr>
        <p:spPr>
          <a:xfrm>
            <a:off x="2822147"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67" name="object 267"/>
          <p:cNvSpPr/>
          <p:nvPr/>
        </p:nvSpPr>
        <p:spPr>
          <a:xfrm>
            <a:off x="3326533"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68" name="object 268"/>
          <p:cNvSpPr/>
          <p:nvPr/>
        </p:nvSpPr>
        <p:spPr>
          <a:xfrm>
            <a:off x="3926689"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69" name="object 269"/>
          <p:cNvSpPr/>
          <p:nvPr/>
        </p:nvSpPr>
        <p:spPr>
          <a:xfrm>
            <a:off x="4496602"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70" name="object 270"/>
          <p:cNvSpPr/>
          <p:nvPr/>
        </p:nvSpPr>
        <p:spPr>
          <a:xfrm>
            <a:off x="5147162"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71" name="object 271"/>
          <p:cNvSpPr/>
          <p:nvPr/>
        </p:nvSpPr>
        <p:spPr>
          <a:xfrm>
            <a:off x="5550604"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72" name="object 272"/>
          <p:cNvSpPr/>
          <p:nvPr/>
        </p:nvSpPr>
        <p:spPr>
          <a:xfrm>
            <a:off x="5969302"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73" name="object 273"/>
          <p:cNvSpPr/>
          <p:nvPr/>
        </p:nvSpPr>
        <p:spPr>
          <a:xfrm>
            <a:off x="6387798"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74" name="object 274"/>
          <p:cNvSpPr/>
          <p:nvPr/>
        </p:nvSpPr>
        <p:spPr>
          <a:xfrm>
            <a:off x="6992994"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75" name="object 275"/>
          <p:cNvSpPr/>
          <p:nvPr/>
        </p:nvSpPr>
        <p:spPr>
          <a:xfrm>
            <a:off x="7487300"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76" name="object 276"/>
          <p:cNvSpPr/>
          <p:nvPr/>
        </p:nvSpPr>
        <p:spPr>
          <a:xfrm>
            <a:off x="8057212"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77" name="object 277"/>
          <p:cNvSpPr/>
          <p:nvPr/>
        </p:nvSpPr>
        <p:spPr>
          <a:xfrm>
            <a:off x="8596748" y="4817698"/>
            <a:ext cx="0" cy="0"/>
          </a:xfrm>
          <a:custGeom>
            <a:avLst/>
            <a:gdLst/>
            <a:ahLst/>
            <a:cxnLst/>
            <a:rect l="l" t="t" r="r" b="b"/>
            <a:pathLst>
              <a:path>
                <a:moveTo>
                  <a:pt x="0" y="0"/>
                </a:moveTo>
                <a:lnTo>
                  <a:pt x="0" y="0"/>
                </a:lnTo>
              </a:path>
            </a:pathLst>
          </a:custGeom>
          <a:ln w="3626">
            <a:solidFill>
              <a:srgbClr val="D3D3D3"/>
            </a:solidFill>
          </a:ln>
        </p:spPr>
        <p:txBody>
          <a:bodyPr wrap="square" lIns="0" tIns="0" rIns="0" bIns="0" rtlCol="0"/>
          <a:lstStyle/>
          <a:p>
            <a:endParaRPr/>
          </a:p>
        </p:txBody>
      </p:sp>
      <p:sp>
        <p:nvSpPr>
          <p:cNvPr id="278" name="object 278"/>
          <p:cNvSpPr/>
          <p:nvPr/>
        </p:nvSpPr>
        <p:spPr>
          <a:xfrm>
            <a:off x="9141459" y="3039065"/>
            <a:ext cx="0" cy="1778635"/>
          </a:xfrm>
          <a:custGeom>
            <a:avLst/>
            <a:gdLst/>
            <a:ahLst/>
            <a:cxnLst/>
            <a:rect l="l" t="t" r="r" b="b"/>
            <a:pathLst>
              <a:path h="1778635">
                <a:moveTo>
                  <a:pt x="0" y="0"/>
                </a:moveTo>
                <a:lnTo>
                  <a:pt x="0" y="1778632"/>
                </a:lnTo>
              </a:path>
            </a:pathLst>
          </a:custGeom>
          <a:ln w="5040">
            <a:solidFill>
              <a:srgbClr val="D3D3D3"/>
            </a:solidFill>
          </a:ln>
        </p:spPr>
        <p:txBody>
          <a:bodyPr wrap="square" lIns="0" tIns="0" rIns="0" bIns="0" rtlCol="0"/>
          <a:lstStyle/>
          <a:p>
            <a:endParaRPr/>
          </a:p>
        </p:txBody>
      </p:sp>
      <p:sp>
        <p:nvSpPr>
          <p:cNvPr id="279" name="object 279"/>
          <p:cNvSpPr/>
          <p:nvPr/>
        </p:nvSpPr>
        <p:spPr>
          <a:xfrm>
            <a:off x="9141391" y="3037273"/>
            <a:ext cx="0" cy="1778635"/>
          </a:xfrm>
          <a:custGeom>
            <a:avLst/>
            <a:gdLst/>
            <a:ahLst/>
            <a:cxnLst/>
            <a:rect l="l" t="t" r="r" b="b"/>
            <a:pathLst>
              <a:path h="1778635">
                <a:moveTo>
                  <a:pt x="0" y="0"/>
                </a:moveTo>
                <a:lnTo>
                  <a:pt x="0" y="1778566"/>
                </a:lnTo>
              </a:path>
            </a:pathLst>
          </a:custGeom>
          <a:ln w="4973">
            <a:solidFill>
              <a:srgbClr val="D3D3D3"/>
            </a:solidFill>
          </a:ln>
        </p:spPr>
        <p:txBody>
          <a:bodyPr wrap="square" lIns="0" tIns="0" rIns="0" bIns="0" rtlCol="0"/>
          <a:lstStyle/>
          <a:p>
            <a:endParaRPr/>
          </a:p>
        </p:txBody>
      </p:sp>
      <p:sp>
        <p:nvSpPr>
          <p:cNvPr id="280" name="object 280"/>
          <p:cNvSpPr/>
          <p:nvPr/>
        </p:nvSpPr>
        <p:spPr>
          <a:xfrm>
            <a:off x="3331573" y="4814049"/>
            <a:ext cx="5812790" cy="0"/>
          </a:xfrm>
          <a:custGeom>
            <a:avLst/>
            <a:gdLst/>
            <a:ahLst/>
            <a:cxnLst/>
            <a:rect l="l" t="t" r="r" b="b"/>
            <a:pathLst>
              <a:path w="5812790">
                <a:moveTo>
                  <a:pt x="0" y="0"/>
                </a:moveTo>
                <a:lnTo>
                  <a:pt x="5812303" y="0"/>
                </a:lnTo>
              </a:path>
            </a:pathLst>
          </a:custGeom>
          <a:ln w="3581">
            <a:solidFill>
              <a:srgbClr val="D3D3D3"/>
            </a:solidFill>
          </a:ln>
        </p:spPr>
        <p:txBody>
          <a:bodyPr wrap="square" lIns="0" tIns="0" rIns="0" bIns="0" rtlCol="0"/>
          <a:lstStyle/>
          <a:p>
            <a:endParaRPr/>
          </a:p>
        </p:txBody>
      </p:sp>
      <p:sp>
        <p:nvSpPr>
          <p:cNvPr id="281" name="object 281"/>
          <p:cNvSpPr/>
          <p:nvPr/>
        </p:nvSpPr>
        <p:spPr>
          <a:xfrm>
            <a:off x="3329020" y="4814049"/>
            <a:ext cx="5815330" cy="0"/>
          </a:xfrm>
          <a:custGeom>
            <a:avLst/>
            <a:gdLst/>
            <a:ahLst/>
            <a:cxnLst/>
            <a:rect l="l" t="t" r="r" b="b"/>
            <a:pathLst>
              <a:path w="5815330">
                <a:moveTo>
                  <a:pt x="0" y="0"/>
                </a:moveTo>
                <a:lnTo>
                  <a:pt x="5814857" y="0"/>
                </a:lnTo>
              </a:path>
            </a:pathLst>
          </a:custGeom>
          <a:ln w="3581">
            <a:solidFill>
              <a:srgbClr val="D3D3D3"/>
            </a:solidFill>
          </a:ln>
        </p:spPr>
        <p:txBody>
          <a:bodyPr wrap="square" lIns="0" tIns="0" rIns="0" bIns="0" rtlCol="0"/>
          <a:lstStyle/>
          <a:p>
            <a:endParaRPr/>
          </a:p>
        </p:txBody>
      </p:sp>
      <p:sp>
        <p:nvSpPr>
          <p:cNvPr id="282" name="object 282"/>
          <p:cNvSpPr/>
          <p:nvPr/>
        </p:nvSpPr>
        <p:spPr>
          <a:xfrm>
            <a:off x="3377610" y="3089597"/>
            <a:ext cx="346710" cy="1069340"/>
          </a:xfrm>
          <a:custGeom>
            <a:avLst/>
            <a:gdLst/>
            <a:ahLst/>
            <a:cxnLst/>
            <a:rect l="l" t="t" r="r" b="b"/>
            <a:pathLst>
              <a:path w="346710" h="1069339">
                <a:moveTo>
                  <a:pt x="37165" y="1040610"/>
                </a:moveTo>
                <a:lnTo>
                  <a:pt x="0" y="1058985"/>
                </a:lnTo>
                <a:lnTo>
                  <a:pt x="42743" y="1069333"/>
                </a:lnTo>
                <a:lnTo>
                  <a:pt x="40790" y="1059275"/>
                </a:lnTo>
                <a:lnTo>
                  <a:pt x="33267" y="1059275"/>
                </a:lnTo>
                <a:lnTo>
                  <a:pt x="33267" y="1052022"/>
                </a:lnTo>
                <a:lnTo>
                  <a:pt x="39378" y="1052008"/>
                </a:lnTo>
                <a:lnTo>
                  <a:pt x="37165" y="1040610"/>
                </a:lnTo>
                <a:close/>
              </a:path>
              <a:path w="346710" h="1069339">
                <a:moveTo>
                  <a:pt x="39378" y="1052008"/>
                </a:moveTo>
                <a:lnTo>
                  <a:pt x="33267" y="1052022"/>
                </a:lnTo>
                <a:lnTo>
                  <a:pt x="33267" y="1059275"/>
                </a:lnTo>
                <a:lnTo>
                  <a:pt x="40787" y="1059259"/>
                </a:lnTo>
                <a:lnTo>
                  <a:pt x="39378" y="1052008"/>
                </a:lnTo>
                <a:close/>
              </a:path>
              <a:path w="346710" h="1069339">
                <a:moveTo>
                  <a:pt x="40787" y="1059259"/>
                </a:moveTo>
                <a:lnTo>
                  <a:pt x="33267" y="1059275"/>
                </a:lnTo>
                <a:lnTo>
                  <a:pt x="40790" y="1059275"/>
                </a:lnTo>
                <a:close/>
              </a:path>
              <a:path w="346710" h="1069339">
                <a:moveTo>
                  <a:pt x="336571" y="1051356"/>
                </a:moveTo>
                <a:lnTo>
                  <a:pt x="39378" y="1052008"/>
                </a:lnTo>
                <a:lnTo>
                  <a:pt x="40787" y="1059259"/>
                </a:lnTo>
                <a:lnTo>
                  <a:pt x="346652" y="1058598"/>
                </a:lnTo>
                <a:lnTo>
                  <a:pt x="346652" y="1054971"/>
                </a:lnTo>
                <a:lnTo>
                  <a:pt x="336571" y="1054971"/>
                </a:lnTo>
                <a:lnTo>
                  <a:pt x="336571" y="1051356"/>
                </a:lnTo>
                <a:close/>
              </a:path>
              <a:path w="346710" h="1069339">
                <a:moveTo>
                  <a:pt x="341611" y="1051345"/>
                </a:moveTo>
                <a:lnTo>
                  <a:pt x="336571" y="1051356"/>
                </a:lnTo>
                <a:lnTo>
                  <a:pt x="336571" y="1054971"/>
                </a:lnTo>
                <a:lnTo>
                  <a:pt x="341611" y="1051345"/>
                </a:lnTo>
                <a:close/>
              </a:path>
              <a:path w="346710" h="1069339">
                <a:moveTo>
                  <a:pt x="346652" y="1051345"/>
                </a:moveTo>
                <a:lnTo>
                  <a:pt x="341596" y="1051356"/>
                </a:lnTo>
                <a:lnTo>
                  <a:pt x="336571" y="1054971"/>
                </a:lnTo>
                <a:lnTo>
                  <a:pt x="346652" y="1054971"/>
                </a:lnTo>
                <a:lnTo>
                  <a:pt x="346652" y="1051345"/>
                </a:lnTo>
                <a:close/>
              </a:path>
              <a:path w="346710" h="1069339">
                <a:moveTo>
                  <a:pt x="346652" y="0"/>
                </a:moveTo>
                <a:lnTo>
                  <a:pt x="336571" y="0"/>
                </a:lnTo>
                <a:lnTo>
                  <a:pt x="336571" y="1051356"/>
                </a:lnTo>
                <a:lnTo>
                  <a:pt x="346652" y="1051345"/>
                </a:lnTo>
                <a:lnTo>
                  <a:pt x="346652" y="0"/>
                </a:lnTo>
                <a:close/>
              </a:path>
            </a:pathLst>
          </a:custGeom>
          <a:solidFill>
            <a:srgbClr val="EC7C30"/>
          </a:solidFill>
        </p:spPr>
        <p:txBody>
          <a:bodyPr wrap="square" lIns="0" tIns="0" rIns="0" bIns="0" rtlCol="0"/>
          <a:lstStyle/>
          <a:p>
            <a:endParaRPr/>
          </a:p>
        </p:txBody>
      </p:sp>
      <p:sp>
        <p:nvSpPr>
          <p:cNvPr id="283" name="object 283"/>
          <p:cNvSpPr/>
          <p:nvPr/>
        </p:nvSpPr>
        <p:spPr>
          <a:xfrm>
            <a:off x="3362488" y="3093223"/>
            <a:ext cx="868680" cy="1463040"/>
          </a:xfrm>
          <a:custGeom>
            <a:avLst/>
            <a:gdLst/>
            <a:ahLst/>
            <a:cxnLst/>
            <a:rect l="l" t="t" r="r" b="b"/>
            <a:pathLst>
              <a:path w="868679" h="1463039">
                <a:moveTo>
                  <a:pt x="38845" y="1433783"/>
                </a:moveTo>
                <a:lnTo>
                  <a:pt x="0" y="1450258"/>
                </a:lnTo>
                <a:lnTo>
                  <a:pt x="41600" y="1462729"/>
                </a:lnTo>
                <a:lnTo>
                  <a:pt x="40600" y="1452216"/>
                </a:lnTo>
                <a:lnTo>
                  <a:pt x="33536" y="1452216"/>
                </a:lnTo>
                <a:lnTo>
                  <a:pt x="33536" y="1444963"/>
                </a:lnTo>
                <a:lnTo>
                  <a:pt x="39909" y="1444960"/>
                </a:lnTo>
                <a:lnTo>
                  <a:pt x="38845" y="1433783"/>
                </a:lnTo>
                <a:close/>
              </a:path>
              <a:path w="868679" h="1463039">
                <a:moveTo>
                  <a:pt x="39909" y="1444960"/>
                </a:moveTo>
                <a:lnTo>
                  <a:pt x="33536" y="1444963"/>
                </a:lnTo>
                <a:lnTo>
                  <a:pt x="33536" y="1452216"/>
                </a:lnTo>
                <a:lnTo>
                  <a:pt x="40599" y="1452214"/>
                </a:lnTo>
                <a:lnTo>
                  <a:pt x="39909" y="1444960"/>
                </a:lnTo>
                <a:close/>
              </a:path>
              <a:path w="868679" h="1463039">
                <a:moveTo>
                  <a:pt x="40599" y="1452214"/>
                </a:moveTo>
                <a:lnTo>
                  <a:pt x="33536" y="1452216"/>
                </a:lnTo>
                <a:lnTo>
                  <a:pt x="40600" y="1452216"/>
                </a:lnTo>
                <a:close/>
              </a:path>
              <a:path w="868679" h="1463039">
                <a:moveTo>
                  <a:pt x="858027" y="1444631"/>
                </a:moveTo>
                <a:lnTo>
                  <a:pt x="39909" y="1444960"/>
                </a:lnTo>
                <a:lnTo>
                  <a:pt x="40599" y="1452214"/>
                </a:lnTo>
                <a:lnTo>
                  <a:pt x="868108" y="1451878"/>
                </a:lnTo>
                <a:lnTo>
                  <a:pt x="868108" y="1448256"/>
                </a:lnTo>
                <a:lnTo>
                  <a:pt x="858027" y="1448256"/>
                </a:lnTo>
                <a:lnTo>
                  <a:pt x="858027" y="1444631"/>
                </a:lnTo>
                <a:close/>
              </a:path>
              <a:path w="868679" h="1463039">
                <a:moveTo>
                  <a:pt x="863068" y="1444629"/>
                </a:moveTo>
                <a:lnTo>
                  <a:pt x="858027" y="1444631"/>
                </a:lnTo>
                <a:lnTo>
                  <a:pt x="858027" y="1448256"/>
                </a:lnTo>
                <a:lnTo>
                  <a:pt x="863068" y="1444629"/>
                </a:lnTo>
                <a:close/>
              </a:path>
              <a:path w="868679" h="1463039">
                <a:moveTo>
                  <a:pt x="868108" y="1444629"/>
                </a:moveTo>
                <a:lnTo>
                  <a:pt x="863065" y="1444631"/>
                </a:lnTo>
                <a:lnTo>
                  <a:pt x="858027" y="1448256"/>
                </a:lnTo>
                <a:lnTo>
                  <a:pt x="868108" y="1448256"/>
                </a:lnTo>
                <a:lnTo>
                  <a:pt x="868108" y="1444629"/>
                </a:lnTo>
                <a:close/>
              </a:path>
              <a:path w="868679" h="1463039">
                <a:moveTo>
                  <a:pt x="868108" y="0"/>
                </a:moveTo>
                <a:lnTo>
                  <a:pt x="858027" y="0"/>
                </a:lnTo>
                <a:lnTo>
                  <a:pt x="858027" y="1444631"/>
                </a:lnTo>
                <a:lnTo>
                  <a:pt x="868108" y="1444629"/>
                </a:lnTo>
                <a:lnTo>
                  <a:pt x="868108" y="0"/>
                </a:lnTo>
                <a:close/>
              </a:path>
            </a:pathLst>
          </a:custGeom>
          <a:solidFill>
            <a:srgbClr val="5B9BD4"/>
          </a:solidFill>
        </p:spPr>
        <p:txBody>
          <a:bodyPr wrap="square" lIns="0" tIns="0" rIns="0" bIns="0" rtlCol="0"/>
          <a:lstStyle/>
          <a:p>
            <a:endParaRPr/>
          </a:p>
        </p:txBody>
      </p:sp>
      <p:sp>
        <p:nvSpPr>
          <p:cNvPr id="284" name="object 284"/>
          <p:cNvSpPr/>
          <p:nvPr/>
        </p:nvSpPr>
        <p:spPr>
          <a:xfrm>
            <a:off x="3362488" y="3093223"/>
            <a:ext cx="5556885" cy="821690"/>
          </a:xfrm>
          <a:custGeom>
            <a:avLst/>
            <a:gdLst/>
            <a:ahLst/>
            <a:cxnLst/>
            <a:rect l="l" t="t" r="r" b="b"/>
            <a:pathLst>
              <a:path w="5556884" h="821689">
                <a:moveTo>
                  <a:pt x="40324" y="792207"/>
                </a:moveTo>
                <a:lnTo>
                  <a:pt x="0" y="806714"/>
                </a:lnTo>
                <a:lnTo>
                  <a:pt x="40324" y="821221"/>
                </a:lnTo>
                <a:lnTo>
                  <a:pt x="40324" y="810341"/>
                </a:lnTo>
                <a:lnTo>
                  <a:pt x="33536" y="810341"/>
                </a:lnTo>
                <a:lnTo>
                  <a:pt x="33536" y="803087"/>
                </a:lnTo>
                <a:lnTo>
                  <a:pt x="40324" y="803087"/>
                </a:lnTo>
                <a:lnTo>
                  <a:pt x="40324" y="792207"/>
                </a:lnTo>
                <a:close/>
              </a:path>
              <a:path w="5556884" h="821689">
                <a:moveTo>
                  <a:pt x="40324" y="803087"/>
                </a:moveTo>
                <a:lnTo>
                  <a:pt x="33536" y="803087"/>
                </a:lnTo>
                <a:lnTo>
                  <a:pt x="33536" y="810341"/>
                </a:lnTo>
                <a:lnTo>
                  <a:pt x="40324" y="810341"/>
                </a:lnTo>
                <a:lnTo>
                  <a:pt x="40324" y="803087"/>
                </a:lnTo>
                <a:close/>
              </a:path>
              <a:path w="5556884" h="821689">
                <a:moveTo>
                  <a:pt x="5546232" y="803087"/>
                </a:moveTo>
                <a:lnTo>
                  <a:pt x="40324" y="803087"/>
                </a:lnTo>
                <a:lnTo>
                  <a:pt x="40324" y="810341"/>
                </a:lnTo>
                <a:lnTo>
                  <a:pt x="5556313" y="810341"/>
                </a:lnTo>
                <a:lnTo>
                  <a:pt x="5556313" y="806714"/>
                </a:lnTo>
                <a:lnTo>
                  <a:pt x="5546232" y="806714"/>
                </a:lnTo>
                <a:lnTo>
                  <a:pt x="5546232" y="803087"/>
                </a:lnTo>
                <a:close/>
              </a:path>
              <a:path w="5556884" h="821689">
                <a:moveTo>
                  <a:pt x="5546232" y="3626"/>
                </a:moveTo>
                <a:lnTo>
                  <a:pt x="5546232" y="806714"/>
                </a:lnTo>
                <a:lnTo>
                  <a:pt x="5551273" y="803087"/>
                </a:lnTo>
                <a:lnTo>
                  <a:pt x="5556313" y="803087"/>
                </a:lnTo>
                <a:lnTo>
                  <a:pt x="5556313" y="7253"/>
                </a:lnTo>
                <a:lnTo>
                  <a:pt x="5549593" y="7253"/>
                </a:lnTo>
                <a:lnTo>
                  <a:pt x="5549593" y="6044"/>
                </a:lnTo>
                <a:lnTo>
                  <a:pt x="5546232" y="3626"/>
                </a:lnTo>
                <a:close/>
              </a:path>
              <a:path w="5556884" h="821689">
                <a:moveTo>
                  <a:pt x="5556313" y="803087"/>
                </a:moveTo>
                <a:lnTo>
                  <a:pt x="5551273" y="803087"/>
                </a:lnTo>
                <a:lnTo>
                  <a:pt x="5546232" y="806714"/>
                </a:lnTo>
                <a:lnTo>
                  <a:pt x="5556313" y="806714"/>
                </a:lnTo>
                <a:lnTo>
                  <a:pt x="5556313" y="803087"/>
                </a:lnTo>
                <a:close/>
              </a:path>
              <a:path w="5556884" h="821689">
                <a:moveTo>
                  <a:pt x="5549593" y="6044"/>
                </a:moveTo>
                <a:lnTo>
                  <a:pt x="5549593" y="7253"/>
                </a:lnTo>
                <a:lnTo>
                  <a:pt x="5551273" y="7253"/>
                </a:lnTo>
                <a:lnTo>
                  <a:pt x="5549593" y="6044"/>
                </a:lnTo>
                <a:close/>
              </a:path>
              <a:path w="5556884" h="821689">
                <a:moveTo>
                  <a:pt x="5556313" y="0"/>
                </a:moveTo>
                <a:lnTo>
                  <a:pt x="5549593" y="0"/>
                </a:lnTo>
                <a:lnTo>
                  <a:pt x="5549593" y="6044"/>
                </a:lnTo>
                <a:lnTo>
                  <a:pt x="5551273" y="7253"/>
                </a:lnTo>
                <a:lnTo>
                  <a:pt x="5556313" y="7253"/>
                </a:lnTo>
                <a:lnTo>
                  <a:pt x="5556313" y="0"/>
                </a:lnTo>
                <a:close/>
              </a:path>
            </a:pathLst>
          </a:custGeom>
          <a:solidFill>
            <a:srgbClr val="FF0000"/>
          </a:solid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06476" y="793495"/>
          <a:ext cx="7664450" cy="4220011"/>
        </p:xfrm>
        <a:graphic>
          <a:graphicData uri="http://schemas.openxmlformats.org/drawingml/2006/table">
            <a:tbl>
              <a:tblPr firstRow="1" bandRow="1">
                <a:tableStyleId>{2D5ABB26-0587-4C30-8999-92F81FD0307C}</a:tableStyleId>
              </a:tblPr>
              <a:tblGrid>
                <a:gridCol w="768985">
                  <a:extLst>
                    <a:ext uri="{9D8B030D-6E8A-4147-A177-3AD203B41FA5}">
                      <a16:colId xmlns:a16="http://schemas.microsoft.com/office/drawing/2014/main" xmlns="" val="20000"/>
                    </a:ext>
                  </a:extLst>
                </a:gridCol>
                <a:gridCol w="1240155">
                  <a:extLst>
                    <a:ext uri="{9D8B030D-6E8A-4147-A177-3AD203B41FA5}">
                      <a16:colId xmlns:a16="http://schemas.microsoft.com/office/drawing/2014/main" xmlns="" val="20001"/>
                    </a:ext>
                  </a:extLst>
                </a:gridCol>
                <a:gridCol w="5655310">
                  <a:extLst>
                    <a:ext uri="{9D8B030D-6E8A-4147-A177-3AD203B41FA5}">
                      <a16:colId xmlns:a16="http://schemas.microsoft.com/office/drawing/2014/main" xmlns="" val="20002"/>
                    </a:ext>
                  </a:extLst>
                </a:gridCol>
              </a:tblGrid>
              <a:tr h="316611">
                <a:tc gridSpan="2">
                  <a:txBody>
                    <a:bodyPr/>
                    <a:lstStyle/>
                    <a:p>
                      <a:pPr marL="608965">
                        <a:lnSpc>
                          <a:spcPct val="100000"/>
                        </a:lnSpc>
                        <a:spcBef>
                          <a:spcPts val="555"/>
                        </a:spcBef>
                      </a:pPr>
                      <a:r>
                        <a:rPr sz="1100" b="1" spc="-5" dirty="0">
                          <a:solidFill>
                            <a:srgbClr val="FFFFFF"/>
                          </a:solidFill>
                          <a:latin typeface="Arial"/>
                          <a:cs typeface="Arial"/>
                        </a:rPr>
                        <a:t>CONCEPTO</a:t>
                      </a:r>
                      <a:endParaRPr sz="1100">
                        <a:latin typeface="Arial"/>
                        <a:cs typeface="Arial"/>
                      </a:endParaRPr>
                    </a:p>
                  </a:txBody>
                  <a:tcPr marL="0" marR="0" marT="70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hMerge="1">
                  <a:txBody>
                    <a:bodyPr/>
                    <a:lstStyle/>
                    <a:p>
                      <a:endParaRPr/>
                    </a:p>
                  </a:txBody>
                  <a:tcPr marL="0" marR="0" marT="0" marB="0"/>
                </a:tc>
                <a:tc>
                  <a:txBody>
                    <a:bodyPr/>
                    <a:lstStyle/>
                    <a:p>
                      <a:pPr algn="ctr">
                        <a:lnSpc>
                          <a:spcPct val="100000"/>
                        </a:lnSpc>
                        <a:spcBef>
                          <a:spcPts val="555"/>
                        </a:spcBef>
                      </a:pPr>
                      <a:r>
                        <a:rPr sz="1100" b="1" spc="-5" dirty="0">
                          <a:solidFill>
                            <a:srgbClr val="FFFFFF"/>
                          </a:solidFill>
                          <a:latin typeface="Arial"/>
                          <a:cs typeface="Arial"/>
                        </a:rPr>
                        <a:t>DESCRIPCIÓN</a:t>
                      </a:r>
                      <a:endParaRPr sz="1100">
                        <a:latin typeface="Arial"/>
                        <a:cs typeface="Arial"/>
                      </a:endParaRPr>
                    </a:p>
                  </a:txBody>
                  <a:tcPr marL="0" marR="0" marT="70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xmlns="" val="10000"/>
                  </a:ext>
                </a:extLst>
              </a:tr>
              <a:tr h="417321">
                <a:tc gridSpan="2">
                  <a:txBody>
                    <a:bodyPr/>
                    <a:lstStyle/>
                    <a:p>
                      <a:pPr marL="64135" marR="795655">
                        <a:lnSpc>
                          <a:spcPct val="100000"/>
                        </a:lnSpc>
                        <a:spcBef>
                          <a:spcPts val="295"/>
                        </a:spcBef>
                      </a:pPr>
                      <a:r>
                        <a:rPr sz="1100" b="1" spc="-10" dirty="0">
                          <a:solidFill>
                            <a:srgbClr val="FFFFFF"/>
                          </a:solidFill>
                          <a:latin typeface="Arial"/>
                          <a:cs typeface="Arial"/>
                        </a:rPr>
                        <a:t>ASPECTO </a:t>
                      </a:r>
                      <a:r>
                        <a:rPr sz="1100" b="1" dirty="0">
                          <a:solidFill>
                            <a:srgbClr val="FFFFFF"/>
                          </a:solidFill>
                          <a:latin typeface="Arial"/>
                          <a:cs typeface="Arial"/>
                        </a:rPr>
                        <a:t>A </a:t>
                      </a:r>
                      <a:r>
                        <a:rPr sz="1100" b="1" spc="-5" dirty="0">
                          <a:solidFill>
                            <a:srgbClr val="FFFFFF"/>
                          </a:solidFill>
                          <a:latin typeface="Arial"/>
                          <a:cs typeface="Arial"/>
                        </a:rPr>
                        <a:t>SER  INTERVENIDO</a:t>
                      </a:r>
                      <a:endParaRPr sz="1100">
                        <a:latin typeface="Arial"/>
                        <a:cs typeface="Arial"/>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hMerge="1">
                  <a:txBody>
                    <a:bodyPr/>
                    <a:lstStyle/>
                    <a:p>
                      <a:endParaRPr/>
                    </a:p>
                  </a:txBody>
                  <a:tcPr marL="0" marR="0" marT="0" marB="0"/>
                </a:tc>
                <a:tc>
                  <a:txBody>
                    <a:bodyPr/>
                    <a:lstStyle/>
                    <a:p>
                      <a:pPr marL="64135">
                        <a:lnSpc>
                          <a:spcPct val="100000"/>
                        </a:lnSpc>
                        <a:spcBef>
                          <a:spcPts val="955"/>
                        </a:spcBef>
                      </a:pPr>
                      <a:r>
                        <a:rPr sz="1100" spc="-5" dirty="0">
                          <a:latin typeface="Arial"/>
                          <a:cs typeface="Arial"/>
                        </a:rPr>
                        <a:t>JURÍDICO</a:t>
                      </a:r>
                      <a:endParaRPr sz="1100">
                        <a:latin typeface="Arial"/>
                        <a:cs typeface="Arial"/>
                      </a:endParaRPr>
                    </a:p>
                  </a:txBody>
                  <a:tcPr marL="0" marR="0" marT="1212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1"/>
                  </a:ext>
                </a:extLst>
              </a:tr>
              <a:tr h="417195">
                <a:tc gridSpan="2">
                  <a:txBody>
                    <a:bodyPr/>
                    <a:lstStyle/>
                    <a:p>
                      <a:pPr marL="64135">
                        <a:lnSpc>
                          <a:spcPct val="100000"/>
                        </a:lnSpc>
                        <a:spcBef>
                          <a:spcPts val="950"/>
                        </a:spcBef>
                      </a:pPr>
                      <a:r>
                        <a:rPr sz="1100" b="1" spc="-5" dirty="0">
                          <a:solidFill>
                            <a:srgbClr val="FFFFFF"/>
                          </a:solidFill>
                          <a:latin typeface="Arial"/>
                          <a:cs typeface="Arial"/>
                        </a:rPr>
                        <a:t>PROBLEMA</a:t>
                      </a:r>
                      <a:endParaRPr sz="1100">
                        <a:latin typeface="Arial"/>
                        <a:cs typeface="Arial"/>
                      </a:endParaRPr>
                    </a:p>
                  </a:txBody>
                  <a:tcPr marL="0" marR="0" marT="1206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hMerge="1">
                  <a:txBody>
                    <a:bodyPr/>
                    <a:lstStyle/>
                    <a:p>
                      <a:endParaRPr/>
                    </a:p>
                  </a:txBody>
                  <a:tcPr marL="0" marR="0" marT="0" marB="0"/>
                </a:tc>
                <a:tc>
                  <a:txBody>
                    <a:bodyPr/>
                    <a:lstStyle/>
                    <a:p>
                      <a:pPr marL="64135" marR="53340">
                        <a:lnSpc>
                          <a:spcPct val="100000"/>
                        </a:lnSpc>
                        <a:spcBef>
                          <a:spcPts val="290"/>
                        </a:spcBef>
                      </a:pPr>
                      <a:r>
                        <a:rPr sz="1100" spc="-5" dirty="0">
                          <a:latin typeface="Arial"/>
                          <a:cs typeface="Arial"/>
                        </a:rPr>
                        <a:t>Trascribir </a:t>
                      </a:r>
                      <a:r>
                        <a:rPr sz="1100" dirty="0">
                          <a:latin typeface="Arial"/>
                          <a:cs typeface="Arial"/>
                        </a:rPr>
                        <a:t>según </a:t>
                      </a:r>
                      <a:r>
                        <a:rPr sz="1100" spc="-5" dirty="0">
                          <a:latin typeface="Arial"/>
                          <a:cs typeface="Arial"/>
                        </a:rPr>
                        <a:t>el </a:t>
                      </a:r>
                      <a:r>
                        <a:rPr sz="1100" dirty="0">
                          <a:latin typeface="Arial"/>
                          <a:cs typeface="Arial"/>
                        </a:rPr>
                        <a:t>aspecto y orden que </a:t>
                      </a:r>
                      <a:r>
                        <a:rPr sz="1100" spc="-5" dirty="0">
                          <a:latin typeface="Arial"/>
                          <a:cs typeface="Arial"/>
                        </a:rPr>
                        <a:t>corresponda, el problema registrado </a:t>
                      </a:r>
                      <a:r>
                        <a:rPr sz="1100" dirty="0">
                          <a:latin typeface="Arial"/>
                          <a:cs typeface="Arial"/>
                        </a:rPr>
                        <a:t>en </a:t>
                      </a:r>
                      <a:r>
                        <a:rPr sz="1100" spc="-5" dirty="0">
                          <a:latin typeface="Arial"/>
                          <a:cs typeface="Arial"/>
                        </a:rPr>
                        <a:t>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2"/>
                  </a:ext>
                </a:extLst>
              </a:tr>
              <a:tr h="411352">
                <a:tc gridSpan="2">
                  <a:txBody>
                    <a:bodyPr/>
                    <a:lstStyle/>
                    <a:p>
                      <a:pPr marL="64135">
                        <a:lnSpc>
                          <a:spcPct val="100000"/>
                        </a:lnSpc>
                        <a:spcBef>
                          <a:spcPts val="930"/>
                        </a:spcBef>
                      </a:pPr>
                      <a:r>
                        <a:rPr sz="1100" b="1" spc="-10" dirty="0">
                          <a:solidFill>
                            <a:srgbClr val="FFFFFF"/>
                          </a:solidFill>
                          <a:latin typeface="Arial"/>
                          <a:cs typeface="Arial"/>
                        </a:rPr>
                        <a:t>CAUSA </a:t>
                      </a:r>
                      <a:r>
                        <a:rPr sz="1100" b="1" spc="-15" dirty="0">
                          <a:solidFill>
                            <a:srgbClr val="FFFFFF"/>
                          </a:solidFill>
                          <a:latin typeface="Arial"/>
                          <a:cs typeface="Arial"/>
                        </a:rPr>
                        <a:t>RAÍZ</a:t>
                      </a:r>
                      <a:r>
                        <a:rPr sz="1100" b="1" spc="75" dirty="0">
                          <a:solidFill>
                            <a:srgbClr val="FFFFFF"/>
                          </a:solidFill>
                          <a:latin typeface="Arial"/>
                          <a:cs typeface="Arial"/>
                        </a:rPr>
                        <a:t> </a:t>
                      </a:r>
                      <a:r>
                        <a:rPr sz="1100" b="1" spc="-10" dirty="0">
                          <a:solidFill>
                            <a:srgbClr val="FFFFFF"/>
                          </a:solidFill>
                          <a:latin typeface="Arial"/>
                          <a:cs typeface="Arial"/>
                        </a:rPr>
                        <a:t>ASOCIADA</a:t>
                      </a:r>
                      <a:endParaRPr sz="1100">
                        <a:latin typeface="Arial"/>
                        <a:cs typeface="Arial"/>
                      </a:endParaRPr>
                    </a:p>
                  </a:txBody>
                  <a:tcPr marL="0" marR="0" marT="1181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hMerge="1">
                  <a:txBody>
                    <a:bodyPr/>
                    <a:lstStyle/>
                    <a:p>
                      <a:endParaRPr/>
                    </a:p>
                  </a:txBody>
                  <a:tcPr marL="0" marR="0" marT="0" marB="0"/>
                </a:tc>
                <a:tc>
                  <a:txBody>
                    <a:bodyPr/>
                    <a:lstStyle/>
                    <a:p>
                      <a:pPr marL="64135" marR="52069">
                        <a:lnSpc>
                          <a:spcPct val="100000"/>
                        </a:lnSpc>
                        <a:spcBef>
                          <a:spcPts val="270"/>
                        </a:spcBef>
                      </a:pPr>
                      <a:r>
                        <a:rPr sz="1100" spc="-5" dirty="0">
                          <a:latin typeface="Arial"/>
                          <a:cs typeface="Arial"/>
                        </a:rPr>
                        <a:t>Trascribir la </a:t>
                      </a:r>
                      <a:r>
                        <a:rPr sz="1100" dirty="0">
                          <a:latin typeface="Arial"/>
                          <a:cs typeface="Arial"/>
                        </a:rPr>
                        <a:t>causa </a:t>
                      </a:r>
                      <a:r>
                        <a:rPr sz="1100" spc="-5" dirty="0">
                          <a:latin typeface="Arial"/>
                          <a:cs typeface="Arial"/>
                        </a:rPr>
                        <a:t>raíz registrada en el cuadro </a:t>
                      </a:r>
                      <a:r>
                        <a:rPr sz="1100" spc="-10" dirty="0">
                          <a:latin typeface="Arial"/>
                          <a:cs typeface="Arial"/>
                        </a:rPr>
                        <a:t>30 </a:t>
                      </a:r>
                      <a:r>
                        <a:rPr sz="1100" dirty="0">
                          <a:latin typeface="Arial"/>
                          <a:cs typeface="Arial"/>
                        </a:rPr>
                        <a:t>y </a:t>
                      </a:r>
                      <a:r>
                        <a:rPr sz="1100" spc="-5" dirty="0">
                          <a:latin typeface="Arial"/>
                          <a:cs typeface="Arial"/>
                        </a:rPr>
                        <a:t>la </a:t>
                      </a:r>
                      <a:r>
                        <a:rPr sz="1100" dirty="0">
                          <a:latin typeface="Arial"/>
                          <a:cs typeface="Arial"/>
                        </a:rPr>
                        <a:t>cual </a:t>
                      </a:r>
                      <a:r>
                        <a:rPr sz="1100" spc="-5" dirty="0">
                          <a:latin typeface="Arial"/>
                          <a:cs typeface="Arial"/>
                        </a:rPr>
                        <a:t>coincida </a:t>
                      </a:r>
                      <a:r>
                        <a:rPr sz="1100" dirty="0">
                          <a:latin typeface="Arial"/>
                          <a:cs typeface="Arial"/>
                        </a:rPr>
                        <a:t>con </a:t>
                      </a:r>
                      <a:r>
                        <a:rPr sz="1100" spc="-5" dirty="0">
                          <a:latin typeface="Arial"/>
                          <a:cs typeface="Arial"/>
                        </a:rPr>
                        <a:t>el </a:t>
                      </a:r>
                      <a:r>
                        <a:rPr sz="1100" dirty="0">
                          <a:latin typeface="Arial"/>
                          <a:cs typeface="Arial"/>
                        </a:rPr>
                        <a:t>problema y  aspecto </a:t>
                      </a:r>
                      <a:r>
                        <a:rPr sz="1100" spc="-5" dirty="0">
                          <a:latin typeface="Arial"/>
                          <a:cs typeface="Arial"/>
                        </a:rPr>
                        <a:t>relacionados</a:t>
                      </a:r>
                      <a:r>
                        <a:rPr sz="1100" spc="-25" dirty="0">
                          <a:latin typeface="Arial"/>
                          <a:cs typeface="Arial"/>
                        </a:rPr>
                        <a:t> </a:t>
                      </a:r>
                      <a:r>
                        <a:rPr sz="1100" dirty="0">
                          <a:latin typeface="Arial"/>
                          <a:cs typeface="Arial"/>
                        </a:rPr>
                        <a:t>anteriormente.</a:t>
                      </a:r>
                      <a:endParaRPr sz="1100">
                        <a:latin typeface="Arial"/>
                        <a:cs typeface="Arial"/>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3"/>
                  </a:ext>
                </a:extLst>
              </a:tr>
              <a:tr h="335280">
                <a:tc rowSpan="4">
                  <a:txBody>
                    <a:bodyPr/>
                    <a:lstStyle/>
                    <a:p>
                      <a:pPr marL="314960">
                        <a:lnSpc>
                          <a:spcPct val="100000"/>
                        </a:lnSpc>
                        <a:spcBef>
                          <a:spcPts val="1770"/>
                        </a:spcBef>
                      </a:pPr>
                      <a:r>
                        <a:rPr sz="2000" b="1" spc="-25" dirty="0">
                          <a:solidFill>
                            <a:srgbClr val="FFFFFF"/>
                          </a:solidFill>
                          <a:latin typeface="Arial"/>
                          <a:cs typeface="Arial"/>
                        </a:rPr>
                        <a:t>DOFA</a:t>
                      </a:r>
                      <a:endParaRPr sz="2000">
                        <a:latin typeface="Arial"/>
                        <a:cs typeface="Arial"/>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5" dirty="0">
                          <a:latin typeface="Arial"/>
                          <a:cs typeface="Arial"/>
                        </a:rPr>
                        <a:t>FORTALEZA</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5880">
                        <a:lnSpc>
                          <a:spcPts val="1320"/>
                        </a:lnSpc>
                        <a:spcBef>
                          <a:spcPts val="15"/>
                        </a:spcBef>
                      </a:pPr>
                      <a:r>
                        <a:rPr sz="1100" spc="-5" dirty="0">
                          <a:latin typeface="Arial"/>
                          <a:cs typeface="Arial"/>
                        </a:rPr>
                        <a:t>Transcribir la fortaleza que </a:t>
                      </a:r>
                      <a:r>
                        <a:rPr sz="1100" dirty="0">
                          <a:latin typeface="Arial"/>
                          <a:cs typeface="Arial"/>
                        </a:rPr>
                        <a:t>se </a:t>
                      </a:r>
                      <a:r>
                        <a:rPr sz="1100" spc="-5" dirty="0">
                          <a:latin typeface="Arial"/>
                          <a:cs typeface="Arial"/>
                        </a:rPr>
                        <a:t>relaciona </a:t>
                      </a:r>
                      <a:r>
                        <a:rPr sz="1100" dirty="0">
                          <a:latin typeface="Arial"/>
                          <a:cs typeface="Arial"/>
                        </a:rPr>
                        <a:t>con </a:t>
                      </a:r>
                      <a:r>
                        <a:rPr sz="1100" spc="-5" dirty="0">
                          <a:latin typeface="Arial"/>
                          <a:cs typeface="Arial"/>
                        </a:rPr>
                        <a:t>la correspondiente </a:t>
                      </a:r>
                      <a:r>
                        <a:rPr sz="1100" dirty="0">
                          <a:latin typeface="Arial"/>
                          <a:cs typeface="Arial"/>
                        </a:rPr>
                        <a:t>causa </a:t>
                      </a:r>
                      <a:r>
                        <a:rPr sz="1100" spc="-5" dirty="0">
                          <a:latin typeface="Arial"/>
                          <a:cs typeface="Arial"/>
                        </a:rPr>
                        <a:t>raíz </a:t>
                      </a:r>
                      <a:r>
                        <a:rPr sz="1100" dirty="0">
                          <a:latin typeface="Arial"/>
                          <a:cs typeface="Arial"/>
                        </a:rPr>
                        <a:t>y </a:t>
                      </a:r>
                      <a:r>
                        <a:rPr sz="1100" spc="-5" dirty="0">
                          <a:latin typeface="Arial"/>
                          <a:cs typeface="Arial"/>
                        </a:rPr>
                        <a:t>registrada  en 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4"/>
                  </a:ext>
                </a:extLst>
              </a:tr>
              <a:tr h="333375">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10" dirty="0">
                          <a:latin typeface="Arial"/>
                          <a:cs typeface="Arial"/>
                        </a:rPr>
                        <a:t>DEBILIDAD</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5880">
                        <a:lnSpc>
                          <a:spcPts val="1320"/>
                        </a:lnSpc>
                        <a:spcBef>
                          <a:spcPts val="15"/>
                        </a:spcBef>
                      </a:pPr>
                      <a:r>
                        <a:rPr sz="1100" spc="-5" dirty="0">
                          <a:latin typeface="Arial"/>
                          <a:cs typeface="Arial"/>
                        </a:rPr>
                        <a:t>Transcribir la debilidad </a:t>
                      </a:r>
                      <a:r>
                        <a:rPr sz="1100" dirty="0">
                          <a:latin typeface="Arial"/>
                          <a:cs typeface="Arial"/>
                        </a:rPr>
                        <a:t>que se </a:t>
                      </a:r>
                      <a:r>
                        <a:rPr sz="1100" spc="-5" dirty="0">
                          <a:latin typeface="Arial"/>
                          <a:cs typeface="Arial"/>
                        </a:rPr>
                        <a:t>relaciona </a:t>
                      </a:r>
                      <a:r>
                        <a:rPr sz="1100" dirty="0">
                          <a:latin typeface="Arial"/>
                          <a:cs typeface="Arial"/>
                        </a:rPr>
                        <a:t>con </a:t>
                      </a:r>
                      <a:r>
                        <a:rPr sz="1100" spc="-5" dirty="0">
                          <a:latin typeface="Arial"/>
                          <a:cs typeface="Arial"/>
                        </a:rPr>
                        <a:t>la correspondiente </a:t>
                      </a:r>
                      <a:r>
                        <a:rPr sz="1100" dirty="0">
                          <a:latin typeface="Arial"/>
                          <a:cs typeface="Arial"/>
                        </a:rPr>
                        <a:t>causa </a:t>
                      </a:r>
                      <a:r>
                        <a:rPr sz="1100" spc="-5" dirty="0">
                          <a:latin typeface="Arial"/>
                          <a:cs typeface="Arial"/>
                        </a:rPr>
                        <a:t>raíz </a:t>
                      </a:r>
                      <a:r>
                        <a:rPr sz="1100" dirty="0">
                          <a:latin typeface="Arial"/>
                          <a:cs typeface="Arial"/>
                        </a:rPr>
                        <a:t>y </a:t>
                      </a:r>
                      <a:r>
                        <a:rPr sz="1100" spc="-5" dirty="0">
                          <a:latin typeface="Arial"/>
                          <a:cs typeface="Arial"/>
                        </a:rPr>
                        <a:t>registrada  en 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5"/>
                  </a:ext>
                </a:extLst>
              </a:tr>
              <a:tr h="333375">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0"/>
                        </a:spcBef>
                      </a:pPr>
                      <a:r>
                        <a:rPr sz="1100" b="1" spc="-10" dirty="0">
                          <a:latin typeface="Arial"/>
                          <a:cs typeface="Arial"/>
                        </a:rPr>
                        <a:t>OPORTUNIDAD</a:t>
                      </a:r>
                      <a:endParaRPr sz="1100">
                        <a:latin typeface="Arial"/>
                        <a:cs typeface="Arial"/>
                      </a:endParaRPr>
                    </a:p>
                  </a:txBody>
                  <a:tcPr marL="0" marR="0" marT="800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a:lnSpc>
                          <a:spcPts val="1295"/>
                        </a:lnSpc>
                      </a:pPr>
                      <a:r>
                        <a:rPr sz="1100" spc="-5" dirty="0">
                          <a:latin typeface="Arial"/>
                          <a:cs typeface="Arial"/>
                        </a:rPr>
                        <a:t>Transcribir la oportunidad </a:t>
                      </a:r>
                      <a:r>
                        <a:rPr sz="1100" dirty="0">
                          <a:latin typeface="Arial"/>
                          <a:cs typeface="Arial"/>
                        </a:rPr>
                        <a:t>que se </a:t>
                      </a:r>
                      <a:r>
                        <a:rPr sz="1100" spc="-5" dirty="0">
                          <a:latin typeface="Arial"/>
                          <a:cs typeface="Arial"/>
                        </a:rPr>
                        <a:t>relaciona con la correspondiente </a:t>
                      </a:r>
                      <a:r>
                        <a:rPr sz="1100" dirty="0">
                          <a:latin typeface="Arial"/>
                          <a:cs typeface="Arial"/>
                        </a:rPr>
                        <a:t>causa </a:t>
                      </a:r>
                      <a:r>
                        <a:rPr sz="1100" spc="-5" dirty="0">
                          <a:latin typeface="Arial"/>
                          <a:cs typeface="Arial"/>
                        </a:rPr>
                        <a:t>raíz</a:t>
                      </a:r>
                      <a:r>
                        <a:rPr sz="1100" spc="265" dirty="0">
                          <a:latin typeface="Arial"/>
                          <a:cs typeface="Arial"/>
                        </a:rPr>
                        <a:t> </a:t>
                      </a:r>
                      <a:r>
                        <a:rPr sz="1100" dirty="0">
                          <a:latin typeface="Arial"/>
                          <a:cs typeface="Arial"/>
                        </a:rPr>
                        <a:t>y</a:t>
                      </a:r>
                      <a:endParaRPr sz="1100">
                        <a:latin typeface="Arial"/>
                        <a:cs typeface="Arial"/>
                      </a:endParaRPr>
                    </a:p>
                    <a:p>
                      <a:pPr marL="64135">
                        <a:lnSpc>
                          <a:spcPts val="1245"/>
                        </a:lnSpc>
                      </a:pPr>
                      <a:r>
                        <a:rPr sz="1100" dirty="0">
                          <a:latin typeface="Arial"/>
                          <a:cs typeface="Arial"/>
                        </a:rPr>
                        <a:t>registrada en </a:t>
                      </a:r>
                      <a:r>
                        <a:rPr sz="1100" spc="-5" dirty="0">
                          <a:latin typeface="Arial"/>
                          <a:cs typeface="Arial"/>
                        </a:rPr>
                        <a:t>el </a:t>
                      </a:r>
                      <a:r>
                        <a:rPr sz="1100" dirty="0">
                          <a:latin typeface="Arial"/>
                          <a:cs typeface="Arial"/>
                        </a:rPr>
                        <a:t>cuadro</a:t>
                      </a:r>
                      <a:r>
                        <a:rPr sz="1100" spc="-75" dirty="0">
                          <a:latin typeface="Arial"/>
                          <a:cs typeface="Arial"/>
                        </a:rPr>
                        <a:t> </a:t>
                      </a:r>
                      <a:r>
                        <a:rPr sz="1100" spc="-5" dirty="0">
                          <a:latin typeface="Arial"/>
                          <a:cs typeface="Arial"/>
                        </a:rPr>
                        <a:t>30.</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6"/>
                  </a:ext>
                </a:extLst>
              </a:tr>
              <a:tr h="335279">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10" dirty="0">
                          <a:latin typeface="Arial"/>
                          <a:cs typeface="Arial"/>
                        </a:rPr>
                        <a:t>AMENAZA</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4610">
                        <a:lnSpc>
                          <a:spcPts val="1320"/>
                        </a:lnSpc>
                        <a:spcBef>
                          <a:spcPts val="20"/>
                        </a:spcBef>
                      </a:pPr>
                      <a:r>
                        <a:rPr sz="1100" spc="-5" dirty="0">
                          <a:latin typeface="Arial"/>
                          <a:cs typeface="Arial"/>
                        </a:rPr>
                        <a:t>Transcribir la amenaza </a:t>
                      </a:r>
                      <a:r>
                        <a:rPr sz="1100" dirty="0">
                          <a:latin typeface="Arial"/>
                          <a:cs typeface="Arial"/>
                        </a:rPr>
                        <a:t>que se </a:t>
                      </a:r>
                      <a:r>
                        <a:rPr sz="1100" spc="-5" dirty="0">
                          <a:latin typeface="Arial"/>
                          <a:cs typeface="Arial"/>
                        </a:rPr>
                        <a:t>relaciona </a:t>
                      </a:r>
                      <a:r>
                        <a:rPr sz="1100" dirty="0">
                          <a:latin typeface="Arial"/>
                          <a:cs typeface="Arial"/>
                        </a:rPr>
                        <a:t>con </a:t>
                      </a:r>
                      <a:r>
                        <a:rPr sz="1100" spc="-5" dirty="0">
                          <a:latin typeface="Arial"/>
                          <a:cs typeface="Arial"/>
                        </a:rPr>
                        <a:t>la correspondiente </a:t>
                      </a:r>
                      <a:r>
                        <a:rPr sz="1100" dirty="0">
                          <a:latin typeface="Arial"/>
                          <a:cs typeface="Arial"/>
                        </a:rPr>
                        <a:t>causa </a:t>
                      </a:r>
                      <a:r>
                        <a:rPr sz="1100" spc="-5" dirty="0">
                          <a:latin typeface="Arial"/>
                          <a:cs typeface="Arial"/>
                        </a:rPr>
                        <a:t>raíz </a:t>
                      </a:r>
                      <a:r>
                        <a:rPr sz="1100" dirty="0">
                          <a:latin typeface="Arial"/>
                          <a:cs typeface="Arial"/>
                        </a:rPr>
                        <a:t>y </a:t>
                      </a:r>
                      <a:r>
                        <a:rPr sz="1100" spc="-5" dirty="0">
                          <a:latin typeface="Arial"/>
                          <a:cs typeface="Arial"/>
                        </a:rPr>
                        <a:t>registrada  en 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7"/>
                  </a:ext>
                </a:extLst>
              </a:tr>
              <a:tr h="667981">
                <a:tc rowSpan="3">
                  <a:txBody>
                    <a:bodyPr/>
                    <a:lstStyle/>
                    <a:p>
                      <a:pPr marL="158750">
                        <a:lnSpc>
                          <a:spcPct val="100000"/>
                        </a:lnSpc>
                        <a:spcBef>
                          <a:spcPts val="1770"/>
                        </a:spcBef>
                      </a:pPr>
                      <a:r>
                        <a:rPr sz="2000" b="1" dirty="0">
                          <a:solidFill>
                            <a:srgbClr val="FFFFFF"/>
                          </a:solidFill>
                          <a:latin typeface="Arial"/>
                          <a:cs typeface="Arial"/>
                        </a:rPr>
                        <a:t>MEDIDA</a:t>
                      </a:r>
                      <a:endParaRPr sz="2000">
                        <a:latin typeface="Arial"/>
                        <a:cs typeface="Arial"/>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700">
                        <a:latin typeface="Times New Roman"/>
                        <a:cs typeface="Times New Roman"/>
                      </a:endParaRPr>
                    </a:p>
                    <a:p>
                      <a:pPr marL="64135">
                        <a:lnSpc>
                          <a:spcPct val="100000"/>
                        </a:lnSpc>
                      </a:pPr>
                      <a:r>
                        <a:rPr sz="1100" b="1" spc="-5" dirty="0">
                          <a:latin typeface="Arial"/>
                          <a:cs typeface="Arial"/>
                        </a:rPr>
                        <a:t>CATEGORÍA</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3975" algn="just">
                        <a:lnSpc>
                          <a:spcPts val="1320"/>
                        </a:lnSpc>
                        <a:spcBef>
                          <a:spcPts val="20"/>
                        </a:spcBef>
                      </a:pPr>
                      <a:r>
                        <a:rPr sz="1100" spc="-5" dirty="0">
                          <a:latin typeface="Arial"/>
                          <a:cs typeface="Arial"/>
                        </a:rPr>
                        <a:t>Se registra la categoría en la </a:t>
                      </a:r>
                      <a:r>
                        <a:rPr sz="1100" dirty="0">
                          <a:latin typeface="Arial"/>
                          <a:cs typeface="Arial"/>
                        </a:rPr>
                        <a:t>cual se </a:t>
                      </a:r>
                      <a:r>
                        <a:rPr sz="1100" spc="-5" dirty="0">
                          <a:latin typeface="Arial"/>
                          <a:cs typeface="Arial"/>
                        </a:rPr>
                        <a:t>clasifica la medida </a:t>
                      </a:r>
                      <a:r>
                        <a:rPr sz="1100" b="1" spc="-5" dirty="0">
                          <a:latin typeface="Arial"/>
                          <a:cs typeface="Arial"/>
                        </a:rPr>
                        <a:t>(Reorganización  Administrativa; Fortalecimiento de Ingresos; Racionalización de Gastos;  </a:t>
                      </a:r>
                      <a:r>
                        <a:rPr sz="1100" b="1" dirty="0">
                          <a:latin typeface="Arial"/>
                          <a:cs typeface="Arial"/>
                        </a:rPr>
                        <a:t>Saneamiento </a:t>
                      </a:r>
                      <a:r>
                        <a:rPr sz="1100" b="1" spc="-5" dirty="0">
                          <a:latin typeface="Arial"/>
                          <a:cs typeface="Arial"/>
                        </a:rPr>
                        <a:t>de Pasivos; Reestructuración de </a:t>
                      </a:r>
                      <a:r>
                        <a:rPr sz="1100" b="1" dirty="0">
                          <a:latin typeface="Arial"/>
                          <a:cs typeface="Arial"/>
                        </a:rPr>
                        <a:t>la </a:t>
                      </a:r>
                      <a:r>
                        <a:rPr sz="1100" b="1" spc="-5" dirty="0">
                          <a:latin typeface="Arial"/>
                          <a:cs typeface="Arial"/>
                        </a:rPr>
                        <a:t>Deuda)</a:t>
                      </a:r>
                      <a:r>
                        <a:rPr sz="1100" spc="-5" dirty="0">
                          <a:latin typeface="Arial"/>
                          <a:cs typeface="Arial"/>
                        </a:rPr>
                        <a:t>. Esta debe corresponder  </a:t>
                      </a:r>
                      <a:r>
                        <a:rPr sz="1100" dirty="0">
                          <a:latin typeface="Arial"/>
                          <a:cs typeface="Arial"/>
                        </a:rPr>
                        <a:t>fielmente a </a:t>
                      </a:r>
                      <a:r>
                        <a:rPr sz="1100" spc="-5" dirty="0">
                          <a:latin typeface="Arial"/>
                          <a:cs typeface="Arial"/>
                        </a:rPr>
                        <a:t>la </a:t>
                      </a:r>
                      <a:r>
                        <a:rPr sz="1100" dirty="0">
                          <a:latin typeface="Arial"/>
                          <a:cs typeface="Arial"/>
                        </a:rPr>
                        <a:t>registrada </a:t>
                      </a:r>
                      <a:r>
                        <a:rPr sz="1100" spc="-5" dirty="0">
                          <a:latin typeface="Arial"/>
                          <a:cs typeface="Arial"/>
                        </a:rPr>
                        <a:t>en el </a:t>
                      </a:r>
                      <a:r>
                        <a:rPr sz="1100" dirty="0">
                          <a:latin typeface="Arial"/>
                          <a:cs typeface="Arial"/>
                        </a:rPr>
                        <a:t>cuadro</a:t>
                      </a:r>
                      <a:r>
                        <a:rPr sz="1100" spc="-100" dirty="0">
                          <a:latin typeface="Arial"/>
                          <a:cs typeface="Arial"/>
                        </a:rPr>
                        <a:t> </a:t>
                      </a:r>
                      <a:r>
                        <a:rPr sz="1100" spc="-5" dirty="0">
                          <a:latin typeface="Arial"/>
                          <a:cs typeface="Arial"/>
                        </a:rPr>
                        <a:t>31.</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8"/>
                  </a:ext>
                </a:extLst>
              </a:tr>
              <a:tr h="316966">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575"/>
                        </a:spcBef>
                      </a:pPr>
                      <a:r>
                        <a:rPr sz="1100" b="1" spc="-5" dirty="0">
                          <a:latin typeface="Arial"/>
                          <a:cs typeface="Arial"/>
                        </a:rPr>
                        <a:t>TIPO</a:t>
                      </a:r>
                      <a:endParaRPr sz="1100">
                        <a:latin typeface="Arial"/>
                        <a:cs typeface="Arial"/>
                      </a:endParaRPr>
                    </a:p>
                  </a:txBody>
                  <a:tcPr marL="0" marR="0" marT="730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a:lnSpc>
                          <a:spcPct val="100000"/>
                        </a:lnSpc>
                        <a:spcBef>
                          <a:spcPts val="575"/>
                        </a:spcBef>
                      </a:pPr>
                      <a:r>
                        <a:rPr sz="1100" spc="-5" dirty="0">
                          <a:latin typeface="Arial"/>
                          <a:cs typeface="Arial"/>
                        </a:rPr>
                        <a:t>Se </a:t>
                      </a:r>
                      <a:r>
                        <a:rPr sz="1100" dirty="0">
                          <a:latin typeface="Arial"/>
                          <a:cs typeface="Arial"/>
                        </a:rPr>
                        <a:t>registra </a:t>
                      </a:r>
                      <a:r>
                        <a:rPr sz="1100" spc="-5" dirty="0">
                          <a:latin typeface="Arial"/>
                          <a:cs typeface="Arial"/>
                        </a:rPr>
                        <a:t>el tipo de </a:t>
                      </a:r>
                      <a:r>
                        <a:rPr sz="1100" dirty="0">
                          <a:latin typeface="Arial"/>
                          <a:cs typeface="Arial"/>
                        </a:rPr>
                        <a:t>medida </a:t>
                      </a:r>
                      <a:r>
                        <a:rPr sz="1100" spc="-5" dirty="0">
                          <a:latin typeface="Arial"/>
                          <a:cs typeface="Arial"/>
                        </a:rPr>
                        <a:t>(Ofensiva; Adaptativa; Reactiva;</a:t>
                      </a:r>
                      <a:r>
                        <a:rPr sz="1100" spc="-75" dirty="0">
                          <a:latin typeface="Arial"/>
                          <a:cs typeface="Arial"/>
                        </a:rPr>
                        <a:t> </a:t>
                      </a:r>
                      <a:r>
                        <a:rPr sz="1100" spc="-5" dirty="0">
                          <a:latin typeface="Arial"/>
                          <a:cs typeface="Arial"/>
                        </a:rPr>
                        <a:t>Defensiva).</a:t>
                      </a:r>
                      <a:endParaRPr sz="1100">
                        <a:latin typeface="Arial"/>
                        <a:cs typeface="Arial"/>
                      </a:endParaRPr>
                    </a:p>
                  </a:txBody>
                  <a:tcPr marL="0" marR="0" marT="730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9"/>
                  </a:ext>
                </a:extLst>
              </a:tr>
              <a:tr h="335276">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5" dirty="0">
                          <a:latin typeface="Arial"/>
                          <a:cs typeface="Arial"/>
                        </a:rPr>
                        <a:t>DESCRIPCION</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7150">
                        <a:lnSpc>
                          <a:spcPts val="1320"/>
                        </a:lnSpc>
                        <a:spcBef>
                          <a:spcPts val="20"/>
                        </a:spcBef>
                      </a:pPr>
                      <a:r>
                        <a:rPr sz="1100" spc="-5" dirty="0">
                          <a:latin typeface="Arial"/>
                          <a:cs typeface="Arial"/>
                        </a:rPr>
                        <a:t>Se transcribe fielmente la medida registrada en </a:t>
                      </a:r>
                      <a:r>
                        <a:rPr sz="1100" spc="-10" dirty="0">
                          <a:latin typeface="Arial"/>
                          <a:cs typeface="Arial"/>
                        </a:rPr>
                        <a:t>los </a:t>
                      </a:r>
                      <a:r>
                        <a:rPr sz="1100" spc="-5" dirty="0">
                          <a:latin typeface="Arial"/>
                          <a:cs typeface="Arial"/>
                        </a:rPr>
                        <a:t>cuadros 30 </a:t>
                      </a:r>
                      <a:r>
                        <a:rPr sz="1100" dirty="0">
                          <a:latin typeface="Arial"/>
                          <a:cs typeface="Arial"/>
                        </a:rPr>
                        <a:t>y </a:t>
                      </a:r>
                      <a:r>
                        <a:rPr sz="1100" spc="-5" dirty="0">
                          <a:latin typeface="Arial"/>
                          <a:cs typeface="Arial"/>
                        </a:rPr>
                        <a:t>31, la cual </a:t>
                      </a:r>
                      <a:r>
                        <a:rPr sz="1100" dirty="0">
                          <a:latin typeface="Arial"/>
                          <a:cs typeface="Arial"/>
                        </a:rPr>
                        <a:t>se </a:t>
                      </a:r>
                      <a:r>
                        <a:rPr sz="1100" spc="-5" dirty="0">
                          <a:latin typeface="Arial"/>
                          <a:cs typeface="Arial"/>
                        </a:rPr>
                        <a:t>relaciona  </a:t>
                      </a:r>
                      <a:r>
                        <a:rPr sz="1100" dirty="0">
                          <a:latin typeface="Arial"/>
                          <a:cs typeface="Arial"/>
                        </a:rPr>
                        <a:t>con </a:t>
                      </a:r>
                      <a:r>
                        <a:rPr sz="1100" spc="-5" dirty="0">
                          <a:latin typeface="Arial"/>
                          <a:cs typeface="Arial"/>
                        </a:rPr>
                        <a:t>la </a:t>
                      </a:r>
                      <a:r>
                        <a:rPr sz="1100" dirty="0">
                          <a:latin typeface="Arial"/>
                          <a:cs typeface="Arial"/>
                        </a:rPr>
                        <a:t>correspondiente causa</a:t>
                      </a:r>
                      <a:r>
                        <a:rPr sz="1100" spc="-50" dirty="0">
                          <a:latin typeface="Arial"/>
                          <a:cs typeface="Arial"/>
                        </a:rPr>
                        <a:t> </a:t>
                      </a:r>
                      <a:r>
                        <a:rPr sz="1100" spc="-10" dirty="0">
                          <a:latin typeface="Arial"/>
                          <a:cs typeface="Arial"/>
                        </a:rPr>
                        <a:t>raíz.</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10"/>
                  </a:ext>
                </a:extLst>
              </a:tr>
            </a:tbl>
          </a:graphicData>
        </a:graphic>
      </p:graphicFrame>
      <p:sp>
        <p:nvSpPr>
          <p:cNvPr id="3" name="object 3"/>
          <p:cNvSpPr/>
          <p:nvPr/>
        </p:nvSpPr>
        <p:spPr>
          <a:xfrm>
            <a:off x="8007032" y="780270"/>
            <a:ext cx="1119504" cy="42695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235695" y="1309103"/>
            <a:ext cx="221742" cy="23851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257667" y="1317752"/>
            <a:ext cx="179578" cy="19608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243316" y="1741919"/>
            <a:ext cx="203453" cy="23851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265921" y="1750822"/>
            <a:ext cx="160655" cy="19583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8235695" y="2116848"/>
            <a:ext cx="221742" cy="29640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257667" y="2125472"/>
            <a:ext cx="179578" cy="253999"/>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279892" y="2607551"/>
            <a:ext cx="150088" cy="238518"/>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8302497" y="2616200"/>
            <a:ext cx="107696" cy="195199"/>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8304276" y="3040367"/>
            <a:ext cx="84581" cy="238518"/>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8327770" y="3049904"/>
            <a:ext cx="39370" cy="194310"/>
          </a:xfrm>
          <a:custGeom>
            <a:avLst/>
            <a:gdLst/>
            <a:ahLst/>
            <a:cxnLst/>
            <a:rect l="l" t="t" r="r" b="b"/>
            <a:pathLst>
              <a:path w="39370" h="194310">
                <a:moveTo>
                  <a:pt x="23622" y="0"/>
                </a:moveTo>
                <a:lnTo>
                  <a:pt x="15875" y="0"/>
                </a:lnTo>
                <a:lnTo>
                  <a:pt x="12826" y="126"/>
                </a:lnTo>
                <a:lnTo>
                  <a:pt x="0" y="5206"/>
                </a:lnTo>
                <a:lnTo>
                  <a:pt x="0" y="189102"/>
                </a:lnTo>
                <a:lnTo>
                  <a:pt x="380" y="189992"/>
                </a:lnTo>
                <a:lnTo>
                  <a:pt x="1650" y="191515"/>
                </a:lnTo>
                <a:lnTo>
                  <a:pt x="2794" y="192277"/>
                </a:lnTo>
                <a:lnTo>
                  <a:pt x="4190" y="192658"/>
                </a:lnTo>
                <a:lnTo>
                  <a:pt x="5714" y="193167"/>
                </a:lnTo>
                <a:lnTo>
                  <a:pt x="7747" y="193547"/>
                </a:lnTo>
                <a:lnTo>
                  <a:pt x="10286" y="193928"/>
                </a:lnTo>
                <a:lnTo>
                  <a:pt x="12826" y="194182"/>
                </a:lnTo>
                <a:lnTo>
                  <a:pt x="15875" y="194309"/>
                </a:lnTo>
                <a:lnTo>
                  <a:pt x="23622" y="194309"/>
                </a:lnTo>
                <a:lnTo>
                  <a:pt x="35178" y="192658"/>
                </a:lnTo>
                <a:lnTo>
                  <a:pt x="36702" y="192277"/>
                </a:lnTo>
                <a:lnTo>
                  <a:pt x="37719" y="191515"/>
                </a:lnTo>
                <a:lnTo>
                  <a:pt x="38988" y="189992"/>
                </a:lnTo>
                <a:lnTo>
                  <a:pt x="39370" y="189102"/>
                </a:lnTo>
                <a:lnTo>
                  <a:pt x="39370" y="5206"/>
                </a:lnTo>
                <a:lnTo>
                  <a:pt x="26797" y="126"/>
                </a:lnTo>
                <a:lnTo>
                  <a:pt x="23622" y="0"/>
                </a:lnTo>
                <a:close/>
              </a:path>
            </a:pathLst>
          </a:custGeom>
          <a:solidFill>
            <a:srgbClr val="FFFFFF"/>
          </a:solidFill>
        </p:spPr>
        <p:txBody>
          <a:bodyPr wrap="square" lIns="0" tIns="0" rIns="0" bIns="0" rtlCol="0"/>
          <a:lstStyle/>
          <a:p>
            <a:endParaRPr/>
          </a:p>
        </p:txBody>
      </p:sp>
      <p:sp>
        <p:nvSpPr>
          <p:cNvPr id="14" name="object 14"/>
          <p:cNvSpPr/>
          <p:nvPr/>
        </p:nvSpPr>
        <p:spPr>
          <a:xfrm>
            <a:off x="8327770" y="3049904"/>
            <a:ext cx="39370" cy="194310"/>
          </a:xfrm>
          <a:custGeom>
            <a:avLst/>
            <a:gdLst/>
            <a:ahLst/>
            <a:cxnLst/>
            <a:rect l="l" t="t" r="r" b="b"/>
            <a:pathLst>
              <a:path w="39370" h="194310">
                <a:moveTo>
                  <a:pt x="19684" y="0"/>
                </a:moveTo>
                <a:lnTo>
                  <a:pt x="23622" y="0"/>
                </a:lnTo>
                <a:lnTo>
                  <a:pt x="26797" y="126"/>
                </a:lnTo>
                <a:lnTo>
                  <a:pt x="29209" y="381"/>
                </a:lnTo>
                <a:lnTo>
                  <a:pt x="31750" y="762"/>
                </a:lnTo>
                <a:lnTo>
                  <a:pt x="33654" y="1143"/>
                </a:lnTo>
                <a:lnTo>
                  <a:pt x="35178" y="1650"/>
                </a:lnTo>
                <a:lnTo>
                  <a:pt x="36702" y="2158"/>
                </a:lnTo>
                <a:lnTo>
                  <a:pt x="37719" y="2793"/>
                </a:lnTo>
                <a:lnTo>
                  <a:pt x="38353" y="3556"/>
                </a:lnTo>
                <a:lnTo>
                  <a:pt x="38988" y="4318"/>
                </a:lnTo>
                <a:lnTo>
                  <a:pt x="39370" y="5206"/>
                </a:lnTo>
                <a:lnTo>
                  <a:pt x="39370" y="6222"/>
                </a:lnTo>
                <a:lnTo>
                  <a:pt x="39370" y="188087"/>
                </a:lnTo>
                <a:lnTo>
                  <a:pt x="39370" y="189102"/>
                </a:lnTo>
                <a:lnTo>
                  <a:pt x="38988" y="189992"/>
                </a:lnTo>
                <a:lnTo>
                  <a:pt x="38353" y="190753"/>
                </a:lnTo>
                <a:lnTo>
                  <a:pt x="37719" y="191515"/>
                </a:lnTo>
                <a:lnTo>
                  <a:pt x="36702" y="192277"/>
                </a:lnTo>
                <a:lnTo>
                  <a:pt x="35178" y="192658"/>
                </a:lnTo>
                <a:lnTo>
                  <a:pt x="33654" y="193167"/>
                </a:lnTo>
                <a:lnTo>
                  <a:pt x="31750" y="193547"/>
                </a:lnTo>
                <a:lnTo>
                  <a:pt x="29209" y="193928"/>
                </a:lnTo>
                <a:lnTo>
                  <a:pt x="26797" y="194182"/>
                </a:lnTo>
                <a:lnTo>
                  <a:pt x="23622" y="194309"/>
                </a:lnTo>
                <a:lnTo>
                  <a:pt x="19684" y="194309"/>
                </a:lnTo>
                <a:lnTo>
                  <a:pt x="15875" y="194309"/>
                </a:lnTo>
                <a:lnTo>
                  <a:pt x="4190" y="192658"/>
                </a:lnTo>
                <a:lnTo>
                  <a:pt x="2794" y="192277"/>
                </a:lnTo>
                <a:lnTo>
                  <a:pt x="1650" y="191515"/>
                </a:lnTo>
                <a:lnTo>
                  <a:pt x="1015" y="190753"/>
                </a:lnTo>
                <a:lnTo>
                  <a:pt x="380" y="189992"/>
                </a:lnTo>
                <a:lnTo>
                  <a:pt x="0" y="189102"/>
                </a:lnTo>
                <a:lnTo>
                  <a:pt x="0" y="188087"/>
                </a:lnTo>
                <a:lnTo>
                  <a:pt x="0" y="6222"/>
                </a:lnTo>
                <a:lnTo>
                  <a:pt x="0" y="5206"/>
                </a:lnTo>
                <a:lnTo>
                  <a:pt x="380" y="4318"/>
                </a:lnTo>
                <a:lnTo>
                  <a:pt x="1015" y="3556"/>
                </a:lnTo>
                <a:lnTo>
                  <a:pt x="1650" y="2793"/>
                </a:lnTo>
                <a:lnTo>
                  <a:pt x="2794" y="2158"/>
                </a:lnTo>
                <a:lnTo>
                  <a:pt x="4318" y="1650"/>
                </a:lnTo>
                <a:lnTo>
                  <a:pt x="5842" y="1143"/>
                </a:lnTo>
                <a:lnTo>
                  <a:pt x="7874" y="762"/>
                </a:lnTo>
                <a:lnTo>
                  <a:pt x="10286" y="381"/>
                </a:lnTo>
                <a:lnTo>
                  <a:pt x="12826" y="126"/>
                </a:lnTo>
                <a:lnTo>
                  <a:pt x="15875" y="0"/>
                </a:lnTo>
                <a:lnTo>
                  <a:pt x="19684" y="0"/>
                </a:lnTo>
                <a:close/>
              </a:path>
            </a:pathLst>
          </a:custGeom>
          <a:ln w="3175">
            <a:solidFill>
              <a:srgbClr val="000000"/>
            </a:solidFill>
          </a:ln>
        </p:spPr>
        <p:txBody>
          <a:bodyPr wrap="square" lIns="0" tIns="0" rIns="0" bIns="0" rtlCol="0"/>
          <a:lstStyle/>
          <a:p>
            <a:endParaRPr/>
          </a:p>
        </p:txBody>
      </p:sp>
      <p:sp>
        <p:nvSpPr>
          <p:cNvPr id="15" name="object 15"/>
          <p:cNvSpPr/>
          <p:nvPr/>
        </p:nvSpPr>
        <p:spPr>
          <a:xfrm>
            <a:off x="8260080" y="3470147"/>
            <a:ext cx="171450" cy="244601"/>
          </a:xfrm>
          <a:prstGeom prst="rect">
            <a:avLst/>
          </a:prstGeom>
          <a:blipFill>
            <a:blip r:embed="rId12" cstate="print"/>
            <a:stretch>
              <a:fillRect/>
            </a:stretch>
          </a:blipFill>
        </p:spPr>
        <p:txBody>
          <a:bodyPr wrap="square" lIns="0" tIns="0" rIns="0" bIns="0" rtlCol="0"/>
          <a:lstStyle/>
          <a:p>
            <a:endParaRPr/>
          </a:p>
        </p:txBody>
      </p:sp>
      <p:sp>
        <p:nvSpPr>
          <p:cNvPr id="16" name="object 16"/>
          <p:cNvSpPr/>
          <p:nvPr/>
        </p:nvSpPr>
        <p:spPr>
          <a:xfrm>
            <a:off x="8283320" y="3479291"/>
            <a:ext cx="127508" cy="201167"/>
          </a:xfrm>
          <a:prstGeom prst="rect">
            <a:avLst/>
          </a:prstGeom>
          <a:blipFill>
            <a:blip r:embed="rId13" cstate="print"/>
            <a:stretch>
              <a:fillRect/>
            </a:stretch>
          </a:blipFill>
        </p:spPr>
        <p:txBody>
          <a:bodyPr wrap="square" lIns="0" tIns="0" rIns="0" bIns="0" rtlCol="0"/>
          <a:lstStyle/>
          <a:p>
            <a:endParaRPr/>
          </a:p>
        </p:txBody>
      </p:sp>
      <p:sp>
        <p:nvSpPr>
          <p:cNvPr id="17" name="object 17"/>
          <p:cNvSpPr/>
          <p:nvPr/>
        </p:nvSpPr>
        <p:spPr>
          <a:xfrm>
            <a:off x="8304276" y="3907535"/>
            <a:ext cx="84581" cy="238518"/>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8327770" y="3917048"/>
            <a:ext cx="39370" cy="194945"/>
          </a:xfrm>
          <a:custGeom>
            <a:avLst/>
            <a:gdLst/>
            <a:ahLst/>
            <a:cxnLst/>
            <a:rect l="l" t="t" r="r" b="b"/>
            <a:pathLst>
              <a:path w="39370" h="194945">
                <a:moveTo>
                  <a:pt x="23622" y="0"/>
                </a:moveTo>
                <a:lnTo>
                  <a:pt x="15875" y="0"/>
                </a:lnTo>
                <a:lnTo>
                  <a:pt x="12826" y="139"/>
                </a:lnTo>
                <a:lnTo>
                  <a:pt x="0" y="5257"/>
                </a:lnTo>
                <a:lnTo>
                  <a:pt x="0" y="189103"/>
                </a:lnTo>
                <a:lnTo>
                  <a:pt x="15875" y="194360"/>
                </a:lnTo>
                <a:lnTo>
                  <a:pt x="23622" y="194360"/>
                </a:lnTo>
                <a:lnTo>
                  <a:pt x="26797" y="194221"/>
                </a:lnTo>
                <a:lnTo>
                  <a:pt x="29209" y="193916"/>
                </a:lnTo>
                <a:lnTo>
                  <a:pt x="31750" y="193624"/>
                </a:lnTo>
                <a:lnTo>
                  <a:pt x="39370" y="189103"/>
                </a:lnTo>
                <a:lnTo>
                  <a:pt x="39370" y="5257"/>
                </a:lnTo>
                <a:lnTo>
                  <a:pt x="29209" y="444"/>
                </a:lnTo>
                <a:lnTo>
                  <a:pt x="26797" y="139"/>
                </a:lnTo>
                <a:lnTo>
                  <a:pt x="23622" y="0"/>
                </a:lnTo>
                <a:close/>
              </a:path>
            </a:pathLst>
          </a:custGeom>
          <a:solidFill>
            <a:srgbClr val="FFFFFF"/>
          </a:solidFill>
        </p:spPr>
        <p:txBody>
          <a:bodyPr wrap="square" lIns="0" tIns="0" rIns="0" bIns="0" rtlCol="0"/>
          <a:lstStyle/>
          <a:p>
            <a:endParaRPr/>
          </a:p>
        </p:txBody>
      </p:sp>
      <p:sp>
        <p:nvSpPr>
          <p:cNvPr id="19" name="object 19"/>
          <p:cNvSpPr/>
          <p:nvPr/>
        </p:nvSpPr>
        <p:spPr>
          <a:xfrm>
            <a:off x="8327770" y="3917048"/>
            <a:ext cx="39370" cy="194945"/>
          </a:xfrm>
          <a:custGeom>
            <a:avLst/>
            <a:gdLst/>
            <a:ahLst/>
            <a:cxnLst/>
            <a:rect l="l" t="t" r="r" b="b"/>
            <a:pathLst>
              <a:path w="39370" h="194945">
                <a:moveTo>
                  <a:pt x="19684" y="0"/>
                </a:moveTo>
                <a:lnTo>
                  <a:pt x="23622" y="0"/>
                </a:lnTo>
                <a:lnTo>
                  <a:pt x="26797" y="139"/>
                </a:lnTo>
                <a:lnTo>
                  <a:pt x="29209" y="444"/>
                </a:lnTo>
                <a:lnTo>
                  <a:pt x="31750" y="736"/>
                </a:lnTo>
                <a:lnTo>
                  <a:pt x="33654" y="1143"/>
                </a:lnTo>
                <a:lnTo>
                  <a:pt x="35178" y="1638"/>
                </a:lnTo>
                <a:lnTo>
                  <a:pt x="36702" y="2133"/>
                </a:lnTo>
                <a:lnTo>
                  <a:pt x="37719" y="2768"/>
                </a:lnTo>
                <a:lnTo>
                  <a:pt x="38353" y="3568"/>
                </a:lnTo>
                <a:lnTo>
                  <a:pt x="38988" y="4356"/>
                </a:lnTo>
                <a:lnTo>
                  <a:pt x="39370" y="5257"/>
                </a:lnTo>
                <a:lnTo>
                  <a:pt x="39370" y="6248"/>
                </a:lnTo>
                <a:lnTo>
                  <a:pt x="39370" y="188112"/>
                </a:lnTo>
                <a:lnTo>
                  <a:pt x="39370" y="189103"/>
                </a:lnTo>
                <a:lnTo>
                  <a:pt x="38988" y="190004"/>
                </a:lnTo>
                <a:lnTo>
                  <a:pt x="38353" y="190792"/>
                </a:lnTo>
                <a:lnTo>
                  <a:pt x="37719" y="191592"/>
                </a:lnTo>
                <a:lnTo>
                  <a:pt x="36702" y="192227"/>
                </a:lnTo>
                <a:lnTo>
                  <a:pt x="35178" y="192722"/>
                </a:lnTo>
                <a:lnTo>
                  <a:pt x="33654" y="193230"/>
                </a:lnTo>
                <a:lnTo>
                  <a:pt x="31750" y="193624"/>
                </a:lnTo>
                <a:lnTo>
                  <a:pt x="29209" y="193916"/>
                </a:lnTo>
                <a:lnTo>
                  <a:pt x="26797" y="194221"/>
                </a:lnTo>
                <a:lnTo>
                  <a:pt x="23622" y="194360"/>
                </a:lnTo>
                <a:lnTo>
                  <a:pt x="19684" y="194360"/>
                </a:lnTo>
                <a:lnTo>
                  <a:pt x="15875" y="194360"/>
                </a:lnTo>
                <a:lnTo>
                  <a:pt x="12826" y="194221"/>
                </a:lnTo>
                <a:lnTo>
                  <a:pt x="10286" y="193916"/>
                </a:lnTo>
                <a:lnTo>
                  <a:pt x="7747" y="193624"/>
                </a:lnTo>
                <a:lnTo>
                  <a:pt x="1015" y="190792"/>
                </a:lnTo>
                <a:lnTo>
                  <a:pt x="380" y="190004"/>
                </a:lnTo>
                <a:lnTo>
                  <a:pt x="0" y="189103"/>
                </a:lnTo>
                <a:lnTo>
                  <a:pt x="0" y="188112"/>
                </a:lnTo>
                <a:lnTo>
                  <a:pt x="0" y="6248"/>
                </a:lnTo>
                <a:lnTo>
                  <a:pt x="0" y="5257"/>
                </a:lnTo>
                <a:lnTo>
                  <a:pt x="380" y="4356"/>
                </a:lnTo>
                <a:lnTo>
                  <a:pt x="1015" y="3568"/>
                </a:lnTo>
                <a:lnTo>
                  <a:pt x="1650" y="2768"/>
                </a:lnTo>
                <a:lnTo>
                  <a:pt x="2794" y="2133"/>
                </a:lnTo>
                <a:lnTo>
                  <a:pt x="4318" y="1638"/>
                </a:lnTo>
                <a:lnTo>
                  <a:pt x="5842" y="1143"/>
                </a:lnTo>
                <a:lnTo>
                  <a:pt x="7874" y="736"/>
                </a:lnTo>
                <a:lnTo>
                  <a:pt x="10286" y="444"/>
                </a:lnTo>
                <a:lnTo>
                  <a:pt x="12826" y="139"/>
                </a:lnTo>
                <a:lnTo>
                  <a:pt x="15875" y="0"/>
                </a:lnTo>
                <a:lnTo>
                  <a:pt x="19684" y="0"/>
                </a:lnTo>
                <a:close/>
              </a:path>
            </a:pathLst>
          </a:custGeom>
          <a:ln w="3175">
            <a:solidFill>
              <a:srgbClr val="000000"/>
            </a:solidFill>
          </a:ln>
        </p:spPr>
        <p:txBody>
          <a:bodyPr wrap="square" lIns="0" tIns="0" rIns="0" bIns="0" rtlCol="0"/>
          <a:lstStyle/>
          <a:p>
            <a:endParaRPr/>
          </a:p>
        </p:txBody>
      </p:sp>
      <p:sp>
        <p:nvSpPr>
          <p:cNvPr id="20" name="object 20"/>
          <p:cNvSpPr/>
          <p:nvPr/>
        </p:nvSpPr>
        <p:spPr>
          <a:xfrm>
            <a:off x="8260080" y="4337303"/>
            <a:ext cx="171450" cy="244602"/>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8283320" y="4346447"/>
            <a:ext cx="127508" cy="201206"/>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8738616" y="1310627"/>
            <a:ext cx="84581" cy="238518"/>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8762110" y="1320164"/>
            <a:ext cx="39370" cy="194310"/>
          </a:xfrm>
          <a:custGeom>
            <a:avLst/>
            <a:gdLst/>
            <a:ahLst/>
            <a:cxnLst/>
            <a:rect l="l" t="t" r="r" b="b"/>
            <a:pathLst>
              <a:path w="39370" h="194309">
                <a:moveTo>
                  <a:pt x="23622" y="0"/>
                </a:moveTo>
                <a:lnTo>
                  <a:pt x="15875" y="0"/>
                </a:lnTo>
                <a:lnTo>
                  <a:pt x="12827" y="126"/>
                </a:lnTo>
                <a:lnTo>
                  <a:pt x="0" y="5207"/>
                </a:lnTo>
                <a:lnTo>
                  <a:pt x="0" y="189102"/>
                </a:lnTo>
                <a:lnTo>
                  <a:pt x="381" y="189992"/>
                </a:lnTo>
                <a:lnTo>
                  <a:pt x="1650" y="191515"/>
                </a:lnTo>
                <a:lnTo>
                  <a:pt x="2794" y="192277"/>
                </a:lnTo>
                <a:lnTo>
                  <a:pt x="4191" y="192659"/>
                </a:lnTo>
                <a:lnTo>
                  <a:pt x="5715" y="193167"/>
                </a:lnTo>
                <a:lnTo>
                  <a:pt x="7747" y="193548"/>
                </a:lnTo>
                <a:lnTo>
                  <a:pt x="10287" y="193929"/>
                </a:lnTo>
                <a:lnTo>
                  <a:pt x="12827" y="194183"/>
                </a:lnTo>
                <a:lnTo>
                  <a:pt x="15875" y="194310"/>
                </a:lnTo>
                <a:lnTo>
                  <a:pt x="23622" y="194310"/>
                </a:lnTo>
                <a:lnTo>
                  <a:pt x="35179" y="192659"/>
                </a:lnTo>
                <a:lnTo>
                  <a:pt x="36703" y="192277"/>
                </a:lnTo>
                <a:lnTo>
                  <a:pt x="37719" y="191515"/>
                </a:lnTo>
                <a:lnTo>
                  <a:pt x="38989" y="189992"/>
                </a:lnTo>
                <a:lnTo>
                  <a:pt x="39370" y="189102"/>
                </a:lnTo>
                <a:lnTo>
                  <a:pt x="39370" y="5207"/>
                </a:lnTo>
                <a:lnTo>
                  <a:pt x="26797" y="126"/>
                </a:lnTo>
                <a:lnTo>
                  <a:pt x="23622" y="0"/>
                </a:lnTo>
                <a:close/>
              </a:path>
            </a:pathLst>
          </a:custGeom>
          <a:solidFill>
            <a:srgbClr val="FFFFFF"/>
          </a:solidFill>
        </p:spPr>
        <p:txBody>
          <a:bodyPr wrap="square" lIns="0" tIns="0" rIns="0" bIns="0" rtlCol="0"/>
          <a:lstStyle/>
          <a:p>
            <a:endParaRPr/>
          </a:p>
        </p:txBody>
      </p:sp>
      <p:sp>
        <p:nvSpPr>
          <p:cNvPr id="24" name="object 24"/>
          <p:cNvSpPr/>
          <p:nvPr/>
        </p:nvSpPr>
        <p:spPr>
          <a:xfrm>
            <a:off x="8762110" y="1320164"/>
            <a:ext cx="39370" cy="194310"/>
          </a:xfrm>
          <a:custGeom>
            <a:avLst/>
            <a:gdLst/>
            <a:ahLst/>
            <a:cxnLst/>
            <a:rect l="l" t="t" r="r" b="b"/>
            <a:pathLst>
              <a:path w="39370" h="194309">
                <a:moveTo>
                  <a:pt x="19685" y="0"/>
                </a:moveTo>
                <a:lnTo>
                  <a:pt x="23622" y="0"/>
                </a:lnTo>
                <a:lnTo>
                  <a:pt x="26797" y="126"/>
                </a:lnTo>
                <a:lnTo>
                  <a:pt x="39370" y="5207"/>
                </a:lnTo>
                <a:lnTo>
                  <a:pt x="39370" y="6223"/>
                </a:lnTo>
                <a:lnTo>
                  <a:pt x="39370" y="188087"/>
                </a:lnTo>
                <a:lnTo>
                  <a:pt x="39370" y="189102"/>
                </a:lnTo>
                <a:lnTo>
                  <a:pt x="38989" y="189992"/>
                </a:lnTo>
                <a:lnTo>
                  <a:pt x="38354" y="190754"/>
                </a:lnTo>
                <a:lnTo>
                  <a:pt x="37719" y="191515"/>
                </a:lnTo>
                <a:lnTo>
                  <a:pt x="36703" y="192277"/>
                </a:lnTo>
                <a:lnTo>
                  <a:pt x="35179" y="192659"/>
                </a:lnTo>
                <a:lnTo>
                  <a:pt x="33655" y="193167"/>
                </a:lnTo>
                <a:lnTo>
                  <a:pt x="31750" y="193548"/>
                </a:lnTo>
                <a:lnTo>
                  <a:pt x="29210" y="193929"/>
                </a:lnTo>
                <a:lnTo>
                  <a:pt x="26797" y="194183"/>
                </a:lnTo>
                <a:lnTo>
                  <a:pt x="23622" y="194310"/>
                </a:lnTo>
                <a:lnTo>
                  <a:pt x="19685" y="194310"/>
                </a:lnTo>
                <a:lnTo>
                  <a:pt x="15875" y="194310"/>
                </a:lnTo>
                <a:lnTo>
                  <a:pt x="4191" y="192659"/>
                </a:lnTo>
                <a:lnTo>
                  <a:pt x="2794" y="192277"/>
                </a:lnTo>
                <a:lnTo>
                  <a:pt x="1650" y="191515"/>
                </a:lnTo>
                <a:lnTo>
                  <a:pt x="1016" y="190754"/>
                </a:lnTo>
                <a:lnTo>
                  <a:pt x="381" y="189992"/>
                </a:lnTo>
                <a:lnTo>
                  <a:pt x="0" y="189102"/>
                </a:lnTo>
                <a:lnTo>
                  <a:pt x="0" y="188087"/>
                </a:lnTo>
                <a:lnTo>
                  <a:pt x="0" y="6223"/>
                </a:lnTo>
                <a:lnTo>
                  <a:pt x="0" y="5207"/>
                </a:lnTo>
                <a:lnTo>
                  <a:pt x="381" y="4318"/>
                </a:lnTo>
                <a:lnTo>
                  <a:pt x="1016" y="3556"/>
                </a:lnTo>
                <a:lnTo>
                  <a:pt x="1650" y="2794"/>
                </a:lnTo>
                <a:lnTo>
                  <a:pt x="15875" y="0"/>
                </a:lnTo>
                <a:lnTo>
                  <a:pt x="19685" y="0"/>
                </a:lnTo>
                <a:close/>
              </a:path>
            </a:pathLst>
          </a:custGeom>
          <a:ln w="3175">
            <a:solidFill>
              <a:srgbClr val="000000"/>
            </a:solidFill>
          </a:ln>
        </p:spPr>
        <p:txBody>
          <a:bodyPr wrap="square" lIns="0" tIns="0" rIns="0" bIns="0" rtlCol="0"/>
          <a:lstStyle/>
          <a:p>
            <a:endParaRPr/>
          </a:p>
        </p:txBody>
      </p:sp>
      <p:sp>
        <p:nvSpPr>
          <p:cNvPr id="25" name="object 25"/>
          <p:cNvSpPr/>
          <p:nvPr/>
        </p:nvSpPr>
        <p:spPr>
          <a:xfrm>
            <a:off x="8677656" y="1743443"/>
            <a:ext cx="203453" cy="238518"/>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8700261" y="1752345"/>
            <a:ext cx="160655" cy="195833"/>
          </a:xfrm>
          <a:prstGeom prst="rect">
            <a:avLst/>
          </a:prstGeom>
          <a:blipFill>
            <a:blip r:embed="rId15" cstate="print"/>
            <a:stretch>
              <a:fillRect/>
            </a:stretch>
          </a:blipFill>
        </p:spPr>
        <p:txBody>
          <a:bodyPr wrap="square" lIns="0" tIns="0" rIns="0" bIns="0" rtlCol="0"/>
          <a:lstStyle/>
          <a:p>
            <a:endParaRPr/>
          </a:p>
        </p:txBody>
      </p:sp>
      <p:sp>
        <p:nvSpPr>
          <p:cNvPr id="27" name="object 27"/>
          <p:cNvSpPr/>
          <p:nvPr/>
        </p:nvSpPr>
        <p:spPr>
          <a:xfrm>
            <a:off x="8683752" y="2176259"/>
            <a:ext cx="192798" cy="238518"/>
          </a:xfrm>
          <a:prstGeom prst="rect">
            <a:avLst/>
          </a:prstGeom>
          <a:blipFill>
            <a:blip r:embed="rId16" cstate="print"/>
            <a:stretch>
              <a:fillRect/>
            </a:stretch>
          </a:blipFill>
        </p:spPr>
        <p:txBody>
          <a:bodyPr wrap="square" lIns="0" tIns="0" rIns="0" bIns="0" rtlCol="0"/>
          <a:lstStyle/>
          <a:p>
            <a:endParaRPr/>
          </a:p>
        </p:txBody>
      </p:sp>
      <p:sp>
        <p:nvSpPr>
          <p:cNvPr id="28" name="object 28"/>
          <p:cNvSpPr/>
          <p:nvPr/>
        </p:nvSpPr>
        <p:spPr>
          <a:xfrm>
            <a:off x="8706993" y="2185797"/>
            <a:ext cx="149098" cy="195198"/>
          </a:xfrm>
          <a:prstGeom prst="rect">
            <a:avLst/>
          </a:prstGeom>
          <a:blipFill>
            <a:blip r:embed="rId17" cstate="print"/>
            <a:stretch>
              <a:fillRect/>
            </a:stretch>
          </a:blipFill>
        </p:spPr>
        <p:txBody>
          <a:bodyPr wrap="square" lIns="0" tIns="0" rIns="0" bIns="0" rtlCol="0"/>
          <a:lstStyle/>
          <a:p>
            <a:endParaRPr/>
          </a:p>
        </p:txBody>
      </p:sp>
      <p:sp>
        <p:nvSpPr>
          <p:cNvPr id="29" name="object 29"/>
          <p:cNvSpPr/>
          <p:nvPr/>
        </p:nvSpPr>
        <p:spPr>
          <a:xfrm>
            <a:off x="8703564" y="2609075"/>
            <a:ext cx="159232" cy="238518"/>
          </a:xfrm>
          <a:prstGeom prst="rect">
            <a:avLst/>
          </a:prstGeom>
          <a:blipFill>
            <a:blip r:embed="rId18" cstate="print"/>
            <a:stretch>
              <a:fillRect/>
            </a:stretch>
          </a:blipFill>
        </p:spPr>
        <p:txBody>
          <a:bodyPr wrap="square" lIns="0" tIns="0" rIns="0" bIns="0" rtlCol="0"/>
          <a:lstStyle/>
          <a:p>
            <a:endParaRPr/>
          </a:p>
        </p:txBody>
      </p:sp>
      <p:sp>
        <p:nvSpPr>
          <p:cNvPr id="30" name="object 30"/>
          <p:cNvSpPr/>
          <p:nvPr/>
        </p:nvSpPr>
        <p:spPr>
          <a:xfrm>
            <a:off x="8726169" y="2618613"/>
            <a:ext cx="115951" cy="194309"/>
          </a:xfrm>
          <a:prstGeom prst="rect">
            <a:avLst/>
          </a:prstGeom>
          <a:blipFill>
            <a:blip r:embed="rId19" cstate="print"/>
            <a:stretch>
              <a:fillRect/>
            </a:stretch>
          </a:blipFill>
        </p:spPr>
        <p:txBody>
          <a:bodyPr wrap="square" lIns="0" tIns="0" rIns="0" bIns="0" rtlCol="0"/>
          <a:lstStyle/>
          <a:p>
            <a:endParaRPr/>
          </a:p>
        </p:txBody>
      </p:sp>
      <p:sp>
        <p:nvSpPr>
          <p:cNvPr id="31" name="object 31"/>
          <p:cNvSpPr/>
          <p:nvPr/>
        </p:nvSpPr>
        <p:spPr>
          <a:xfrm>
            <a:off x="8671559" y="3034283"/>
            <a:ext cx="209537" cy="244601"/>
          </a:xfrm>
          <a:prstGeom prst="rect">
            <a:avLst/>
          </a:prstGeom>
          <a:blipFill>
            <a:blip r:embed="rId20" cstate="print"/>
            <a:stretch>
              <a:fillRect/>
            </a:stretch>
          </a:blipFill>
        </p:spPr>
        <p:txBody>
          <a:bodyPr wrap="square" lIns="0" tIns="0" rIns="0" bIns="0" rtlCol="0"/>
          <a:lstStyle/>
          <a:p>
            <a:endParaRPr/>
          </a:p>
        </p:txBody>
      </p:sp>
      <p:sp>
        <p:nvSpPr>
          <p:cNvPr id="32" name="object 32"/>
          <p:cNvSpPr/>
          <p:nvPr/>
        </p:nvSpPr>
        <p:spPr>
          <a:xfrm>
            <a:off x="8694801" y="3043554"/>
            <a:ext cx="166370" cy="200913"/>
          </a:xfrm>
          <a:prstGeom prst="rect">
            <a:avLst/>
          </a:prstGeom>
          <a:blipFill>
            <a:blip r:embed="rId21" cstate="print"/>
            <a:stretch>
              <a:fillRect/>
            </a:stretch>
          </a:blipFill>
        </p:spPr>
        <p:txBody>
          <a:bodyPr wrap="square" lIns="0" tIns="0" rIns="0" bIns="0" rtlCol="0"/>
          <a:lstStyle/>
          <a:p>
            <a:endParaRPr/>
          </a:p>
        </p:txBody>
      </p:sp>
      <p:sp>
        <p:nvSpPr>
          <p:cNvPr id="33" name="object 33"/>
          <p:cNvSpPr/>
          <p:nvPr/>
        </p:nvSpPr>
        <p:spPr>
          <a:xfrm>
            <a:off x="8692895" y="3470135"/>
            <a:ext cx="188226" cy="238518"/>
          </a:xfrm>
          <a:prstGeom prst="rect">
            <a:avLst/>
          </a:prstGeom>
          <a:blipFill>
            <a:blip r:embed="rId22" cstate="print"/>
            <a:stretch>
              <a:fillRect/>
            </a:stretch>
          </a:blipFill>
        </p:spPr>
        <p:txBody>
          <a:bodyPr wrap="square" lIns="0" tIns="0" rIns="0" bIns="0" rtlCol="0"/>
          <a:lstStyle/>
          <a:p>
            <a:endParaRPr/>
          </a:p>
        </p:txBody>
      </p:sp>
      <p:sp>
        <p:nvSpPr>
          <p:cNvPr id="34" name="object 34"/>
          <p:cNvSpPr/>
          <p:nvPr/>
        </p:nvSpPr>
        <p:spPr>
          <a:xfrm>
            <a:off x="8715502" y="3479672"/>
            <a:ext cx="144653" cy="195198"/>
          </a:xfrm>
          <a:prstGeom prst="rect">
            <a:avLst/>
          </a:prstGeom>
          <a:blipFill>
            <a:blip r:embed="rId23" cstate="print"/>
            <a:stretch>
              <a:fillRect/>
            </a:stretch>
          </a:blipFill>
        </p:spPr>
        <p:txBody>
          <a:bodyPr wrap="square" lIns="0" tIns="0" rIns="0" bIns="0" rtlCol="0"/>
          <a:lstStyle/>
          <a:p>
            <a:endParaRPr/>
          </a:p>
        </p:txBody>
      </p:sp>
      <p:sp>
        <p:nvSpPr>
          <p:cNvPr id="35" name="object 35"/>
          <p:cNvSpPr/>
          <p:nvPr/>
        </p:nvSpPr>
        <p:spPr>
          <a:xfrm>
            <a:off x="8670035" y="3904488"/>
            <a:ext cx="221742" cy="238518"/>
          </a:xfrm>
          <a:prstGeom prst="rect">
            <a:avLst/>
          </a:prstGeom>
          <a:blipFill>
            <a:blip r:embed="rId3" cstate="print"/>
            <a:stretch>
              <a:fillRect/>
            </a:stretch>
          </a:blipFill>
        </p:spPr>
        <p:txBody>
          <a:bodyPr wrap="square" lIns="0" tIns="0" rIns="0" bIns="0" rtlCol="0"/>
          <a:lstStyle/>
          <a:p>
            <a:endParaRPr/>
          </a:p>
        </p:txBody>
      </p:sp>
      <p:sp>
        <p:nvSpPr>
          <p:cNvPr id="36" name="object 36"/>
          <p:cNvSpPr/>
          <p:nvPr/>
        </p:nvSpPr>
        <p:spPr>
          <a:xfrm>
            <a:off x="8692006" y="3913111"/>
            <a:ext cx="179578" cy="196138"/>
          </a:xfrm>
          <a:prstGeom prst="rect">
            <a:avLst/>
          </a:prstGeom>
          <a:blipFill>
            <a:blip r:embed="rId24" cstate="print"/>
            <a:stretch>
              <a:fillRect/>
            </a:stretch>
          </a:blipFill>
        </p:spPr>
        <p:txBody>
          <a:bodyPr wrap="square" lIns="0" tIns="0" rIns="0" bIns="0" rtlCol="0"/>
          <a:lstStyle/>
          <a:p>
            <a:endParaRPr/>
          </a:p>
        </p:txBody>
      </p:sp>
      <p:sp>
        <p:nvSpPr>
          <p:cNvPr id="37" name="object 37"/>
          <p:cNvSpPr/>
          <p:nvPr/>
        </p:nvSpPr>
        <p:spPr>
          <a:xfrm>
            <a:off x="8714231" y="4337303"/>
            <a:ext cx="150088" cy="238518"/>
          </a:xfrm>
          <a:prstGeom prst="rect">
            <a:avLst/>
          </a:prstGeom>
          <a:blipFill>
            <a:blip r:embed="rId9" cstate="print"/>
            <a:stretch>
              <a:fillRect/>
            </a:stretch>
          </a:blipFill>
        </p:spPr>
        <p:txBody>
          <a:bodyPr wrap="square" lIns="0" tIns="0" rIns="0" bIns="0" rtlCol="0"/>
          <a:lstStyle/>
          <a:p>
            <a:endParaRPr/>
          </a:p>
        </p:txBody>
      </p:sp>
      <p:sp>
        <p:nvSpPr>
          <p:cNvPr id="38" name="object 38"/>
          <p:cNvSpPr/>
          <p:nvPr/>
        </p:nvSpPr>
        <p:spPr>
          <a:xfrm>
            <a:off x="8736838" y="4345927"/>
            <a:ext cx="107696" cy="195249"/>
          </a:xfrm>
          <a:prstGeom prst="rect">
            <a:avLst/>
          </a:prstGeom>
          <a:blipFill>
            <a:blip r:embed="rId25"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07032" y="780270"/>
            <a:ext cx="1119504" cy="426952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235695" y="1309103"/>
            <a:ext cx="221742" cy="23851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257667" y="1317752"/>
            <a:ext cx="179578" cy="19608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243316" y="1741919"/>
            <a:ext cx="203453" cy="23851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265921" y="1750822"/>
            <a:ext cx="160655" cy="19583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235695" y="2116848"/>
            <a:ext cx="221742" cy="29640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257667" y="2125472"/>
            <a:ext cx="179578" cy="25399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279892" y="2607551"/>
            <a:ext cx="150088" cy="23851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302497" y="2616200"/>
            <a:ext cx="107696" cy="19519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8304276" y="3040367"/>
            <a:ext cx="84581" cy="238518"/>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8327770" y="3049904"/>
            <a:ext cx="39370" cy="194310"/>
          </a:xfrm>
          <a:custGeom>
            <a:avLst/>
            <a:gdLst/>
            <a:ahLst/>
            <a:cxnLst/>
            <a:rect l="l" t="t" r="r" b="b"/>
            <a:pathLst>
              <a:path w="39370" h="194310">
                <a:moveTo>
                  <a:pt x="23622" y="0"/>
                </a:moveTo>
                <a:lnTo>
                  <a:pt x="15875" y="0"/>
                </a:lnTo>
                <a:lnTo>
                  <a:pt x="12826" y="126"/>
                </a:lnTo>
                <a:lnTo>
                  <a:pt x="0" y="5206"/>
                </a:lnTo>
                <a:lnTo>
                  <a:pt x="0" y="189102"/>
                </a:lnTo>
                <a:lnTo>
                  <a:pt x="380" y="189992"/>
                </a:lnTo>
                <a:lnTo>
                  <a:pt x="1650" y="191515"/>
                </a:lnTo>
                <a:lnTo>
                  <a:pt x="2794" y="192277"/>
                </a:lnTo>
                <a:lnTo>
                  <a:pt x="4190" y="192658"/>
                </a:lnTo>
                <a:lnTo>
                  <a:pt x="5714" y="193167"/>
                </a:lnTo>
                <a:lnTo>
                  <a:pt x="7747" y="193547"/>
                </a:lnTo>
                <a:lnTo>
                  <a:pt x="10286" y="193928"/>
                </a:lnTo>
                <a:lnTo>
                  <a:pt x="12826" y="194182"/>
                </a:lnTo>
                <a:lnTo>
                  <a:pt x="15875" y="194309"/>
                </a:lnTo>
                <a:lnTo>
                  <a:pt x="23622" y="194309"/>
                </a:lnTo>
                <a:lnTo>
                  <a:pt x="35178" y="192658"/>
                </a:lnTo>
                <a:lnTo>
                  <a:pt x="36702" y="192277"/>
                </a:lnTo>
                <a:lnTo>
                  <a:pt x="37719" y="191515"/>
                </a:lnTo>
                <a:lnTo>
                  <a:pt x="38988" y="189992"/>
                </a:lnTo>
                <a:lnTo>
                  <a:pt x="39370" y="189102"/>
                </a:lnTo>
                <a:lnTo>
                  <a:pt x="39370" y="5206"/>
                </a:lnTo>
                <a:lnTo>
                  <a:pt x="26797" y="126"/>
                </a:lnTo>
                <a:lnTo>
                  <a:pt x="23622" y="0"/>
                </a:lnTo>
                <a:close/>
              </a:path>
            </a:pathLst>
          </a:custGeom>
          <a:solidFill>
            <a:srgbClr val="FFFFFF"/>
          </a:solidFill>
        </p:spPr>
        <p:txBody>
          <a:bodyPr wrap="square" lIns="0" tIns="0" rIns="0" bIns="0" rtlCol="0"/>
          <a:lstStyle/>
          <a:p>
            <a:endParaRPr/>
          </a:p>
        </p:txBody>
      </p:sp>
      <p:sp>
        <p:nvSpPr>
          <p:cNvPr id="13" name="object 13"/>
          <p:cNvSpPr/>
          <p:nvPr/>
        </p:nvSpPr>
        <p:spPr>
          <a:xfrm>
            <a:off x="8327770" y="3049904"/>
            <a:ext cx="39370" cy="194310"/>
          </a:xfrm>
          <a:custGeom>
            <a:avLst/>
            <a:gdLst/>
            <a:ahLst/>
            <a:cxnLst/>
            <a:rect l="l" t="t" r="r" b="b"/>
            <a:pathLst>
              <a:path w="39370" h="194310">
                <a:moveTo>
                  <a:pt x="19684" y="0"/>
                </a:moveTo>
                <a:lnTo>
                  <a:pt x="23622" y="0"/>
                </a:lnTo>
                <a:lnTo>
                  <a:pt x="26797" y="126"/>
                </a:lnTo>
                <a:lnTo>
                  <a:pt x="29209" y="381"/>
                </a:lnTo>
                <a:lnTo>
                  <a:pt x="31750" y="762"/>
                </a:lnTo>
                <a:lnTo>
                  <a:pt x="33654" y="1143"/>
                </a:lnTo>
                <a:lnTo>
                  <a:pt x="35178" y="1650"/>
                </a:lnTo>
                <a:lnTo>
                  <a:pt x="36702" y="2158"/>
                </a:lnTo>
                <a:lnTo>
                  <a:pt x="37719" y="2793"/>
                </a:lnTo>
                <a:lnTo>
                  <a:pt x="38353" y="3556"/>
                </a:lnTo>
                <a:lnTo>
                  <a:pt x="38988" y="4318"/>
                </a:lnTo>
                <a:lnTo>
                  <a:pt x="39370" y="5206"/>
                </a:lnTo>
                <a:lnTo>
                  <a:pt x="39370" y="6222"/>
                </a:lnTo>
                <a:lnTo>
                  <a:pt x="39370" y="188087"/>
                </a:lnTo>
                <a:lnTo>
                  <a:pt x="39370" y="189102"/>
                </a:lnTo>
                <a:lnTo>
                  <a:pt x="38988" y="189992"/>
                </a:lnTo>
                <a:lnTo>
                  <a:pt x="38353" y="190753"/>
                </a:lnTo>
                <a:lnTo>
                  <a:pt x="37719" y="191515"/>
                </a:lnTo>
                <a:lnTo>
                  <a:pt x="36702" y="192277"/>
                </a:lnTo>
                <a:lnTo>
                  <a:pt x="35178" y="192658"/>
                </a:lnTo>
                <a:lnTo>
                  <a:pt x="33654" y="193167"/>
                </a:lnTo>
                <a:lnTo>
                  <a:pt x="31750" y="193547"/>
                </a:lnTo>
                <a:lnTo>
                  <a:pt x="29209" y="193928"/>
                </a:lnTo>
                <a:lnTo>
                  <a:pt x="26797" y="194182"/>
                </a:lnTo>
                <a:lnTo>
                  <a:pt x="23622" y="194309"/>
                </a:lnTo>
                <a:lnTo>
                  <a:pt x="19684" y="194309"/>
                </a:lnTo>
                <a:lnTo>
                  <a:pt x="15875" y="194309"/>
                </a:lnTo>
                <a:lnTo>
                  <a:pt x="4190" y="192658"/>
                </a:lnTo>
                <a:lnTo>
                  <a:pt x="2794" y="192277"/>
                </a:lnTo>
                <a:lnTo>
                  <a:pt x="1650" y="191515"/>
                </a:lnTo>
                <a:lnTo>
                  <a:pt x="1015" y="190753"/>
                </a:lnTo>
                <a:lnTo>
                  <a:pt x="380" y="189992"/>
                </a:lnTo>
                <a:lnTo>
                  <a:pt x="0" y="189102"/>
                </a:lnTo>
                <a:lnTo>
                  <a:pt x="0" y="188087"/>
                </a:lnTo>
                <a:lnTo>
                  <a:pt x="0" y="6222"/>
                </a:lnTo>
                <a:lnTo>
                  <a:pt x="0" y="5206"/>
                </a:lnTo>
                <a:lnTo>
                  <a:pt x="380" y="4318"/>
                </a:lnTo>
                <a:lnTo>
                  <a:pt x="1015" y="3556"/>
                </a:lnTo>
                <a:lnTo>
                  <a:pt x="1650" y="2793"/>
                </a:lnTo>
                <a:lnTo>
                  <a:pt x="2794" y="2158"/>
                </a:lnTo>
                <a:lnTo>
                  <a:pt x="4318" y="1650"/>
                </a:lnTo>
                <a:lnTo>
                  <a:pt x="5842" y="1143"/>
                </a:lnTo>
                <a:lnTo>
                  <a:pt x="7874" y="762"/>
                </a:lnTo>
                <a:lnTo>
                  <a:pt x="10286" y="381"/>
                </a:lnTo>
                <a:lnTo>
                  <a:pt x="12826" y="126"/>
                </a:lnTo>
                <a:lnTo>
                  <a:pt x="15875" y="0"/>
                </a:lnTo>
                <a:lnTo>
                  <a:pt x="19684" y="0"/>
                </a:lnTo>
                <a:close/>
              </a:path>
            </a:pathLst>
          </a:custGeom>
          <a:ln w="3175">
            <a:solidFill>
              <a:srgbClr val="000000"/>
            </a:solidFill>
          </a:ln>
        </p:spPr>
        <p:txBody>
          <a:bodyPr wrap="square" lIns="0" tIns="0" rIns="0" bIns="0" rtlCol="0"/>
          <a:lstStyle/>
          <a:p>
            <a:endParaRPr/>
          </a:p>
        </p:txBody>
      </p:sp>
      <p:sp>
        <p:nvSpPr>
          <p:cNvPr id="14" name="object 14"/>
          <p:cNvSpPr/>
          <p:nvPr/>
        </p:nvSpPr>
        <p:spPr>
          <a:xfrm>
            <a:off x="8260080" y="3470147"/>
            <a:ext cx="171450" cy="244601"/>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8283320" y="3479291"/>
            <a:ext cx="127508" cy="201167"/>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8304276" y="3907535"/>
            <a:ext cx="84581" cy="238518"/>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8327770" y="3917048"/>
            <a:ext cx="39370" cy="194945"/>
          </a:xfrm>
          <a:custGeom>
            <a:avLst/>
            <a:gdLst/>
            <a:ahLst/>
            <a:cxnLst/>
            <a:rect l="l" t="t" r="r" b="b"/>
            <a:pathLst>
              <a:path w="39370" h="194945">
                <a:moveTo>
                  <a:pt x="23622" y="0"/>
                </a:moveTo>
                <a:lnTo>
                  <a:pt x="15875" y="0"/>
                </a:lnTo>
                <a:lnTo>
                  <a:pt x="12826" y="139"/>
                </a:lnTo>
                <a:lnTo>
                  <a:pt x="0" y="5257"/>
                </a:lnTo>
                <a:lnTo>
                  <a:pt x="0" y="189103"/>
                </a:lnTo>
                <a:lnTo>
                  <a:pt x="15875" y="194360"/>
                </a:lnTo>
                <a:lnTo>
                  <a:pt x="23622" y="194360"/>
                </a:lnTo>
                <a:lnTo>
                  <a:pt x="26797" y="194221"/>
                </a:lnTo>
                <a:lnTo>
                  <a:pt x="29209" y="193916"/>
                </a:lnTo>
                <a:lnTo>
                  <a:pt x="31750" y="193624"/>
                </a:lnTo>
                <a:lnTo>
                  <a:pt x="39370" y="189103"/>
                </a:lnTo>
                <a:lnTo>
                  <a:pt x="39370" y="5257"/>
                </a:lnTo>
                <a:lnTo>
                  <a:pt x="29209" y="444"/>
                </a:lnTo>
                <a:lnTo>
                  <a:pt x="26797" y="139"/>
                </a:lnTo>
                <a:lnTo>
                  <a:pt x="23622" y="0"/>
                </a:lnTo>
                <a:close/>
              </a:path>
            </a:pathLst>
          </a:custGeom>
          <a:solidFill>
            <a:srgbClr val="FFFFFF"/>
          </a:solidFill>
        </p:spPr>
        <p:txBody>
          <a:bodyPr wrap="square" lIns="0" tIns="0" rIns="0" bIns="0" rtlCol="0"/>
          <a:lstStyle/>
          <a:p>
            <a:endParaRPr/>
          </a:p>
        </p:txBody>
      </p:sp>
      <p:sp>
        <p:nvSpPr>
          <p:cNvPr id="18" name="object 18"/>
          <p:cNvSpPr/>
          <p:nvPr/>
        </p:nvSpPr>
        <p:spPr>
          <a:xfrm>
            <a:off x="8327770" y="3917048"/>
            <a:ext cx="39370" cy="194945"/>
          </a:xfrm>
          <a:custGeom>
            <a:avLst/>
            <a:gdLst/>
            <a:ahLst/>
            <a:cxnLst/>
            <a:rect l="l" t="t" r="r" b="b"/>
            <a:pathLst>
              <a:path w="39370" h="194945">
                <a:moveTo>
                  <a:pt x="19684" y="0"/>
                </a:moveTo>
                <a:lnTo>
                  <a:pt x="23622" y="0"/>
                </a:lnTo>
                <a:lnTo>
                  <a:pt x="26797" y="139"/>
                </a:lnTo>
                <a:lnTo>
                  <a:pt x="29209" y="444"/>
                </a:lnTo>
                <a:lnTo>
                  <a:pt x="31750" y="736"/>
                </a:lnTo>
                <a:lnTo>
                  <a:pt x="33654" y="1143"/>
                </a:lnTo>
                <a:lnTo>
                  <a:pt x="35178" y="1638"/>
                </a:lnTo>
                <a:lnTo>
                  <a:pt x="36702" y="2133"/>
                </a:lnTo>
                <a:lnTo>
                  <a:pt x="37719" y="2768"/>
                </a:lnTo>
                <a:lnTo>
                  <a:pt x="38353" y="3568"/>
                </a:lnTo>
                <a:lnTo>
                  <a:pt x="38988" y="4356"/>
                </a:lnTo>
                <a:lnTo>
                  <a:pt x="39370" y="5257"/>
                </a:lnTo>
                <a:lnTo>
                  <a:pt x="39370" y="6248"/>
                </a:lnTo>
                <a:lnTo>
                  <a:pt x="39370" y="188112"/>
                </a:lnTo>
                <a:lnTo>
                  <a:pt x="39370" y="189103"/>
                </a:lnTo>
                <a:lnTo>
                  <a:pt x="38988" y="190004"/>
                </a:lnTo>
                <a:lnTo>
                  <a:pt x="38353" y="190792"/>
                </a:lnTo>
                <a:lnTo>
                  <a:pt x="37719" y="191592"/>
                </a:lnTo>
                <a:lnTo>
                  <a:pt x="36702" y="192227"/>
                </a:lnTo>
                <a:lnTo>
                  <a:pt x="35178" y="192722"/>
                </a:lnTo>
                <a:lnTo>
                  <a:pt x="33654" y="193230"/>
                </a:lnTo>
                <a:lnTo>
                  <a:pt x="31750" y="193624"/>
                </a:lnTo>
                <a:lnTo>
                  <a:pt x="29209" y="193916"/>
                </a:lnTo>
                <a:lnTo>
                  <a:pt x="26797" y="194221"/>
                </a:lnTo>
                <a:lnTo>
                  <a:pt x="23622" y="194360"/>
                </a:lnTo>
                <a:lnTo>
                  <a:pt x="19684" y="194360"/>
                </a:lnTo>
                <a:lnTo>
                  <a:pt x="15875" y="194360"/>
                </a:lnTo>
                <a:lnTo>
                  <a:pt x="12826" y="194221"/>
                </a:lnTo>
                <a:lnTo>
                  <a:pt x="10286" y="193916"/>
                </a:lnTo>
                <a:lnTo>
                  <a:pt x="7747" y="193624"/>
                </a:lnTo>
                <a:lnTo>
                  <a:pt x="1015" y="190792"/>
                </a:lnTo>
                <a:lnTo>
                  <a:pt x="380" y="190004"/>
                </a:lnTo>
                <a:lnTo>
                  <a:pt x="0" y="189103"/>
                </a:lnTo>
                <a:lnTo>
                  <a:pt x="0" y="188112"/>
                </a:lnTo>
                <a:lnTo>
                  <a:pt x="0" y="6248"/>
                </a:lnTo>
                <a:lnTo>
                  <a:pt x="0" y="5257"/>
                </a:lnTo>
                <a:lnTo>
                  <a:pt x="380" y="4356"/>
                </a:lnTo>
                <a:lnTo>
                  <a:pt x="1015" y="3568"/>
                </a:lnTo>
                <a:lnTo>
                  <a:pt x="1650" y="2768"/>
                </a:lnTo>
                <a:lnTo>
                  <a:pt x="2794" y="2133"/>
                </a:lnTo>
                <a:lnTo>
                  <a:pt x="4318" y="1638"/>
                </a:lnTo>
                <a:lnTo>
                  <a:pt x="5842" y="1143"/>
                </a:lnTo>
                <a:lnTo>
                  <a:pt x="7874" y="736"/>
                </a:lnTo>
                <a:lnTo>
                  <a:pt x="10286" y="444"/>
                </a:lnTo>
                <a:lnTo>
                  <a:pt x="12826" y="139"/>
                </a:lnTo>
                <a:lnTo>
                  <a:pt x="15875" y="0"/>
                </a:lnTo>
                <a:lnTo>
                  <a:pt x="19684" y="0"/>
                </a:lnTo>
                <a:close/>
              </a:path>
            </a:pathLst>
          </a:custGeom>
          <a:ln w="3175">
            <a:solidFill>
              <a:srgbClr val="000000"/>
            </a:solidFill>
          </a:ln>
        </p:spPr>
        <p:txBody>
          <a:bodyPr wrap="square" lIns="0" tIns="0" rIns="0" bIns="0" rtlCol="0"/>
          <a:lstStyle/>
          <a:p>
            <a:endParaRPr/>
          </a:p>
        </p:txBody>
      </p:sp>
      <p:sp>
        <p:nvSpPr>
          <p:cNvPr id="19" name="object 19"/>
          <p:cNvSpPr/>
          <p:nvPr/>
        </p:nvSpPr>
        <p:spPr>
          <a:xfrm>
            <a:off x="8260080" y="4337303"/>
            <a:ext cx="171450" cy="244602"/>
          </a:xfrm>
          <a:prstGeom prst="rect">
            <a:avLst/>
          </a:prstGeom>
          <a:blipFill>
            <a:blip r:embed="rId12" cstate="print"/>
            <a:stretch>
              <a:fillRect/>
            </a:stretch>
          </a:blipFill>
        </p:spPr>
        <p:txBody>
          <a:bodyPr wrap="square" lIns="0" tIns="0" rIns="0" bIns="0" rtlCol="0"/>
          <a:lstStyle/>
          <a:p>
            <a:endParaRPr/>
          </a:p>
        </p:txBody>
      </p:sp>
      <p:sp>
        <p:nvSpPr>
          <p:cNvPr id="20" name="object 20"/>
          <p:cNvSpPr/>
          <p:nvPr/>
        </p:nvSpPr>
        <p:spPr>
          <a:xfrm>
            <a:off x="8283320" y="4346447"/>
            <a:ext cx="127508" cy="201206"/>
          </a:xfrm>
          <a:prstGeom prst="rect">
            <a:avLst/>
          </a:prstGeom>
          <a:blipFill>
            <a:blip r:embed="rId14" cstate="print"/>
            <a:stretch>
              <a:fillRect/>
            </a:stretch>
          </a:blipFill>
        </p:spPr>
        <p:txBody>
          <a:bodyPr wrap="square" lIns="0" tIns="0" rIns="0" bIns="0" rtlCol="0"/>
          <a:lstStyle/>
          <a:p>
            <a:endParaRPr/>
          </a:p>
        </p:txBody>
      </p:sp>
      <p:sp>
        <p:nvSpPr>
          <p:cNvPr id="21" name="object 21"/>
          <p:cNvSpPr/>
          <p:nvPr/>
        </p:nvSpPr>
        <p:spPr>
          <a:xfrm>
            <a:off x="8738616" y="1310627"/>
            <a:ext cx="84581" cy="238518"/>
          </a:xfrm>
          <a:prstGeom prst="rect">
            <a:avLst/>
          </a:prstGeom>
          <a:blipFill>
            <a:blip r:embed="rId11" cstate="print"/>
            <a:stretch>
              <a:fillRect/>
            </a:stretch>
          </a:blipFill>
        </p:spPr>
        <p:txBody>
          <a:bodyPr wrap="square" lIns="0" tIns="0" rIns="0" bIns="0" rtlCol="0"/>
          <a:lstStyle/>
          <a:p>
            <a:endParaRPr/>
          </a:p>
        </p:txBody>
      </p:sp>
      <p:sp>
        <p:nvSpPr>
          <p:cNvPr id="22" name="object 22"/>
          <p:cNvSpPr/>
          <p:nvPr/>
        </p:nvSpPr>
        <p:spPr>
          <a:xfrm>
            <a:off x="8762110" y="1320164"/>
            <a:ext cx="39370" cy="194310"/>
          </a:xfrm>
          <a:custGeom>
            <a:avLst/>
            <a:gdLst/>
            <a:ahLst/>
            <a:cxnLst/>
            <a:rect l="l" t="t" r="r" b="b"/>
            <a:pathLst>
              <a:path w="39370" h="194309">
                <a:moveTo>
                  <a:pt x="23622" y="0"/>
                </a:moveTo>
                <a:lnTo>
                  <a:pt x="15875" y="0"/>
                </a:lnTo>
                <a:lnTo>
                  <a:pt x="12827" y="126"/>
                </a:lnTo>
                <a:lnTo>
                  <a:pt x="0" y="5207"/>
                </a:lnTo>
                <a:lnTo>
                  <a:pt x="0" y="189102"/>
                </a:lnTo>
                <a:lnTo>
                  <a:pt x="381" y="189992"/>
                </a:lnTo>
                <a:lnTo>
                  <a:pt x="1650" y="191515"/>
                </a:lnTo>
                <a:lnTo>
                  <a:pt x="2794" y="192277"/>
                </a:lnTo>
                <a:lnTo>
                  <a:pt x="4191" y="192659"/>
                </a:lnTo>
                <a:lnTo>
                  <a:pt x="5715" y="193167"/>
                </a:lnTo>
                <a:lnTo>
                  <a:pt x="7747" y="193548"/>
                </a:lnTo>
                <a:lnTo>
                  <a:pt x="10287" y="193929"/>
                </a:lnTo>
                <a:lnTo>
                  <a:pt x="12827" y="194183"/>
                </a:lnTo>
                <a:lnTo>
                  <a:pt x="15875" y="194310"/>
                </a:lnTo>
                <a:lnTo>
                  <a:pt x="23622" y="194310"/>
                </a:lnTo>
                <a:lnTo>
                  <a:pt x="35179" y="192659"/>
                </a:lnTo>
                <a:lnTo>
                  <a:pt x="36703" y="192277"/>
                </a:lnTo>
                <a:lnTo>
                  <a:pt x="37719" y="191515"/>
                </a:lnTo>
                <a:lnTo>
                  <a:pt x="38989" y="189992"/>
                </a:lnTo>
                <a:lnTo>
                  <a:pt x="39370" y="189102"/>
                </a:lnTo>
                <a:lnTo>
                  <a:pt x="39370" y="5207"/>
                </a:lnTo>
                <a:lnTo>
                  <a:pt x="26797" y="126"/>
                </a:lnTo>
                <a:lnTo>
                  <a:pt x="23622" y="0"/>
                </a:lnTo>
                <a:close/>
              </a:path>
            </a:pathLst>
          </a:custGeom>
          <a:solidFill>
            <a:srgbClr val="FFFFFF"/>
          </a:solidFill>
        </p:spPr>
        <p:txBody>
          <a:bodyPr wrap="square" lIns="0" tIns="0" rIns="0" bIns="0" rtlCol="0"/>
          <a:lstStyle/>
          <a:p>
            <a:endParaRPr/>
          </a:p>
        </p:txBody>
      </p:sp>
      <p:sp>
        <p:nvSpPr>
          <p:cNvPr id="23" name="object 23"/>
          <p:cNvSpPr/>
          <p:nvPr/>
        </p:nvSpPr>
        <p:spPr>
          <a:xfrm>
            <a:off x="8762110" y="1320164"/>
            <a:ext cx="39370" cy="194310"/>
          </a:xfrm>
          <a:custGeom>
            <a:avLst/>
            <a:gdLst/>
            <a:ahLst/>
            <a:cxnLst/>
            <a:rect l="l" t="t" r="r" b="b"/>
            <a:pathLst>
              <a:path w="39370" h="194309">
                <a:moveTo>
                  <a:pt x="19685" y="0"/>
                </a:moveTo>
                <a:lnTo>
                  <a:pt x="23622" y="0"/>
                </a:lnTo>
                <a:lnTo>
                  <a:pt x="26797" y="126"/>
                </a:lnTo>
                <a:lnTo>
                  <a:pt x="39370" y="5207"/>
                </a:lnTo>
                <a:lnTo>
                  <a:pt x="39370" y="6223"/>
                </a:lnTo>
                <a:lnTo>
                  <a:pt x="39370" y="188087"/>
                </a:lnTo>
                <a:lnTo>
                  <a:pt x="39370" y="189102"/>
                </a:lnTo>
                <a:lnTo>
                  <a:pt x="38989" y="189992"/>
                </a:lnTo>
                <a:lnTo>
                  <a:pt x="38354" y="190754"/>
                </a:lnTo>
                <a:lnTo>
                  <a:pt x="37719" y="191515"/>
                </a:lnTo>
                <a:lnTo>
                  <a:pt x="36703" y="192277"/>
                </a:lnTo>
                <a:lnTo>
                  <a:pt x="35179" y="192659"/>
                </a:lnTo>
                <a:lnTo>
                  <a:pt x="33655" y="193167"/>
                </a:lnTo>
                <a:lnTo>
                  <a:pt x="31750" y="193548"/>
                </a:lnTo>
                <a:lnTo>
                  <a:pt x="29210" y="193929"/>
                </a:lnTo>
                <a:lnTo>
                  <a:pt x="26797" y="194183"/>
                </a:lnTo>
                <a:lnTo>
                  <a:pt x="23622" y="194310"/>
                </a:lnTo>
                <a:lnTo>
                  <a:pt x="19685" y="194310"/>
                </a:lnTo>
                <a:lnTo>
                  <a:pt x="15875" y="194310"/>
                </a:lnTo>
                <a:lnTo>
                  <a:pt x="4191" y="192659"/>
                </a:lnTo>
                <a:lnTo>
                  <a:pt x="2794" y="192277"/>
                </a:lnTo>
                <a:lnTo>
                  <a:pt x="1650" y="191515"/>
                </a:lnTo>
                <a:lnTo>
                  <a:pt x="1016" y="190754"/>
                </a:lnTo>
                <a:lnTo>
                  <a:pt x="381" y="189992"/>
                </a:lnTo>
                <a:lnTo>
                  <a:pt x="0" y="189102"/>
                </a:lnTo>
                <a:lnTo>
                  <a:pt x="0" y="188087"/>
                </a:lnTo>
                <a:lnTo>
                  <a:pt x="0" y="6223"/>
                </a:lnTo>
                <a:lnTo>
                  <a:pt x="0" y="5207"/>
                </a:lnTo>
                <a:lnTo>
                  <a:pt x="381" y="4318"/>
                </a:lnTo>
                <a:lnTo>
                  <a:pt x="1016" y="3556"/>
                </a:lnTo>
                <a:lnTo>
                  <a:pt x="1650" y="2794"/>
                </a:lnTo>
                <a:lnTo>
                  <a:pt x="15875" y="0"/>
                </a:lnTo>
                <a:lnTo>
                  <a:pt x="19685" y="0"/>
                </a:lnTo>
                <a:close/>
              </a:path>
            </a:pathLst>
          </a:custGeom>
          <a:ln w="3175">
            <a:solidFill>
              <a:srgbClr val="000000"/>
            </a:solidFill>
          </a:ln>
        </p:spPr>
        <p:txBody>
          <a:bodyPr wrap="square" lIns="0" tIns="0" rIns="0" bIns="0" rtlCol="0"/>
          <a:lstStyle/>
          <a:p>
            <a:endParaRPr/>
          </a:p>
        </p:txBody>
      </p:sp>
      <p:sp>
        <p:nvSpPr>
          <p:cNvPr id="24" name="object 24"/>
          <p:cNvSpPr/>
          <p:nvPr/>
        </p:nvSpPr>
        <p:spPr>
          <a:xfrm>
            <a:off x="8677656" y="1743443"/>
            <a:ext cx="203453" cy="238518"/>
          </a:xfrm>
          <a:prstGeom prst="rect">
            <a:avLst/>
          </a:prstGeom>
          <a:blipFill>
            <a:blip r:embed="rId5" cstate="print"/>
            <a:stretch>
              <a:fillRect/>
            </a:stretch>
          </a:blipFill>
        </p:spPr>
        <p:txBody>
          <a:bodyPr wrap="square" lIns="0" tIns="0" rIns="0" bIns="0" rtlCol="0"/>
          <a:lstStyle/>
          <a:p>
            <a:endParaRPr/>
          </a:p>
        </p:txBody>
      </p:sp>
      <p:sp>
        <p:nvSpPr>
          <p:cNvPr id="25" name="object 25"/>
          <p:cNvSpPr/>
          <p:nvPr/>
        </p:nvSpPr>
        <p:spPr>
          <a:xfrm>
            <a:off x="8700261" y="1752345"/>
            <a:ext cx="160655" cy="195833"/>
          </a:xfrm>
          <a:prstGeom prst="rect">
            <a:avLst/>
          </a:prstGeom>
          <a:blipFill>
            <a:blip r:embed="rId15" cstate="print"/>
            <a:stretch>
              <a:fillRect/>
            </a:stretch>
          </a:blipFill>
        </p:spPr>
        <p:txBody>
          <a:bodyPr wrap="square" lIns="0" tIns="0" rIns="0" bIns="0" rtlCol="0"/>
          <a:lstStyle/>
          <a:p>
            <a:endParaRPr/>
          </a:p>
        </p:txBody>
      </p:sp>
      <p:sp>
        <p:nvSpPr>
          <p:cNvPr id="26" name="object 26"/>
          <p:cNvSpPr/>
          <p:nvPr/>
        </p:nvSpPr>
        <p:spPr>
          <a:xfrm>
            <a:off x="8683752" y="2176259"/>
            <a:ext cx="192798" cy="238518"/>
          </a:xfrm>
          <a:prstGeom prst="rect">
            <a:avLst/>
          </a:prstGeom>
          <a:blipFill>
            <a:blip r:embed="rId16" cstate="print"/>
            <a:stretch>
              <a:fillRect/>
            </a:stretch>
          </a:blipFill>
        </p:spPr>
        <p:txBody>
          <a:bodyPr wrap="square" lIns="0" tIns="0" rIns="0" bIns="0" rtlCol="0"/>
          <a:lstStyle/>
          <a:p>
            <a:endParaRPr/>
          </a:p>
        </p:txBody>
      </p:sp>
      <p:sp>
        <p:nvSpPr>
          <p:cNvPr id="27" name="object 27"/>
          <p:cNvSpPr/>
          <p:nvPr/>
        </p:nvSpPr>
        <p:spPr>
          <a:xfrm>
            <a:off x="8706993" y="2185797"/>
            <a:ext cx="149098" cy="195198"/>
          </a:xfrm>
          <a:prstGeom prst="rect">
            <a:avLst/>
          </a:prstGeom>
          <a:blipFill>
            <a:blip r:embed="rId17" cstate="print"/>
            <a:stretch>
              <a:fillRect/>
            </a:stretch>
          </a:blipFill>
        </p:spPr>
        <p:txBody>
          <a:bodyPr wrap="square" lIns="0" tIns="0" rIns="0" bIns="0" rtlCol="0"/>
          <a:lstStyle/>
          <a:p>
            <a:endParaRPr/>
          </a:p>
        </p:txBody>
      </p:sp>
      <p:sp>
        <p:nvSpPr>
          <p:cNvPr id="28" name="object 28"/>
          <p:cNvSpPr/>
          <p:nvPr/>
        </p:nvSpPr>
        <p:spPr>
          <a:xfrm>
            <a:off x="8703564" y="2609075"/>
            <a:ext cx="159232" cy="238518"/>
          </a:xfrm>
          <a:prstGeom prst="rect">
            <a:avLst/>
          </a:prstGeom>
          <a:blipFill>
            <a:blip r:embed="rId18" cstate="print"/>
            <a:stretch>
              <a:fillRect/>
            </a:stretch>
          </a:blipFill>
        </p:spPr>
        <p:txBody>
          <a:bodyPr wrap="square" lIns="0" tIns="0" rIns="0" bIns="0" rtlCol="0"/>
          <a:lstStyle/>
          <a:p>
            <a:endParaRPr/>
          </a:p>
        </p:txBody>
      </p:sp>
      <p:sp>
        <p:nvSpPr>
          <p:cNvPr id="29" name="object 29"/>
          <p:cNvSpPr/>
          <p:nvPr/>
        </p:nvSpPr>
        <p:spPr>
          <a:xfrm>
            <a:off x="8726169" y="2618613"/>
            <a:ext cx="115951" cy="194309"/>
          </a:xfrm>
          <a:prstGeom prst="rect">
            <a:avLst/>
          </a:prstGeom>
          <a:blipFill>
            <a:blip r:embed="rId19" cstate="print"/>
            <a:stretch>
              <a:fillRect/>
            </a:stretch>
          </a:blipFill>
        </p:spPr>
        <p:txBody>
          <a:bodyPr wrap="square" lIns="0" tIns="0" rIns="0" bIns="0" rtlCol="0"/>
          <a:lstStyle/>
          <a:p>
            <a:endParaRPr/>
          </a:p>
        </p:txBody>
      </p:sp>
      <p:sp>
        <p:nvSpPr>
          <p:cNvPr id="30" name="object 30"/>
          <p:cNvSpPr/>
          <p:nvPr/>
        </p:nvSpPr>
        <p:spPr>
          <a:xfrm>
            <a:off x="8671559" y="3034283"/>
            <a:ext cx="209537" cy="244601"/>
          </a:xfrm>
          <a:prstGeom prst="rect">
            <a:avLst/>
          </a:prstGeom>
          <a:blipFill>
            <a:blip r:embed="rId20" cstate="print"/>
            <a:stretch>
              <a:fillRect/>
            </a:stretch>
          </a:blipFill>
        </p:spPr>
        <p:txBody>
          <a:bodyPr wrap="square" lIns="0" tIns="0" rIns="0" bIns="0" rtlCol="0"/>
          <a:lstStyle/>
          <a:p>
            <a:endParaRPr/>
          </a:p>
        </p:txBody>
      </p:sp>
      <p:sp>
        <p:nvSpPr>
          <p:cNvPr id="31" name="object 31"/>
          <p:cNvSpPr/>
          <p:nvPr/>
        </p:nvSpPr>
        <p:spPr>
          <a:xfrm>
            <a:off x="8694801" y="3043554"/>
            <a:ext cx="166370" cy="200913"/>
          </a:xfrm>
          <a:prstGeom prst="rect">
            <a:avLst/>
          </a:prstGeom>
          <a:blipFill>
            <a:blip r:embed="rId21" cstate="print"/>
            <a:stretch>
              <a:fillRect/>
            </a:stretch>
          </a:blipFill>
        </p:spPr>
        <p:txBody>
          <a:bodyPr wrap="square" lIns="0" tIns="0" rIns="0" bIns="0" rtlCol="0"/>
          <a:lstStyle/>
          <a:p>
            <a:endParaRPr/>
          </a:p>
        </p:txBody>
      </p:sp>
      <p:sp>
        <p:nvSpPr>
          <p:cNvPr id="32" name="object 32"/>
          <p:cNvSpPr/>
          <p:nvPr/>
        </p:nvSpPr>
        <p:spPr>
          <a:xfrm>
            <a:off x="8692895" y="3470135"/>
            <a:ext cx="188226" cy="238518"/>
          </a:xfrm>
          <a:prstGeom prst="rect">
            <a:avLst/>
          </a:prstGeom>
          <a:blipFill>
            <a:blip r:embed="rId22" cstate="print"/>
            <a:stretch>
              <a:fillRect/>
            </a:stretch>
          </a:blipFill>
        </p:spPr>
        <p:txBody>
          <a:bodyPr wrap="square" lIns="0" tIns="0" rIns="0" bIns="0" rtlCol="0"/>
          <a:lstStyle/>
          <a:p>
            <a:endParaRPr/>
          </a:p>
        </p:txBody>
      </p:sp>
      <p:sp>
        <p:nvSpPr>
          <p:cNvPr id="33" name="object 33"/>
          <p:cNvSpPr/>
          <p:nvPr/>
        </p:nvSpPr>
        <p:spPr>
          <a:xfrm>
            <a:off x="8715502" y="3479672"/>
            <a:ext cx="144653" cy="195198"/>
          </a:xfrm>
          <a:prstGeom prst="rect">
            <a:avLst/>
          </a:prstGeom>
          <a:blipFill>
            <a:blip r:embed="rId23" cstate="print"/>
            <a:stretch>
              <a:fillRect/>
            </a:stretch>
          </a:blipFill>
        </p:spPr>
        <p:txBody>
          <a:bodyPr wrap="square" lIns="0" tIns="0" rIns="0" bIns="0" rtlCol="0"/>
          <a:lstStyle/>
          <a:p>
            <a:endParaRPr/>
          </a:p>
        </p:txBody>
      </p:sp>
      <p:sp>
        <p:nvSpPr>
          <p:cNvPr id="34" name="object 34"/>
          <p:cNvSpPr/>
          <p:nvPr/>
        </p:nvSpPr>
        <p:spPr>
          <a:xfrm>
            <a:off x="8670035" y="3904488"/>
            <a:ext cx="221742" cy="238518"/>
          </a:xfrm>
          <a:prstGeom prst="rect">
            <a:avLst/>
          </a:prstGeom>
          <a:blipFill>
            <a:blip r:embed="rId3" cstate="print"/>
            <a:stretch>
              <a:fillRect/>
            </a:stretch>
          </a:blipFill>
        </p:spPr>
        <p:txBody>
          <a:bodyPr wrap="square" lIns="0" tIns="0" rIns="0" bIns="0" rtlCol="0"/>
          <a:lstStyle/>
          <a:p>
            <a:endParaRPr/>
          </a:p>
        </p:txBody>
      </p:sp>
      <p:sp>
        <p:nvSpPr>
          <p:cNvPr id="35" name="object 35"/>
          <p:cNvSpPr/>
          <p:nvPr/>
        </p:nvSpPr>
        <p:spPr>
          <a:xfrm>
            <a:off x="8692006" y="3913111"/>
            <a:ext cx="179578" cy="196138"/>
          </a:xfrm>
          <a:prstGeom prst="rect">
            <a:avLst/>
          </a:prstGeom>
          <a:blipFill>
            <a:blip r:embed="rId24" cstate="print"/>
            <a:stretch>
              <a:fillRect/>
            </a:stretch>
          </a:blipFill>
        </p:spPr>
        <p:txBody>
          <a:bodyPr wrap="square" lIns="0" tIns="0" rIns="0" bIns="0" rtlCol="0"/>
          <a:lstStyle/>
          <a:p>
            <a:endParaRPr/>
          </a:p>
        </p:txBody>
      </p:sp>
      <p:sp>
        <p:nvSpPr>
          <p:cNvPr id="36" name="object 36"/>
          <p:cNvSpPr/>
          <p:nvPr/>
        </p:nvSpPr>
        <p:spPr>
          <a:xfrm>
            <a:off x="8714231" y="4337303"/>
            <a:ext cx="150088" cy="238518"/>
          </a:xfrm>
          <a:prstGeom prst="rect">
            <a:avLst/>
          </a:prstGeom>
          <a:blipFill>
            <a:blip r:embed="rId9" cstate="print"/>
            <a:stretch>
              <a:fillRect/>
            </a:stretch>
          </a:blipFill>
        </p:spPr>
        <p:txBody>
          <a:bodyPr wrap="square" lIns="0" tIns="0" rIns="0" bIns="0" rtlCol="0"/>
          <a:lstStyle/>
          <a:p>
            <a:endParaRPr/>
          </a:p>
        </p:txBody>
      </p:sp>
      <p:sp>
        <p:nvSpPr>
          <p:cNvPr id="37" name="object 37"/>
          <p:cNvSpPr/>
          <p:nvPr/>
        </p:nvSpPr>
        <p:spPr>
          <a:xfrm>
            <a:off x="8736838" y="4345927"/>
            <a:ext cx="107696" cy="195249"/>
          </a:xfrm>
          <a:prstGeom prst="rect">
            <a:avLst/>
          </a:prstGeom>
          <a:blipFill>
            <a:blip r:embed="rId25" cstate="print"/>
            <a:stretch>
              <a:fillRect/>
            </a:stretch>
          </a:blipFill>
        </p:spPr>
        <p:txBody>
          <a:bodyPr wrap="square" lIns="0" tIns="0" rIns="0" bIns="0" rtlCol="0"/>
          <a:lstStyle/>
          <a:p>
            <a:endParaRPr/>
          </a:p>
        </p:txBody>
      </p:sp>
      <p:sp>
        <p:nvSpPr>
          <p:cNvPr id="38" name="object 38"/>
          <p:cNvSpPr txBox="1"/>
          <p:nvPr/>
        </p:nvSpPr>
        <p:spPr>
          <a:xfrm>
            <a:off x="865022" y="967825"/>
            <a:ext cx="861060" cy="170815"/>
          </a:xfrm>
          <a:prstGeom prst="rect">
            <a:avLst/>
          </a:prstGeom>
        </p:spPr>
        <p:txBody>
          <a:bodyPr vert="horz" wrap="square" lIns="0" tIns="0" rIns="0" bIns="0" rtlCol="0">
            <a:spAutoFit/>
          </a:bodyPr>
          <a:lstStyle/>
          <a:p>
            <a:pPr>
              <a:lnSpc>
                <a:spcPts val="1325"/>
              </a:lnSpc>
            </a:pPr>
            <a:r>
              <a:rPr sz="1200" b="1" spc="-5" dirty="0">
                <a:solidFill>
                  <a:srgbClr val="FFFFFF"/>
                </a:solidFill>
                <a:latin typeface="Arial"/>
                <a:cs typeface="Arial"/>
              </a:rPr>
              <a:t>CON</a:t>
            </a:r>
            <a:r>
              <a:rPr sz="1200" b="1" spc="-10" dirty="0">
                <a:solidFill>
                  <a:srgbClr val="FFFFFF"/>
                </a:solidFill>
                <a:latin typeface="Arial"/>
                <a:cs typeface="Arial"/>
              </a:rPr>
              <a:t>C</a:t>
            </a:r>
            <a:r>
              <a:rPr sz="1200" b="1" dirty="0">
                <a:solidFill>
                  <a:srgbClr val="FFFFFF"/>
                </a:solidFill>
                <a:latin typeface="Arial"/>
                <a:cs typeface="Arial"/>
              </a:rPr>
              <a:t>EP</a:t>
            </a:r>
            <a:r>
              <a:rPr sz="1200" b="1" spc="-30" dirty="0">
                <a:solidFill>
                  <a:srgbClr val="FFFFFF"/>
                </a:solidFill>
                <a:latin typeface="Arial"/>
                <a:cs typeface="Arial"/>
              </a:rPr>
              <a:t>T</a:t>
            </a:r>
            <a:r>
              <a:rPr sz="1200" b="1" dirty="0">
                <a:solidFill>
                  <a:srgbClr val="FFFFFF"/>
                </a:solidFill>
                <a:latin typeface="Arial"/>
                <a:cs typeface="Arial"/>
              </a:rPr>
              <a:t>O</a:t>
            </a:r>
            <a:endParaRPr sz="1200">
              <a:latin typeface="Arial"/>
              <a:cs typeface="Arial"/>
            </a:endParaRPr>
          </a:p>
        </p:txBody>
      </p:sp>
      <p:sp>
        <p:nvSpPr>
          <p:cNvPr id="39" name="object 39"/>
          <p:cNvSpPr txBox="1"/>
          <p:nvPr/>
        </p:nvSpPr>
        <p:spPr>
          <a:xfrm>
            <a:off x="4539360" y="967825"/>
            <a:ext cx="1059180" cy="170815"/>
          </a:xfrm>
          <a:prstGeom prst="rect">
            <a:avLst/>
          </a:prstGeom>
        </p:spPr>
        <p:txBody>
          <a:bodyPr vert="horz" wrap="square" lIns="0" tIns="0" rIns="0" bIns="0" rtlCol="0">
            <a:spAutoFit/>
          </a:bodyPr>
          <a:lstStyle/>
          <a:p>
            <a:pPr>
              <a:lnSpc>
                <a:spcPts val="1325"/>
              </a:lnSpc>
            </a:pPr>
            <a:r>
              <a:rPr sz="1200" b="1" spc="-5" dirty="0">
                <a:solidFill>
                  <a:srgbClr val="FFFFFF"/>
                </a:solidFill>
                <a:latin typeface="Arial"/>
                <a:cs typeface="Arial"/>
              </a:rPr>
              <a:t>DESC</a:t>
            </a:r>
            <a:r>
              <a:rPr sz="1200" b="1" spc="-10" dirty="0">
                <a:solidFill>
                  <a:srgbClr val="FFFFFF"/>
                </a:solidFill>
                <a:latin typeface="Arial"/>
                <a:cs typeface="Arial"/>
              </a:rPr>
              <a:t>R</a:t>
            </a:r>
            <a:r>
              <a:rPr sz="1200" b="1" dirty="0">
                <a:solidFill>
                  <a:srgbClr val="FFFFFF"/>
                </a:solidFill>
                <a:latin typeface="Arial"/>
                <a:cs typeface="Arial"/>
              </a:rPr>
              <a:t>IPCIÓN</a:t>
            </a:r>
            <a:endParaRPr sz="1200">
              <a:latin typeface="Arial"/>
              <a:cs typeface="Arial"/>
            </a:endParaRPr>
          </a:p>
        </p:txBody>
      </p:sp>
      <p:sp>
        <p:nvSpPr>
          <p:cNvPr id="40" name="object 40"/>
          <p:cNvSpPr txBox="1"/>
          <p:nvPr/>
        </p:nvSpPr>
        <p:spPr>
          <a:xfrm>
            <a:off x="430128" y="2211340"/>
            <a:ext cx="511175" cy="1804670"/>
          </a:xfrm>
          <a:prstGeom prst="rect">
            <a:avLst/>
          </a:prstGeom>
        </p:spPr>
        <p:txBody>
          <a:bodyPr vert="horz" wrap="square" lIns="0" tIns="1346835" rIns="0" bIns="0" rtlCol="0">
            <a:spAutoFit/>
          </a:bodyPr>
          <a:lstStyle/>
          <a:p>
            <a:pPr>
              <a:lnSpc>
                <a:spcPts val="3600"/>
              </a:lnSpc>
              <a:spcBef>
                <a:spcPts val="10605"/>
              </a:spcBef>
            </a:pPr>
            <a:r>
              <a:rPr sz="3600" b="1" dirty="0">
                <a:solidFill>
                  <a:srgbClr val="FFFFFF"/>
                </a:solidFill>
                <a:latin typeface="Arial"/>
                <a:cs typeface="Arial"/>
              </a:rPr>
              <a:t>MEDIDA</a:t>
            </a:r>
            <a:endParaRPr sz="3600">
              <a:latin typeface="Arial"/>
              <a:cs typeface="Arial"/>
            </a:endParaRPr>
          </a:p>
        </p:txBody>
      </p:sp>
      <p:sp>
        <p:nvSpPr>
          <p:cNvPr id="41" name="object 41"/>
          <p:cNvSpPr txBox="1"/>
          <p:nvPr/>
        </p:nvSpPr>
        <p:spPr>
          <a:xfrm>
            <a:off x="1086611" y="1552787"/>
            <a:ext cx="901065" cy="170815"/>
          </a:xfrm>
          <a:prstGeom prst="rect">
            <a:avLst/>
          </a:prstGeom>
        </p:spPr>
        <p:txBody>
          <a:bodyPr vert="horz" wrap="square" lIns="0" tIns="0" rIns="0" bIns="0" rtlCol="0">
            <a:spAutoFit/>
          </a:bodyPr>
          <a:lstStyle/>
          <a:p>
            <a:pPr>
              <a:lnSpc>
                <a:spcPts val="1325"/>
              </a:lnSpc>
            </a:pPr>
            <a:r>
              <a:rPr sz="1200" b="1" spc="-5" dirty="0">
                <a:latin typeface="Arial"/>
                <a:cs typeface="Arial"/>
              </a:rPr>
              <a:t>C</a:t>
            </a:r>
            <a:r>
              <a:rPr sz="1200" b="1" spc="-130" dirty="0">
                <a:latin typeface="Arial"/>
                <a:cs typeface="Arial"/>
              </a:rPr>
              <a:t>A</a:t>
            </a:r>
            <a:r>
              <a:rPr sz="1200" b="1" dirty="0">
                <a:latin typeface="Arial"/>
                <a:cs typeface="Arial"/>
              </a:rPr>
              <a:t>TEGOR</a:t>
            </a:r>
            <a:r>
              <a:rPr sz="1200" b="1" spc="10" dirty="0">
                <a:latin typeface="Arial"/>
                <a:cs typeface="Arial"/>
              </a:rPr>
              <a:t>Í</a:t>
            </a:r>
            <a:r>
              <a:rPr sz="1200" b="1" spc="-5" dirty="0">
                <a:latin typeface="Arial"/>
                <a:cs typeface="Arial"/>
              </a:rPr>
              <a:t>A</a:t>
            </a:r>
            <a:endParaRPr sz="1200">
              <a:latin typeface="Arial"/>
              <a:cs typeface="Arial"/>
            </a:endParaRPr>
          </a:p>
        </p:txBody>
      </p:sp>
      <p:sp>
        <p:nvSpPr>
          <p:cNvPr id="42" name="object 42"/>
          <p:cNvSpPr txBox="1"/>
          <p:nvPr/>
        </p:nvSpPr>
        <p:spPr>
          <a:xfrm>
            <a:off x="2331466" y="1277810"/>
            <a:ext cx="5474335" cy="720090"/>
          </a:xfrm>
          <a:prstGeom prst="rect">
            <a:avLst/>
          </a:prstGeom>
        </p:spPr>
        <p:txBody>
          <a:bodyPr vert="horz" wrap="square" lIns="0" tIns="0" rIns="0" bIns="0" rtlCol="0">
            <a:spAutoFit/>
          </a:bodyPr>
          <a:lstStyle/>
          <a:p>
            <a:pPr algn="just">
              <a:lnSpc>
                <a:spcPts val="1330"/>
              </a:lnSpc>
            </a:pPr>
            <a:r>
              <a:rPr sz="1200" dirty="0">
                <a:latin typeface="Arial"/>
                <a:cs typeface="Arial"/>
              </a:rPr>
              <a:t>Se </a:t>
            </a:r>
            <a:r>
              <a:rPr sz="1200" spc="-5" dirty="0">
                <a:latin typeface="Arial"/>
                <a:cs typeface="Arial"/>
              </a:rPr>
              <a:t>registra </a:t>
            </a:r>
            <a:r>
              <a:rPr sz="1200" spc="-10" dirty="0">
                <a:latin typeface="Arial"/>
                <a:cs typeface="Arial"/>
              </a:rPr>
              <a:t>la </a:t>
            </a:r>
            <a:r>
              <a:rPr sz="1200" spc="-15" dirty="0">
                <a:latin typeface="Arial"/>
                <a:cs typeface="Arial"/>
              </a:rPr>
              <a:t>CATEGORÍA </a:t>
            </a:r>
            <a:r>
              <a:rPr sz="1200" dirty="0">
                <a:latin typeface="Arial"/>
                <a:cs typeface="Arial"/>
              </a:rPr>
              <a:t>en </a:t>
            </a:r>
            <a:r>
              <a:rPr sz="1200" spc="-5" dirty="0">
                <a:latin typeface="Arial"/>
                <a:cs typeface="Arial"/>
              </a:rPr>
              <a:t>la</a:t>
            </a:r>
            <a:r>
              <a:rPr sz="1200" spc="-175" dirty="0">
                <a:latin typeface="Arial"/>
                <a:cs typeface="Arial"/>
              </a:rPr>
              <a:t> </a:t>
            </a:r>
            <a:r>
              <a:rPr sz="1200" spc="-10" dirty="0">
                <a:latin typeface="Arial"/>
                <a:cs typeface="Arial"/>
              </a:rPr>
              <a:t>cual se </a:t>
            </a:r>
            <a:r>
              <a:rPr sz="1200" spc="-5" dirty="0">
                <a:latin typeface="Arial"/>
                <a:cs typeface="Arial"/>
              </a:rPr>
              <a:t>clasifica </a:t>
            </a:r>
            <a:r>
              <a:rPr sz="1200" spc="-10" dirty="0">
                <a:latin typeface="Arial"/>
                <a:cs typeface="Arial"/>
              </a:rPr>
              <a:t>la medida </a:t>
            </a:r>
            <a:r>
              <a:rPr sz="1200" b="1" spc="-5" dirty="0">
                <a:latin typeface="Arial"/>
                <a:cs typeface="Arial"/>
              </a:rPr>
              <a:t>(Reorganización</a:t>
            </a:r>
            <a:endParaRPr sz="1200">
              <a:latin typeface="Arial"/>
              <a:cs typeface="Arial"/>
            </a:endParaRPr>
          </a:p>
          <a:p>
            <a:pPr algn="just">
              <a:lnSpc>
                <a:spcPct val="100000"/>
              </a:lnSpc>
            </a:pPr>
            <a:r>
              <a:rPr sz="1200" b="1" spc="-5" dirty="0">
                <a:latin typeface="Arial"/>
                <a:cs typeface="Arial"/>
              </a:rPr>
              <a:t>Administrativa; </a:t>
            </a:r>
            <a:r>
              <a:rPr sz="1200" b="1" dirty="0">
                <a:latin typeface="Arial"/>
                <a:cs typeface="Arial"/>
              </a:rPr>
              <a:t>Fortalecimiento </a:t>
            </a:r>
            <a:r>
              <a:rPr sz="1200" b="1" spc="-5" dirty="0">
                <a:latin typeface="Arial"/>
                <a:cs typeface="Arial"/>
              </a:rPr>
              <a:t>de Ingresos; Racionalización de Gastos;  Saneamiento de Pasivos; Reestructuración de </a:t>
            </a:r>
            <a:r>
              <a:rPr sz="1200" b="1" dirty="0">
                <a:latin typeface="Arial"/>
                <a:cs typeface="Arial"/>
              </a:rPr>
              <a:t>la </a:t>
            </a:r>
            <a:r>
              <a:rPr sz="1200" b="1" spc="-5" dirty="0">
                <a:latin typeface="Arial"/>
                <a:cs typeface="Arial"/>
              </a:rPr>
              <a:t>Deuda)</a:t>
            </a:r>
            <a:r>
              <a:rPr sz="1200" spc="-5" dirty="0">
                <a:latin typeface="Arial"/>
                <a:cs typeface="Arial"/>
              </a:rPr>
              <a:t>. </a:t>
            </a:r>
            <a:r>
              <a:rPr sz="1200" dirty="0">
                <a:latin typeface="Arial"/>
                <a:cs typeface="Arial"/>
              </a:rPr>
              <a:t>Esta </a:t>
            </a:r>
            <a:r>
              <a:rPr sz="1200" spc="-10" dirty="0">
                <a:latin typeface="Arial"/>
                <a:cs typeface="Arial"/>
              </a:rPr>
              <a:t>debe  </a:t>
            </a:r>
            <a:r>
              <a:rPr sz="1200" spc="-5" dirty="0">
                <a:latin typeface="Arial"/>
                <a:cs typeface="Arial"/>
              </a:rPr>
              <a:t>corresponder fielmente a la registrada en el cuadro</a:t>
            </a:r>
            <a:r>
              <a:rPr sz="1200" spc="-80" dirty="0">
                <a:latin typeface="Arial"/>
                <a:cs typeface="Arial"/>
              </a:rPr>
              <a:t> </a:t>
            </a:r>
            <a:r>
              <a:rPr sz="1200" spc="-5" dirty="0">
                <a:latin typeface="Arial"/>
                <a:cs typeface="Arial"/>
              </a:rPr>
              <a:t>31.</a:t>
            </a:r>
            <a:endParaRPr sz="1200">
              <a:latin typeface="Arial"/>
              <a:cs typeface="Arial"/>
            </a:endParaRPr>
          </a:p>
        </p:txBody>
      </p:sp>
      <p:sp>
        <p:nvSpPr>
          <p:cNvPr id="43" name="object 43"/>
          <p:cNvSpPr txBox="1"/>
          <p:nvPr/>
        </p:nvSpPr>
        <p:spPr>
          <a:xfrm>
            <a:off x="1086611" y="2218140"/>
            <a:ext cx="729615" cy="170815"/>
          </a:xfrm>
          <a:prstGeom prst="rect">
            <a:avLst/>
          </a:prstGeom>
        </p:spPr>
        <p:txBody>
          <a:bodyPr vert="horz" wrap="square" lIns="0" tIns="0" rIns="0" bIns="0" rtlCol="0">
            <a:spAutoFit/>
          </a:bodyPr>
          <a:lstStyle/>
          <a:p>
            <a:pPr>
              <a:lnSpc>
                <a:spcPts val="1325"/>
              </a:lnSpc>
            </a:pPr>
            <a:r>
              <a:rPr sz="1200" b="1" spc="-45" dirty="0">
                <a:latin typeface="Arial"/>
                <a:cs typeface="Arial"/>
              </a:rPr>
              <a:t>A</a:t>
            </a:r>
            <a:r>
              <a:rPr sz="1200" b="1" dirty="0">
                <a:latin typeface="Arial"/>
                <a:cs typeface="Arial"/>
              </a:rPr>
              <a:t>SPEC</a:t>
            </a:r>
            <a:r>
              <a:rPr sz="1200" b="1" spc="-30" dirty="0">
                <a:latin typeface="Arial"/>
                <a:cs typeface="Arial"/>
              </a:rPr>
              <a:t>T</a:t>
            </a:r>
            <a:r>
              <a:rPr sz="1200" b="1" dirty="0">
                <a:latin typeface="Arial"/>
                <a:cs typeface="Arial"/>
              </a:rPr>
              <a:t>O</a:t>
            </a:r>
            <a:endParaRPr sz="1200">
              <a:latin typeface="Arial"/>
              <a:cs typeface="Arial"/>
            </a:endParaRPr>
          </a:p>
        </p:txBody>
      </p:sp>
      <p:sp>
        <p:nvSpPr>
          <p:cNvPr id="44" name="object 44"/>
          <p:cNvSpPr txBox="1"/>
          <p:nvPr/>
        </p:nvSpPr>
        <p:spPr>
          <a:xfrm>
            <a:off x="2331466" y="2218140"/>
            <a:ext cx="719455" cy="170815"/>
          </a:xfrm>
          <a:prstGeom prst="rect">
            <a:avLst/>
          </a:prstGeom>
        </p:spPr>
        <p:txBody>
          <a:bodyPr vert="horz" wrap="square" lIns="0" tIns="0" rIns="0" bIns="0" rtlCol="0">
            <a:spAutoFit/>
          </a:bodyPr>
          <a:lstStyle/>
          <a:p>
            <a:pPr>
              <a:lnSpc>
                <a:spcPts val="1325"/>
              </a:lnSpc>
            </a:pPr>
            <a:r>
              <a:rPr sz="1200" spc="-5" dirty="0">
                <a:latin typeface="Arial"/>
                <a:cs typeface="Arial"/>
              </a:rPr>
              <a:t>JU</a:t>
            </a:r>
            <a:r>
              <a:rPr sz="1200" spc="-10" dirty="0">
                <a:latin typeface="Arial"/>
                <a:cs typeface="Arial"/>
              </a:rPr>
              <a:t>R</a:t>
            </a:r>
            <a:r>
              <a:rPr sz="1200" dirty="0">
                <a:latin typeface="Arial"/>
                <a:cs typeface="Arial"/>
              </a:rPr>
              <a:t>ÍDICO</a:t>
            </a:r>
            <a:endParaRPr sz="1200">
              <a:latin typeface="Arial"/>
              <a:cs typeface="Arial"/>
            </a:endParaRPr>
          </a:p>
        </p:txBody>
      </p:sp>
      <p:sp>
        <p:nvSpPr>
          <p:cNvPr id="45" name="object 45"/>
          <p:cNvSpPr txBox="1"/>
          <p:nvPr/>
        </p:nvSpPr>
        <p:spPr>
          <a:xfrm>
            <a:off x="1086611" y="2738713"/>
            <a:ext cx="356235" cy="170815"/>
          </a:xfrm>
          <a:prstGeom prst="rect">
            <a:avLst/>
          </a:prstGeom>
        </p:spPr>
        <p:txBody>
          <a:bodyPr vert="horz" wrap="square" lIns="0" tIns="0" rIns="0" bIns="0" rtlCol="0">
            <a:spAutoFit/>
          </a:bodyPr>
          <a:lstStyle/>
          <a:p>
            <a:pPr>
              <a:lnSpc>
                <a:spcPts val="1325"/>
              </a:lnSpc>
            </a:pPr>
            <a:r>
              <a:rPr sz="1200" b="1" dirty="0">
                <a:latin typeface="Arial"/>
                <a:cs typeface="Arial"/>
              </a:rPr>
              <a:t>TIPO</a:t>
            </a:r>
            <a:endParaRPr sz="1200">
              <a:latin typeface="Arial"/>
              <a:cs typeface="Arial"/>
            </a:endParaRPr>
          </a:p>
        </p:txBody>
      </p:sp>
      <p:sp>
        <p:nvSpPr>
          <p:cNvPr id="46" name="object 46"/>
          <p:cNvSpPr txBox="1"/>
          <p:nvPr/>
        </p:nvSpPr>
        <p:spPr>
          <a:xfrm>
            <a:off x="2331466" y="2738713"/>
            <a:ext cx="5066030" cy="170815"/>
          </a:xfrm>
          <a:prstGeom prst="rect">
            <a:avLst/>
          </a:prstGeom>
        </p:spPr>
        <p:txBody>
          <a:bodyPr vert="horz" wrap="square" lIns="0" tIns="0" rIns="0" bIns="0" rtlCol="0">
            <a:spAutoFit/>
          </a:bodyPr>
          <a:lstStyle/>
          <a:p>
            <a:pPr>
              <a:lnSpc>
                <a:spcPts val="1325"/>
              </a:lnSpc>
            </a:pPr>
            <a:r>
              <a:rPr sz="1200" spc="-5" dirty="0">
                <a:latin typeface="Arial"/>
                <a:cs typeface="Arial"/>
              </a:rPr>
              <a:t>Se registra el </a:t>
            </a:r>
            <a:r>
              <a:rPr sz="1200" dirty="0">
                <a:latin typeface="Arial"/>
                <a:cs typeface="Arial"/>
              </a:rPr>
              <a:t>TIPO </a:t>
            </a:r>
            <a:r>
              <a:rPr sz="1200" spc="-5" dirty="0">
                <a:latin typeface="Arial"/>
                <a:cs typeface="Arial"/>
              </a:rPr>
              <a:t>de </a:t>
            </a:r>
            <a:r>
              <a:rPr sz="1200" dirty="0">
                <a:latin typeface="Arial"/>
                <a:cs typeface="Arial"/>
              </a:rPr>
              <a:t>medida (Ofensiva; Adaptativa; </a:t>
            </a:r>
            <a:r>
              <a:rPr sz="1200" spc="-5" dirty="0">
                <a:latin typeface="Arial"/>
                <a:cs typeface="Arial"/>
              </a:rPr>
              <a:t>Reactiva;</a:t>
            </a:r>
            <a:r>
              <a:rPr sz="1200" spc="-145" dirty="0">
                <a:latin typeface="Arial"/>
                <a:cs typeface="Arial"/>
              </a:rPr>
              <a:t> </a:t>
            </a:r>
            <a:r>
              <a:rPr sz="1200" spc="-5" dirty="0">
                <a:latin typeface="Arial"/>
                <a:cs typeface="Arial"/>
              </a:rPr>
              <a:t>Defensiva).</a:t>
            </a:r>
            <a:endParaRPr sz="1200">
              <a:latin typeface="Arial"/>
              <a:cs typeface="Arial"/>
            </a:endParaRPr>
          </a:p>
        </p:txBody>
      </p:sp>
      <p:sp>
        <p:nvSpPr>
          <p:cNvPr id="47" name="object 47"/>
          <p:cNvSpPr txBox="1"/>
          <p:nvPr/>
        </p:nvSpPr>
        <p:spPr>
          <a:xfrm>
            <a:off x="1086611" y="3181054"/>
            <a:ext cx="1059180" cy="170815"/>
          </a:xfrm>
          <a:prstGeom prst="rect">
            <a:avLst/>
          </a:prstGeom>
        </p:spPr>
        <p:txBody>
          <a:bodyPr vert="horz" wrap="square" lIns="0" tIns="0" rIns="0" bIns="0" rtlCol="0">
            <a:spAutoFit/>
          </a:bodyPr>
          <a:lstStyle/>
          <a:p>
            <a:pPr>
              <a:lnSpc>
                <a:spcPts val="1325"/>
              </a:lnSpc>
            </a:pPr>
            <a:r>
              <a:rPr sz="1200" b="1" spc="-5" dirty="0">
                <a:latin typeface="Arial"/>
                <a:cs typeface="Arial"/>
              </a:rPr>
              <a:t>DESC</a:t>
            </a:r>
            <a:r>
              <a:rPr sz="1200" b="1" spc="-10" dirty="0">
                <a:latin typeface="Arial"/>
                <a:cs typeface="Arial"/>
              </a:rPr>
              <a:t>R</a:t>
            </a:r>
            <a:r>
              <a:rPr sz="1200" b="1" dirty="0">
                <a:latin typeface="Arial"/>
                <a:cs typeface="Arial"/>
              </a:rPr>
              <a:t>IPCION</a:t>
            </a:r>
            <a:endParaRPr sz="1200">
              <a:latin typeface="Arial"/>
              <a:cs typeface="Arial"/>
            </a:endParaRPr>
          </a:p>
        </p:txBody>
      </p:sp>
      <p:sp>
        <p:nvSpPr>
          <p:cNvPr id="48" name="object 48"/>
          <p:cNvSpPr txBox="1"/>
          <p:nvPr/>
        </p:nvSpPr>
        <p:spPr>
          <a:xfrm>
            <a:off x="2331466" y="3089614"/>
            <a:ext cx="5474335" cy="353695"/>
          </a:xfrm>
          <a:prstGeom prst="rect">
            <a:avLst/>
          </a:prstGeom>
        </p:spPr>
        <p:txBody>
          <a:bodyPr vert="horz" wrap="square" lIns="0" tIns="0" rIns="0" bIns="0" rtlCol="0">
            <a:spAutoFit/>
          </a:bodyPr>
          <a:lstStyle/>
          <a:p>
            <a:pPr>
              <a:lnSpc>
                <a:spcPts val="1325"/>
              </a:lnSpc>
            </a:pPr>
            <a:r>
              <a:rPr sz="1200" spc="-5" dirty="0">
                <a:latin typeface="Arial"/>
                <a:cs typeface="Arial"/>
              </a:rPr>
              <a:t>Se</a:t>
            </a:r>
            <a:r>
              <a:rPr sz="1200" spc="114" dirty="0">
                <a:latin typeface="Arial"/>
                <a:cs typeface="Arial"/>
              </a:rPr>
              <a:t> </a:t>
            </a:r>
            <a:r>
              <a:rPr sz="1200" spc="-5" dirty="0">
                <a:latin typeface="Arial"/>
                <a:cs typeface="Arial"/>
              </a:rPr>
              <a:t>transcribe</a:t>
            </a:r>
            <a:r>
              <a:rPr sz="1200" spc="105" dirty="0">
                <a:latin typeface="Arial"/>
                <a:cs typeface="Arial"/>
              </a:rPr>
              <a:t> </a:t>
            </a:r>
            <a:r>
              <a:rPr sz="1200" spc="-5" dirty="0">
                <a:latin typeface="Arial"/>
                <a:cs typeface="Arial"/>
              </a:rPr>
              <a:t>fielmente</a:t>
            </a:r>
            <a:r>
              <a:rPr sz="1200" spc="125" dirty="0">
                <a:latin typeface="Arial"/>
                <a:cs typeface="Arial"/>
              </a:rPr>
              <a:t> </a:t>
            </a:r>
            <a:r>
              <a:rPr sz="1200" spc="-5" dirty="0">
                <a:latin typeface="Arial"/>
                <a:cs typeface="Arial"/>
              </a:rPr>
              <a:t>la</a:t>
            </a:r>
            <a:r>
              <a:rPr sz="1200" spc="114" dirty="0">
                <a:latin typeface="Arial"/>
                <a:cs typeface="Arial"/>
              </a:rPr>
              <a:t> </a:t>
            </a:r>
            <a:r>
              <a:rPr sz="1200" spc="-5" dirty="0">
                <a:latin typeface="Arial"/>
                <a:cs typeface="Arial"/>
              </a:rPr>
              <a:t>MEDIDA</a:t>
            </a:r>
            <a:r>
              <a:rPr sz="1200" spc="60" dirty="0">
                <a:latin typeface="Arial"/>
                <a:cs typeface="Arial"/>
              </a:rPr>
              <a:t> </a:t>
            </a:r>
            <a:r>
              <a:rPr sz="1200" spc="-5" dirty="0">
                <a:latin typeface="Arial"/>
                <a:cs typeface="Arial"/>
              </a:rPr>
              <a:t>registrada</a:t>
            </a:r>
            <a:r>
              <a:rPr sz="1200" spc="114" dirty="0">
                <a:latin typeface="Arial"/>
                <a:cs typeface="Arial"/>
              </a:rPr>
              <a:t> </a:t>
            </a:r>
            <a:r>
              <a:rPr sz="1200" spc="-5" dirty="0">
                <a:latin typeface="Arial"/>
                <a:cs typeface="Arial"/>
              </a:rPr>
              <a:t>en</a:t>
            </a:r>
            <a:r>
              <a:rPr sz="1200" spc="105" dirty="0">
                <a:latin typeface="Arial"/>
                <a:cs typeface="Arial"/>
              </a:rPr>
              <a:t> </a:t>
            </a:r>
            <a:r>
              <a:rPr sz="1200" spc="-5" dirty="0">
                <a:latin typeface="Arial"/>
                <a:cs typeface="Arial"/>
              </a:rPr>
              <a:t>el</a:t>
            </a:r>
            <a:r>
              <a:rPr sz="1200" spc="105" dirty="0">
                <a:latin typeface="Arial"/>
                <a:cs typeface="Arial"/>
              </a:rPr>
              <a:t> </a:t>
            </a:r>
            <a:r>
              <a:rPr sz="1200" spc="-5" dirty="0">
                <a:latin typeface="Arial"/>
                <a:cs typeface="Arial"/>
              </a:rPr>
              <a:t>cuadro</a:t>
            </a:r>
            <a:r>
              <a:rPr sz="1200" spc="105" dirty="0">
                <a:latin typeface="Arial"/>
                <a:cs typeface="Arial"/>
              </a:rPr>
              <a:t> </a:t>
            </a:r>
            <a:r>
              <a:rPr sz="1200" spc="-5" dirty="0">
                <a:latin typeface="Arial"/>
                <a:cs typeface="Arial"/>
              </a:rPr>
              <a:t>31</a:t>
            </a:r>
            <a:r>
              <a:rPr sz="1200" spc="114" dirty="0">
                <a:latin typeface="Arial"/>
                <a:cs typeface="Arial"/>
              </a:rPr>
              <a:t> </a:t>
            </a:r>
            <a:r>
              <a:rPr sz="1200" spc="-10" dirty="0">
                <a:latin typeface="Arial"/>
                <a:cs typeface="Arial"/>
              </a:rPr>
              <a:t>que</a:t>
            </a:r>
            <a:r>
              <a:rPr sz="1200" spc="105" dirty="0">
                <a:latin typeface="Arial"/>
                <a:cs typeface="Arial"/>
              </a:rPr>
              <a:t> </a:t>
            </a:r>
            <a:r>
              <a:rPr sz="1200" spc="-5" dirty="0">
                <a:latin typeface="Arial"/>
                <a:cs typeface="Arial"/>
              </a:rPr>
              <a:t>se</a:t>
            </a:r>
            <a:r>
              <a:rPr sz="1200" spc="114" dirty="0">
                <a:latin typeface="Arial"/>
                <a:cs typeface="Arial"/>
              </a:rPr>
              <a:t> </a:t>
            </a:r>
            <a:r>
              <a:rPr sz="1200" spc="-5" dirty="0">
                <a:latin typeface="Arial"/>
                <a:cs typeface="Arial"/>
              </a:rPr>
              <a:t>relaciona</a:t>
            </a:r>
            <a:endParaRPr sz="1200">
              <a:latin typeface="Arial"/>
              <a:cs typeface="Arial"/>
            </a:endParaRPr>
          </a:p>
          <a:p>
            <a:pPr>
              <a:lnSpc>
                <a:spcPct val="100000"/>
              </a:lnSpc>
            </a:pPr>
            <a:r>
              <a:rPr sz="1200" spc="-5" dirty="0">
                <a:latin typeface="Arial"/>
                <a:cs typeface="Arial"/>
              </a:rPr>
              <a:t>con las proyecciones de producción, ingresos o</a:t>
            </a:r>
            <a:r>
              <a:rPr sz="1200" spc="-60" dirty="0">
                <a:latin typeface="Arial"/>
                <a:cs typeface="Arial"/>
              </a:rPr>
              <a:t> </a:t>
            </a:r>
            <a:r>
              <a:rPr sz="1200" spc="-5" dirty="0">
                <a:latin typeface="Arial"/>
                <a:cs typeface="Arial"/>
              </a:rPr>
              <a:t>gastos.</a:t>
            </a:r>
            <a:endParaRPr sz="1200">
              <a:latin typeface="Arial"/>
              <a:cs typeface="Arial"/>
            </a:endParaRPr>
          </a:p>
        </p:txBody>
      </p:sp>
      <p:sp>
        <p:nvSpPr>
          <p:cNvPr id="49" name="object 49"/>
          <p:cNvSpPr txBox="1"/>
          <p:nvPr/>
        </p:nvSpPr>
        <p:spPr>
          <a:xfrm>
            <a:off x="1086611" y="3623014"/>
            <a:ext cx="421005" cy="170815"/>
          </a:xfrm>
          <a:prstGeom prst="rect">
            <a:avLst/>
          </a:prstGeom>
        </p:spPr>
        <p:txBody>
          <a:bodyPr vert="horz" wrap="square" lIns="0" tIns="0" rIns="0" bIns="0" rtlCol="0">
            <a:spAutoFit/>
          </a:bodyPr>
          <a:lstStyle/>
          <a:p>
            <a:pPr>
              <a:lnSpc>
                <a:spcPts val="1325"/>
              </a:lnSpc>
            </a:pPr>
            <a:r>
              <a:rPr sz="1200" b="1" spc="-5" dirty="0">
                <a:latin typeface="Arial"/>
                <a:cs typeface="Arial"/>
              </a:rPr>
              <a:t>M</a:t>
            </a:r>
            <a:r>
              <a:rPr sz="1200" b="1" dirty="0">
                <a:latin typeface="Arial"/>
                <a:cs typeface="Arial"/>
              </a:rPr>
              <a:t>E</a:t>
            </a:r>
            <a:r>
              <a:rPr sz="1200" b="1" spc="-90" dirty="0">
                <a:latin typeface="Arial"/>
                <a:cs typeface="Arial"/>
              </a:rPr>
              <a:t>T</a:t>
            </a:r>
            <a:r>
              <a:rPr sz="1200" b="1" spc="-5" dirty="0">
                <a:latin typeface="Arial"/>
                <a:cs typeface="Arial"/>
              </a:rPr>
              <a:t>A</a:t>
            </a:r>
            <a:endParaRPr sz="1200">
              <a:latin typeface="Arial"/>
              <a:cs typeface="Arial"/>
            </a:endParaRPr>
          </a:p>
        </p:txBody>
      </p:sp>
      <p:sp>
        <p:nvSpPr>
          <p:cNvPr id="50" name="object 50"/>
          <p:cNvSpPr txBox="1"/>
          <p:nvPr/>
        </p:nvSpPr>
        <p:spPr>
          <a:xfrm>
            <a:off x="2331466" y="3531574"/>
            <a:ext cx="5474970" cy="353695"/>
          </a:xfrm>
          <a:prstGeom prst="rect">
            <a:avLst/>
          </a:prstGeom>
        </p:spPr>
        <p:txBody>
          <a:bodyPr vert="horz" wrap="square" lIns="0" tIns="0" rIns="0" bIns="0" rtlCol="0">
            <a:spAutoFit/>
          </a:bodyPr>
          <a:lstStyle/>
          <a:p>
            <a:pPr>
              <a:lnSpc>
                <a:spcPts val="1325"/>
              </a:lnSpc>
            </a:pPr>
            <a:r>
              <a:rPr sz="1200" spc="-5" dirty="0">
                <a:latin typeface="Arial"/>
                <a:cs typeface="Arial"/>
              </a:rPr>
              <a:t>Se</a:t>
            </a:r>
            <a:r>
              <a:rPr sz="1200" spc="40" dirty="0">
                <a:latin typeface="Arial"/>
                <a:cs typeface="Arial"/>
              </a:rPr>
              <a:t> </a:t>
            </a:r>
            <a:r>
              <a:rPr sz="1200" spc="-5" dirty="0">
                <a:latin typeface="Arial"/>
                <a:cs typeface="Arial"/>
              </a:rPr>
              <a:t>transcribe</a:t>
            </a:r>
            <a:r>
              <a:rPr sz="1200" spc="30" dirty="0">
                <a:latin typeface="Arial"/>
                <a:cs typeface="Arial"/>
              </a:rPr>
              <a:t> </a:t>
            </a:r>
            <a:r>
              <a:rPr sz="1200" spc="-5" dirty="0">
                <a:latin typeface="Arial"/>
                <a:cs typeface="Arial"/>
              </a:rPr>
              <a:t>fielmente</a:t>
            </a:r>
            <a:r>
              <a:rPr sz="1200" spc="55" dirty="0">
                <a:latin typeface="Arial"/>
                <a:cs typeface="Arial"/>
              </a:rPr>
              <a:t> </a:t>
            </a:r>
            <a:r>
              <a:rPr sz="1200" spc="-10" dirty="0">
                <a:latin typeface="Arial"/>
                <a:cs typeface="Arial"/>
              </a:rPr>
              <a:t>la</a:t>
            </a:r>
            <a:r>
              <a:rPr sz="1200" spc="40" dirty="0">
                <a:latin typeface="Arial"/>
                <a:cs typeface="Arial"/>
              </a:rPr>
              <a:t> </a:t>
            </a:r>
            <a:r>
              <a:rPr sz="1200" spc="-25" dirty="0">
                <a:latin typeface="Arial"/>
                <a:cs typeface="Arial"/>
              </a:rPr>
              <a:t>META</a:t>
            </a:r>
            <a:r>
              <a:rPr sz="1200" spc="-20" dirty="0">
                <a:latin typeface="Arial"/>
                <a:cs typeface="Arial"/>
              </a:rPr>
              <a:t> </a:t>
            </a:r>
            <a:r>
              <a:rPr sz="1200" spc="-5" dirty="0">
                <a:latin typeface="Arial"/>
                <a:cs typeface="Arial"/>
              </a:rPr>
              <a:t>registrada</a:t>
            </a:r>
            <a:r>
              <a:rPr sz="1200" spc="35" dirty="0">
                <a:latin typeface="Arial"/>
                <a:cs typeface="Arial"/>
              </a:rPr>
              <a:t> </a:t>
            </a:r>
            <a:r>
              <a:rPr sz="1200" spc="-10" dirty="0">
                <a:latin typeface="Arial"/>
                <a:cs typeface="Arial"/>
              </a:rPr>
              <a:t>en</a:t>
            </a:r>
            <a:r>
              <a:rPr sz="1200" spc="40" dirty="0">
                <a:latin typeface="Arial"/>
                <a:cs typeface="Arial"/>
              </a:rPr>
              <a:t> </a:t>
            </a:r>
            <a:r>
              <a:rPr sz="1200" spc="-5" dirty="0">
                <a:latin typeface="Arial"/>
                <a:cs typeface="Arial"/>
              </a:rPr>
              <a:t>el</a:t>
            </a:r>
            <a:r>
              <a:rPr sz="1200" spc="35" dirty="0">
                <a:latin typeface="Arial"/>
                <a:cs typeface="Arial"/>
              </a:rPr>
              <a:t> </a:t>
            </a:r>
            <a:r>
              <a:rPr sz="1200" spc="-5" dirty="0">
                <a:latin typeface="Arial"/>
                <a:cs typeface="Arial"/>
              </a:rPr>
              <a:t>cuadro</a:t>
            </a:r>
            <a:r>
              <a:rPr sz="1200" spc="30" dirty="0">
                <a:latin typeface="Arial"/>
                <a:cs typeface="Arial"/>
              </a:rPr>
              <a:t> </a:t>
            </a:r>
            <a:r>
              <a:rPr sz="1200" spc="-10" dirty="0">
                <a:latin typeface="Arial"/>
                <a:cs typeface="Arial"/>
              </a:rPr>
              <a:t>31</a:t>
            </a:r>
            <a:r>
              <a:rPr sz="1200" spc="40" dirty="0">
                <a:latin typeface="Arial"/>
                <a:cs typeface="Arial"/>
              </a:rPr>
              <a:t> </a:t>
            </a:r>
            <a:r>
              <a:rPr sz="1200" spc="-10" dirty="0">
                <a:latin typeface="Arial"/>
                <a:cs typeface="Arial"/>
              </a:rPr>
              <a:t>que</a:t>
            </a:r>
            <a:r>
              <a:rPr sz="1200" spc="40" dirty="0">
                <a:latin typeface="Arial"/>
                <a:cs typeface="Arial"/>
              </a:rPr>
              <a:t> </a:t>
            </a:r>
            <a:r>
              <a:rPr sz="1200" spc="-5" dirty="0">
                <a:latin typeface="Arial"/>
                <a:cs typeface="Arial"/>
              </a:rPr>
              <a:t>se</a:t>
            </a:r>
            <a:r>
              <a:rPr sz="1200" spc="35" dirty="0">
                <a:latin typeface="Arial"/>
                <a:cs typeface="Arial"/>
              </a:rPr>
              <a:t> </a:t>
            </a:r>
            <a:r>
              <a:rPr sz="1200" spc="-5" dirty="0">
                <a:latin typeface="Arial"/>
                <a:cs typeface="Arial"/>
              </a:rPr>
              <a:t>relaciona</a:t>
            </a:r>
            <a:r>
              <a:rPr sz="1200" spc="45" dirty="0">
                <a:latin typeface="Arial"/>
                <a:cs typeface="Arial"/>
              </a:rPr>
              <a:t> </a:t>
            </a:r>
            <a:r>
              <a:rPr sz="1200" spc="-5" dirty="0">
                <a:latin typeface="Arial"/>
                <a:cs typeface="Arial"/>
              </a:rPr>
              <a:t>con</a:t>
            </a:r>
            <a:endParaRPr sz="1200">
              <a:latin typeface="Arial"/>
              <a:cs typeface="Arial"/>
            </a:endParaRPr>
          </a:p>
          <a:p>
            <a:pPr>
              <a:lnSpc>
                <a:spcPct val="100000"/>
              </a:lnSpc>
            </a:pPr>
            <a:r>
              <a:rPr sz="1200" dirty="0">
                <a:latin typeface="Arial"/>
                <a:cs typeface="Arial"/>
              </a:rPr>
              <a:t>medida</a:t>
            </a:r>
            <a:r>
              <a:rPr sz="1200" spc="-40" dirty="0">
                <a:latin typeface="Arial"/>
                <a:cs typeface="Arial"/>
              </a:rPr>
              <a:t> </a:t>
            </a:r>
            <a:r>
              <a:rPr sz="1200" spc="-5" dirty="0">
                <a:latin typeface="Arial"/>
                <a:cs typeface="Arial"/>
              </a:rPr>
              <a:t>propuesta.</a:t>
            </a:r>
            <a:endParaRPr sz="1200">
              <a:latin typeface="Arial"/>
              <a:cs typeface="Arial"/>
            </a:endParaRPr>
          </a:p>
        </p:txBody>
      </p:sp>
      <p:sp>
        <p:nvSpPr>
          <p:cNvPr id="51" name="object 51"/>
          <p:cNvSpPr txBox="1"/>
          <p:nvPr/>
        </p:nvSpPr>
        <p:spPr>
          <a:xfrm>
            <a:off x="1086611" y="4060961"/>
            <a:ext cx="858519" cy="170815"/>
          </a:xfrm>
          <a:prstGeom prst="rect">
            <a:avLst/>
          </a:prstGeom>
        </p:spPr>
        <p:txBody>
          <a:bodyPr vert="horz" wrap="square" lIns="0" tIns="0" rIns="0" bIns="0" rtlCol="0">
            <a:spAutoFit/>
          </a:bodyPr>
          <a:lstStyle/>
          <a:p>
            <a:pPr>
              <a:lnSpc>
                <a:spcPts val="1325"/>
              </a:lnSpc>
            </a:pPr>
            <a:r>
              <a:rPr sz="1200" b="1" spc="-5" dirty="0">
                <a:latin typeface="Arial"/>
                <a:cs typeface="Arial"/>
              </a:rPr>
              <a:t>INDIC</a:t>
            </a:r>
            <a:r>
              <a:rPr sz="1200" b="1" spc="-50" dirty="0">
                <a:latin typeface="Arial"/>
                <a:cs typeface="Arial"/>
              </a:rPr>
              <a:t>A</a:t>
            </a:r>
            <a:r>
              <a:rPr sz="1200" b="1" spc="-5" dirty="0">
                <a:latin typeface="Arial"/>
                <a:cs typeface="Arial"/>
              </a:rPr>
              <a:t>DOR</a:t>
            </a:r>
            <a:endParaRPr sz="1200">
              <a:latin typeface="Arial"/>
              <a:cs typeface="Arial"/>
            </a:endParaRPr>
          </a:p>
        </p:txBody>
      </p:sp>
      <p:sp>
        <p:nvSpPr>
          <p:cNvPr id="52" name="object 52"/>
          <p:cNvSpPr txBox="1"/>
          <p:nvPr/>
        </p:nvSpPr>
        <p:spPr>
          <a:xfrm>
            <a:off x="2331466" y="3969521"/>
            <a:ext cx="5473700" cy="353695"/>
          </a:xfrm>
          <a:prstGeom prst="rect">
            <a:avLst/>
          </a:prstGeom>
        </p:spPr>
        <p:txBody>
          <a:bodyPr vert="horz" wrap="square" lIns="0" tIns="0" rIns="0" bIns="0" rtlCol="0">
            <a:spAutoFit/>
          </a:bodyPr>
          <a:lstStyle/>
          <a:p>
            <a:pPr>
              <a:lnSpc>
                <a:spcPts val="1325"/>
              </a:lnSpc>
            </a:pPr>
            <a:r>
              <a:rPr sz="1200" spc="-5" dirty="0">
                <a:latin typeface="Arial"/>
                <a:cs typeface="Arial"/>
              </a:rPr>
              <a:t>Se transcribe fielmente el detalle del INDICADOR registrado </a:t>
            </a:r>
            <a:r>
              <a:rPr sz="1200" spc="-10" dirty="0">
                <a:latin typeface="Arial"/>
                <a:cs typeface="Arial"/>
              </a:rPr>
              <a:t>en </a:t>
            </a:r>
            <a:r>
              <a:rPr sz="1200" spc="-5" dirty="0">
                <a:latin typeface="Arial"/>
                <a:cs typeface="Arial"/>
              </a:rPr>
              <a:t>el </a:t>
            </a:r>
            <a:r>
              <a:rPr sz="1200" spc="-10" dirty="0">
                <a:latin typeface="Arial"/>
                <a:cs typeface="Arial"/>
              </a:rPr>
              <a:t>cuadro 31</a:t>
            </a:r>
            <a:r>
              <a:rPr sz="1200" spc="305" dirty="0">
                <a:latin typeface="Arial"/>
                <a:cs typeface="Arial"/>
              </a:rPr>
              <a:t> </a:t>
            </a:r>
            <a:r>
              <a:rPr sz="1200" spc="-15" dirty="0">
                <a:latin typeface="Arial"/>
                <a:cs typeface="Arial"/>
              </a:rPr>
              <a:t>que</a:t>
            </a:r>
            <a:endParaRPr sz="1200">
              <a:latin typeface="Arial"/>
              <a:cs typeface="Arial"/>
            </a:endParaRPr>
          </a:p>
          <a:p>
            <a:pPr>
              <a:lnSpc>
                <a:spcPct val="100000"/>
              </a:lnSpc>
            </a:pPr>
            <a:r>
              <a:rPr sz="1200" spc="-5" dirty="0">
                <a:latin typeface="Arial"/>
                <a:cs typeface="Arial"/>
              </a:rPr>
              <a:t>se </a:t>
            </a:r>
            <a:r>
              <a:rPr sz="1200" dirty="0">
                <a:latin typeface="Arial"/>
                <a:cs typeface="Arial"/>
              </a:rPr>
              <a:t>relaciona </a:t>
            </a:r>
            <a:r>
              <a:rPr sz="1200" spc="-5" dirty="0">
                <a:latin typeface="Arial"/>
                <a:cs typeface="Arial"/>
              </a:rPr>
              <a:t>con la </a:t>
            </a:r>
            <a:r>
              <a:rPr sz="1200" dirty="0">
                <a:latin typeface="Arial"/>
                <a:cs typeface="Arial"/>
              </a:rPr>
              <a:t>medida</a:t>
            </a:r>
            <a:r>
              <a:rPr sz="1200" spc="-45" dirty="0">
                <a:latin typeface="Arial"/>
                <a:cs typeface="Arial"/>
              </a:rPr>
              <a:t> </a:t>
            </a:r>
            <a:r>
              <a:rPr sz="1200" spc="-5" dirty="0">
                <a:latin typeface="Arial"/>
                <a:cs typeface="Arial"/>
              </a:rPr>
              <a:t>propuesta.</a:t>
            </a:r>
            <a:endParaRPr sz="1200">
              <a:latin typeface="Arial"/>
              <a:cs typeface="Arial"/>
            </a:endParaRPr>
          </a:p>
        </p:txBody>
      </p:sp>
      <p:sp>
        <p:nvSpPr>
          <p:cNvPr id="53" name="object 53"/>
          <p:cNvSpPr txBox="1"/>
          <p:nvPr/>
        </p:nvSpPr>
        <p:spPr>
          <a:xfrm>
            <a:off x="1086611" y="4577016"/>
            <a:ext cx="938530" cy="170815"/>
          </a:xfrm>
          <a:prstGeom prst="rect">
            <a:avLst/>
          </a:prstGeom>
        </p:spPr>
        <p:txBody>
          <a:bodyPr vert="horz" wrap="square" lIns="0" tIns="0" rIns="0" bIns="0" rtlCol="0">
            <a:spAutoFit/>
          </a:bodyPr>
          <a:lstStyle/>
          <a:p>
            <a:pPr>
              <a:lnSpc>
                <a:spcPts val="1330"/>
              </a:lnSpc>
            </a:pPr>
            <a:r>
              <a:rPr sz="1200" b="1" dirty="0">
                <a:latin typeface="Arial"/>
                <a:cs typeface="Arial"/>
              </a:rPr>
              <a:t>SUP</a:t>
            </a:r>
            <a:r>
              <a:rPr sz="1200" b="1" spc="-5" dirty="0">
                <a:latin typeface="Arial"/>
                <a:cs typeface="Arial"/>
              </a:rPr>
              <a:t>U</a:t>
            </a:r>
            <a:r>
              <a:rPr sz="1200" b="1" dirty="0">
                <a:latin typeface="Arial"/>
                <a:cs typeface="Arial"/>
              </a:rPr>
              <a:t>ES</a:t>
            </a:r>
            <a:r>
              <a:rPr sz="1200" b="1" spc="-30" dirty="0">
                <a:latin typeface="Arial"/>
                <a:cs typeface="Arial"/>
              </a:rPr>
              <a:t>T</a:t>
            </a:r>
            <a:r>
              <a:rPr sz="1200" b="1" dirty="0">
                <a:latin typeface="Arial"/>
                <a:cs typeface="Arial"/>
              </a:rPr>
              <a:t>OS</a:t>
            </a:r>
            <a:endParaRPr sz="1200">
              <a:latin typeface="Arial"/>
              <a:cs typeface="Arial"/>
            </a:endParaRPr>
          </a:p>
        </p:txBody>
      </p:sp>
      <p:sp>
        <p:nvSpPr>
          <p:cNvPr id="54" name="object 54"/>
          <p:cNvSpPr txBox="1"/>
          <p:nvPr/>
        </p:nvSpPr>
        <p:spPr>
          <a:xfrm>
            <a:off x="2331466" y="4394412"/>
            <a:ext cx="5475605" cy="536575"/>
          </a:xfrm>
          <a:prstGeom prst="rect">
            <a:avLst/>
          </a:prstGeom>
        </p:spPr>
        <p:txBody>
          <a:bodyPr vert="horz" wrap="square" lIns="0" tIns="0" rIns="0" bIns="0" rtlCol="0">
            <a:spAutoFit/>
          </a:bodyPr>
          <a:lstStyle/>
          <a:p>
            <a:pPr>
              <a:lnSpc>
                <a:spcPts val="1325"/>
              </a:lnSpc>
            </a:pPr>
            <a:r>
              <a:rPr sz="1200" spc="-5" dirty="0">
                <a:latin typeface="Arial"/>
                <a:cs typeface="Arial"/>
              </a:rPr>
              <a:t>Se</a:t>
            </a:r>
            <a:r>
              <a:rPr sz="1200" spc="75" dirty="0">
                <a:latin typeface="Arial"/>
                <a:cs typeface="Arial"/>
              </a:rPr>
              <a:t> </a:t>
            </a:r>
            <a:r>
              <a:rPr sz="1200" spc="-10" dirty="0">
                <a:latin typeface="Arial"/>
                <a:cs typeface="Arial"/>
              </a:rPr>
              <a:t>relacionan</a:t>
            </a:r>
            <a:r>
              <a:rPr sz="1200" spc="75" dirty="0">
                <a:latin typeface="Arial"/>
                <a:cs typeface="Arial"/>
              </a:rPr>
              <a:t> </a:t>
            </a:r>
            <a:r>
              <a:rPr sz="1200" spc="-10" dirty="0">
                <a:latin typeface="Arial"/>
                <a:cs typeface="Arial"/>
              </a:rPr>
              <a:t>cada</a:t>
            </a:r>
            <a:r>
              <a:rPr sz="1200" spc="65" dirty="0">
                <a:latin typeface="Arial"/>
                <a:cs typeface="Arial"/>
              </a:rPr>
              <a:t> </a:t>
            </a:r>
            <a:r>
              <a:rPr sz="1200" spc="-10" dirty="0">
                <a:latin typeface="Arial"/>
                <a:cs typeface="Arial"/>
              </a:rPr>
              <a:t>una</a:t>
            </a:r>
            <a:r>
              <a:rPr sz="1200" spc="80" dirty="0">
                <a:latin typeface="Arial"/>
                <a:cs typeface="Arial"/>
              </a:rPr>
              <a:t> </a:t>
            </a:r>
            <a:r>
              <a:rPr sz="1200" spc="-10" dirty="0">
                <a:latin typeface="Arial"/>
                <a:cs typeface="Arial"/>
              </a:rPr>
              <a:t>de</a:t>
            </a:r>
            <a:r>
              <a:rPr sz="1200" spc="75" dirty="0">
                <a:latin typeface="Arial"/>
                <a:cs typeface="Arial"/>
              </a:rPr>
              <a:t> </a:t>
            </a:r>
            <a:r>
              <a:rPr sz="1200" spc="-5" dirty="0">
                <a:latin typeface="Arial"/>
                <a:cs typeface="Arial"/>
              </a:rPr>
              <a:t>las</a:t>
            </a:r>
            <a:r>
              <a:rPr sz="1200" spc="75" dirty="0">
                <a:latin typeface="Arial"/>
                <a:cs typeface="Arial"/>
              </a:rPr>
              <a:t> </a:t>
            </a:r>
            <a:r>
              <a:rPr sz="1200" spc="-10" dirty="0">
                <a:latin typeface="Arial"/>
                <a:cs typeface="Arial"/>
              </a:rPr>
              <a:t>condiciones</a:t>
            </a:r>
            <a:r>
              <a:rPr sz="1200" spc="75" dirty="0">
                <a:latin typeface="Arial"/>
                <a:cs typeface="Arial"/>
              </a:rPr>
              <a:t> </a:t>
            </a:r>
            <a:r>
              <a:rPr sz="1200" spc="-10" dirty="0">
                <a:latin typeface="Arial"/>
                <a:cs typeface="Arial"/>
              </a:rPr>
              <a:t>de</a:t>
            </a:r>
            <a:r>
              <a:rPr sz="1200" spc="80" dirty="0">
                <a:latin typeface="Arial"/>
                <a:cs typeface="Arial"/>
              </a:rPr>
              <a:t> </a:t>
            </a:r>
            <a:r>
              <a:rPr sz="1200" spc="-10" dirty="0">
                <a:latin typeface="Arial"/>
                <a:cs typeface="Arial"/>
              </a:rPr>
              <a:t>entorno</a:t>
            </a:r>
            <a:r>
              <a:rPr sz="1200" spc="75" dirty="0">
                <a:latin typeface="Arial"/>
                <a:cs typeface="Arial"/>
              </a:rPr>
              <a:t> </a:t>
            </a:r>
            <a:r>
              <a:rPr sz="1200" dirty="0">
                <a:latin typeface="Arial"/>
                <a:cs typeface="Arial"/>
              </a:rPr>
              <a:t>y</a:t>
            </a:r>
            <a:r>
              <a:rPr sz="1200" spc="60" dirty="0">
                <a:latin typeface="Arial"/>
                <a:cs typeface="Arial"/>
              </a:rPr>
              <a:t> </a:t>
            </a:r>
            <a:r>
              <a:rPr sz="1200" spc="-5" dirty="0">
                <a:latin typeface="Arial"/>
                <a:cs typeface="Arial"/>
              </a:rPr>
              <a:t>actuaciones</a:t>
            </a:r>
            <a:r>
              <a:rPr sz="1200" spc="80" dirty="0">
                <a:latin typeface="Arial"/>
                <a:cs typeface="Arial"/>
              </a:rPr>
              <a:t> </a:t>
            </a:r>
            <a:r>
              <a:rPr sz="1200" spc="-5" dirty="0">
                <a:latin typeface="Arial"/>
                <a:cs typeface="Arial"/>
              </a:rPr>
              <a:t>propias</a:t>
            </a:r>
            <a:r>
              <a:rPr sz="1200" spc="65" dirty="0">
                <a:latin typeface="Arial"/>
                <a:cs typeface="Arial"/>
              </a:rPr>
              <a:t> </a:t>
            </a:r>
            <a:r>
              <a:rPr sz="1200" spc="-5" dirty="0">
                <a:latin typeface="Arial"/>
                <a:cs typeface="Arial"/>
              </a:rPr>
              <a:t>de</a:t>
            </a:r>
            <a:endParaRPr sz="1200">
              <a:latin typeface="Arial"/>
              <a:cs typeface="Arial"/>
            </a:endParaRPr>
          </a:p>
          <a:p>
            <a:pPr>
              <a:lnSpc>
                <a:spcPct val="100000"/>
              </a:lnSpc>
            </a:pPr>
            <a:r>
              <a:rPr sz="1200" spc="-5" dirty="0">
                <a:latin typeface="Arial"/>
                <a:cs typeface="Arial"/>
              </a:rPr>
              <a:t>la</a:t>
            </a:r>
            <a:r>
              <a:rPr sz="1200" spc="50" dirty="0">
                <a:latin typeface="Arial"/>
                <a:cs typeface="Arial"/>
              </a:rPr>
              <a:t> </a:t>
            </a:r>
            <a:r>
              <a:rPr sz="1200" spc="-5" dirty="0">
                <a:latin typeface="Arial"/>
                <a:cs typeface="Arial"/>
              </a:rPr>
              <a:t>ESE,</a:t>
            </a:r>
            <a:r>
              <a:rPr sz="1200" spc="55" dirty="0">
                <a:latin typeface="Arial"/>
                <a:cs typeface="Arial"/>
              </a:rPr>
              <a:t> </a:t>
            </a:r>
            <a:r>
              <a:rPr sz="1200" dirty="0">
                <a:latin typeface="Arial"/>
                <a:cs typeface="Arial"/>
              </a:rPr>
              <a:t>a</a:t>
            </a:r>
            <a:r>
              <a:rPr sz="1200" spc="55" dirty="0">
                <a:latin typeface="Arial"/>
                <a:cs typeface="Arial"/>
              </a:rPr>
              <a:t> </a:t>
            </a:r>
            <a:r>
              <a:rPr sz="1200" spc="-5" dirty="0">
                <a:latin typeface="Arial"/>
                <a:cs typeface="Arial"/>
              </a:rPr>
              <a:t>través</a:t>
            </a:r>
            <a:r>
              <a:rPr sz="1200" spc="55" dirty="0">
                <a:latin typeface="Arial"/>
                <a:cs typeface="Arial"/>
              </a:rPr>
              <a:t> </a:t>
            </a:r>
            <a:r>
              <a:rPr sz="1200" spc="-5" dirty="0">
                <a:latin typeface="Arial"/>
                <a:cs typeface="Arial"/>
              </a:rPr>
              <a:t>de</a:t>
            </a:r>
            <a:r>
              <a:rPr sz="1200" spc="50" dirty="0">
                <a:latin typeface="Arial"/>
                <a:cs typeface="Arial"/>
              </a:rPr>
              <a:t> </a:t>
            </a:r>
            <a:r>
              <a:rPr sz="1200" spc="-10" dirty="0">
                <a:latin typeface="Arial"/>
                <a:cs typeface="Arial"/>
              </a:rPr>
              <a:t>las</a:t>
            </a:r>
            <a:r>
              <a:rPr sz="1200" spc="50" dirty="0">
                <a:latin typeface="Arial"/>
                <a:cs typeface="Arial"/>
              </a:rPr>
              <a:t> </a:t>
            </a:r>
            <a:r>
              <a:rPr sz="1200" spc="-5" dirty="0">
                <a:latin typeface="Arial"/>
                <a:cs typeface="Arial"/>
              </a:rPr>
              <a:t>cuales</a:t>
            </a:r>
            <a:r>
              <a:rPr sz="1200" spc="55" dirty="0">
                <a:latin typeface="Arial"/>
                <a:cs typeface="Arial"/>
              </a:rPr>
              <a:t> </a:t>
            </a:r>
            <a:r>
              <a:rPr sz="1200" spc="-10" dirty="0">
                <a:latin typeface="Arial"/>
                <a:cs typeface="Arial"/>
              </a:rPr>
              <a:t>se</a:t>
            </a:r>
            <a:r>
              <a:rPr sz="1200" spc="55" dirty="0">
                <a:latin typeface="Arial"/>
                <a:cs typeface="Arial"/>
              </a:rPr>
              <a:t> </a:t>
            </a:r>
            <a:r>
              <a:rPr sz="1200" spc="-5" dirty="0">
                <a:latin typeface="Arial"/>
                <a:cs typeface="Arial"/>
              </a:rPr>
              <a:t>alcanzarían</a:t>
            </a:r>
            <a:r>
              <a:rPr sz="1200" spc="55" dirty="0">
                <a:latin typeface="Arial"/>
                <a:cs typeface="Arial"/>
              </a:rPr>
              <a:t> </a:t>
            </a:r>
            <a:r>
              <a:rPr sz="1200" dirty="0">
                <a:latin typeface="Arial"/>
                <a:cs typeface="Arial"/>
              </a:rPr>
              <a:t>las</a:t>
            </a:r>
            <a:r>
              <a:rPr sz="1200" spc="40" dirty="0">
                <a:latin typeface="Arial"/>
                <a:cs typeface="Arial"/>
              </a:rPr>
              <a:t> </a:t>
            </a:r>
            <a:r>
              <a:rPr sz="1200" spc="-5" dirty="0">
                <a:latin typeface="Arial"/>
                <a:cs typeface="Arial"/>
              </a:rPr>
              <a:t>proyecciones</a:t>
            </a:r>
            <a:r>
              <a:rPr sz="1200" spc="55" dirty="0">
                <a:latin typeface="Arial"/>
                <a:cs typeface="Arial"/>
              </a:rPr>
              <a:t> </a:t>
            </a:r>
            <a:r>
              <a:rPr sz="1200" spc="-5" dirty="0">
                <a:latin typeface="Arial"/>
                <a:cs typeface="Arial"/>
              </a:rPr>
              <a:t>propuestas</a:t>
            </a:r>
            <a:r>
              <a:rPr sz="1200" spc="45" dirty="0">
                <a:latin typeface="Arial"/>
                <a:cs typeface="Arial"/>
              </a:rPr>
              <a:t> </a:t>
            </a:r>
            <a:r>
              <a:rPr sz="1200" dirty="0">
                <a:latin typeface="Arial"/>
                <a:cs typeface="Arial"/>
              </a:rPr>
              <a:t>en</a:t>
            </a:r>
            <a:r>
              <a:rPr sz="1200" spc="55" dirty="0">
                <a:latin typeface="Arial"/>
                <a:cs typeface="Arial"/>
              </a:rPr>
              <a:t> </a:t>
            </a:r>
            <a:r>
              <a:rPr sz="1200" spc="-15" dirty="0">
                <a:latin typeface="Arial"/>
                <a:cs typeface="Arial"/>
              </a:rPr>
              <a:t>la</a:t>
            </a:r>
            <a:endParaRPr sz="1200">
              <a:latin typeface="Arial"/>
              <a:cs typeface="Arial"/>
            </a:endParaRPr>
          </a:p>
          <a:p>
            <a:pPr>
              <a:lnSpc>
                <a:spcPct val="100000"/>
              </a:lnSpc>
            </a:pPr>
            <a:r>
              <a:rPr sz="1200" dirty="0">
                <a:latin typeface="Arial"/>
                <a:cs typeface="Arial"/>
              </a:rPr>
              <a:t>medida </a:t>
            </a:r>
            <a:r>
              <a:rPr sz="1200" spc="-5" dirty="0">
                <a:latin typeface="Arial"/>
                <a:cs typeface="Arial"/>
              </a:rPr>
              <a:t>relacionadas </a:t>
            </a:r>
            <a:r>
              <a:rPr sz="1200" dirty="0">
                <a:latin typeface="Arial"/>
                <a:cs typeface="Arial"/>
              </a:rPr>
              <a:t>con: </a:t>
            </a:r>
            <a:r>
              <a:rPr sz="1200" b="1" dirty="0">
                <a:latin typeface="Arial"/>
                <a:cs typeface="Arial"/>
              </a:rPr>
              <a:t>Producción, Ingresos o</a:t>
            </a:r>
            <a:r>
              <a:rPr sz="1200" b="1" spc="-80" dirty="0">
                <a:latin typeface="Arial"/>
                <a:cs typeface="Arial"/>
              </a:rPr>
              <a:t> </a:t>
            </a:r>
            <a:r>
              <a:rPr sz="1200" b="1" dirty="0">
                <a:latin typeface="Arial"/>
                <a:cs typeface="Arial"/>
              </a:rPr>
              <a:t>Gastos.</a:t>
            </a:r>
            <a:endParaRPr sz="1200">
              <a:latin typeface="Arial"/>
              <a:cs typeface="Arial"/>
            </a:endParaRPr>
          </a:p>
        </p:txBody>
      </p:sp>
      <p:graphicFrame>
        <p:nvGraphicFramePr>
          <p:cNvPr id="55" name="object 55"/>
          <p:cNvGraphicFramePr>
            <a:graphicFrameLocks noGrp="1"/>
          </p:cNvGraphicFramePr>
          <p:nvPr/>
        </p:nvGraphicFramePr>
        <p:xfrm>
          <a:off x="318503" y="823849"/>
          <a:ext cx="7543800" cy="4126963"/>
        </p:xfrm>
        <a:graphic>
          <a:graphicData uri="http://schemas.openxmlformats.org/drawingml/2006/table">
            <a:tbl>
              <a:tblPr firstRow="1" bandRow="1">
                <a:tableStyleId>{2D5ABB26-0587-4C30-8999-92F81FD0307C}</a:tableStyleId>
              </a:tblPr>
              <a:tblGrid>
                <a:gridCol w="697230">
                  <a:extLst>
                    <a:ext uri="{9D8B030D-6E8A-4147-A177-3AD203B41FA5}">
                      <a16:colId xmlns:a16="http://schemas.microsoft.com/office/drawing/2014/main" xmlns="" val="20000"/>
                    </a:ext>
                  </a:extLst>
                </a:gridCol>
                <a:gridCol w="1244600">
                  <a:extLst>
                    <a:ext uri="{9D8B030D-6E8A-4147-A177-3AD203B41FA5}">
                      <a16:colId xmlns:a16="http://schemas.microsoft.com/office/drawing/2014/main" xmlns="" val="20001"/>
                    </a:ext>
                  </a:extLst>
                </a:gridCol>
                <a:gridCol w="5601970">
                  <a:extLst>
                    <a:ext uri="{9D8B030D-6E8A-4147-A177-3AD203B41FA5}">
                      <a16:colId xmlns:a16="http://schemas.microsoft.com/office/drawing/2014/main" xmlns="" val="20002"/>
                    </a:ext>
                  </a:extLst>
                </a:gridCol>
              </a:tblGrid>
              <a:tr h="437768">
                <a:tc gridSpan="2">
                  <a:txBody>
                    <a:bodyPr/>
                    <a:lstStyle/>
                    <a:p>
                      <a:pPr marL="539750">
                        <a:lnSpc>
                          <a:spcPct val="100000"/>
                        </a:lnSpc>
                        <a:spcBef>
                          <a:spcPts val="969"/>
                        </a:spcBef>
                      </a:pPr>
                      <a:r>
                        <a:rPr sz="1200" b="1" spc="-5" dirty="0">
                          <a:solidFill>
                            <a:srgbClr val="FFFFFF"/>
                          </a:solidFill>
                          <a:latin typeface="Arial"/>
                          <a:cs typeface="Arial"/>
                        </a:rPr>
                        <a:t>CONCEPTO</a:t>
                      </a:r>
                      <a:endParaRPr sz="1200">
                        <a:latin typeface="Arial"/>
                        <a:cs typeface="Arial"/>
                      </a:endParaRPr>
                    </a:p>
                  </a:txBody>
                  <a:tcPr marL="0" marR="0" marT="12318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hMerge="1">
                  <a:txBody>
                    <a:bodyPr/>
                    <a:lstStyle/>
                    <a:p>
                      <a:endParaRPr/>
                    </a:p>
                  </a:txBody>
                  <a:tcPr marL="0" marR="0" marT="0" marB="0"/>
                </a:tc>
                <a:tc>
                  <a:txBody>
                    <a:bodyPr/>
                    <a:lstStyle/>
                    <a:p>
                      <a:pPr marL="1270" algn="ctr">
                        <a:lnSpc>
                          <a:spcPct val="100000"/>
                        </a:lnSpc>
                        <a:spcBef>
                          <a:spcPts val="969"/>
                        </a:spcBef>
                      </a:pPr>
                      <a:r>
                        <a:rPr sz="1200" b="1" spc="-5" dirty="0">
                          <a:solidFill>
                            <a:srgbClr val="FFFFFF"/>
                          </a:solidFill>
                          <a:latin typeface="Arial"/>
                          <a:cs typeface="Arial"/>
                        </a:rPr>
                        <a:t>DESCRIPCIÓN</a:t>
                      </a:r>
                      <a:endParaRPr sz="1200">
                        <a:latin typeface="Arial"/>
                        <a:cs typeface="Arial"/>
                      </a:endParaRPr>
                    </a:p>
                  </a:txBody>
                  <a:tcPr marL="0" marR="0" marT="12318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xmlns="" val="10000"/>
                  </a:ext>
                </a:extLst>
              </a:tr>
              <a:tr h="731520">
                <a:tc rowSpan="7">
                  <a:txBody>
                    <a:bodyPr/>
                    <a:lstStyle/>
                    <a:p>
                      <a:pPr marL="941069">
                        <a:lnSpc>
                          <a:spcPct val="100000"/>
                        </a:lnSpc>
                        <a:spcBef>
                          <a:spcPts val="490"/>
                        </a:spcBef>
                      </a:pPr>
                      <a:r>
                        <a:rPr sz="3600" b="1" dirty="0">
                          <a:solidFill>
                            <a:srgbClr val="FFFFFF"/>
                          </a:solidFill>
                          <a:latin typeface="Arial"/>
                          <a:cs typeface="Arial"/>
                        </a:rPr>
                        <a:t>MEDIDA</a:t>
                      </a:r>
                      <a:endParaRPr sz="3600">
                        <a:latin typeface="Arial"/>
                        <a:cs typeface="Arial"/>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850">
                        <a:latin typeface="Times New Roman"/>
                        <a:cs typeface="Times New Roman"/>
                      </a:endParaRPr>
                    </a:p>
                    <a:p>
                      <a:pPr marL="64135">
                        <a:lnSpc>
                          <a:spcPct val="100000"/>
                        </a:lnSpc>
                      </a:pPr>
                      <a:r>
                        <a:rPr sz="1200" b="1" spc="-15" dirty="0">
                          <a:latin typeface="Arial"/>
                          <a:cs typeface="Arial"/>
                        </a:rPr>
                        <a:t>CATEGORÍA</a:t>
                      </a:r>
                      <a:endParaRPr sz="12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64135" algn="just">
                        <a:lnSpc>
                          <a:spcPts val="1405"/>
                        </a:lnSpc>
                      </a:pPr>
                      <a:r>
                        <a:rPr sz="1200" dirty="0">
                          <a:latin typeface="Arial"/>
                          <a:cs typeface="Arial"/>
                        </a:rPr>
                        <a:t>Se</a:t>
                      </a:r>
                      <a:r>
                        <a:rPr sz="1200" spc="190" dirty="0">
                          <a:latin typeface="Arial"/>
                          <a:cs typeface="Arial"/>
                        </a:rPr>
                        <a:t> </a:t>
                      </a:r>
                      <a:r>
                        <a:rPr sz="1200" spc="-5" dirty="0">
                          <a:latin typeface="Arial"/>
                          <a:cs typeface="Arial"/>
                        </a:rPr>
                        <a:t>registra</a:t>
                      </a:r>
                      <a:r>
                        <a:rPr sz="1200" spc="185" dirty="0">
                          <a:latin typeface="Arial"/>
                          <a:cs typeface="Arial"/>
                        </a:rPr>
                        <a:t> </a:t>
                      </a:r>
                      <a:r>
                        <a:rPr sz="1200" spc="-10" dirty="0">
                          <a:latin typeface="Arial"/>
                          <a:cs typeface="Arial"/>
                        </a:rPr>
                        <a:t>la</a:t>
                      </a:r>
                      <a:r>
                        <a:rPr sz="1200" spc="190" dirty="0">
                          <a:latin typeface="Arial"/>
                          <a:cs typeface="Arial"/>
                        </a:rPr>
                        <a:t> </a:t>
                      </a:r>
                      <a:r>
                        <a:rPr sz="1200" spc="-15" dirty="0">
                          <a:latin typeface="Arial"/>
                          <a:cs typeface="Arial"/>
                        </a:rPr>
                        <a:t>CATEGORÍA</a:t>
                      </a:r>
                      <a:r>
                        <a:rPr sz="1200" spc="120" dirty="0">
                          <a:latin typeface="Arial"/>
                          <a:cs typeface="Arial"/>
                        </a:rPr>
                        <a:t> </a:t>
                      </a:r>
                      <a:r>
                        <a:rPr sz="1200" dirty="0">
                          <a:latin typeface="Arial"/>
                          <a:cs typeface="Arial"/>
                        </a:rPr>
                        <a:t>en</a:t>
                      </a:r>
                      <a:r>
                        <a:rPr sz="1200" spc="180" dirty="0">
                          <a:latin typeface="Arial"/>
                          <a:cs typeface="Arial"/>
                        </a:rPr>
                        <a:t> </a:t>
                      </a:r>
                      <a:r>
                        <a:rPr sz="1200" spc="-5" dirty="0">
                          <a:latin typeface="Arial"/>
                          <a:cs typeface="Arial"/>
                        </a:rPr>
                        <a:t>la</a:t>
                      </a:r>
                      <a:r>
                        <a:rPr sz="1200" spc="190" dirty="0">
                          <a:latin typeface="Arial"/>
                          <a:cs typeface="Arial"/>
                        </a:rPr>
                        <a:t> </a:t>
                      </a:r>
                      <a:r>
                        <a:rPr sz="1200" spc="-10" dirty="0">
                          <a:latin typeface="Arial"/>
                          <a:cs typeface="Arial"/>
                        </a:rPr>
                        <a:t>cual</a:t>
                      </a:r>
                      <a:r>
                        <a:rPr sz="1200" spc="190" dirty="0">
                          <a:latin typeface="Arial"/>
                          <a:cs typeface="Arial"/>
                        </a:rPr>
                        <a:t> </a:t>
                      </a:r>
                      <a:r>
                        <a:rPr sz="1200" spc="-10" dirty="0">
                          <a:latin typeface="Arial"/>
                          <a:cs typeface="Arial"/>
                        </a:rPr>
                        <a:t>se</a:t>
                      </a:r>
                      <a:r>
                        <a:rPr sz="1200" spc="190" dirty="0">
                          <a:latin typeface="Arial"/>
                          <a:cs typeface="Arial"/>
                        </a:rPr>
                        <a:t> </a:t>
                      </a:r>
                      <a:r>
                        <a:rPr sz="1200" spc="-5" dirty="0">
                          <a:latin typeface="Arial"/>
                          <a:cs typeface="Arial"/>
                        </a:rPr>
                        <a:t>clasifica</a:t>
                      </a:r>
                      <a:r>
                        <a:rPr sz="1200" spc="195" dirty="0">
                          <a:latin typeface="Arial"/>
                          <a:cs typeface="Arial"/>
                        </a:rPr>
                        <a:t> </a:t>
                      </a:r>
                      <a:r>
                        <a:rPr sz="1200" spc="-10" dirty="0">
                          <a:latin typeface="Arial"/>
                          <a:cs typeface="Arial"/>
                        </a:rPr>
                        <a:t>la</a:t>
                      </a:r>
                      <a:r>
                        <a:rPr sz="1200" spc="195" dirty="0">
                          <a:latin typeface="Arial"/>
                          <a:cs typeface="Arial"/>
                        </a:rPr>
                        <a:t> </a:t>
                      </a:r>
                      <a:r>
                        <a:rPr sz="1200" spc="-10" dirty="0">
                          <a:latin typeface="Arial"/>
                          <a:cs typeface="Arial"/>
                        </a:rPr>
                        <a:t>medida</a:t>
                      </a:r>
                      <a:r>
                        <a:rPr sz="1200" spc="190" dirty="0">
                          <a:latin typeface="Arial"/>
                          <a:cs typeface="Arial"/>
                        </a:rPr>
                        <a:t> </a:t>
                      </a:r>
                      <a:r>
                        <a:rPr sz="1200" b="1" spc="-5" dirty="0">
                          <a:latin typeface="Arial"/>
                          <a:cs typeface="Arial"/>
                        </a:rPr>
                        <a:t>(Reorganización</a:t>
                      </a:r>
                      <a:endParaRPr sz="1200">
                        <a:latin typeface="Arial"/>
                        <a:cs typeface="Arial"/>
                      </a:endParaRPr>
                    </a:p>
                    <a:p>
                      <a:pPr marL="64135" marR="55244" algn="just">
                        <a:lnSpc>
                          <a:spcPct val="100000"/>
                        </a:lnSpc>
                      </a:pPr>
                      <a:r>
                        <a:rPr sz="1200" b="1" spc="-5" dirty="0">
                          <a:latin typeface="Arial"/>
                          <a:cs typeface="Arial"/>
                        </a:rPr>
                        <a:t>Administrativa; </a:t>
                      </a:r>
                      <a:r>
                        <a:rPr sz="1200" b="1" dirty="0">
                          <a:latin typeface="Arial"/>
                          <a:cs typeface="Arial"/>
                        </a:rPr>
                        <a:t>Fortalecimiento </a:t>
                      </a:r>
                      <a:r>
                        <a:rPr sz="1200" b="1" spc="-5" dirty="0">
                          <a:latin typeface="Arial"/>
                          <a:cs typeface="Arial"/>
                        </a:rPr>
                        <a:t>de Ingresos; Racionalización de Gastos;  Saneamiento de Pasivos; Reestructuración de </a:t>
                      </a:r>
                      <a:r>
                        <a:rPr sz="1200" b="1" dirty="0">
                          <a:latin typeface="Arial"/>
                          <a:cs typeface="Arial"/>
                        </a:rPr>
                        <a:t>la </a:t>
                      </a:r>
                      <a:r>
                        <a:rPr sz="1200" b="1" spc="-5" dirty="0">
                          <a:latin typeface="Arial"/>
                          <a:cs typeface="Arial"/>
                        </a:rPr>
                        <a:t>Deuda)</a:t>
                      </a:r>
                      <a:r>
                        <a:rPr sz="1200" spc="-5" dirty="0">
                          <a:latin typeface="Arial"/>
                          <a:cs typeface="Arial"/>
                        </a:rPr>
                        <a:t>. </a:t>
                      </a:r>
                      <a:r>
                        <a:rPr sz="1200" dirty="0">
                          <a:latin typeface="Arial"/>
                          <a:cs typeface="Arial"/>
                        </a:rPr>
                        <a:t>Esta </a:t>
                      </a:r>
                      <a:r>
                        <a:rPr sz="1200" spc="-10" dirty="0">
                          <a:latin typeface="Arial"/>
                          <a:cs typeface="Arial"/>
                        </a:rPr>
                        <a:t>debe  </a:t>
                      </a:r>
                      <a:r>
                        <a:rPr sz="1200" spc="-5" dirty="0">
                          <a:latin typeface="Arial"/>
                          <a:cs typeface="Arial"/>
                        </a:rPr>
                        <a:t>corresponder fielmente a la registrada en el cuadro</a:t>
                      </a:r>
                      <a:r>
                        <a:rPr sz="1200" spc="-80" dirty="0">
                          <a:latin typeface="Arial"/>
                          <a:cs typeface="Arial"/>
                        </a:rPr>
                        <a:t> </a:t>
                      </a:r>
                      <a:r>
                        <a:rPr sz="1200" spc="-5" dirty="0">
                          <a:latin typeface="Arial"/>
                          <a:cs typeface="Arial"/>
                        </a:rPr>
                        <a:t>31.</a:t>
                      </a:r>
                      <a:endParaRPr sz="12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1"/>
                  </a:ext>
                </a:extLst>
              </a:tr>
              <a:tr h="599059">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nSpc>
                          <a:spcPct val="100000"/>
                        </a:lnSpc>
                        <a:spcBef>
                          <a:spcPts val="55"/>
                        </a:spcBef>
                      </a:pPr>
                      <a:endParaRPr sz="1350">
                        <a:latin typeface="Times New Roman"/>
                        <a:cs typeface="Times New Roman"/>
                      </a:endParaRPr>
                    </a:p>
                    <a:p>
                      <a:pPr marL="64135">
                        <a:lnSpc>
                          <a:spcPct val="100000"/>
                        </a:lnSpc>
                      </a:pPr>
                      <a:r>
                        <a:rPr sz="1200" b="1" spc="-10" dirty="0">
                          <a:latin typeface="Arial"/>
                          <a:cs typeface="Arial"/>
                        </a:rPr>
                        <a:t>ASPECTO</a:t>
                      </a:r>
                      <a:endParaRPr sz="1200">
                        <a:latin typeface="Arial"/>
                        <a:cs typeface="Arial"/>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nSpc>
                          <a:spcPct val="100000"/>
                        </a:lnSpc>
                        <a:spcBef>
                          <a:spcPts val="55"/>
                        </a:spcBef>
                      </a:pPr>
                      <a:endParaRPr sz="1350">
                        <a:latin typeface="Times New Roman"/>
                        <a:cs typeface="Times New Roman"/>
                      </a:endParaRPr>
                    </a:p>
                    <a:p>
                      <a:pPr marL="64135">
                        <a:lnSpc>
                          <a:spcPct val="100000"/>
                        </a:lnSpc>
                      </a:pPr>
                      <a:r>
                        <a:rPr sz="1200" spc="-5" dirty="0">
                          <a:latin typeface="Arial"/>
                          <a:cs typeface="Arial"/>
                        </a:rPr>
                        <a:t>JURÍDICO</a:t>
                      </a:r>
                      <a:endParaRPr sz="1200">
                        <a:latin typeface="Arial"/>
                        <a:cs typeface="Arial"/>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2"/>
                  </a:ext>
                </a:extLst>
              </a:tr>
              <a:tr h="441959">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90"/>
                        </a:spcBef>
                      </a:pPr>
                      <a:r>
                        <a:rPr sz="1200" b="1" dirty="0">
                          <a:latin typeface="Arial"/>
                          <a:cs typeface="Arial"/>
                        </a:rPr>
                        <a:t>TIPO</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a:lnSpc>
                          <a:spcPct val="100000"/>
                        </a:lnSpc>
                        <a:spcBef>
                          <a:spcPts val="990"/>
                        </a:spcBef>
                      </a:pPr>
                      <a:r>
                        <a:rPr sz="1200" spc="-5" dirty="0">
                          <a:latin typeface="Arial"/>
                          <a:cs typeface="Arial"/>
                        </a:rPr>
                        <a:t>Se registra el </a:t>
                      </a:r>
                      <a:r>
                        <a:rPr sz="1200" dirty="0">
                          <a:latin typeface="Arial"/>
                          <a:cs typeface="Arial"/>
                        </a:rPr>
                        <a:t>TIPO </a:t>
                      </a:r>
                      <a:r>
                        <a:rPr sz="1200" spc="-5" dirty="0">
                          <a:latin typeface="Arial"/>
                          <a:cs typeface="Arial"/>
                        </a:rPr>
                        <a:t>de </a:t>
                      </a:r>
                      <a:r>
                        <a:rPr sz="1200" dirty="0">
                          <a:latin typeface="Arial"/>
                          <a:cs typeface="Arial"/>
                        </a:rPr>
                        <a:t>medida (Ofensiva; Adaptativa; </a:t>
                      </a:r>
                      <a:r>
                        <a:rPr sz="1200" spc="-5" dirty="0">
                          <a:latin typeface="Arial"/>
                          <a:cs typeface="Arial"/>
                        </a:rPr>
                        <a:t>Reactiva;</a:t>
                      </a:r>
                      <a:r>
                        <a:rPr sz="1200" spc="-170" dirty="0">
                          <a:latin typeface="Arial"/>
                          <a:cs typeface="Arial"/>
                        </a:rPr>
                        <a:t> </a:t>
                      </a:r>
                      <a:r>
                        <a:rPr sz="1200" spc="-5" dirty="0">
                          <a:latin typeface="Arial"/>
                          <a:cs typeface="Arial"/>
                        </a:rPr>
                        <a:t>Defensiva).</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3"/>
                  </a:ext>
                </a:extLst>
              </a:tr>
              <a:tr h="441960">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90"/>
                        </a:spcBef>
                      </a:pPr>
                      <a:r>
                        <a:rPr sz="1200" b="1" spc="-5" dirty="0">
                          <a:latin typeface="Arial"/>
                          <a:cs typeface="Arial"/>
                        </a:rPr>
                        <a:t>DESCRIPCION</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6515">
                        <a:lnSpc>
                          <a:spcPct val="100000"/>
                        </a:lnSpc>
                        <a:spcBef>
                          <a:spcPts val="270"/>
                        </a:spcBef>
                      </a:pPr>
                      <a:r>
                        <a:rPr sz="1200" spc="-5" dirty="0">
                          <a:latin typeface="Arial"/>
                          <a:cs typeface="Arial"/>
                        </a:rPr>
                        <a:t>Se transcribe fielmente la MEDIDA registrada en el cuadro 31 </a:t>
                      </a:r>
                      <a:r>
                        <a:rPr sz="1200" spc="-10" dirty="0">
                          <a:latin typeface="Arial"/>
                          <a:cs typeface="Arial"/>
                        </a:rPr>
                        <a:t>que </a:t>
                      </a:r>
                      <a:r>
                        <a:rPr sz="1200" spc="-5" dirty="0">
                          <a:latin typeface="Arial"/>
                          <a:cs typeface="Arial"/>
                        </a:rPr>
                        <a:t>se relaciona  con las proyecciones de producción, ingresos o</a:t>
                      </a:r>
                      <a:r>
                        <a:rPr sz="1200" spc="-60" dirty="0">
                          <a:latin typeface="Arial"/>
                          <a:cs typeface="Arial"/>
                        </a:rPr>
                        <a:t> </a:t>
                      </a:r>
                      <a:r>
                        <a:rPr sz="1200" spc="-5" dirty="0">
                          <a:latin typeface="Arial"/>
                          <a:cs typeface="Arial"/>
                        </a:rPr>
                        <a:t>gastos.</a:t>
                      </a:r>
                      <a:endParaRPr sz="1200">
                        <a:latin typeface="Arial"/>
                        <a:cs typeface="Arial"/>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4"/>
                  </a:ext>
                </a:extLst>
              </a:tr>
              <a:tr h="442023">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90"/>
                        </a:spcBef>
                      </a:pPr>
                      <a:r>
                        <a:rPr sz="1200" b="1" spc="-25" dirty="0">
                          <a:latin typeface="Arial"/>
                          <a:cs typeface="Arial"/>
                        </a:rPr>
                        <a:t>META</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5244">
                        <a:lnSpc>
                          <a:spcPct val="100000"/>
                        </a:lnSpc>
                        <a:spcBef>
                          <a:spcPts val="270"/>
                        </a:spcBef>
                      </a:pPr>
                      <a:r>
                        <a:rPr sz="1200" spc="-5" dirty="0">
                          <a:latin typeface="Arial"/>
                          <a:cs typeface="Arial"/>
                        </a:rPr>
                        <a:t>Se transcribe fielmente </a:t>
                      </a:r>
                      <a:r>
                        <a:rPr sz="1200" spc="-10" dirty="0">
                          <a:latin typeface="Arial"/>
                          <a:cs typeface="Arial"/>
                        </a:rPr>
                        <a:t>la </a:t>
                      </a:r>
                      <a:r>
                        <a:rPr sz="1200" spc="-25" dirty="0">
                          <a:latin typeface="Arial"/>
                          <a:cs typeface="Arial"/>
                        </a:rPr>
                        <a:t>META </a:t>
                      </a:r>
                      <a:r>
                        <a:rPr sz="1200" spc="-5" dirty="0">
                          <a:latin typeface="Arial"/>
                          <a:cs typeface="Arial"/>
                        </a:rPr>
                        <a:t>registrada </a:t>
                      </a:r>
                      <a:r>
                        <a:rPr sz="1200" spc="-10" dirty="0">
                          <a:latin typeface="Arial"/>
                          <a:cs typeface="Arial"/>
                        </a:rPr>
                        <a:t>en </a:t>
                      </a:r>
                      <a:r>
                        <a:rPr sz="1200" spc="-5" dirty="0">
                          <a:latin typeface="Arial"/>
                          <a:cs typeface="Arial"/>
                        </a:rPr>
                        <a:t>el cuadro </a:t>
                      </a:r>
                      <a:r>
                        <a:rPr sz="1200" spc="-10" dirty="0">
                          <a:latin typeface="Arial"/>
                          <a:cs typeface="Arial"/>
                        </a:rPr>
                        <a:t>31 que </a:t>
                      </a:r>
                      <a:r>
                        <a:rPr sz="1200" spc="-5" dirty="0">
                          <a:latin typeface="Arial"/>
                          <a:cs typeface="Arial"/>
                        </a:rPr>
                        <a:t>se relaciona con  </a:t>
                      </a:r>
                      <a:r>
                        <a:rPr sz="1200" dirty="0">
                          <a:latin typeface="Arial"/>
                          <a:cs typeface="Arial"/>
                        </a:rPr>
                        <a:t>medida</a:t>
                      </a:r>
                      <a:r>
                        <a:rPr sz="1200" spc="-40" dirty="0">
                          <a:latin typeface="Arial"/>
                          <a:cs typeface="Arial"/>
                        </a:rPr>
                        <a:t> </a:t>
                      </a:r>
                      <a:r>
                        <a:rPr sz="1200" spc="-5" dirty="0">
                          <a:latin typeface="Arial"/>
                          <a:cs typeface="Arial"/>
                        </a:rPr>
                        <a:t>propuesta.</a:t>
                      </a:r>
                      <a:endParaRPr sz="1200">
                        <a:latin typeface="Arial"/>
                        <a:cs typeface="Arial"/>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5"/>
                  </a:ext>
                </a:extLst>
              </a:tr>
              <a:tr h="433654">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60"/>
                        </a:spcBef>
                      </a:pPr>
                      <a:r>
                        <a:rPr sz="1200" b="1" spc="-10" dirty="0">
                          <a:latin typeface="Arial"/>
                          <a:cs typeface="Arial"/>
                        </a:rPr>
                        <a:t>INDICADOR</a:t>
                      </a:r>
                      <a:endParaRPr sz="1200">
                        <a:latin typeface="Arial"/>
                        <a:cs typeface="Arial"/>
                      </a:endParaRPr>
                    </a:p>
                  </a:txBody>
                  <a:tcPr marL="0" marR="0" marT="1219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5880">
                        <a:lnSpc>
                          <a:spcPct val="100000"/>
                        </a:lnSpc>
                        <a:spcBef>
                          <a:spcPts val="240"/>
                        </a:spcBef>
                      </a:pPr>
                      <a:r>
                        <a:rPr sz="1200" spc="-5" dirty="0">
                          <a:latin typeface="Arial"/>
                          <a:cs typeface="Arial"/>
                        </a:rPr>
                        <a:t>Se transcribe fielmente el detalle del INDICADOR registrado </a:t>
                      </a:r>
                      <a:r>
                        <a:rPr sz="1200" spc="-10" dirty="0">
                          <a:latin typeface="Arial"/>
                          <a:cs typeface="Arial"/>
                        </a:rPr>
                        <a:t>en </a:t>
                      </a:r>
                      <a:r>
                        <a:rPr sz="1200" spc="-5" dirty="0">
                          <a:latin typeface="Arial"/>
                          <a:cs typeface="Arial"/>
                        </a:rPr>
                        <a:t>el </a:t>
                      </a:r>
                      <a:r>
                        <a:rPr sz="1200" spc="-10" dirty="0">
                          <a:latin typeface="Arial"/>
                          <a:cs typeface="Arial"/>
                        </a:rPr>
                        <a:t>cuadro 31 </a:t>
                      </a:r>
                      <a:r>
                        <a:rPr sz="1200" spc="-15" dirty="0">
                          <a:latin typeface="Arial"/>
                          <a:cs typeface="Arial"/>
                        </a:rPr>
                        <a:t>que  </a:t>
                      </a:r>
                      <a:r>
                        <a:rPr sz="1200" spc="-5" dirty="0">
                          <a:latin typeface="Arial"/>
                          <a:cs typeface="Arial"/>
                        </a:rPr>
                        <a:t>se </a:t>
                      </a:r>
                      <a:r>
                        <a:rPr sz="1200" dirty="0">
                          <a:latin typeface="Arial"/>
                          <a:cs typeface="Arial"/>
                        </a:rPr>
                        <a:t>relaciona </a:t>
                      </a:r>
                      <a:r>
                        <a:rPr sz="1200" spc="-5" dirty="0">
                          <a:latin typeface="Arial"/>
                          <a:cs typeface="Arial"/>
                        </a:rPr>
                        <a:t>con la </a:t>
                      </a:r>
                      <a:r>
                        <a:rPr sz="1200" dirty="0">
                          <a:latin typeface="Arial"/>
                          <a:cs typeface="Arial"/>
                        </a:rPr>
                        <a:t>medida</a:t>
                      </a:r>
                      <a:r>
                        <a:rPr sz="1200" spc="-45" dirty="0">
                          <a:latin typeface="Arial"/>
                          <a:cs typeface="Arial"/>
                        </a:rPr>
                        <a:t> </a:t>
                      </a:r>
                      <a:r>
                        <a:rPr sz="1200" spc="-5" dirty="0">
                          <a:latin typeface="Arial"/>
                          <a:cs typeface="Arial"/>
                        </a:rPr>
                        <a:t>propuesta.</a:t>
                      </a:r>
                      <a:endParaRPr sz="120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6"/>
                  </a:ext>
                </a:extLst>
              </a:tr>
              <a:tr h="599020">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400">
                        <a:latin typeface="Times New Roman"/>
                        <a:cs typeface="Times New Roman"/>
                      </a:endParaRPr>
                    </a:p>
                    <a:p>
                      <a:pPr marL="64135">
                        <a:lnSpc>
                          <a:spcPct val="100000"/>
                        </a:lnSpc>
                      </a:pPr>
                      <a:r>
                        <a:rPr sz="1200" b="1" spc="-5" dirty="0">
                          <a:latin typeface="Arial"/>
                          <a:cs typeface="Arial"/>
                        </a:rPr>
                        <a:t>SUPUESTOS</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4610" algn="just">
                        <a:lnSpc>
                          <a:spcPct val="100000"/>
                        </a:lnSpc>
                        <a:spcBef>
                          <a:spcPts val="170"/>
                        </a:spcBef>
                      </a:pPr>
                      <a:r>
                        <a:rPr sz="1200" spc="-5" dirty="0">
                          <a:latin typeface="Arial"/>
                          <a:cs typeface="Arial"/>
                        </a:rPr>
                        <a:t>Se </a:t>
                      </a:r>
                      <a:r>
                        <a:rPr sz="1200" spc="-10" dirty="0">
                          <a:latin typeface="Arial"/>
                          <a:cs typeface="Arial"/>
                        </a:rPr>
                        <a:t>relacionan cada una de </a:t>
                      </a:r>
                      <a:r>
                        <a:rPr sz="1200" spc="-5" dirty="0">
                          <a:latin typeface="Arial"/>
                          <a:cs typeface="Arial"/>
                        </a:rPr>
                        <a:t>las </a:t>
                      </a:r>
                      <a:r>
                        <a:rPr sz="1200" spc="-10" dirty="0">
                          <a:latin typeface="Arial"/>
                          <a:cs typeface="Arial"/>
                        </a:rPr>
                        <a:t>condiciones de entorno </a:t>
                      </a:r>
                      <a:r>
                        <a:rPr sz="1200" dirty="0">
                          <a:latin typeface="Arial"/>
                          <a:cs typeface="Arial"/>
                        </a:rPr>
                        <a:t>y </a:t>
                      </a:r>
                      <a:r>
                        <a:rPr sz="1200" spc="-5" dirty="0">
                          <a:latin typeface="Arial"/>
                          <a:cs typeface="Arial"/>
                        </a:rPr>
                        <a:t>actuaciones propias de  la ESE, </a:t>
                      </a:r>
                      <a:r>
                        <a:rPr sz="1200" dirty="0">
                          <a:latin typeface="Arial"/>
                          <a:cs typeface="Arial"/>
                        </a:rPr>
                        <a:t>a </a:t>
                      </a:r>
                      <a:r>
                        <a:rPr sz="1200" spc="-5" dirty="0">
                          <a:latin typeface="Arial"/>
                          <a:cs typeface="Arial"/>
                        </a:rPr>
                        <a:t>través de </a:t>
                      </a:r>
                      <a:r>
                        <a:rPr sz="1200" spc="-10" dirty="0">
                          <a:latin typeface="Arial"/>
                          <a:cs typeface="Arial"/>
                        </a:rPr>
                        <a:t>las </a:t>
                      </a:r>
                      <a:r>
                        <a:rPr sz="1200" spc="-5" dirty="0">
                          <a:latin typeface="Arial"/>
                          <a:cs typeface="Arial"/>
                        </a:rPr>
                        <a:t>cuales </a:t>
                      </a:r>
                      <a:r>
                        <a:rPr sz="1200" spc="-10" dirty="0">
                          <a:latin typeface="Arial"/>
                          <a:cs typeface="Arial"/>
                        </a:rPr>
                        <a:t>se </a:t>
                      </a:r>
                      <a:r>
                        <a:rPr sz="1200" spc="-5" dirty="0">
                          <a:latin typeface="Arial"/>
                          <a:cs typeface="Arial"/>
                        </a:rPr>
                        <a:t>alcanzarían </a:t>
                      </a:r>
                      <a:r>
                        <a:rPr sz="1200" dirty="0">
                          <a:latin typeface="Arial"/>
                          <a:cs typeface="Arial"/>
                        </a:rPr>
                        <a:t>las </a:t>
                      </a:r>
                      <a:r>
                        <a:rPr sz="1200" spc="-5" dirty="0">
                          <a:latin typeface="Arial"/>
                          <a:cs typeface="Arial"/>
                        </a:rPr>
                        <a:t>proyecciones propuestas </a:t>
                      </a:r>
                      <a:r>
                        <a:rPr sz="1200" dirty="0">
                          <a:latin typeface="Arial"/>
                          <a:cs typeface="Arial"/>
                        </a:rPr>
                        <a:t>en </a:t>
                      </a:r>
                      <a:r>
                        <a:rPr sz="1200" spc="-15" dirty="0">
                          <a:latin typeface="Arial"/>
                          <a:cs typeface="Arial"/>
                        </a:rPr>
                        <a:t>la  </a:t>
                      </a:r>
                      <a:r>
                        <a:rPr sz="1200" dirty="0">
                          <a:latin typeface="Arial"/>
                          <a:cs typeface="Arial"/>
                        </a:rPr>
                        <a:t>medida </a:t>
                      </a:r>
                      <a:r>
                        <a:rPr sz="1200" spc="-5" dirty="0">
                          <a:latin typeface="Arial"/>
                          <a:cs typeface="Arial"/>
                        </a:rPr>
                        <a:t>relacionadas </a:t>
                      </a:r>
                      <a:r>
                        <a:rPr sz="1200" dirty="0">
                          <a:latin typeface="Arial"/>
                          <a:cs typeface="Arial"/>
                        </a:rPr>
                        <a:t>con: </a:t>
                      </a:r>
                      <a:r>
                        <a:rPr sz="1200" b="1" dirty="0">
                          <a:latin typeface="Arial"/>
                          <a:cs typeface="Arial"/>
                        </a:rPr>
                        <a:t>Producción, Ingresos o</a:t>
                      </a:r>
                      <a:r>
                        <a:rPr sz="1200" b="1" spc="-80" dirty="0">
                          <a:latin typeface="Arial"/>
                          <a:cs typeface="Arial"/>
                        </a:rPr>
                        <a:t> </a:t>
                      </a:r>
                      <a:r>
                        <a:rPr sz="1200" b="1" dirty="0">
                          <a:latin typeface="Arial"/>
                          <a:cs typeface="Arial"/>
                        </a:rPr>
                        <a:t>Gastos.</a:t>
                      </a:r>
                      <a:endParaRPr sz="1200">
                        <a:latin typeface="Arial"/>
                        <a:cs typeface="Arial"/>
                      </a:endParaRPr>
                    </a:p>
                  </a:txBody>
                  <a:tcPr marL="0" marR="0" marT="21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1774" y="1655487"/>
            <a:ext cx="480059" cy="2534920"/>
          </a:xfrm>
          <a:prstGeom prst="rect">
            <a:avLst/>
          </a:prstGeom>
        </p:spPr>
        <p:txBody>
          <a:bodyPr vert="vert270" wrap="square" lIns="0" tIns="0" rIns="0" bIns="0" rtlCol="0">
            <a:spAutoFit/>
          </a:bodyPr>
          <a:lstStyle/>
          <a:p>
            <a:pPr marL="12700">
              <a:lnSpc>
                <a:spcPts val="3640"/>
              </a:lnSpc>
            </a:pPr>
            <a:r>
              <a:rPr sz="3200" dirty="0">
                <a:solidFill>
                  <a:srgbClr val="4F81BC"/>
                </a:solidFill>
                <a:latin typeface="Arial"/>
                <a:cs typeface="Arial"/>
              </a:rPr>
              <a:t>FINANCIERO</a:t>
            </a:r>
            <a:endParaRPr sz="3200">
              <a:latin typeface="Arial"/>
              <a:cs typeface="Arial"/>
            </a:endParaRPr>
          </a:p>
        </p:txBody>
      </p:sp>
      <p:sp>
        <p:nvSpPr>
          <p:cNvPr id="3" name="object 3"/>
          <p:cNvSpPr/>
          <p:nvPr/>
        </p:nvSpPr>
        <p:spPr>
          <a:xfrm>
            <a:off x="2107692" y="969275"/>
            <a:ext cx="4255008" cy="3866350"/>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6694169" y="1755775"/>
            <a:ext cx="2097405" cy="574040"/>
          </a:xfrm>
          <a:prstGeom prst="rect">
            <a:avLst/>
          </a:prstGeom>
        </p:spPr>
        <p:txBody>
          <a:bodyPr vert="horz" wrap="square" lIns="0" tIns="12700" rIns="0" bIns="0" rtlCol="0">
            <a:spAutoFit/>
          </a:bodyPr>
          <a:lstStyle/>
          <a:p>
            <a:pPr marL="733425" marR="5080" indent="-721360">
              <a:lnSpc>
                <a:spcPct val="100000"/>
              </a:lnSpc>
              <a:spcBef>
                <a:spcPts val="100"/>
              </a:spcBef>
            </a:pPr>
            <a:r>
              <a:rPr sz="1800" b="1" i="1" dirty="0">
                <a:solidFill>
                  <a:srgbClr val="000000"/>
                </a:solidFill>
                <a:latin typeface="Calibri"/>
                <a:cs typeface="Calibri"/>
              </a:rPr>
              <a:t>Cuadros de</a:t>
            </a:r>
            <a:r>
              <a:rPr sz="1800" b="1" i="1" spc="-70" dirty="0">
                <a:solidFill>
                  <a:srgbClr val="000000"/>
                </a:solidFill>
                <a:latin typeface="Calibri"/>
                <a:cs typeface="Calibri"/>
              </a:rPr>
              <a:t> </a:t>
            </a:r>
            <a:r>
              <a:rPr sz="1800" b="1" i="1" spc="-5" dirty="0">
                <a:solidFill>
                  <a:srgbClr val="000000"/>
                </a:solidFill>
                <a:latin typeface="Calibri"/>
                <a:cs typeface="Calibri"/>
              </a:rPr>
              <a:t>referencia  </a:t>
            </a:r>
            <a:r>
              <a:rPr sz="1800" b="1" i="1" dirty="0">
                <a:solidFill>
                  <a:srgbClr val="000000"/>
                </a:solidFill>
                <a:latin typeface="Calibri"/>
                <a:cs typeface="Calibri"/>
              </a:rPr>
              <a:t>9 al</a:t>
            </a:r>
            <a:r>
              <a:rPr sz="1800" b="1" i="1" spc="-15" dirty="0">
                <a:solidFill>
                  <a:srgbClr val="000000"/>
                </a:solidFill>
                <a:latin typeface="Calibri"/>
                <a:cs typeface="Calibri"/>
              </a:rPr>
              <a:t> </a:t>
            </a:r>
            <a:r>
              <a:rPr sz="1800" b="1" i="1" dirty="0">
                <a:solidFill>
                  <a:srgbClr val="000000"/>
                </a:solidFill>
                <a:latin typeface="Calibri"/>
                <a:cs typeface="Calibri"/>
              </a:rPr>
              <a:t>23</a:t>
            </a:r>
            <a:endParaRPr sz="1800">
              <a:latin typeface="Calibri"/>
              <a:cs typeface="Calibri"/>
            </a:endParaRPr>
          </a:p>
        </p:txBody>
      </p:sp>
      <p:sp>
        <p:nvSpPr>
          <p:cNvPr id="5" name="object 5"/>
          <p:cNvSpPr txBox="1"/>
          <p:nvPr/>
        </p:nvSpPr>
        <p:spPr>
          <a:xfrm>
            <a:off x="6880097" y="2578989"/>
            <a:ext cx="1725930" cy="848360"/>
          </a:xfrm>
          <a:prstGeom prst="rect">
            <a:avLst/>
          </a:prstGeom>
        </p:spPr>
        <p:txBody>
          <a:bodyPr vert="horz" wrap="square" lIns="0" tIns="12700" rIns="0" bIns="0" rtlCol="0">
            <a:spAutoFit/>
          </a:bodyPr>
          <a:lstStyle/>
          <a:p>
            <a:pPr marL="12700" marR="5080" algn="ctr">
              <a:lnSpc>
                <a:spcPct val="100000"/>
              </a:lnSpc>
              <a:spcBef>
                <a:spcPts val="100"/>
              </a:spcBef>
            </a:pPr>
            <a:r>
              <a:rPr sz="1800" b="1" i="1" dirty="0">
                <a:latin typeface="Calibri"/>
                <a:cs typeface="Calibri"/>
              </a:rPr>
              <a:t>Cuadros de</a:t>
            </a:r>
            <a:r>
              <a:rPr sz="1800" b="1" i="1" spc="-70" dirty="0">
                <a:latin typeface="Calibri"/>
                <a:cs typeface="Calibri"/>
              </a:rPr>
              <a:t> </a:t>
            </a:r>
            <a:r>
              <a:rPr sz="1800" b="1" i="1" spc="-5" dirty="0">
                <a:latin typeface="Calibri"/>
                <a:cs typeface="Calibri"/>
              </a:rPr>
              <a:t>apoyo  </a:t>
            </a:r>
            <a:r>
              <a:rPr sz="1800" b="1" i="1" dirty="0">
                <a:latin typeface="Calibri"/>
                <a:cs typeface="Calibri"/>
              </a:rPr>
              <a:t>1 al</a:t>
            </a:r>
            <a:r>
              <a:rPr sz="1800" b="1" i="1" spc="-15" dirty="0">
                <a:latin typeface="Calibri"/>
                <a:cs typeface="Calibri"/>
              </a:rPr>
              <a:t> </a:t>
            </a:r>
            <a:r>
              <a:rPr sz="1800" b="1" i="1" dirty="0">
                <a:latin typeface="Calibri"/>
                <a:cs typeface="Calibri"/>
              </a:rPr>
              <a:t>8</a:t>
            </a:r>
            <a:endParaRPr sz="1800">
              <a:latin typeface="Calibri"/>
              <a:cs typeface="Calibri"/>
            </a:endParaRPr>
          </a:p>
          <a:p>
            <a:pPr algn="ctr">
              <a:lnSpc>
                <a:spcPct val="100000"/>
              </a:lnSpc>
            </a:pPr>
            <a:r>
              <a:rPr sz="1800" b="1" i="1" dirty="0">
                <a:latin typeface="Calibri"/>
                <a:cs typeface="Calibri"/>
              </a:rPr>
              <a:t>24 al</a:t>
            </a:r>
            <a:r>
              <a:rPr sz="1800" b="1" i="1" spc="-20" dirty="0">
                <a:latin typeface="Calibri"/>
                <a:cs typeface="Calibri"/>
              </a:rPr>
              <a:t> </a:t>
            </a:r>
            <a:r>
              <a:rPr sz="1800" b="1" i="1" dirty="0">
                <a:latin typeface="Calibri"/>
                <a:cs typeface="Calibri"/>
              </a:rPr>
              <a:t>29</a:t>
            </a:r>
            <a:endParaRPr sz="1800">
              <a:latin typeface="Calibri"/>
              <a:cs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740" y="856589"/>
            <a:ext cx="8498840" cy="3679825"/>
          </a:xfrm>
          <a:prstGeom prst="rect">
            <a:avLst/>
          </a:prstGeom>
        </p:spPr>
        <p:txBody>
          <a:bodyPr vert="horz" wrap="square" lIns="0" tIns="27939" rIns="0" bIns="0" rtlCol="0">
            <a:spAutoFit/>
          </a:bodyPr>
          <a:lstStyle/>
          <a:p>
            <a:pPr marL="355600" indent="-342900">
              <a:lnSpc>
                <a:spcPct val="100000"/>
              </a:lnSpc>
              <a:spcBef>
                <a:spcPts val="219"/>
              </a:spcBef>
              <a:buFont typeface="Symbol"/>
              <a:buChar char=""/>
              <a:tabLst>
                <a:tab pos="354965" algn="l"/>
                <a:tab pos="355600" algn="l"/>
              </a:tabLst>
            </a:pPr>
            <a:r>
              <a:rPr sz="1400" spc="-5" dirty="0">
                <a:latin typeface="Arial"/>
                <a:cs typeface="Arial"/>
              </a:rPr>
              <a:t>La </a:t>
            </a:r>
            <a:r>
              <a:rPr sz="1400" dirty="0">
                <a:latin typeface="Arial"/>
                <a:cs typeface="Arial"/>
              </a:rPr>
              <a:t>fuente </a:t>
            </a:r>
            <a:r>
              <a:rPr sz="1400" spc="-5" dirty="0">
                <a:latin typeface="Arial"/>
                <a:cs typeface="Arial"/>
              </a:rPr>
              <a:t>de </a:t>
            </a:r>
            <a:r>
              <a:rPr sz="1400" dirty="0">
                <a:latin typeface="Arial"/>
                <a:cs typeface="Arial"/>
              </a:rPr>
              <a:t>la información </a:t>
            </a:r>
            <a:r>
              <a:rPr sz="1400" spc="-5" dirty="0">
                <a:latin typeface="Arial"/>
                <a:cs typeface="Arial"/>
              </a:rPr>
              <a:t>es</a:t>
            </a:r>
            <a:r>
              <a:rPr sz="1400" spc="-120" dirty="0">
                <a:latin typeface="Arial"/>
                <a:cs typeface="Arial"/>
              </a:rPr>
              <a:t> </a:t>
            </a:r>
            <a:r>
              <a:rPr sz="1400" dirty="0">
                <a:latin typeface="Arial"/>
                <a:cs typeface="Arial"/>
              </a:rPr>
              <a:t>SIHO</a:t>
            </a:r>
            <a:endParaRPr sz="1400">
              <a:latin typeface="Arial"/>
              <a:cs typeface="Arial"/>
            </a:endParaRPr>
          </a:p>
          <a:p>
            <a:pPr marL="355600" indent="-342900">
              <a:lnSpc>
                <a:spcPct val="100000"/>
              </a:lnSpc>
              <a:spcBef>
                <a:spcPts val="120"/>
              </a:spcBef>
              <a:buFont typeface="Symbol"/>
              <a:buChar char=""/>
              <a:tabLst>
                <a:tab pos="354965" algn="l"/>
                <a:tab pos="355600" algn="l"/>
              </a:tabLst>
            </a:pPr>
            <a:r>
              <a:rPr sz="1400" spc="-5" dirty="0">
                <a:latin typeface="Arial"/>
                <a:cs typeface="Arial"/>
              </a:rPr>
              <a:t>Evaluar el </a:t>
            </a:r>
            <a:r>
              <a:rPr sz="1400" dirty="0">
                <a:latin typeface="Arial"/>
                <a:cs typeface="Arial"/>
              </a:rPr>
              <a:t>comportamiento </a:t>
            </a:r>
            <a:r>
              <a:rPr sz="1400" spc="-5" dirty="0">
                <a:latin typeface="Arial"/>
                <a:cs typeface="Arial"/>
              </a:rPr>
              <a:t>de </a:t>
            </a:r>
            <a:r>
              <a:rPr sz="1400" dirty="0">
                <a:latin typeface="Arial"/>
                <a:cs typeface="Arial"/>
              </a:rPr>
              <a:t>los ingresos totales </a:t>
            </a:r>
            <a:r>
              <a:rPr sz="1400" spc="-5" dirty="0">
                <a:latin typeface="Arial"/>
                <a:cs typeface="Arial"/>
              </a:rPr>
              <a:t>en </a:t>
            </a:r>
            <a:r>
              <a:rPr sz="1400" dirty="0">
                <a:latin typeface="Arial"/>
                <a:cs typeface="Arial"/>
              </a:rPr>
              <a:t>los diferentes</a:t>
            </a:r>
            <a:r>
              <a:rPr sz="1400" spc="-220" dirty="0">
                <a:latin typeface="Arial"/>
                <a:cs typeface="Arial"/>
              </a:rPr>
              <a:t> </a:t>
            </a:r>
            <a:r>
              <a:rPr sz="1400" spc="-5" dirty="0">
                <a:latin typeface="Arial"/>
                <a:cs typeface="Arial"/>
              </a:rPr>
              <a:t>años</a:t>
            </a:r>
            <a:endParaRPr sz="1400">
              <a:latin typeface="Arial"/>
              <a:cs typeface="Arial"/>
            </a:endParaRPr>
          </a:p>
          <a:p>
            <a:pPr marL="355600" indent="-342900">
              <a:lnSpc>
                <a:spcPct val="100000"/>
              </a:lnSpc>
              <a:spcBef>
                <a:spcPts val="120"/>
              </a:spcBef>
              <a:buFont typeface="Symbol"/>
              <a:buChar char=""/>
              <a:tabLst>
                <a:tab pos="354965" algn="l"/>
                <a:tab pos="355600" algn="l"/>
              </a:tabLst>
            </a:pPr>
            <a:r>
              <a:rPr sz="1400" spc="-5" dirty="0">
                <a:latin typeface="Arial"/>
                <a:cs typeface="Arial"/>
              </a:rPr>
              <a:t>El </a:t>
            </a:r>
            <a:r>
              <a:rPr sz="1400" dirty="0">
                <a:latin typeface="Arial"/>
                <a:cs typeface="Arial"/>
              </a:rPr>
              <a:t>porcentaje </a:t>
            </a:r>
            <a:r>
              <a:rPr sz="1400" spc="-5" dirty="0">
                <a:latin typeface="Arial"/>
                <a:cs typeface="Arial"/>
              </a:rPr>
              <a:t>de </a:t>
            </a:r>
            <a:r>
              <a:rPr sz="1400" dirty="0">
                <a:latin typeface="Arial"/>
                <a:cs typeface="Arial"/>
              </a:rPr>
              <a:t>ejecución respecto al </a:t>
            </a:r>
            <a:r>
              <a:rPr sz="1400" spc="-5" dirty="0">
                <a:latin typeface="Arial"/>
                <a:cs typeface="Arial"/>
              </a:rPr>
              <a:t>presupuesto definitivo </a:t>
            </a:r>
            <a:r>
              <a:rPr sz="1400" dirty="0">
                <a:latin typeface="Arial"/>
                <a:cs typeface="Arial"/>
              </a:rPr>
              <a:t>y su promedio </a:t>
            </a:r>
            <a:r>
              <a:rPr sz="1400" spc="-5" dirty="0">
                <a:latin typeface="Arial"/>
                <a:cs typeface="Arial"/>
              </a:rPr>
              <a:t>en </a:t>
            </a:r>
            <a:r>
              <a:rPr sz="1400" dirty="0">
                <a:latin typeface="Arial"/>
                <a:cs typeface="Arial"/>
              </a:rPr>
              <a:t>los últimos 5</a:t>
            </a:r>
            <a:r>
              <a:rPr sz="1400" spc="-250" dirty="0">
                <a:latin typeface="Arial"/>
                <a:cs typeface="Arial"/>
              </a:rPr>
              <a:t> </a:t>
            </a:r>
            <a:r>
              <a:rPr sz="1400" spc="-5" dirty="0">
                <a:latin typeface="Arial"/>
                <a:cs typeface="Arial"/>
              </a:rPr>
              <a:t>años</a:t>
            </a:r>
            <a:endParaRPr sz="1400">
              <a:latin typeface="Arial"/>
              <a:cs typeface="Arial"/>
            </a:endParaRPr>
          </a:p>
          <a:p>
            <a:pPr marL="355600" indent="-342900">
              <a:lnSpc>
                <a:spcPct val="100000"/>
              </a:lnSpc>
              <a:spcBef>
                <a:spcPts val="120"/>
              </a:spcBef>
              <a:buFont typeface="Symbol"/>
              <a:buChar char=""/>
              <a:tabLst>
                <a:tab pos="354965" algn="l"/>
                <a:tab pos="355600" algn="l"/>
              </a:tabLst>
            </a:pPr>
            <a:r>
              <a:rPr sz="1400" spc="-15" dirty="0">
                <a:latin typeface="Arial"/>
                <a:cs typeface="Arial"/>
              </a:rPr>
              <a:t>Variación </a:t>
            </a:r>
            <a:r>
              <a:rPr sz="1400" spc="-5" dirty="0">
                <a:latin typeface="Arial"/>
                <a:cs typeface="Arial"/>
              </a:rPr>
              <a:t>anual de </a:t>
            </a:r>
            <a:r>
              <a:rPr sz="1400" dirty="0">
                <a:latin typeface="Arial"/>
                <a:cs typeface="Arial"/>
              </a:rPr>
              <a:t>ejecución </a:t>
            </a:r>
            <a:r>
              <a:rPr sz="1400" spc="-5" dirty="0">
                <a:latin typeface="Arial"/>
                <a:cs typeface="Arial"/>
              </a:rPr>
              <a:t>de </a:t>
            </a:r>
            <a:r>
              <a:rPr sz="1400" dirty="0">
                <a:latin typeface="Arial"/>
                <a:cs typeface="Arial"/>
              </a:rPr>
              <a:t>recaudo </a:t>
            </a:r>
            <a:r>
              <a:rPr sz="1400" spc="-5" dirty="0">
                <a:latin typeface="Arial"/>
                <a:cs typeface="Arial"/>
              </a:rPr>
              <a:t>en </a:t>
            </a:r>
            <a:r>
              <a:rPr sz="1400" dirty="0">
                <a:latin typeface="Arial"/>
                <a:cs typeface="Arial"/>
              </a:rPr>
              <a:t>los últimos 5</a:t>
            </a:r>
            <a:r>
              <a:rPr sz="1400" spc="-190" dirty="0">
                <a:latin typeface="Arial"/>
                <a:cs typeface="Arial"/>
              </a:rPr>
              <a:t> </a:t>
            </a:r>
            <a:r>
              <a:rPr sz="1400" spc="-5" dirty="0">
                <a:latin typeface="Arial"/>
                <a:cs typeface="Arial"/>
              </a:rPr>
              <a:t>años</a:t>
            </a:r>
            <a:endParaRPr sz="1400">
              <a:latin typeface="Arial"/>
              <a:cs typeface="Arial"/>
            </a:endParaRPr>
          </a:p>
          <a:p>
            <a:pPr marL="355600" indent="-342900">
              <a:lnSpc>
                <a:spcPct val="100000"/>
              </a:lnSpc>
              <a:spcBef>
                <a:spcPts val="120"/>
              </a:spcBef>
              <a:buFont typeface="Symbol"/>
              <a:buChar char=""/>
              <a:tabLst>
                <a:tab pos="354965" algn="l"/>
                <a:tab pos="355600" algn="l"/>
              </a:tabLst>
            </a:pPr>
            <a:r>
              <a:rPr sz="1400" dirty="0">
                <a:latin typeface="Arial"/>
                <a:cs typeface="Arial"/>
              </a:rPr>
              <a:t>Análisis de ejecución de los </a:t>
            </a:r>
            <a:r>
              <a:rPr sz="1400" spc="-5" dirty="0">
                <a:latin typeface="Arial"/>
                <a:cs typeface="Arial"/>
              </a:rPr>
              <a:t>reconocimientos </a:t>
            </a:r>
            <a:r>
              <a:rPr sz="1400" dirty="0">
                <a:latin typeface="Arial"/>
                <a:cs typeface="Arial"/>
              </a:rPr>
              <a:t>de </a:t>
            </a:r>
            <a:r>
              <a:rPr sz="1400" spc="-5" dirty="0">
                <a:latin typeface="Arial"/>
                <a:cs typeface="Arial"/>
              </a:rPr>
              <a:t>ventas </a:t>
            </a:r>
            <a:r>
              <a:rPr sz="1400" dirty="0">
                <a:latin typeface="Arial"/>
                <a:cs typeface="Arial"/>
              </a:rPr>
              <a:t>de</a:t>
            </a:r>
            <a:r>
              <a:rPr sz="1400" spc="-180" dirty="0">
                <a:latin typeface="Arial"/>
                <a:cs typeface="Arial"/>
              </a:rPr>
              <a:t> </a:t>
            </a:r>
            <a:r>
              <a:rPr sz="1400" spc="-5" dirty="0">
                <a:latin typeface="Arial"/>
                <a:cs typeface="Arial"/>
              </a:rPr>
              <a:t>servicios</a:t>
            </a:r>
            <a:endParaRPr sz="1400">
              <a:latin typeface="Arial"/>
              <a:cs typeface="Arial"/>
            </a:endParaRPr>
          </a:p>
          <a:p>
            <a:pPr marL="355600" indent="-342900">
              <a:lnSpc>
                <a:spcPct val="100000"/>
              </a:lnSpc>
              <a:spcBef>
                <a:spcPts val="110"/>
              </a:spcBef>
              <a:buFont typeface="Symbol"/>
              <a:buChar char=""/>
              <a:tabLst>
                <a:tab pos="354965" algn="l"/>
                <a:tab pos="355600" algn="l"/>
              </a:tabLst>
            </a:pPr>
            <a:r>
              <a:rPr sz="1400" dirty="0">
                <a:latin typeface="Arial"/>
                <a:cs typeface="Arial"/>
              </a:rPr>
              <a:t>Análisis </a:t>
            </a:r>
            <a:r>
              <a:rPr sz="1400" spc="-5" dirty="0">
                <a:latin typeface="Arial"/>
                <a:cs typeface="Arial"/>
              </a:rPr>
              <a:t>de </a:t>
            </a:r>
            <a:r>
              <a:rPr sz="1400" dirty="0">
                <a:latin typeface="Arial"/>
                <a:cs typeface="Arial"/>
              </a:rPr>
              <a:t>ejecución </a:t>
            </a:r>
            <a:r>
              <a:rPr sz="1400" spc="-5" dirty="0">
                <a:latin typeface="Arial"/>
                <a:cs typeface="Arial"/>
              </a:rPr>
              <a:t>del </a:t>
            </a:r>
            <a:r>
              <a:rPr sz="1400" dirty="0">
                <a:latin typeface="Arial"/>
                <a:cs typeface="Arial"/>
              </a:rPr>
              <a:t>recaudo frente a los </a:t>
            </a:r>
            <a:r>
              <a:rPr sz="1400" spc="-5" dirty="0">
                <a:latin typeface="Arial"/>
                <a:cs typeface="Arial"/>
              </a:rPr>
              <a:t>reconocimientos de ventas de</a:t>
            </a:r>
            <a:r>
              <a:rPr sz="1400" spc="-220" dirty="0">
                <a:latin typeface="Arial"/>
                <a:cs typeface="Arial"/>
              </a:rPr>
              <a:t> </a:t>
            </a:r>
            <a:r>
              <a:rPr sz="1400" dirty="0">
                <a:latin typeface="Arial"/>
                <a:cs typeface="Arial"/>
              </a:rPr>
              <a:t>servicios.</a:t>
            </a:r>
            <a:endParaRPr sz="1400">
              <a:latin typeface="Arial"/>
              <a:cs typeface="Arial"/>
            </a:endParaRPr>
          </a:p>
          <a:p>
            <a:pPr marL="355600" marR="5080" indent="-342900">
              <a:lnSpc>
                <a:spcPct val="107100"/>
              </a:lnSpc>
              <a:buFont typeface="Symbol"/>
              <a:buChar char=""/>
              <a:tabLst>
                <a:tab pos="354965" algn="l"/>
                <a:tab pos="355600" algn="l"/>
              </a:tabLst>
            </a:pPr>
            <a:r>
              <a:rPr sz="1400" spc="-5" dirty="0">
                <a:latin typeface="Arial"/>
                <a:cs typeface="Arial"/>
              </a:rPr>
              <a:t>Importancia vertical de los diferentes conceptos de los ingresos (corrientes, no corrientes, cartera de  vigencias </a:t>
            </a:r>
            <a:r>
              <a:rPr sz="1400" dirty="0">
                <a:latin typeface="Arial"/>
                <a:cs typeface="Arial"/>
              </a:rPr>
              <a:t>anteriores entre otros) y </a:t>
            </a:r>
            <a:r>
              <a:rPr sz="1400" spc="-5" dirty="0">
                <a:latin typeface="Arial"/>
                <a:cs typeface="Arial"/>
              </a:rPr>
              <a:t>ventas de</a:t>
            </a:r>
            <a:r>
              <a:rPr sz="1400" spc="-140" dirty="0">
                <a:latin typeface="Arial"/>
                <a:cs typeface="Arial"/>
              </a:rPr>
              <a:t> </a:t>
            </a:r>
            <a:r>
              <a:rPr sz="1400" spc="-5" dirty="0">
                <a:latin typeface="Arial"/>
                <a:cs typeface="Arial"/>
              </a:rPr>
              <a:t>servicios</a:t>
            </a:r>
            <a:endParaRPr sz="1400">
              <a:latin typeface="Arial"/>
              <a:cs typeface="Arial"/>
            </a:endParaRPr>
          </a:p>
          <a:p>
            <a:pPr marL="355600" indent="-342900">
              <a:lnSpc>
                <a:spcPct val="100000"/>
              </a:lnSpc>
              <a:spcBef>
                <a:spcPts val="120"/>
              </a:spcBef>
              <a:buFont typeface="Symbol"/>
              <a:buChar char=""/>
              <a:tabLst>
                <a:tab pos="354965" algn="l"/>
                <a:tab pos="355600" algn="l"/>
              </a:tabLst>
            </a:pPr>
            <a:r>
              <a:rPr sz="1400" dirty="0">
                <a:latin typeface="Arial"/>
                <a:cs typeface="Arial"/>
              </a:rPr>
              <a:t>Analice las principales </a:t>
            </a:r>
            <a:r>
              <a:rPr sz="1400" spc="-5" dirty="0">
                <a:latin typeface="Arial"/>
                <a:cs typeface="Arial"/>
              </a:rPr>
              <a:t>EAPB en </a:t>
            </a:r>
            <a:r>
              <a:rPr sz="1400" dirty="0">
                <a:latin typeface="Arial"/>
                <a:cs typeface="Arial"/>
              </a:rPr>
              <a:t>cada </a:t>
            </a:r>
            <a:r>
              <a:rPr sz="1400" spc="-5" dirty="0">
                <a:latin typeface="Arial"/>
                <a:cs typeface="Arial"/>
              </a:rPr>
              <a:t>uno de </a:t>
            </a:r>
            <a:r>
              <a:rPr sz="1400" dirty="0">
                <a:latin typeface="Arial"/>
                <a:cs typeface="Arial"/>
              </a:rPr>
              <a:t>sus</a:t>
            </a:r>
            <a:r>
              <a:rPr sz="1400" spc="-160" dirty="0">
                <a:latin typeface="Arial"/>
                <a:cs typeface="Arial"/>
              </a:rPr>
              <a:t> </a:t>
            </a:r>
            <a:r>
              <a:rPr sz="1400" dirty="0">
                <a:latin typeface="Arial"/>
                <a:cs typeface="Arial"/>
              </a:rPr>
              <a:t>regímenes</a:t>
            </a:r>
            <a:endParaRPr sz="1400">
              <a:latin typeface="Arial"/>
              <a:cs typeface="Arial"/>
            </a:endParaRPr>
          </a:p>
          <a:p>
            <a:pPr marL="355600" indent="-342900">
              <a:lnSpc>
                <a:spcPct val="100000"/>
              </a:lnSpc>
              <a:spcBef>
                <a:spcPts val="120"/>
              </a:spcBef>
              <a:buFont typeface="Symbol"/>
              <a:buChar char=""/>
              <a:tabLst>
                <a:tab pos="354965" algn="l"/>
                <a:tab pos="355600" algn="l"/>
              </a:tabLst>
            </a:pPr>
            <a:r>
              <a:rPr sz="1400" dirty="0">
                <a:latin typeface="Arial"/>
                <a:cs typeface="Arial"/>
              </a:rPr>
              <a:t>Situación actual </a:t>
            </a:r>
            <a:r>
              <a:rPr sz="1400" spc="-5" dirty="0">
                <a:latin typeface="Arial"/>
                <a:cs typeface="Arial"/>
              </a:rPr>
              <a:t>de </a:t>
            </a:r>
            <a:r>
              <a:rPr sz="1400" dirty="0">
                <a:latin typeface="Arial"/>
                <a:cs typeface="Arial"/>
              </a:rPr>
              <a:t>las </a:t>
            </a:r>
            <a:r>
              <a:rPr sz="1400" spc="-5" dirty="0">
                <a:latin typeface="Arial"/>
                <a:cs typeface="Arial"/>
              </a:rPr>
              <a:t>EAPB en </a:t>
            </a:r>
            <a:r>
              <a:rPr sz="1400" dirty="0">
                <a:latin typeface="Arial"/>
                <a:cs typeface="Arial"/>
              </a:rPr>
              <a:t>especial las </a:t>
            </a:r>
            <a:r>
              <a:rPr sz="1400" spc="-5" dirty="0">
                <a:latin typeface="Arial"/>
                <a:cs typeface="Arial"/>
              </a:rPr>
              <a:t>EPS </a:t>
            </a:r>
            <a:r>
              <a:rPr sz="1400" dirty="0">
                <a:latin typeface="Arial"/>
                <a:cs typeface="Arial"/>
              </a:rPr>
              <a:t>y su futuro en la</a:t>
            </a:r>
            <a:r>
              <a:rPr sz="1400" spc="-204" dirty="0">
                <a:latin typeface="Arial"/>
                <a:cs typeface="Arial"/>
              </a:rPr>
              <a:t> </a:t>
            </a:r>
            <a:r>
              <a:rPr sz="1400" dirty="0">
                <a:latin typeface="Arial"/>
                <a:cs typeface="Arial"/>
              </a:rPr>
              <a:t>región</a:t>
            </a:r>
            <a:endParaRPr sz="1400">
              <a:latin typeface="Arial"/>
              <a:cs typeface="Arial"/>
            </a:endParaRPr>
          </a:p>
          <a:p>
            <a:pPr marL="355600" indent="-342900">
              <a:lnSpc>
                <a:spcPct val="100000"/>
              </a:lnSpc>
              <a:spcBef>
                <a:spcPts val="110"/>
              </a:spcBef>
              <a:buFont typeface="Symbol"/>
              <a:buChar char=""/>
              <a:tabLst>
                <a:tab pos="354965" algn="l"/>
                <a:tab pos="355600" algn="l"/>
              </a:tabLst>
            </a:pPr>
            <a:r>
              <a:rPr sz="1400" dirty="0">
                <a:latin typeface="Arial"/>
                <a:cs typeface="Arial"/>
              </a:rPr>
              <a:t>Contratación</a:t>
            </a:r>
            <a:r>
              <a:rPr sz="1400" spc="-40" dirty="0">
                <a:latin typeface="Arial"/>
                <a:cs typeface="Arial"/>
              </a:rPr>
              <a:t> </a:t>
            </a:r>
            <a:r>
              <a:rPr sz="1400" spc="-5" dirty="0">
                <a:latin typeface="Arial"/>
                <a:cs typeface="Arial"/>
              </a:rPr>
              <a:t>por</a:t>
            </a:r>
            <a:r>
              <a:rPr sz="1400" spc="-20" dirty="0">
                <a:latin typeface="Arial"/>
                <a:cs typeface="Arial"/>
              </a:rPr>
              <a:t> </a:t>
            </a:r>
            <a:r>
              <a:rPr sz="1400" spc="-5" dirty="0">
                <a:latin typeface="Arial"/>
                <a:cs typeface="Arial"/>
              </a:rPr>
              <a:t>evento</a:t>
            </a:r>
            <a:r>
              <a:rPr sz="1400" spc="-20" dirty="0">
                <a:latin typeface="Arial"/>
                <a:cs typeface="Arial"/>
              </a:rPr>
              <a:t> </a:t>
            </a:r>
            <a:r>
              <a:rPr sz="1400" dirty="0">
                <a:latin typeface="Arial"/>
                <a:cs typeface="Arial"/>
              </a:rPr>
              <a:t>analice</a:t>
            </a:r>
            <a:r>
              <a:rPr sz="1400" spc="-30" dirty="0">
                <a:latin typeface="Arial"/>
                <a:cs typeface="Arial"/>
              </a:rPr>
              <a:t> </a:t>
            </a:r>
            <a:r>
              <a:rPr sz="1400" dirty="0">
                <a:latin typeface="Arial"/>
                <a:cs typeface="Arial"/>
              </a:rPr>
              <a:t>porcentajes</a:t>
            </a:r>
            <a:r>
              <a:rPr sz="1400" spc="-50" dirty="0">
                <a:latin typeface="Arial"/>
                <a:cs typeface="Arial"/>
              </a:rPr>
              <a:t> </a:t>
            </a:r>
            <a:r>
              <a:rPr sz="1400" spc="-5" dirty="0">
                <a:latin typeface="Arial"/>
                <a:cs typeface="Arial"/>
              </a:rPr>
              <a:t>de</a:t>
            </a:r>
            <a:r>
              <a:rPr sz="1400" spc="-10" dirty="0">
                <a:latin typeface="Arial"/>
                <a:cs typeface="Arial"/>
              </a:rPr>
              <a:t> </a:t>
            </a:r>
            <a:r>
              <a:rPr sz="1400" dirty="0">
                <a:latin typeface="Arial"/>
                <a:cs typeface="Arial"/>
              </a:rPr>
              <a:t>recaudo</a:t>
            </a:r>
            <a:r>
              <a:rPr sz="1400" spc="-45" dirty="0">
                <a:latin typeface="Arial"/>
                <a:cs typeface="Arial"/>
              </a:rPr>
              <a:t> </a:t>
            </a:r>
            <a:r>
              <a:rPr sz="1400" dirty="0">
                <a:latin typeface="Arial"/>
                <a:cs typeface="Arial"/>
              </a:rPr>
              <a:t>frente</a:t>
            </a:r>
            <a:r>
              <a:rPr sz="1400" spc="-35" dirty="0">
                <a:latin typeface="Arial"/>
                <a:cs typeface="Arial"/>
              </a:rPr>
              <a:t> </a:t>
            </a:r>
            <a:r>
              <a:rPr sz="1400" dirty="0">
                <a:latin typeface="Arial"/>
                <a:cs typeface="Arial"/>
              </a:rPr>
              <a:t>a</a:t>
            </a:r>
            <a:r>
              <a:rPr sz="1400" spc="-10" dirty="0">
                <a:latin typeface="Arial"/>
                <a:cs typeface="Arial"/>
              </a:rPr>
              <a:t> </a:t>
            </a:r>
            <a:r>
              <a:rPr sz="1400" dirty="0">
                <a:latin typeface="Arial"/>
                <a:cs typeface="Arial"/>
              </a:rPr>
              <a:t>lo</a:t>
            </a:r>
            <a:r>
              <a:rPr sz="1400" spc="-10" dirty="0">
                <a:latin typeface="Arial"/>
                <a:cs typeface="Arial"/>
              </a:rPr>
              <a:t> </a:t>
            </a:r>
            <a:r>
              <a:rPr sz="1400" dirty="0">
                <a:latin typeface="Arial"/>
                <a:cs typeface="Arial"/>
              </a:rPr>
              <a:t>facturado</a:t>
            </a:r>
            <a:r>
              <a:rPr sz="1400" spc="-55" dirty="0">
                <a:latin typeface="Arial"/>
                <a:cs typeface="Arial"/>
              </a:rPr>
              <a:t> </a:t>
            </a:r>
            <a:r>
              <a:rPr sz="1400" spc="-5" dirty="0">
                <a:latin typeface="Arial"/>
                <a:cs typeface="Arial"/>
              </a:rPr>
              <a:t>por</a:t>
            </a:r>
            <a:r>
              <a:rPr sz="1400" spc="-20" dirty="0">
                <a:latin typeface="Arial"/>
                <a:cs typeface="Arial"/>
              </a:rPr>
              <a:t> </a:t>
            </a:r>
            <a:r>
              <a:rPr sz="1400" spc="-5" dirty="0">
                <a:latin typeface="Arial"/>
                <a:cs typeface="Arial"/>
              </a:rPr>
              <a:t>mes</a:t>
            </a:r>
            <a:endParaRPr sz="1400">
              <a:latin typeface="Arial"/>
              <a:cs typeface="Arial"/>
            </a:endParaRPr>
          </a:p>
          <a:p>
            <a:pPr marL="355600" marR="6350" indent="-342900">
              <a:lnSpc>
                <a:spcPct val="107100"/>
              </a:lnSpc>
              <a:buFont typeface="Symbol"/>
              <a:buChar char=""/>
              <a:tabLst>
                <a:tab pos="354965" algn="l"/>
                <a:tab pos="355600" algn="l"/>
              </a:tabLst>
            </a:pPr>
            <a:r>
              <a:rPr sz="1400" spc="-5" dirty="0">
                <a:latin typeface="Arial"/>
                <a:cs typeface="Arial"/>
              </a:rPr>
              <a:t>Contratación por cápita analice el recaudo anticipado </a:t>
            </a:r>
            <a:r>
              <a:rPr sz="1400" dirty="0">
                <a:latin typeface="Arial"/>
                <a:cs typeface="Arial"/>
              </a:rPr>
              <a:t>y la </a:t>
            </a:r>
            <a:r>
              <a:rPr sz="1400" spc="-5" dirty="0">
                <a:latin typeface="Arial"/>
                <a:cs typeface="Arial"/>
              </a:rPr>
              <a:t>ejecución real del contrato para saber </a:t>
            </a:r>
            <a:r>
              <a:rPr sz="1400" dirty="0">
                <a:latin typeface="Arial"/>
                <a:cs typeface="Arial"/>
              </a:rPr>
              <a:t>si o </a:t>
            </a:r>
            <a:r>
              <a:rPr sz="1400" spc="-15" dirty="0">
                <a:latin typeface="Arial"/>
                <a:cs typeface="Arial"/>
              </a:rPr>
              <a:t>no  </a:t>
            </a:r>
            <a:r>
              <a:rPr sz="1400" dirty="0">
                <a:latin typeface="Arial"/>
                <a:cs typeface="Arial"/>
              </a:rPr>
              <a:t>tiene ganancia </a:t>
            </a:r>
            <a:r>
              <a:rPr sz="1400" spc="-5" dirty="0">
                <a:latin typeface="Arial"/>
                <a:cs typeface="Arial"/>
              </a:rPr>
              <a:t>el </a:t>
            </a:r>
            <a:r>
              <a:rPr sz="1400" dirty="0">
                <a:latin typeface="Arial"/>
                <a:cs typeface="Arial"/>
              </a:rPr>
              <a:t>contrato (Margen a la</a:t>
            </a:r>
            <a:r>
              <a:rPr sz="1400" spc="-170" dirty="0">
                <a:latin typeface="Arial"/>
                <a:cs typeface="Arial"/>
              </a:rPr>
              <a:t> </a:t>
            </a:r>
            <a:r>
              <a:rPr sz="1400" spc="-5" dirty="0">
                <a:latin typeface="Arial"/>
                <a:cs typeface="Arial"/>
              </a:rPr>
              <a:t>contratación)</a:t>
            </a:r>
            <a:endParaRPr sz="1400">
              <a:latin typeface="Arial"/>
              <a:cs typeface="Arial"/>
            </a:endParaRPr>
          </a:p>
          <a:p>
            <a:pPr marL="355600" indent="-342900">
              <a:lnSpc>
                <a:spcPct val="100000"/>
              </a:lnSpc>
              <a:spcBef>
                <a:spcPts val="120"/>
              </a:spcBef>
              <a:buFont typeface="Symbol"/>
              <a:buChar char=""/>
              <a:tabLst>
                <a:tab pos="354965" algn="l"/>
                <a:tab pos="355600" algn="l"/>
              </a:tabLst>
            </a:pPr>
            <a:r>
              <a:rPr sz="1400" dirty="0">
                <a:latin typeface="Arial"/>
                <a:cs typeface="Arial"/>
              </a:rPr>
              <a:t>Analice </a:t>
            </a:r>
            <a:r>
              <a:rPr sz="1400" spc="-5" dirty="0">
                <a:latin typeface="Arial"/>
                <a:cs typeface="Arial"/>
              </a:rPr>
              <a:t>particularidades </a:t>
            </a:r>
            <a:r>
              <a:rPr sz="1400" dirty="0">
                <a:latin typeface="Arial"/>
                <a:cs typeface="Arial"/>
              </a:rPr>
              <a:t>como </a:t>
            </a:r>
            <a:r>
              <a:rPr sz="1400" spc="-5" dirty="0">
                <a:latin typeface="Arial"/>
                <a:cs typeface="Arial"/>
              </a:rPr>
              <a:t>el </a:t>
            </a:r>
            <a:r>
              <a:rPr sz="1400" dirty="0">
                <a:latin typeface="Arial"/>
                <a:cs typeface="Arial"/>
              </a:rPr>
              <a:t>caso de </a:t>
            </a:r>
            <a:r>
              <a:rPr sz="1400" spc="-5" dirty="0">
                <a:latin typeface="Arial"/>
                <a:cs typeface="Arial"/>
              </a:rPr>
              <a:t>la </a:t>
            </a:r>
            <a:r>
              <a:rPr sz="1400" dirty="0">
                <a:latin typeface="Arial"/>
                <a:cs typeface="Arial"/>
              </a:rPr>
              <a:t>contratación </a:t>
            </a:r>
            <a:r>
              <a:rPr sz="1400" spc="-5" dirty="0">
                <a:latin typeface="Arial"/>
                <a:cs typeface="Arial"/>
              </a:rPr>
              <a:t>del </a:t>
            </a:r>
            <a:r>
              <a:rPr sz="1400" dirty="0">
                <a:latin typeface="Arial"/>
                <a:cs typeface="Arial"/>
              </a:rPr>
              <a:t>PIC y</a:t>
            </a:r>
            <a:r>
              <a:rPr sz="1400" spc="-200" dirty="0">
                <a:latin typeface="Arial"/>
                <a:cs typeface="Arial"/>
              </a:rPr>
              <a:t> </a:t>
            </a:r>
            <a:r>
              <a:rPr sz="1400" dirty="0">
                <a:latin typeface="Arial"/>
                <a:cs typeface="Arial"/>
              </a:rPr>
              <a:t>PPNA</a:t>
            </a:r>
            <a:endParaRPr sz="1400">
              <a:latin typeface="Arial"/>
              <a:cs typeface="Arial"/>
            </a:endParaRPr>
          </a:p>
          <a:p>
            <a:pPr marL="355600" indent="-342900">
              <a:lnSpc>
                <a:spcPct val="100000"/>
              </a:lnSpc>
              <a:spcBef>
                <a:spcPts val="110"/>
              </a:spcBef>
              <a:buFont typeface="Symbol"/>
              <a:buChar char=""/>
              <a:tabLst>
                <a:tab pos="354965" algn="l"/>
                <a:tab pos="355600" algn="l"/>
              </a:tabLst>
            </a:pPr>
            <a:r>
              <a:rPr sz="1400" spc="-5" dirty="0">
                <a:latin typeface="Arial"/>
                <a:cs typeface="Arial"/>
              </a:rPr>
              <a:t>Interacción </a:t>
            </a:r>
            <a:r>
              <a:rPr sz="1400" dirty="0">
                <a:latin typeface="Arial"/>
                <a:cs typeface="Arial"/>
              </a:rPr>
              <a:t>con los aspectos </a:t>
            </a:r>
            <a:r>
              <a:rPr sz="1400" spc="-5" dirty="0">
                <a:latin typeface="Arial"/>
                <a:cs typeface="Arial"/>
              </a:rPr>
              <a:t>institucionales, administrativos, </a:t>
            </a:r>
            <a:r>
              <a:rPr sz="1400" dirty="0">
                <a:latin typeface="Arial"/>
                <a:cs typeface="Arial"/>
              </a:rPr>
              <a:t>jurídicos y </a:t>
            </a:r>
            <a:r>
              <a:rPr sz="1400" spc="-5" dirty="0">
                <a:latin typeface="Arial"/>
                <a:cs typeface="Arial"/>
              </a:rPr>
              <a:t>el</a:t>
            </a:r>
            <a:r>
              <a:rPr sz="1400" spc="-190" dirty="0">
                <a:latin typeface="Arial"/>
                <a:cs typeface="Arial"/>
              </a:rPr>
              <a:t> </a:t>
            </a:r>
            <a:r>
              <a:rPr sz="1400" dirty="0">
                <a:latin typeface="Arial"/>
                <a:cs typeface="Arial"/>
              </a:rPr>
              <a:t>entorno</a:t>
            </a:r>
            <a:endParaRPr sz="1400">
              <a:latin typeface="Arial"/>
              <a:cs typeface="Arial"/>
            </a:endParaRPr>
          </a:p>
          <a:p>
            <a:pPr marL="355600" indent="-342900">
              <a:lnSpc>
                <a:spcPct val="100000"/>
              </a:lnSpc>
              <a:spcBef>
                <a:spcPts val="120"/>
              </a:spcBef>
              <a:buFont typeface="Symbol"/>
              <a:buChar char=""/>
              <a:tabLst>
                <a:tab pos="354965" algn="l"/>
                <a:tab pos="355600" algn="l"/>
              </a:tabLst>
            </a:pPr>
            <a:r>
              <a:rPr sz="1400" spc="-5" dirty="0">
                <a:latin typeface="Arial"/>
                <a:cs typeface="Arial"/>
              </a:rPr>
              <a:t>Interacción </a:t>
            </a:r>
            <a:r>
              <a:rPr sz="1400" dirty="0">
                <a:latin typeface="Arial"/>
                <a:cs typeface="Arial"/>
              </a:rPr>
              <a:t>con las</a:t>
            </a:r>
            <a:r>
              <a:rPr sz="1400" spc="-75" dirty="0">
                <a:latin typeface="Arial"/>
                <a:cs typeface="Arial"/>
              </a:rPr>
              <a:t> </a:t>
            </a:r>
            <a:r>
              <a:rPr sz="1400" dirty="0">
                <a:latin typeface="Arial"/>
                <a:cs typeface="Arial"/>
              </a:rPr>
              <a:t>proyecciones</a:t>
            </a:r>
            <a:endParaRPr sz="1400">
              <a:latin typeface="Arial"/>
              <a:cs typeface="Arial"/>
            </a:endParaRPr>
          </a:p>
        </p:txBody>
      </p:sp>
      <p:sp>
        <p:nvSpPr>
          <p:cNvPr id="3" name="object 3"/>
          <p:cNvSpPr/>
          <p:nvPr/>
        </p:nvSpPr>
        <p:spPr>
          <a:xfrm>
            <a:off x="2804071" y="4760451"/>
            <a:ext cx="5991777" cy="337446"/>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775585" y="4640681"/>
            <a:ext cx="603567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4F81BC"/>
                </a:solidFill>
                <a:latin typeface="Calibri"/>
                <a:cs typeface="Calibri"/>
              </a:rPr>
              <a:t>Finalidad </a:t>
            </a:r>
            <a:r>
              <a:rPr sz="2800" spc="-5" dirty="0">
                <a:solidFill>
                  <a:srgbClr val="4F81BC"/>
                </a:solidFill>
                <a:latin typeface="Calibri"/>
                <a:cs typeface="Calibri"/>
              </a:rPr>
              <a:t>Análisis </a:t>
            </a:r>
            <a:r>
              <a:rPr sz="2800" spc="-10" dirty="0">
                <a:solidFill>
                  <a:srgbClr val="4F81BC"/>
                </a:solidFill>
                <a:latin typeface="Calibri"/>
                <a:cs typeface="Calibri"/>
              </a:rPr>
              <a:t>Ingresos</a:t>
            </a:r>
            <a:r>
              <a:rPr sz="2800" spc="70" dirty="0">
                <a:solidFill>
                  <a:srgbClr val="4F81BC"/>
                </a:solidFill>
                <a:latin typeface="Calibri"/>
                <a:cs typeface="Calibri"/>
              </a:rPr>
              <a:t> </a:t>
            </a:r>
            <a:r>
              <a:rPr sz="2800" spc="-15" dirty="0">
                <a:solidFill>
                  <a:srgbClr val="4F81BC"/>
                </a:solidFill>
                <a:latin typeface="Calibri"/>
                <a:cs typeface="Calibri"/>
              </a:rPr>
              <a:t>Presupuestales</a:t>
            </a:r>
            <a:endParaRPr sz="2800">
              <a:latin typeface="Calibri"/>
              <a:cs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0212" y="955929"/>
            <a:ext cx="8532495" cy="3439795"/>
          </a:xfrm>
          <a:prstGeom prst="rect">
            <a:avLst/>
          </a:prstGeom>
        </p:spPr>
        <p:txBody>
          <a:bodyPr vert="horz" wrap="square" lIns="0" tIns="12065" rIns="0" bIns="0" rtlCol="0">
            <a:spAutoFit/>
          </a:bodyPr>
          <a:lstStyle/>
          <a:p>
            <a:pPr marL="299085" indent="-287020">
              <a:lnSpc>
                <a:spcPct val="100000"/>
              </a:lnSpc>
              <a:spcBef>
                <a:spcPts val="95"/>
              </a:spcBef>
              <a:buChar char="•"/>
              <a:tabLst>
                <a:tab pos="299085" algn="l"/>
                <a:tab pos="299720" algn="l"/>
              </a:tabLst>
            </a:pPr>
            <a:r>
              <a:rPr sz="1600" spc="-5" dirty="0">
                <a:latin typeface="Arial"/>
                <a:cs typeface="Arial"/>
              </a:rPr>
              <a:t>La fuente de </a:t>
            </a:r>
            <a:r>
              <a:rPr sz="1600" dirty="0">
                <a:latin typeface="Arial"/>
                <a:cs typeface="Arial"/>
              </a:rPr>
              <a:t>la </a:t>
            </a:r>
            <a:r>
              <a:rPr sz="1600" spc="-5" dirty="0">
                <a:latin typeface="Arial"/>
                <a:cs typeface="Arial"/>
              </a:rPr>
              <a:t>información es</a:t>
            </a:r>
            <a:r>
              <a:rPr sz="1600" spc="25" dirty="0">
                <a:latin typeface="Arial"/>
                <a:cs typeface="Arial"/>
              </a:rPr>
              <a:t> </a:t>
            </a:r>
            <a:r>
              <a:rPr sz="1600" spc="-5" dirty="0">
                <a:latin typeface="Arial"/>
                <a:cs typeface="Arial"/>
              </a:rPr>
              <a:t>SIHO</a:t>
            </a:r>
            <a:endParaRPr sz="1600">
              <a:latin typeface="Arial"/>
              <a:cs typeface="Arial"/>
            </a:endParaRPr>
          </a:p>
          <a:p>
            <a:pPr marL="299085" marR="5715" indent="-287020">
              <a:lnSpc>
                <a:spcPct val="100000"/>
              </a:lnSpc>
              <a:buChar char="•"/>
              <a:tabLst>
                <a:tab pos="299085" algn="l"/>
                <a:tab pos="299720" algn="l"/>
              </a:tabLst>
            </a:pPr>
            <a:r>
              <a:rPr sz="1600" spc="-5" dirty="0">
                <a:latin typeface="Arial"/>
                <a:cs typeface="Arial"/>
              </a:rPr>
              <a:t>Evaluar el comportamiento de los gastos totales en los diferentes años respecto a </a:t>
            </a:r>
            <a:r>
              <a:rPr sz="1600" spc="-10" dirty="0">
                <a:latin typeface="Arial"/>
                <a:cs typeface="Arial"/>
              </a:rPr>
              <a:t>los  </a:t>
            </a:r>
            <a:r>
              <a:rPr sz="1600" spc="-5" dirty="0">
                <a:latin typeface="Arial"/>
                <a:cs typeface="Arial"/>
              </a:rPr>
              <a:t>compromisos, obligaciones y</a:t>
            </a:r>
            <a:r>
              <a:rPr sz="1600" spc="5" dirty="0">
                <a:latin typeface="Arial"/>
                <a:cs typeface="Arial"/>
              </a:rPr>
              <a:t> </a:t>
            </a:r>
            <a:r>
              <a:rPr sz="1600" spc="-5" dirty="0">
                <a:latin typeface="Arial"/>
                <a:cs typeface="Arial"/>
              </a:rPr>
              <a:t>pagos.</a:t>
            </a:r>
            <a:endParaRPr sz="1600">
              <a:latin typeface="Arial"/>
              <a:cs typeface="Arial"/>
            </a:endParaRPr>
          </a:p>
          <a:p>
            <a:pPr marL="299085" indent="-287020">
              <a:lnSpc>
                <a:spcPct val="100000"/>
              </a:lnSpc>
              <a:buChar char="•"/>
              <a:tabLst>
                <a:tab pos="299085" algn="l"/>
                <a:tab pos="299720" algn="l"/>
              </a:tabLst>
            </a:pPr>
            <a:r>
              <a:rPr sz="1600" spc="-5" dirty="0">
                <a:latin typeface="Arial"/>
                <a:cs typeface="Arial"/>
              </a:rPr>
              <a:t>El porcentaje de ejecución respecto a los compromisos, obligaciones y</a:t>
            </a:r>
            <a:r>
              <a:rPr sz="1600" spc="60" dirty="0">
                <a:latin typeface="Arial"/>
                <a:cs typeface="Arial"/>
              </a:rPr>
              <a:t> </a:t>
            </a:r>
            <a:r>
              <a:rPr sz="1600" spc="-5" dirty="0">
                <a:latin typeface="Arial"/>
                <a:cs typeface="Arial"/>
              </a:rPr>
              <a:t>pagos</a:t>
            </a:r>
            <a:endParaRPr sz="1600">
              <a:latin typeface="Arial"/>
              <a:cs typeface="Arial"/>
            </a:endParaRPr>
          </a:p>
          <a:p>
            <a:pPr marL="299085" indent="-287020">
              <a:lnSpc>
                <a:spcPct val="100000"/>
              </a:lnSpc>
              <a:buChar char="•"/>
              <a:tabLst>
                <a:tab pos="299085" algn="l"/>
                <a:tab pos="299720" algn="l"/>
              </a:tabLst>
            </a:pPr>
            <a:r>
              <a:rPr sz="1600" spc="-5" dirty="0">
                <a:latin typeface="Arial"/>
                <a:cs typeface="Arial"/>
              </a:rPr>
              <a:t>Evalué el promedio de </a:t>
            </a:r>
            <a:r>
              <a:rPr sz="1600" dirty="0">
                <a:latin typeface="Arial"/>
                <a:cs typeface="Arial"/>
              </a:rPr>
              <a:t>ejecución </a:t>
            </a:r>
            <a:r>
              <a:rPr sz="1600" spc="-5" dirty="0">
                <a:latin typeface="Arial"/>
                <a:cs typeface="Arial"/>
              </a:rPr>
              <a:t>en los últimos 5</a:t>
            </a:r>
            <a:r>
              <a:rPr sz="1600" spc="5" dirty="0">
                <a:latin typeface="Arial"/>
                <a:cs typeface="Arial"/>
              </a:rPr>
              <a:t> </a:t>
            </a:r>
            <a:r>
              <a:rPr sz="1600" spc="-5" dirty="0">
                <a:latin typeface="Arial"/>
                <a:cs typeface="Arial"/>
              </a:rPr>
              <a:t>años.</a:t>
            </a:r>
            <a:endParaRPr sz="1600">
              <a:latin typeface="Arial"/>
              <a:cs typeface="Arial"/>
            </a:endParaRPr>
          </a:p>
          <a:p>
            <a:pPr marL="299085" indent="-287020">
              <a:lnSpc>
                <a:spcPct val="100000"/>
              </a:lnSpc>
              <a:buChar char="•"/>
              <a:tabLst>
                <a:tab pos="299085" algn="l"/>
                <a:tab pos="299720" algn="l"/>
              </a:tabLst>
            </a:pPr>
            <a:r>
              <a:rPr sz="1600" spc="-5" dirty="0">
                <a:latin typeface="Arial"/>
                <a:cs typeface="Arial"/>
              </a:rPr>
              <a:t>Establezca el porcentaje de distribución de gastos administrativos y</a:t>
            </a:r>
            <a:r>
              <a:rPr sz="1600" spc="95" dirty="0">
                <a:latin typeface="Arial"/>
                <a:cs typeface="Arial"/>
              </a:rPr>
              <a:t> </a:t>
            </a:r>
            <a:r>
              <a:rPr sz="1600" spc="-5" dirty="0">
                <a:latin typeface="Arial"/>
                <a:cs typeface="Arial"/>
              </a:rPr>
              <a:t>operacionales</a:t>
            </a:r>
            <a:endParaRPr sz="1600">
              <a:latin typeface="Arial"/>
              <a:cs typeface="Arial"/>
            </a:endParaRPr>
          </a:p>
          <a:p>
            <a:pPr marL="299085" marR="6350" indent="-287020">
              <a:lnSpc>
                <a:spcPct val="100000"/>
              </a:lnSpc>
              <a:buChar char="•"/>
              <a:tabLst>
                <a:tab pos="299085" algn="l"/>
                <a:tab pos="299720" algn="l"/>
              </a:tabLst>
            </a:pPr>
            <a:r>
              <a:rPr sz="1600" spc="-5" dirty="0">
                <a:latin typeface="Arial"/>
                <a:cs typeface="Arial"/>
              </a:rPr>
              <a:t>Evalué los gastos de mayor compromiso de acuerdo a </a:t>
            </a:r>
            <a:r>
              <a:rPr sz="1600" dirty="0">
                <a:latin typeface="Arial"/>
                <a:cs typeface="Arial"/>
              </a:rPr>
              <a:t>la </a:t>
            </a:r>
            <a:r>
              <a:rPr sz="1600" spc="-5" dirty="0">
                <a:latin typeface="Arial"/>
                <a:cs typeface="Arial"/>
              </a:rPr>
              <a:t>distribución de gastos </a:t>
            </a:r>
            <a:r>
              <a:rPr sz="1600" dirty="0">
                <a:latin typeface="Arial"/>
                <a:cs typeface="Arial"/>
              </a:rPr>
              <a:t>con </a:t>
            </a:r>
            <a:r>
              <a:rPr sz="1600" spc="-5" dirty="0">
                <a:latin typeface="Arial"/>
                <a:cs typeface="Arial"/>
              </a:rPr>
              <a:t>base  en </a:t>
            </a:r>
            <a:r>
              <a:rPr sz="1600" dirty="0">
                <a:latin typeface="Arial"/>
                <a:cs typeface="Arial"/>
              </a:rPr>
              <a:t>la </a:t>
            </a:r>
            <a:r>
              <a:rPr sz="1600" spc="-5" dirty="0">
                <a:latin typeface="Arial"/>
                <a:cs typeface="Arial"/>
              </a:rPr>
              <a:t>venta de servicios y sus</a:t>
            </a:r>
            <a:r>
              <a:rPr sz="1600" spc="25" dirty="0">
                <a:latin typeface="Arial"/>
                <a:cs typeface="Arial"/>
              </a:rPr>
              <a:t> </a:t>
            </a:r>
            <a:r>
              <a:rPr sz="1600" spc="-5" dirty="0">
                <a:latin typeface="Arial"/>
                <a:cs typeface="Arial"/>
              </a:rPr>
              <a:t>efectos</a:t>
            </a:r>
            <a:endParaRPr sz="1600">
              <a:latin typeface="Arial"/>
              <a:cs typeface="Arial"/>
            </a:endParaRPr>
          </a:p>
          <a:p>
            <a:pPr marL="299085" indent="-287020">
              <a:lnSpc>
                <a:spcPct val="100000"/>
              </a:lnSpc>
              <a:buChar char="•"/>
              <a:tabLst>
                <a:tab pos="299085" algn="l"/>
                <a:tab pos="299720" algn="l"/>
              </a:tabLst>
            </a:pPr>
            <a:r>
              <a:rPr sz="1600" spc="-5" dirty="0">
                <a:latin typeface="Arial"/>
                <a:cs typeface="Arial"/>
              </a:rPr>
              <a:t>Establezca criterios de gasto fijos y</a:t>
            </a:r>
            <a:r>
              <a:rPr sz="1600" spc="25" dirty="0">
                <a:latin typeface="Arial"/>
                <a:cs typeface="Arial"/>
              </a:rPr>
              <a:t> </a:t>
            </a:r>
            <a:r>
              <a:rPr sz="1600" spc="-5" dirty="0">
                <a:latin typeface="Arial"/>
                <a:cs typeface="Arial"/>
              </a:rPr>
              <a:t>variables</a:t>
            </a:r>
            <a:endParaRPr sz="1600">
              <a:latin typeface="Arial"/>
              <a:cs typeface="Arial"/>
            </a:endParaRPr>
          </a:p>
          <a:p>
            <a:pPr marL="299085" marR="5080" indent="-287020" algn="just">
              <a:lnSpc>
                <a:spcPct val="100000"/>
              </a:lnSpc>
              <a:spcBef>
                <a:spcPts val="5"/>
              </a:spcBef>
              <a:buChar char="•"/>
              <a:tabLst>
                <a:tab pos="299720" algn="l"/>
              </a:tabLst>
            </a:pPr>
            <a:r>
              <a:rPr sz="1600" spc="-15" dirty="0">
                <a:latin typeface="Arial"/>
                <a:cs typeface="Arial"/>
              </a:rPr>
              <a:t>Verifique </a:t>
            </a:r>
            <a:r>
              <a:rPr sz="1600" spc="-10" dirty="0">
                <a:latin typeface="Arial"/>
                <a:cs typeface="Arial"/>
              </a:rPr>
              <a:t>el </a:t>
            </a:r>
            <a:r>
              <a:rPr sz="1600" spc="-5" dirty="0">
                <a:latin typeface="Arial"/>
                <a:cs typeface="Arial"/>
              </a:rPr>
              <a:t>equilibrio presupuestal con </a:t>
            </a:r>
            <a:r>
              <a:rPr sz="1600" dirty="0">
                <a:latin typeface="Arial"/>
                <a:cs typeface="Arial"/>
              </a:rPr>
              <a:t>la </a:t>
            </a:r>
            <a:r>
              <a:rPr sz="1600" spc="-5" dirty="0">
                <a:latin typeface="Arial"/>
                <a:cs typeface="Arial"/>
              </a:rPr>
              <a:t>comparación de reconocimientos </a:t>
            </a:r>
            <a:r>
              <a:rPr sz="1600" dirty="0">
                <a:latin typeface="Arial"/>
                <a:cs typeface="Arial"/>
              </a:rPr>
              <a:t>vs  </a:t>
            </a:r>
            <a:r>
              <a:rPr sz="1600" spc="-5" dirty="0">
                <a:latin typeface="Arial"/>
                <a:cs typeface="Arial"/>
              </a:rPr>
              <a:t>compromisos, recaudo </a:t>
            </a:r>
            <a:r>
              <a:rPr sz="1600" dirty="0">
                <a:latin typeface="Arial"/>
                <a:cs typeface="Arial"/>
              </a:rPr>
              <a:t>vs </a:t>
            </a:r>
            <a:r>
              <a:rPr sz="1600" spc="-5" dirty="0">
                <a:latin typeface="Arial"/>
                <a:cs typeface="Arial"/>
              </a:rPr>
              <a:t>compromisos, reconocimientos </a:t>
            </a:r>
            <a:r>
              <a:rPr sz="1600" spc="-10" dirty="0">
                <a:latin typeface="Arial"/>
                <a:cs typeface="Arial"/>
              </a:rPr>
              <a:t>vs </a:t>
            </a:r>
            <a:r>
              <a:rPr sz="1600" spc="-5" dirty="0">
                <a:latin typeface="Arial"/>
                <a:cs typeface="Arial"/>
              </a:rPr>
              <a:t>obligaciones y recaudo </a:t>
            </a:r>
            <a:r>
              <a:rPr sz="1600" dirty="0">
                <a:latin typeface="Arial"/>
                <a:cs typeface="Arial"/>
              </a:rPr>
              <a:t>vs  </a:t>
            </a:r>
            <a:r>
              <a:rPr sz="1600" spc="-5" dirty="0">
                <a:latin typeface="Arial"/>
                <a:cs typeface="Arial"/>
              </a:rPr>
              <a:t>obligaciones</a:t>
            </a:r>
            <a:endParaRPr sz="1600">
              <a:latin typeface="Arial"/>
              <a:cs typeface="Arial"/>
            </a:endParaRPr>
          </a:p>
          <a:p>
            <a:pPr marL="299085" indent="-287020" algn="just">
              <a:lnSpc>
                <a:spcPct val="100000"/>
              </a:lnSpc>
              <a:buChar char="•"/>
              <a:tabLst>
                <a:tab pos="299720" algn="l"/>
              </a:tabLst>
            </a:pPr>
            <a:r>
              <a:rPr sz="1600" spc="-5" dirty="0">
                <a:latin typeface="Arial"/>
                <a:cs typeface="Arial"/>
              </a:rPr>
              <a:t>Interacción con los aspectos institucionales, administrativos, jurídicos y el</a:t>
            </a:r>
            <a:r>
              <a:rPr sz="1600" spc="110" dirty="0">
                <a:latin typeface="Arial"/>
                <a:cs typeface="Arial"/>
              </a:rPr>
              <a:t> </a:t>
            </a:r>
            <a:r>
              <a:rPr sz="1600" spc="-5" dirty="0">
                <a:latin typeface="Arial"/>
                <a:cs typeface="Arial"/>
              </a:rPr>
              <a:t>entorno</a:t>
            </a:r>
            <a:endParaRPr sz="1600">
              <a:latin typeface="Arial"/>
              <a:cs typeface="Arial"/>
            </a:endParaRPr>
          </a:p>
          <a:p>
            <a:pPr marL="299085" indent="-287020" algn="just">
              <a:lnSpc>
                <a:spcPct val="100000"/>
              </a:lnSpc>
              <a:buChar char="•"/>
              <a:tabLst>
                <a:tab pos="299720" algn="l"/>
              </a:tabLst>
            </a:pPr>
            <a:r>
              <a:rPr sz="1600" spc="-5" dirty="0">
                <a:latin typeface="Arial"/>
                <a:cs typeface="Arial"/>
              </a:rPr>
              <a:t>Interacción con las</a:t>
            </a:r>
            <a:r>
              <a:rPr sz="1600" spc="15" dirty="0">
                <a:latin typeface="Arial"/>
                <a:cs typeface="Arial"/>
              </a:rPr>
              <a:t> </a:t>
            </a:r>
            <a:r>
              <a:rPr sz="1600" spc="-5" dirty="0">
                <a:latin typeface="Arial"/>
                <a:cs typeface="Arial"/>
              </a:rPr>
              <a:t>proyecciones</a:t>
            </a:r>
            <a:endParaRPr sz="1600">
              <a:latin typeface="Arial"/>
              <a:cs typeface="Arial"/>
            </a:endParaRPr>
          </a:p>
        </p:txBody>
      </p:sp>
      <p:sp>
        <p:nvSpPr>
          <p:cNvPr id="3" name="object 3"/>
          <p:cNvSpPr/>
          <p:nvPr/>
        </p:nvSpPr>
        <p:spPr>
          <a:xfrm>
            <a:off x="3037239" y="4760451"/>
            <a:ext cx="5758611" cy="337446"/>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008757" y="4640681"/>
            <a:ext cx="580072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4F81BC"/>
                </a:solidFill>
                <a:latin typeface="Calibri"/>
                <a:cs typeface="Calibri"/>
              </a:rPr>
              <a:t>Finalidad </a:t>
            </a:r>
            <a:r>
              <a:rPr sz="2800" spc="-5" dirty="0">
                <a:solidFill>
                  <a:srgbClr val="4F81BC"/>
                </a:solidFill>
                <a:latin typeface="Calibri"/>
                <a:cs typeface="Calibri"/>
              </a:rPr>
              <a:t>Análisis </a:t>
            </a:r>
            <a:r>
              <a:rPr sz="2800" spc="-15" dirty="0">
                <a:solidFill>
                  <a:srgbClr val="4F81BC"/>
                </a:solidFill>
                <a:latin typeface="Calibri"/>
                <a:cs typeface="Calibri"/>
              </a:rPr>
              <a:t>Gastos</a:t>
            </a:r>
            <a:r>
              <a:rPr sz="2800" spc="50" dirty="0">
                <a:solidFill>
                  <a:srgbClr val="4F81BC"/>
                </a:solidFill>
                <a:latin typeface="Calibri"/>
                <a:cs typeface="Calibri"/>
              </a:rPr>
              <a:t> </a:t>
            </a:r>
            <a:r>
              <a:rPr sz="2800" spc="-15" dirty="0">
                <a:solidFill>
                  <a:srgbClr val="4F81BC"/>
                </a:solidFill>
                <a:latin typeface="Calibri"/>
                <a:cs typeface="Calibri"/>
              </a:rPr>
              <a:t>Presupuestales</a:t>
            </a:r>
            <a:endParaRPr sz="2800">
              <a:latin typeface="Calibri"/>
              <a:cs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0212" y="1370203"/>
            <a:ext cx="8531860" cy="2464435"/>
          </a:xfrm>
          <a:prstGeom prst="rect">
            <a:avLst/>
          </a:prstGeom>
        </p:spPr>
        <p:txBody>
          <a:bodyPr vert="horz" wrap="square" lIns="0" tIns="12065" rIns="0" bIns="0" rtlCol="0">
            <a:spAutoFit/>
          </a:bodyPr>
          <a:lstStyle/>
          <a:p>
            <a:pPr marL="299085" indent="-287020" algn="just">
              <a:lnSpc>
                <a:spcPct val="100000"/>
              </a:lnSpc>
              <a:spcBef>
                <a:spcPts val="95"/>
              </a:spcBef>
              <a:buChar char="•"/>
              <a:tabLst>
                <a:tab pos="299720" algn="l"/>
              </a:tabLst>
            </a:pPr>
            <a:r>
              <a:rPr sz="1600" spc="-5" dirty="0">
                <a:latin typeface="Arial"/>
                <a:cs typeface="Arial"/>
              </a:rPr>
              <a:t>La fuente de </a:t>
            </a:r>
            <a:r>
              <a:rPr sz="1600" dirty="0">
                <a:latin typeface="Arial"/>
                <a:cs typeface="Arial"/>
              </a:rPr>
              <a:t>la </a:t>
            </a:r>
            <a:r>
              <a:rPr sz="1600" spc="-5" dirty="0">
                <a:latin typeface="Arial"/>
                <a:cs typeface="Arial"/>
              </a:rPr>
              <a:t>información es Cuadro 5 y</a:t>
            </a:r>
            <a:r>
              <a:rPr sz="1600" spc="85" dirty="0">
                <a:latin typeface="Arial"/>
                <a:cs typeface="Arial"/>
              </a:rPr>
              <a:t> </a:t>
            </a:r>
            <a:r>
              <a:rPr sz="1600" spc="-10" dirty="0">
                <a:latin typeface="Arial"/>
                <a:cs typeface="Arial"/>
              </a:rPr>
              <a:t>CHIP-CGN.</a:t>
            </a:r>
            <a:endParaRPr sz="1600">
              <a:latin typeface="Arial"/>
              <a:cs typeface="Arial"/>
            </a:endParaRPr>
          </a:p>
          <a:p>
            <a:pPr marL="299085" indent="-287020" algn="just">
              <a:lnSpc>
                <a:spcPct val="100000"/>
              </a:lnSpc>
              <a:buChar char="•"/>
              <a:tabLst>
                <a:tab pos="299720" algn="l"/>
              </a:tabLst>
            </a:pPr>
            <a:r>
              <a:rPr sz="1600" spc="-5" dirty="0">
                <a:latin typeface="Arial"/>
                <a:cs typeface="Arial"/>
              </a:rPr>
              <a:t>Evalué </a:t>
            </a:r>
            <a:r>
              <a:rPr sz="1600" dirty="0">
                <a:latin typeface="Arial"/>
                <a:cs typeface="Arial"/>
              </a:rPr>
              <a:t>la </a:t>
            </a:r>
            <a:r>
              <a:rPr sz="1600" spc="-5" dirty="0">
                <a:latin typeface="Arial"/>
                <a:cs typeface="Arial"/>
              </a:rPr>
              <a:t>utilidad o perdida </a:t>
            </a:r>
            <a:r>
              <a:rPr sz="1600" dirty="0">
                <a:latin typeface="Arial"/>
                <a:cs typeface="Arial"/>
              </a:rPr>
              <a:t>de </a:t>
            </a:r>
            <a:r>
              <a:rPr sz="1600" spc="-5" dirty="0">
                <a:latin typeface="Arial"/>
                <a:cs typeface="Arial"/>
              </a:rPr>
              <a:t>las unidades funcionales en los</a:t>
            </a:r>
            <a:r>
              <a:rPr sz="1600" spc="240" dirty="0">
                <a:latin typeface="Arial"/>
                <a:cs typeface="Arial"/>
              </a:rPr>
              <a:t> </a:t>
            </a:r>
            <a:r>
              <a:rPr sz="1600" spc="-5" dirty="0">
                <a:latin typeface="Arial"/>
                <a:cs typeface="Arial"/>
              </a:rPr>
              <a:t>diferentes años y</a:t>
            </a:r>
            <a:endParaRPr sz="1600">
              <a:latin typeface="Arial"/>
              <a:cs typeface="Arial"/>
            </a:endParaRPr>
          </a:p>
          <a:p>
            <a:pPr marL="299085" algn="just">
              <a:lnSpc>
                <a:spcPct val="100000"/>
              </a:lnSpc>
            </a:pPr>
            <a:r>
              <a:rPr sz="1600" spc="-5" dirty="0">
                <a:latin typeface="Arial"/>
                <a:cs typeface="Arial"/>
              </a:rPr>
              <a:t>comportamiento porcentual entre los</a:t>
            </a:r>
            <a:r>
              <a:rPr sz="1600" spc="65" dirty="0">
                <a:latin typeface="Arial"/>
                <a:cs typeface="Arial"/>
              </a:rPr>
              <a:t> </a:t>
            </a:r>
            <a:r>
              <a:rPr sz="1600" dirty="0">
                <a:latin typeface="Arial"/>
                <a:cs typeface="Arial"/>
              </a:rPr>
              <a:t>mismos.</a:t>
            </a:r>
            <a:endParaRPr sz="1600">
              <a:latin typeface="Arial"/>
              <a:cs typeface="Arial"/>
            </a:endParaRPr>
          </a:p>
          <a:p>
            <a:pPr marL="299085" marR="5080" indent="-287020" algn="just">
              <a:lnSpc>
                <a:spcPct val="100000"/>
              </a:lnSpc>
              <a:buChar char="•"/>
              <a:tabLst>
                <a:tab pos="299720" algn="l"/>
              </a:tabLst>
            </a:pPr>
            <a:r>
              <a:rPr sz="1600" spc="-5" dirty="0">
                <a:latin typeface="Arial"/>
                <a:cs typeface="Arial"/>
              </a:rPr>
              <a:t>Evalué </a:t>
            </a:r>
            <a:r>
              <a:rPr sz="1600" dirty="0">
                <a:latin typeface="Arial"/>
                <a:cs typeface="Arial"/>
              </a:rPr>
              <a:t>la </a:t>
            </a:r>
            <a:r>
              <a:rPr sz="1600" spc="-5" dirty="0">
                <a:latin typeface="Arial"/>
                <a:cs typeface="Arial"/>
              </a:rPr>
              <a:t>utilidad o perdida de los centros de </a:t>
            </a:r>
            <a:r>
              <a:rPr sz="1600" dirty="0">
                <a:latin typeface="Arial"/>
                <a:cs typeface="Arial"/>
              </a:rPr>
              <a:t>costo </a:t>
            </a:r>
            <a:r>
              <a:rPr sz="1600" spc="-5" dirty="0">
                <a:latin typeface="Arial"/>
                <a:cs typeface="Arial"/>
              </a:rPr>
              <a:t>agrupados en las unidades funcionales  en los diferentes años y comportamiento porcentual entre los</a:t>
            </a:r>
            <a:r>
              <a:rPr sz="1600" spc="140" dirty="0">
                <a:latin typeface="Arial"/>
                <a:cs typeface="Arial"/>
              </a:rPr>
              <a:t> </a:t>
            </a:r>
            <a:r>
              <a:rPr sz="1600" dirty="0">
                <a:latin typeface="Arial"/>
                <a:cs typeface="Arial"/>
              </a:rPr>
              <a:t>mismos.</a:t>
            </a:r>
            <a:endParaRPr sz="1600">
              <a:latin typeface="Arial"/>
              <a:cs typeface="Arial"/>
            </a:endParaRPr>
          </a:p>
          <a:p>
            <a:pPr marL="299085" marR="5080" indent="-287020" algn="just">
              <a:lnSpc>
                <a:spcPct val="100000"/>
              </a:lnSpc>
              <a:buChar char="•"/>
              <a:tabLst>
                <a:tab pos="299720" algn="l"/>
              </a:tabLst>
            </a:pPr>
            <a:r>
              <a:rPr sz="1600" spc="-5" dirty="0">
                <a:latin typeface="Arial"/>
                <a:cs typeface="Arial"/>
              </a:rPr>
              <a:t>Evalué </a:t>
            </a:r>
            <a:r>
              <a:rPr sz="1600" dirty="0">
                <a:latin typeface="Arial"/>
                <a:cs typeface="Arial"/>
              </a:rPr>
              <a:t>la </a:t>
            </a:r>
            <a:r>
              <a:rPr sz="1600" spc="-10" dirty="0">
                <a:latin typeface="Arial"/>
                <a:cs typeface="Arial"/>
              </a:rPr>
              <a:t>utilidad </a:t>
            </a:r>
            <a:r>
              <a:rPr sz="1600" spc="-5" dirty="0">
                <a:latin typeface="Arial"/>
                <a:cs typeface="Arial"/>
              </a:rPr>
              <a:t>o perdida de los servicios agrupados en los centros de costo y en las  unidades funcionales de los diferentes años y comportamiento porcentual </a:t>
            </a:r>
            <a:r>
              <a:rPr sz="1600" dirty="0">
                <a:latin typeface="Arial"/>
                <a:cs typeface="Arial"/>
              </a:rPr>
              <a:t>entre </a:t>
            </a:r>
            <a:r>
              <a:rPr sz="1600" spc="-5" dirty="0">
                <a:latin typeface="Arial"/>
                <a:cs typeface="Arial"/>
              </a:rPr>
              <a:t>los  </a:t>
            </a:r>
            <a:r>
              <a:rPr sz="1600" dirty="0">
                <a:latin typeface="Arial"/>
                <a:cs typeface="Arial"/>
              </a:rPr>
              <a:t>mismos.</a:t>
            </a:r>
            <a:endParaRPr sz="1600">
              <a:latin typeface="Arial"/>
              <a:cs typeface="Arial"/>
            </a:endParaRPr>
          </a:p>
          <a:p>
            <a:pPr marL="299085" indent="-287020" algn="just">
              <a:lnSpc>
                <a:spcPct val="100000"/>
              </a:lnSpc>
              <a:spcBef>
                <a:spcPts val="5"/>
              </a:spcBef>
              <a:buChar char="•"/>
              <a:tabLst>
                <a:tab pos="299720" algn="l"/>
              </a:tabLst>
            </a:pPr>
            <a:r>
              <a:rPr sz="1600" spc="-5" dirty="0">
                <a:latin typeface="Arial"/>
                <a:cs typeface="Arial"/>
              </a:rPr>
              <a:t>Interacción con los aspectos institucionales, administrativos, jurídicos y el</a:t>
            </a:r>
            <a:r>
              <a:rPr sz="1600" spc="114" dirty="0">
                <a:latin typeface="Arial"/>
                <a:cs typeface="Arial"/>
              </a:rPr>
              <a:t> </a:t>
            </a:r>
            <a:r>
              <a:rPr sz="1600" spc="-5" dirty="0">
                <a:latin typeface="Arial"/>
                <a:cs typeface="Arial"/>
              </a:rPr>
              <a:t>entorno.</a:t>
            </a:r>
            <a:endParaRPr sz="1600">
              <a:latin typeface="Arial"/>
              <a:cs typeface="Arial"/>
            </a:endParaRPr>
          </a:p>
          <a:p>
            <a:pPr marL="299085" indent="-287020" algn="just">
              <a:lnSpc>
                <a:spcPct val="100000"/>
              </a:lnSpc>
              <a:buChar char="•"/>
              <a:tabLst>
                <a:tab pos="299720" algn="l"/>
              </a:tabLst>
            </a:pPr>
            <a:r>
              <a:rPr sz="1600" spc="-5" dirty="0">
                <a:latin typeface="Arial"/>
                <a:cs typeface="Arial"/>
              </a:rPr>
              <a:t>Interacción con las</a:t>
            </a:r>
            <a:r>
              <a:rPr sz="1600" spc="15" dirty="0">
                <a:latin typeface="Arial"/>
                <a:cs typeface="Arial"/>
              </a:rPr>
              <a:t> </a:t>
            </a:r>
            <a:r>
              <a:rPr sz="1600" spc="-5" dirty="0">
                <a:latin typeface="Arial"/>
                <a:cs typeface="Arial"/>
              </a:rPr>
              <a:t>proyecciones.</a:t>
            </a:r>
            <a:endParaRPr sz="1600">
              <a:latin typeface="Arial"/>
              <a:cs typeface="Arial"/>
            </a:endParaRPr>
          </a:p>
        </p:txBody>
      </p:sp>
      <p:sp>
        <p:nvSpPr>
          <p:cNvPr id="3" name="object 3"/>
          <p:cNvSpPr/>
          <p:nvPr/>
        </p:nvSpPr>
        <p:spPr>
          <a:xfrm>
            <a:off x="1380624" y="4750303"/>
            <a:ext cx="7416777" cy="338331"/>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355597" y="4629708"/>
            <a:ext cx="7452359"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4F81BC"/>
                </a:solidFill>
                <a:latin typeface="Calibri"/>
                <a:cs typeface="Calibri"/>
              </a:rPr>
              <a:t>Finalidad </a:t>
            </a:r>
            <a:r>
              <a:rPr sz="2800" spc="-5" dirty="0">
                <a:solidFill>
                  <a:srgbClr val="4F81BC"/>
                </a:solidFill>
                <a:latin typeface="Calibri"/>
                <a:cs typeface="Calibri"/>
              </a:rPr>
              <a:t>Análisis </a:t>
            </a:r>
            <a:r>
              <a:rPr sz="2800" spc="-15" dirty="0">
                <a:solidFill>
                  <a:srgbClr val="4F81BC"/>
                </a:solidFill>
                <a:latin typeface="Calibri"/>
                <a:cs typeface="Calibri"/>
              </a:rPr>
              <a:t>Costos </a:t>
            </a:r>
            <a:r>
              <a:rPr sz="2800" spc="-5" dirty="0">
                <a:solidFill>
                  <a:srgbClr val="4F81BC"/>
                </a:solidFill>
                <a:latin typeface="Calibri"/>
                <a:cs typeface="Calibri"/>
              </a:rPr>
              <a:t>y </a:t>
            </a:r>
            <a:r>
              <a:rPr sz="2800" spc="-15" dirty="0">
                <a:solidFill>
                  <a:srgbClr val="4F81BC"/>
                </a:solidFill>
                <a:latin typeface="Calibri"/>
                <a:cs typeface="Calibri"/>
              </a:rPr>
              <a:t>Rentabilidad </a:t>
            </a:r>
            <a:r>
              <a:rPr sz="2800" spc="-5" dirty="0">
                <a:solidFill>
                  <a:srgbClr val="4F81BC"/>
                </a:solidFill>
                <a:latin typeface="Calibri"/>
                <a:cs typeface="Calibri"/>
              </a:rPr>
              <a:t>de</a:t>
            </a:r>
            <a:r>
              <a:rPr sz="2800" spc="110" dirty="0">
                <a:solidFill>
                  <a:srgbClr val="4F81BC"/>
                </a:solidFill>
                <a:latin typeface="Calibri"/>
                <a:cs typeface="Calibri"/>
              </a:rPr>
              <a:t> </a:t>
            </a:r>
            <a:r>
              <a:rPr sz="2800" spc="-5" dirty="0">
                <a:solidFill>
                  <a:srgbClr val="4F81BC"/>
                </a:solidFill>
                <a:latin typeface="Calibri"/>
                <a:cs typeface="Calibri"/>
              </a:rPr>
              <a:t>Servicios</a:t>
            </a:r>
            <a:endParaRPr sz="2800">
              <a:latin typeface="Calibri"/>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580735" y="4750303"/>
            <a:ext cx="3216698" cy="27889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04622" y="660907"/>
            <a:ext cx="8780145" cy="4420870"/>
          </a:xfrm>
          <a:prstGeom prst="rect">
            <a:avLst/>
          </a:prstGeom>
        </p:spPr>
        <p:txBody>
          <a:bodyPr vert="horz" wrap="square" lIns="0" tIns="13335" rIns="0" bIns="0" rtlCol="0">
            <a:spAutoFit/>
          </a:bodyPr>
          <a:lstStyle/>
          <a:p>
            <a:pPr marL="299085" indent="-287020" algn="just">
              <a:lnSpc>
                <a:spcPct val="100000"/>
              </a:lnSpc>
              <a:spcBef>
                <a:spcPts val="105"/>
              </a:spcBef>
              <a:buChar char="•"/>
              <a:tabLst>
                <a:tab pos="299720" algn="l"/>
              </a:tabLst>
            </a:pPr>
            <a:r>
              <a:rPr sz="1400" spc="-5" dirty="0">
                <a:latin typeface="Arial"/>
                <a:cs typeface="Arial"/>
              </a:rPr>
              <a:t>La </a:t>
            </a:r>
            <a:r>
              <a:rPr sz="1400" dirty="0">
                <a:latin typeface="Arial"/>
                <a:cs typeface="Arial"/>
              </a:rPr>
              <a:t>fuente </a:t>
            </a:r>
            <a:r>
              <a:rPr sz="1400" spc="-5" dirty="0">
                <a:latin typeface="Arial"/>
                <a:cs typeface="Arial"/>
              </a:rPr>
              <a:t>de </a:t>
            </a:r>
            <a:r>
              <a:rPr sz="1400" dirty="0">
                <a:latin typeface="Arial"/>
                <a:cs typeface="Arial"/>
              </a:rPr>
              <a:t>la información </a:t>
            </a:r>
            <a:r>
              <a:rPr sz="1400" spc="-5" dirty="0">
                <a:latin typeface="Arial"/>
                <a:cs typeface="Arial"/>
              </a:rPr>
              <a:t>es CHIP </a:t>
            </a:r>
            <a:r>
              <a:rPr sz="1400" dirty="0">
                <a:latin typeface="Arial"/>
                <a:cs typeface="Arial"/>
              </a:rPr>
              <a:t>–</a:t>
            </a:r>
            <a:r>
              <a:rPr sz="1400" spc="-155" dirty="0">
                <a:latin typeface="Arial"/>
                <a:cs typeface="Arial"/>
              </a:rPr>
              <a:t> </a:t>
            </a:r>
            <a:r>
              <a:rPr sz="1400" spc="-5" dirty="0">
                <a:latin typeface="Arial"/>
                <a:cs typeface="Arial"/>
              </a:rPr>
              <a:t>CGN.</a:t>
            </a:r>
            <a:endParaRPr sz="1400">
              <a:latin typeface="Arial"/>
              <a:cs typeface="Arial"/>
            </a:endParaRPr>
          </a:p>
          <a:p>
            <a:pPr marL="299085" indent="-287020" algn="just">
              <a:lnSpc>
                <a:spcPct val="100000"/>
              </a:lnSpc>
              <a:buChar char="•"/>
              <a:tabLst>
                <a:tab pos="299720" algn="l"/>
              </a:tabLst>
            </a:pPr>
            <a:r>
              <a:rPr sz="1400" spc="-5" dirty="0">
                <a:latin typeface="Arial"/>
                <a:cs typeface="Arial"/>
              </a:rPr>
              <a:t>Existen</a:t>
            </a:r>
            <a:r>
              <a:rPr sz="1400" spc="50" dirty="0">
                <a:latin typeface="Arial"/>
                <a:cs typeface="Arial"/>
              </a:rPr>
              <a:t> </a:t>
            </a:r>
            <a:r>
              <a:rPr sz="1400" spc="-5" dirty="0">
                <a:latin typeface="Arial"/>
                <a:cs typeface="Arial"/>
              </a:rPr>
              <a:t>años</a:t>
            </a:r>
            <a:r>
              <a:rPr sz="1400" spc="40" dirty="0">
                <a:latin typeface="Arial"/>
                <a:cs typeface="Arial"/>
              </a:rPr>
              <a:t> </a:t>
            </a:r>
            <a:r>
              <a:rPr sz="1400" dirty="0">
                <a:latin typeface="Arial"/>
                <a:cs typeface="Arial"/>
              </a:rPr>
              <a:t>con</a:t>
            </a:r>
            <a:r>
              <a:rPr sz="1400" spc="35" dirty="0">
                <a:latin typeface="Arial"/>
                <a:cs typeface="Arial"/>
              </a:rPr>
              <a:t> </a:t>
            </a:r>
            <a:r>
              <a:rPr sz="1400" spc="-5" dirty="0">
                <a:latin typeface="Arial"/>
                <a:cs typeface="Arial"/>
              </a:rPr>
              <a:t>el</a:t>
            </a:r>
            <a:r>
              <a:rPr sz="1400" spc="50" dirty="0">
                <a:latin typeface="Arial"/>
                <a:cs typeface="Arial"/>
              </a:rPr>
              <a:t> </a:t>
            </a:r>
            <a:r>
              <a:rPr sz="1400" spc="-5" dirty="0">
                <a:latin typeface="Arial"/>
                <a:cs typeface="Arial"/>
              </a:rPr>
              <a:t>régimen</a:t>
            </a:r>
            <a:r>
              <a:rPr sz="1400" spc="45" dirty="0">
                <a:latin typeface="Arial"/>
                <a:cs typeface="Arial"/>
              </a:rPr>
              <a:t> </a:t>
            </a:r>
            <a:r>
              <a:rPr sz="1400" spc="-5" dirty="0">
                <a:latin typeface="Arial"/>
                <a:cs typeface="Arial"/>
              </a:rPr>
              <a:t>de</a:t>
            </a:r>
            <a:r>
              <a:rPr sz="1400" spc="40" dirty="0">
                <a:latin typeface="Arial"/>
                <a:cs typeface="Arial"/>
              </a:rPr>
              <a:t> </a:t>
            </a:r>
            <a:r>
              <a:rPr sz="1400" spc="-5" dirty="0">
                <a:latin typeface="Arial"/>
                <a:cs typeface="Arial"/>
              </a:rPr>
              <a:t>contabilidad</a:t>
            </a:r>
            <a:r>
              <a:rPr sz="1400" spc="30" dirty="0">
                <a:latin typeface="Arial"/>
                <a:cs typeface="Arial"/>
              </a:rPr>
              <a:t> </a:t>
            </a:r>
            <a:r>
              <a:rPr sz="1400" spc="-5" dirty="0">
                <a:latin typeface="Arial"/>
                <a:cs typeface="Arial"/>
              </a:rPr>
              <a:t>pública</a:t>
            </a:r>
            <a:r>
              <a:rPr sz="1400" spc="50" dirty="0">
                <a:latin typeface="Arial"/>
                <a:cs typeface="Arial"/>
              </a:rPr>
              <a:t> </a:t>
            </a:r>
            <a:r>
              <a:rPr sz="1400" spc="-5" dirty="0">
                <a:latin typeface="Arial"/>
                <a:cs typeface="Arial"/>
              </a:rPr>
              <a:t>anterior</a:t>
            </a:r>
            <a:r>
              <a:rPr sz="1400" spc="45" dirty="0">
                <a:latin typeface="Arial"/>
                <a:cs typeface="Arial"/>
              </a:rPr>
              <a:t> </a:t>
            </a:r>
            <a:r>
              <a:rPr sz="1400" spc="-5" dirty="0">
                <a:latin typeface="Arial"/>
                <a:cs typeface="Arial"/>
              </a:rPr>
              <a:t>hasta</a:t>
            </a:r>
            <a:r>
              <a:rPr sz="1400" spc="50" dirty="0">
                <a:latin typeface="Arial"/>
                <a:cs typeface="Arial"/>
              </a:rPr>
              <a:t> </a:t>
            </a:r>
            <a:r>
              <a:rPr sz="1400" spc="-5" dirty="0">
                <a:latin typeface="Arial"/>
                <a:cs typeface="Arial"/>
              </a:rPr>
              <a:t>el</a:t>
            </a:r>
            <a:r>
              <a:rPr sz="1400" spc="45" dirty="0">
                <a:latin typeface="Arial"/>
                <a:cs typeface="Arial"/>
              </a:rPr>
              <a:t> </a:t>
            </a:r>
            <a:r>
              <a:rPr sz="1400" spc="-5" dirty="0">
                <a:latin typeface="Arial"/>
                <a:cs typeface="Arial"/>
              </a:rPr>
              <a:t>año</a:t>
            </a:r>
            <a:r>
              <a:rPr sz="1400" spc="50" dirty="0">
                <a:latin typeface="Arial"/>
                <a:cs typeface="Arial"/>
              </a:rPr>
              <a:t> </a:t>
            </a:r>
            <a:r>
              <a:rPr sz="1400" spc="-10" dirty="0">
                <a:latin typeface="Arial"/>
                <a:cs typeface="Arial"/>
              </a:rPr>
              <a:t>2016</a:t>
            </a:r>
            <a:r>
              <a:rPr sz="1400" spc="60" dirty="0">
                <a:latin typeface="Arial"/>
                <a:cs typeface="Arial"/>
              </a:rPr>
              <a:t> </a:t>
            </a:r>
            <a:r>
              <a:rPr sz="1400" dirty="0">
                <a:latin typeface="Arial"/>
                <a:cs typeface="Arial"/>
              </a:rPr>
              <a:t>y</a:t>
            </a:r>
            <a:r>
              <a:rPr sz="1400" spc="40" dirty="0">
                <a:latin typeface="Arial"/>
                <a:cs typeface="Arial"/>
              </a:rPr>
              <a:t> </a:t>
            </a:r>
            <a:r>
              <a:rPr sz="1400" spc="-5" dirty="0">
                <a:latin typeface="Arial"/>
                <a:cs typeface="Arial"/>
              </a:rPr>
              <a:t>desde</a:t>
            </a:r>
            <a:r>
              <a:rPr sz="1400" spc="55" dirty="0">
                <a:latin typeface="Arial"/>
                <a:cs typeface="Arial"/>
              </a:rPr>
              <a:t> </a:t>
            </a:r>
            <a:r>
              <a:rPr sz="1400" spc="-5" dirty="0">
                <a:latin typeface="Arial"/>
                <a:cs typeface="Arial"/>
              </a:rPr>
              <a:t>2017</a:t>
            </a:r>
            <a:r>
              <a:rPr sz="1400" spc="45" dirty="0">
                <a:latin typeface="Arial"/>
                <a:cs typeface="Arial"/>
              </a:rPr>
              <a:t> </a:t>
            </a:r>
            <a:r>
              <a:rPr sz="1400" spc="-10" dirty="0">
                <a:latin typeface="Arial"/>
                <a:cs typeface="Arial"/>
              </a:rPr>
              <a:t>con</a:t>
            </a:r>
            <a:r>
              <a:rPr sz="1400" spc="60" dirty="0">
                <a:latin typeface="Arial"/>
                <a:cs typeface="Arial"/>
              </a:rPr>
              <a:t> </a:t>
            </a:r>
            <a:r>
              <a:rPr sz="1400" spc="-5" dirty="0">
                <a:latin typeface="Arial"/>
                <a:cs typeface="Arial"/>
              </a:rPr>
              <a:t>el</a:t>
            </a:r>
            <a:r>
              <a:rPr sz="1400" spc="45" dirty="0">
                <a:latin typeface="Arial"/>
                <a:cs typeface="Arial"/>
              </a:rPr>
              <a:t> </a:t>
            </a:r>
            <a:r>
              <a:rPr sz="1400" spc="-5" dirty="0">
                <a:latin typeface="Arial"/>
                <a:cs typeface="Arial"/>
              </a:rPr>
              <a:t>nuevo</a:t>
            </a:r>
            <a:endParaRPr sz="1400">
              <a:latin typeface="Arial"/>
              <a:cs typeface="Arial"/>
            </a:endParaRPr>
          </a:p>
          <a:p>
            <a:pPr marL="299085" algn="just">
              <a:lnSpc>
                <a:spcPct val="100000"/>
              </a:lnSpc>
            </a:pPr>
            <a:r>
              <a:rPr sz="1400" dirty="0">
                <a:latin typeface="Arial"/>
                <a:cs typeface="Arial"/>
              </a:rPr>
              <a:t>régimen de contabilidad con convergencia </a:t>
            </a:r>
            <a:r>
              <a:rPr sz="1400" spc="-5" dirty="0">
                <a:latin typeface="Arial"/>
                <a:cs typeface="Arial"/>
              </a:rPr>
              <a:t>incluye </a:t>
            </a:r>
            <a:r>
              <a:rPr sz="1400" dirty="0">
                <a:latin typeface="Arial"/>
                <a:cs typeface="Arial"/>
              </a:rPr>
              <a:t>junio</a:t>
            </a:r>
            <a:r>
              <a:rPr sz="1400" spc="-195" dirty="0">
                <a:latin typeface="Arial"/>
                <a:cs typeface="Arial"/>
              </a:rPr>
              <a:t> </a:t>
            </a:r>
            <a:r>
              <a:rPr sz="1400" spc="-5" dirty="0">
                <a:latin typeface="Arial"/>
                <a:cs typeface="Arial"/>
              </a:rPr>
              <a:t>2019</a:t>
            </a:r>
            <a:endParaRPr sz="1400">
              <a:latin typeface="Arial"/>
              <a:cs typeface="Arial"/>
            </a:endParaRPr>
          </a:p>
          <a:p>
            <a:pPr marL="299085" indent="-287020" algn="just">
              <a:lnSpc>
                <a:spcPct val="100000"/>
              </a:lnSpc>
              <a:buChar char="•"/>
              <a:tabLst>
                <a:tab pos="299720" algn="l"/>
              </a:tabLst>
            </a:pPr>
            <a:r>
              <a:rPr sz="1400" dirty="0">
                <a:latin typeface="Arial"/>
                <a:cs typeface="Arial"/>
              </a:rPr>
              <a:t>Analizar e interpretar los resultados</a:t>
            </a:r>
            <a:r>
              <a:rPr sz="1400" spc="-140" dirty="0">
                <a:latin typeface="Arial"/>
                <a:cs typeface="Arial"/>
              </a:rPr>
              <a:t> </a:t>
            </a:r>
            <a:r>
              <a:rPr sz="1400" dirty="0">
                <a:latin typeface="Arial"/>
                <a:cs typeface="Arial"/>
              </a:rPr>
              <a:t>financieros</a:t>
            </a:r>
            <a:endParaRPr sz="1400">
              <a:latin typeface="Arial"/>
              <a:cs typeface="Arial"/>
            </a:endParaRPr>
          </a:p>
          <a:p>
            <a:pPr marL="299085" indent="-287020" algn="just">
              <a:lnSpc>
                <a:spcPct val="100000"/>
              </a:lnSpc>
              <a:buChar char="•"/>
              <a:tabLst>
                <a:tab pos="299720" algn="l"/>
              </a:tabLst>
            </a:pPr>
            <a:r>
              <a:rPr sz="1400" dirty="0">
                <a:latin typeface="Arial"/>
                <a:cs typeface="Arial"/>
              </a:rPr>
              <a:t>Informar las </a:t>
            </a:r>
            <a:r>
              <a:rPr sz="1400" spc="-5" dirty="0">
                <a:latin typeface="Arial"/>
                <a:cs typeface="Arial"/>
              </a:rPr>
              <a:t>problemáticas</a:t>
            </a:r>
            <a:r>
              <a:rPr sz="1400" spc="-90" dirty="0">
                <a:latin typeface="Arial"/>
                <a:cs typeface="Arial"/>
              </a:rPr>
              <a:t> </a:t>
            </a:r>
            <a:r>
              <a:rPr sz="1400" dirty="0">
                <a:latin typeface="Arial"/>
                <a:cs typeface="Arial"/>
              </a:rPr>
              <a:t>generales</a:t>
            </a:r>
            <a:endParaRPr sz="1400">
              <a:latin typeface="Arial"/>
              <a:cs typeface="Arial"/>
            </a:endParaRPr>
          </a:p>
          <a:p>
            <a:pPr marL="299085" marR="5715" indent="-287020" algn="just">
              <a:lnSpc>
                <a:spcPct val="100000"/>
              </a:lnSpc>
              <a:buChar char="•"/>
              <a:tabLst>
                <a:tab pos="299720" algn="l"/>
              </a:tabLst>
            </a:pPr>
            <a:r>
              <a:rPr sz="1400" spc="-5" dirty="0">
                <a:latin typeface="Arial"/>
                <a:cs typeface="Arial"/>
              </a:rPr>
              <a:t>Si </a:t>
            </a:r>
            <a:r>
              <a:rPr sz="1400" dirty="0">
                <a:latin typeface="Arial"/>
                <a:cs typeface="Arial"/>
              </a:rPr>
              <a:t>o </a:t>
            </a:r>
            <a:r>
              <a:rPr sz="1400" spc="-10" dirty="0">
                <a:latin typeface="Arial"/>
                <a:cs typeface="Arial"/>
              </a:rPr>
              <a:t>no </a:t>
            </a:r>
            <a:r>
              <a:rPr sz="1400" spc="-5" dirty="0">
                <a:latin typeface="Arial"/>
                <a:cs typeface="Arial"/>
              </a:rPr>
              <a:t>están en depuración contable indicando en detalle los montos relacionados </a:t>
            </a:r>
            <a:r>
              <a:rPr sz="1400" dirty="0">
                <a:latin typeface="Arial"/>
                <a:cs typeface="Arial"/>
              </a:rPr>
              <a:t>y la </a:t>
            </a:r>
            <a:r>
              <a:rPr sz="1400" spc="-5" dirty="0">
                <a:latin typeface="Arial"/>
                <a:cs typeface="Arial"/>
              </a:rPr>
              <a:t>afectación del  </a:t>
            </a:r>
            <a:r>
              <a:rPr sz="1400" dirty="0">
                <a:latin typeface="Arial"/>
                <a:cs typeface="Arial"/>
              </a:rPr>
              <a:t>resultado </a:t>
            </a:r>
            <a:r>
              <a:rPr sz="1400" spc="-5" dirty="0">
                <a:latin typeface="Arial"/>
                <a:cs typeface="Arial"/>
              </a:rPr>
              <a:t>del </a:t>
            </a:r>
            <a:r>
              <a:rPr sz="1400" dirty="0">
                <a:latin typeface="Arial"/>
                <a:cs typeface="Arial"/>
              </a:rPr>
              <a:t>ejercicio o </a:t>
            </a:r>
            <a:r>
              <a:rPr sz="1400" spc="-5" dirty="0">
                <a:latin typeface="Arial"/>
                <a:cs typeface="Arial"/>
              </a:rPr>
              <a:t>del</a:t>
            </a:r>
            <a:r>
              <a:rPr sz="1400" spc="-110" dirty="0">
                <a:latin typeface="Arial"/>
                <a:cs typeface="Arial"/>
              </a:rPr>
              <a:t> </a:t>
            </a:r>
            <a:r>
              <a:rPr sz="1400" dirty="0">
                <a:latin typeface="Arial"/>
                <a:cs typeface="Arial"/>
              </a:rPr>
              <a:t>balance.</a:t>
            </a:r>
            <a:endParaRPr sz="1400">
              <a:latin typeface="Arial"/>
              <a:cs typeface="Arial"/>
            </a:endParaRPr>
          </a:p>
          <a:p>
            <a:pPr marL="299085" marR="5080" indent="-287020" algn="just">
              <a:lnSpc>
                <a:spcPct val="100000"/>
              </a:lnSpc>
              <a:buChar char="•"/>
              <a:tabLst>
                <a:tab pos="299720" algn="l"/>
              </a:tabLst>
            </a:pPr>
            <a:r>
              <a:rPr sz="1400" dirty="0">
                <a:latin typeface="Arial"/>
                <a:cs typeface="Arial"/>
              </a:rPr>
              <a:t>La </a:t>
            </a:r>
            <a:r>
              <a:rPr sz="1400" spc="-5" dirty="0">
                <a:latin typeface="Arial"/>
                <a:cs typeface="Arial"/>
              </a:rPr>
              <a:t>explicación </a:t>
            </a:r>
            <a:r>
              <a:rPr sz="1400" dirty="0">
                <a:latin typeface="Arial"/>
                <a:cs typeface="Arial"/>
              </a:rPr>
              <a:t>de </a:t>
            </a:r>
            <a:r>
              <a:rPr sz="1400" spc="-5" dirty="0">
                <a:latin typeface="Arial"/>
                <a:cs typeface="Arial"/>
              </a:rPr>
              <a:t>las variaciones importantes </a:t>
            </a:r>
            <a:r>
              <a:rPr sz="1400" dirty="0">
                <a:latin typeface="Arial"/>
                <a:cs typeface="Arial"/>
              </a:rPr>
              <a:t>en </a:t>
            </a:r>
            <a:r>
              <a:rPr sz="1400" spc="-5" dirty="0">
                <a:latin typeface="Arial"/>
                <a:cs typeface="Arial"/>
              </a:rPr>
              <a:t>las cuentas del Balance General </a:t>
            </a:r>
            <a:r>
              <a:rPr sz="1400" dirty="0">
                <a:latin typeface="Arial"/>
                <a:cs typeface="Arial"/>
              </a:rPr>
              <a:t>y </a:t>
            </a:r>
            <a:r>
              <a:rPr sz="1400" spc="-5" dirty="0">
                <a:latin typeface="Arial"/>
                <a:cs typeface="Arial"/>
              </a:rPr>
              <a:t>Estado de Actividad  Financiera, Económica, Social </a:t>
            </a:r>
            <a:r>
              <a:rPr sz="1400" dirty="0">
                <a:latin typeface="Arial"/>
                <a:cs typeface="Arial"/>
              </a:rPr>
              <a:t>y Ambiental </a:t>
            </a:r>
            <a:r>
              <a:rPr sz="1400" spc="-5" dirty="0">
                <a:latin typeface="Arial"/>
                <a:cs typeface="Arial"/>
              </a:rPr>
              <a:t>de </a:t>
            </a:r>
            <a:r>
              <a:rPr sz="1400" spc="-10" dirty="0">
                <a:latin typeface="Arial"/>
                <a:cs typeface="Arial"/>
              </a:rPr>
              <a:t>la </a:t>
            </a:r>
            <a:r>
              <a:rPr sz="1400" spc="-5" dirty="0">
                <a:latin typeface="Arial"/>
                <a:cs typeface="Arial"/>
              </a:rPr>
              <a:t>ESE </a:t>
            </a:r>
            <a:r>
              <a:rPr sz="1400" spc="-10" dirty="0">
                <a:latin typeface="Arial"/>
                <a:cs typeface="Arial"/>
              </a:rPr>
              <a:t>de un </a:t>
            </a:r>
            <a:r>
              <a:rPr sz="1400" spc="-5" dirty="0">
                <a:latin typeface="Arial"/>
                <a:cs typeface="Arial"/>
              </a:rPr>
              <a:t>periodo </a:t>
            </a:r>
            <a:r>
              <a:rPr sz="1400" dirty="0">
                <a:latin typeface="Arial"/>
                <a:cs typeface="Arial"/>
              </a:rPr>
              <a:t>a </a:t>
            </a:r>
            <a:r>
              <a:rPr sz="1400" spc="-5" dirty="0">
                <a:latin typeface="Arial"/>
                <a:cs typeface="Arial"/>
              </a:rPr>
              <a:t>otro, observando </a:t>
            </a:r>
            <a:r>
              <a:rPr sz="1400" dirty="0">
                <a:latin typeface="Arial"/>
                <a:cs typeface="Arial"/>
              </a:rPr>
              <a:t>la </a:t>
            </a:r>
            <a:r>
              <a:rPr sz="1400" spc="-5" dirty="0">
                <a:latin typeface="Arial"/>
                <a:cs typeface="Arial"/>
              </a:rPr>
              <a:t>importancia de  </a:t>
            </a:r>
            <a:r>
              <a:rPr sz="1400" dirty="0">
                <a:latin typeface="Arial"/>
                <a:cs typeface="Arial"/>
              </a:rPr>
              <a:t>estos respecto a su total, según</a:t>
            </a:r>
            <a:r>
              <a:rPr sz="1400" spc="-165" dirty="0">
                <a:latin typeface="Arial"/>
                <a:cs typeface="Arial"/>
              </a:rPr>
              <a:t> </a:t>
            </a:r>
            <a:r>
              <a:rPr sz="1400" spc="-5" dirty="0">
                <a:latin typeface="Arial"/>
                <a:cs typeface="Arial"/>
              </a:rPr>
              <a:t>corresponda.</a:t>
            </a:r>
            <a:endParaRPr sz="1400">
              <a:latin typeface="Arial"/>
              <a:cs typeface="Arial"/>
            </a:endParaRPr>
          </a:p>
          <a:p>
            <a:pPr marL="299085" marR="9525" indent="-287020" algn="just">
              <a:lnSpc>
                <a:spcPct val="100000"/>
              </a:lnSpc>
              <a:spcBef>
                <a:spcPts val="5"/>
              </a:spcBef>
              <a:buChar char="•"/>
              <a:tabLst>
                <a:tab pos="299720" algn="l"/>
              </a:tabLst>
            </a:pPr>
            <a:r>
              <a:rPr sz="1400" spc="-5" dirty="0">
                <a:latin typeface="Arial"/>
                <a:cs typeface="Arial"/>
              </a:rPr>
              <a:t>Indicadores </a:t>
            </a:r>
            <a:r>
              <a:rPr sz="1400" spc="-10" dirty="0">
                <a:latin typeface="Arial"/>
                <a:cs typeface="Arial"/>
              </a:rPr>
              <a:t>de </a:t>
            </a:r>
            <a:r>
              <a:rPr sz="1400" spc="-5" dirty="0">
                <a:latin typeface="Arial"/>
                <a:cs typeface="Arial"/>
              </a:rPr>
              <a:t>Rentabilidad como rendimiento del patrimonio, del </a:t>
            </a:r>
            <a:r>
              <a:rPr sz="1400" spc="-10" dirty="0">
                <a:latin typeface="Arial"/>
                <a:cs typeface="Arial"/>
              </a:rPr>
              <a:t>activo </a:t>
            </a:r>
            <a:r>
              <a:rPr sz="1400" spc="-5" dirty="0">
                <a:latin typeface="Arial"/>
                <a:cs typeface="Arial"/>
              </a:rPr>
              <a:t>total, </a:t>
            </a:r>
            <a:r>
              <a:rPr sz="1400" spc="-10" dirty="0">
                <a:latin typeface="Arial"/>
                <a:cs typeface="Arial"/>
              </a:rPr>
              <a:t>de </a:t>
            </a:r>
            <a:r>
              <a:rPr sz="1400" spc="-5" dirty="0">
                <a:latin typeface="Arial"/>
                <a:cs typeface="Arial"/>
              </a:rPr>
              <a:t>las </a:t>
            </a:r>
            <a:r>
              <a:rPr sz="1400" spc="-10" dirty="0">
                <a:latin typeface="Arial"/>
                <a:cs typeface="Arial"/>
              </a:rPr>
              <a:t>ventas </a:t>
            </a:r>
            <a:r>
              <a:rPr sz="1400" dirty="0">
                <a:latin typeface="Arial"/>
                <a:cs typeface="Arial"/>
              </a:rPr>
              <a:t>y </a:t>
            </a:r>
            <a:r>
              <a:rPr sz="1400" spc="-5" dirty="0">
                <a:latin typeface="Arial"/>
                <a:cs typeface="Arial"/>
              </a:rPr>
              <a:t>de </a:t>
            </a:r>
            <a:r>
              <a:rPr sz="1400" spc="-15" dirty="0">
                <a:latin typeface="Arial"/>
                <a:cs typeface="Arial"/>
              </a:rPr>
              <a:t>la  </a:t>
            </a:r>
            <a:r>
              <a:rPr sz="1400" dirty="0">
                <a:latin typeface="Arial"/>
                <a:cs typeface="Arial"/>
              </a:rPr>
              <a:t>eficiencia </a:t>
            </a:r>
            <a:r>
              <a:rPr sz="1400" spc="-5" dirty="0">
                <a:latin typeface="Arial"/>
                <a:cs typeface="Arial"/>
              </a:rPr>
              <a:t>de </a:t>
            </a:r>
            <a:r>
              <a:rPr sz="1400" dirty="0">
                <a:latin typeface="Arial"/>
                <a:cs typeface="Arial"/>
              </a:rPr>
              <a:t>la propiedad planta y</a:t>
            </a:r>
            <a:r>
              <a:rPr sz="1400" spc="-140" dirty="0">
                <a:latin typeface="Arial"/>
                <a:cs typeface="Arial"/>
              </a:rPr>
              <a:t> </a:t>
            </a:r>
            <a:r>
              <a:rPr sz="1400" spc="-5" dirty="0">
                <a:latin typeface="Arial"/>
                <a:cs typeface="Arial"/>
              </a:rPr>
              <a:t>equipo.</a:t>
            </a:r>
            <a:endParaRPr sz="1400">
              <a:latin typeface="Arial"/>
              <a:cs typeface="Arial"/>
            </a:endParaRPr>
          </a:p>
          <a:p>
            <a:pPr marL="299085" marR="5080" indent="-287020" algn="just">
              <a:lnSpc>
                <a:spcPct val="100000"/>
              </a:lnSpc>
              <a:buChar char="•"/>
              <a:tabLst>
                <a:tab pos="299720" algn="l"/>
              </a:tabLst>
            </a:pPr>
            <a:r>
              <a:rPr sz="1400" spc="-5" dirty="0">
                <a:latin typeface="Arial"/>
                <a:cs typeface="Arial"/>
              </a:rPr>
              <a:t>Indicadores </a:t>
            </a:r>
            <a:r>
              <a:rPr sz="1400" spc="-10" dirty="0">
                <a:latin typeface="Arial"/>
                <a:cs typeface="Arial"/>
              </a:rPr>
              <a:t>de </a:t>
            </a:r>
            <a:r>
              <a:rPr sz="1400" spc="-5" dirty="0">
                <a:latin typeface="Arial"/>
                <a:cs typeface="Arial"/>
              </a:rPr>
              <a:t>Equilibrio, análisis del equilibrio del </a:t>
            </a:r>
            <a:r>
              <a:rPr sz="1400" spc="-10" dirty="0">
                <a:latin typeface="Arial"/>
                <a:cs typeface="Arial"/>
              </a:rPr>
              <a:t>total de </a:t>
            </a:r>
            <a:r>
              <a:rPr sz="1400" spc="-5" dirty="0">
                <a:latin typeface="Arial"/>
                <a:cs typeface="Arial"/>
              </a:rPr>
              <a:t>costos </a:t>
            </a:r>
            <a:r>
              <a:rPr sz="1400" dirty="0">
                <a:latin typeface="Arial"/>
                <a:cs typeface="Arial"/>
              </a:rPr>
              <a:t>y </a:t>
            </a:r>
            <a:r>
              <a:rPr sz="1400" spc="-5" dirty="0">
                <a:latin typeface="Arial"/>
                <a:cs typeface="Arial"/>
              </a:rPr>
              <a:t>gastos respecto </a:t>
            </a:r>
            <a:r>
              <a:rPr sz="1400" dirty="0">
                <a:latin typeface="Arial"/>
                <a:cs typeface="Arial"/>
              </a:rPr>
              <a:t>a </a:t>
            </a:r>
            <a:r>
              <a:rPr sz="1400" spc="-5" dirty="0">
                <a:latin typeface="Arial"/>
                <a:cs typeface="Arial"/>
              </a:rPr>
              <a:t>las ventas de  servicios, </a:t>
            </a:r>
            <a:r>
              <a:rPr sz="1400" dirty="0">
                <a:latin typeface="Arial"/>
                <a:cs typeface="Arial"/>
              </a:rPr>
              <a:t>y </a:t>
            </a:r>
            <a:r>
              <a:rPr sz="1400" spc="-5" dirty="0">
                <a:latin typeface="Arial"/>
                <a:cs typeface="Arial"/>
              </a:rPr>
              <a:t>por </a:t>
            </a:r>
            <a:r>
              <a:rPr sz="1400" dirty="0">
                <a:latin typeface="Arial"/>
                <a:cs typeface="Arial"/>
              </a:rPr>
              <a:t>separado los costos y gastos para </a:t>
            </a:r>
            <a:r>
              <a:rPr sz="1400" spc="-5" dirty="0">
                <a:latin typeface="Arial"/>
                <a:cs typeface="Arial"/>
              </a:rPr>
              <a:t>evaluar </a:t>
            </a:r>
            <a:r>
              <a:rPr sz="1400" dirty="0">
                <a:latin typeface="Arial"/>
                <a:cs typeface="Arial"/>
              </a:rPr>
              <a:t>su </a:t>
            </a:r>
            <a:r>
              <a:rPr sz="1400" spc="-5" dirty="0">
                <a:latin typeface="Arial"/>
                <a:cs typeface="Arial"/>
              </a:rPr>
              <a:t>importancia </a:t>
            </a:r>
            <a:r>
              <a:rPr sz="1400" dirty="0">
                <a:latin typeface="Arial"/>
                <a:cs typeface="Arial"/>
              </a:rPr>
              <a:t>y </a:t>
            </a:r>
            <a:r>
              <a:rPr sz="1400" spc="-5" dirty="0">
                <a:latin typeface="Arial"/>
                <a:cs typeface="Arial"/>
              </a:rPr>
              <a:t>comportamiento</a:t>
            </a:r>
            <a:r>
              <a:rPr sz="1400" spc="-210" dirty="0">
                <a:latin typeface="Arial"/>
                <a:cs typeface="Arial"/>
              </a:rPr>
              <a:t> </a:t>
            </a:r>
            <a:r>
              <a:rPr sz="1400" dirty="0">
                <a:latin typeface="Arial"/>
                <a:cs typeface="Arial"/>
              </a:rPr>
              <a:t>histórico.</a:t>
            </a:r>
            <a:endParaRPr sz="1400">
              <a:latin typeface="Arial"/>
              <a:cs typeface="Arial"/>
            </a:endParaRPr>
          </a:p>
          <a:p>
            <a:pPr marL="299085" marR="6985" indent="-287020" algn="just">
              <a:lnSpc>
                <a:spcPct val="100000"/>
              </a:lnSpc>
              <a:buChar char="•"/>
              <a:tabLst>
                <a:tab pos="299720" algn="l"/>
              </a:tabLst>
            </a:pPr>
            <a:r>
              <a:rPr sz="1400" spc="-5" dirty="0">
                <a:latin typeface="Arial"/>
                <a:cs typeface="Arial"/>
              </a:rPr>
              <a:t>Indicadores de liquidez, por fecha </a:t>
            </a:r>
            <a:r>
              <a:rPr sz="1400" spc="-10" dirty="0">
                <a:latin typeface="Arial"/>
                <a:cs typeface="Arial"/>
              </a:rPr>
              <a:t>de </a:t>
            </a:r>
            <a:r>
              <a:rPr sz="1400" spc="-5" dirty="0">
                <a:latin typeface="Arial"/>
                <a:cs typeface="Arial"/>
              </a:rPr>
              <a:t>corte, que permita identificar </a:t>
            </a:r>
            <a:r>
              <a:rPr sz="1400" dirty="0">
                <a:latin typeface="Arial"/>
                <a:cs typeface="Arial"/>
              </a:rPr>
              <a:t>si </a:t>
            </a:r>
            <a:r>
              <a:rPr sz="1400" spc="-10" dirty="0">
                <a:latin typeface="Arial"/>
                <a:cs typeface="Arial"/>
              </a:rPr>
              <a:t>los </a:t>
            </a:r>
            <a:r>
              <a:rPr sz="1400" spc="-5" dirty="0">
                <a:latin typeface="Arial"/>
                <a:cs typeface="Arial"/>
              </a:rPr>
              <a:t>problemas </a:t>
            </a:r>
            <a:r>
              <a:rPr sz="1400" spc="-10" dirty="0">
                <a:latin typeface="Arial"/>
                <a:cs typeface="Arial"/>
              </a:rPr>
              <a:t>de </a:t>
            </a:r>
            <a:r>
              <a:rPr sz="1400" spc="-5" dirty="0">
                <a:latin typeface="Arial"/>
                <a:cs typeface="Arial"/>
              </a:rPr>
              <a:t>liquidez </a:t>
            </a:r>
            <a:r>
              <a:rPr sz="1400" spc="-15" dirty="0">
                <a:latin typeface="Arial"/>
                <a:cs typeface="Arial"/>
              </a:rPr>
              <a:t>han  </a:t>
            </a:r>
            <a:r>
              <a:rPr sz="1400" spc="-5" dirty="0">
                <a:latin typeface="Arial"/>
                <a:cs typeface="Arial"/>
              </a:rPr>
              <a:t>mejorado </a:t>
            </a:r>
            <a:r>
              <a:rPr sz="1400" spc="-10" dirty="0">
                <a:latin typeface="Arial"/>
                <a:cs typeface="Arial"/>
              </a:rPr>
              <a:t>de </a:t>
            </a:r>
            <a:r>
              <a:rPr sz="1400" spc="-5" dirty="0">
                <a:latin typeface="Arial"/>
                <a:cs typeface="Arial"/>
              </a:rPr>
              <a:t>una fecha </a:t>
            </a:r>
            <a:r>
              <a:rPr sz="1400" dirty="0">
                <a:latin typeface="Arial"/>
                <a:cs typeface="Arial"/>
              </a:rPr>
              <a:t>a </a:t>
            </a:r>
            <a:r>
              <a:rPr sz="1400" spc="-5" dirty="0">
                <a:latin typeface="Arial"/>
                <a:cs typeface="Arial"/>
              </a:rPr>
              <a:t>otra, </a:t>
            </a:r>
            <a:r>
              <a:rPr sz="1400" dirty="0">
                <a:latin typeface="Arial"/>
                <a:cs typeface="Arial"/>
              </a:rPr>
              <a:t>como </a:t>
            </a:r>
            <a:r>
              <a:rPr sz="1400" spc="-5" dirty="0">
                <a:latin typeface="Arial"/>
                <a:cs typeface="Arial"/>
              </a:rPr>
              <a:t>son capital de trabajo, </a:t>
            </a:r>
            <a:r>
              <a:rPr sz="1400" spc="-10" dirty="0">
                <a:latin typeface="Arial"/>
                <a:cs typeface="Arial"/>
              </a:rPr>
              <a:t>Razón </a:t>
            </a:r>
            <a:r>
              <a:rPr sz="1400" spc="-5" dirty="0">
                <a:latin typeface="Arial"/>
                <a:cs typeface="Arial"/>
              </a:rPr>
              <a:t>corriente, disponible </a:t>
            </a:r>
            <a:r>
              <a:rPr sz="1400" dirty="0">
                <a:latin typeface="Arial"/>
                <a:cs typeface="Arial"/>
              </a:rPr>
              <a:t>a </a:t>
            </a:r>
            <a:r>
              <a:rPr sz="1400" spc="-5" dirty="0">
                <a:latin typeface="Arial"/>
                <a:cs typeface="Arial"/>
              </a:rPr>
              <a:t>corto plazo,  </a:t>
            </a:r>
            <a:r>
              <a:rPr sz="1400" dirty="0">
                <a:latin typeface="Arial"/>
                <a:cs typeface="Arial"/>
              </a:rPr>
              <a:t>rotación de cartera </a:t>
            </a:r>
            <a:r>
              <a:rPr sz="1400" spc="-5" dirty="0">
                <a:latin typeface="Arial"/>
                <a:cs typeface="Arial"/>
              </a:rPr>
              <a:t>en </a:t>
            </a:r>
            <a:r>
              <a:rPr sz="1400" dirty="0">
                <a:latin typeface="Arial"/>
                <a:cs typeface="Arial"/>
              </a:rPr>
              <a:t>días y</a:t>
            </a:r>
            <a:r>
              <a:rPr sz="1400" spc="-150" dirty="0">
                <a:latin typeface="Arial"/>
                <a:cs typeface="Arial"/>
              </a:rPr>
              <a:t> </a:t>
            </a:r>
            <a:r>
              <a:rPr sz="1400" spc="-5" dirty="0">
                <a:latin typeface="Arial"/>
                <a:cs typeface="Arial"/>
              </a:rPr>
              <a:t>veces.</a:t>
            </a:r>
            <a:endParaRPr sz="1400">
              <a:latin typeface="Arial"/>
              <a:cs typeface="Arial"/>
            </a:endParaRPr>
          </a:p>
          <a:p>
            <a:pPr marL="299085" indent="-287020" algn="just">
              <a:lnSpc>
                <a:spcPct val="100000"/>
              </a:lnSpc>
              <a:buChar char="•"/>
              <a:tabLst>
                <a:tab pos="299720" algn="l"/>
              </a:tabLst>
            </a:pPr>
            <a:r>
              <a:rPr sz="1400" spc="-5" dirty="0">
                <a:latin typeface="Arial"/>
                <a:cs typeface="Arial"/>
              </a:rPr>
              <a:t>Indicadores de endeudamiento, que permite evaluar el endeudamiento total, patrimonial,</a:t>
            </a:r>
            <a:r>
              <a:rPr sz="1400" spc="90" dirty="0">
                <a:latin typeface="Arial"/>
                <a:cs typeface="Arial"/>
              </a:rPr>
              <a:t> </a:t>
            </a:r>
            <a:r>
              <a:rPr sz="1400" spc="-5" dirty="0">
                <a:latin typeface="Arial"/>
                <a:cs typeface="Arial"/>
              </a:rPr>
              <a:t>el endeudamiento</a:t>
            </a:r>
            <a:endParaRPr sz="1400">
              <a:latin typeface="Arial"/>
              <a:cs typeface="Arial"/>
            </a:endParaRPr>
          </a:p>
          <a:p>
            <a:pPr marL="299085" algn="just">
              <a:lnSpc>
                <a:spcPts val="1340"/>
              </a:lnSpc>
            </a:pPr>
            <a:r>
              <a:rPr sz="1400" dirty="0">
                <a:latin typeface="Arial"/>
                <a:cs typeface="Arial"/>
              </a:rPr>
              <a:t>a corto plazo y </a:t>
            </a:r>
            <a:r>
              <a:rPr sz="1400" spc="-5" dirty="0">
                <a:latin typeface="Arial"/>
                <a:cs typeface="Arial"/>
              </a:rPr>
              <a:t>la</a:t>
            </a:r>
            <a:r>
              <a:rPr sz="1400" spc="-100" dirty="0">
                <a:latin typeface="Arial"/>
                <a:cs typeface="Arial"/>
              </a:rPr>
              <a:t> </a:t>
            </a:r>
            <a:r>
              <a:rPr sz="1400" dirty="0">
                <a:latin typeface="Arial"/>
                <a:cs typeface="Arial"/>
              </a:rPr>
              <a:t>solidez.</a:t>
            </a:r>
            <a:endParaRPr sz="1400">
              <a:latin typeface="Arial"/>
              <a:cs typeface="Arial"/>
            </a:endParaRPr>
          </a:p>
          <a:p>
            <a:pPr marL="5363845">
              <a:lnSpc>
                <a:spcPts val="3020"/>
              </a:lnSpc>
            </a:pPr>
            <a:r>
              <a:rPr sz="2800" spc="-10" dirty="0">
                <a:solidFill>
                  <a:srgbClr val="4F81BC"/>
                </a:solidFill>
                <a:latin typeface="Calibri"/>
                <a:cs typeface="Calibri"/>
              </a:rPr>
              <a:t>Finalidad </a:t>
            </a:r>
            <a:r>
              <a:rPr sz="2800" spc="-5" dirty="0">
                <a:solidFill>
                  <a:srgbClr val="4F81BC"/>
                </a:solidFill>
                <a:latin typeface="Calibri"/>
                <a:cs typeface="Calibri"/>
              </a:rPr>
              <a:t>Análisis</a:t>
            </a:r>
            <a:r>
              <a:rPr sz="2800" spc="25" dirty="0">
                <a:solidFill>
                  <a:srgbClr val="4F81BC"/>
                </a:solidFill>
                <a:latin typeface="Calibri"/>
                <a:cs typeface="Calibri"/>
              </a:rPr>
              <a:t> </a:t>
            </a:r>
            <a:r>
              <a:rPr sz="2800" spc="-10" dirty="0">
                <a:solidFill>
                  <a:srgbClr val="4F81BC"/>
                </a:solidFill>
                <a:latin typeface="Calibri"/>
                <a:cs typeface="Calibri"/>
              </a:rPr>
              <a:t>EEFF</a:t>
            </a:r>
            <a:endParaRPr sz="2800">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639" y="635508"/>
            <a:ext cx="8808720" cy="425958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8338" y="1191005"/>
            <a:ext cx="8528050" cy="2952115"/>
          </a:xfrm>
          <a:prstGeom prst="rect">
            <a:avLst/>
          </a:prstGeom>
        </p:spPr>
        <p:txBody>
          <a:bodyPr vert="horz" wrap="square" lIns="0" tIns="12065" rIns="0" bIns="0" rtlCol="0">
            <a:spAutoFit/>
          </a:bodyPr>
          <a:lstStyle/>
          <a:p>
            <a:pPr marL="299085" indent="-287020">
              <a:lnSpc>
                <a:spcPct val="100000"/>
              </a:lnSpc>
              <a:spcBef>
                <a:spcPts val="95"/>
              </a:spcBef>
              <a:buChar char="•"/>
              <a:tabLst>
                <a:tab pos="299085" algn="l"/>
                <a:tab pos="299720" algn="l"/>
              </a:tabLst>
            </a:pPr>
            <a:r>
              <a:rPr sz="1600" spc="-5" dirty="0">
                <a:latin typeface="Arial"/>
                <a:cs typeface="Arial"/>
              </a:rPr>
              <a:t>La fuente de </a:t>
            </a:r>
            <a:r>
              <a:rPr sz="1600" dirty="0">
                <a:latin typeface="Arial"/>
                <a:cs typeface="Arial"/>
              </a:rPr>
              <a:t>la </a:t>
            </a:r>
            <a:r>
              <a:rPr sz="1600" spc="-5" dirty="0">
                <a:latin typeface="Arial"/>
                <a:cs typeface="Arial"/>
              </a:rPr>
              <a:t>información es </a:t>
            </a:r>
            <a:r>
              <a:rPr sz="1600" spc="-10" dirty="0">
                <a:latin typeface="Arial"/>
                <a:cs typeface="Arial"/>
              </a:rPr>
              <a:t>CHIP </a:t>
            </a:r>
            <a:r>
              <a:rPr sz="1600" spc="-5" dirty="0">
                <a:latin typeface="Arial"/>
                <a:cs typeface="Arial"/>
              </a:rPr>
              <a:t>–</a:t>
            </a:r>
            <a:r>
              <a:rPr sz="1600" spc="30" dirty="0">
                <a:latin typeface="Arial"/>
                <a:cs typeface="Arial"/>
              </a:rPr>
              <a:t> </a:t>
            </a:r>
            <a:r>
              <a:rPr sz="1600" spc="-5" dirty="0">
                <a:latin typeface="Arial"/>
                <a:cs typeface="Arial"/>
              </a:rPr>
              <a:t>CGN</a:t>
            </a:r>
            <a:endParaRPr sz="1600">
              <a:latin typeface="Arial"/>
              <a:cs typeface="Arial"/>
            </a:endParaRPr>
          </a:p>
          <a:p>
            <a:pPr marL="299085" indent="-287020">
              <a:lnSpc>
                <a:spcPct val="100000"/>
              </a:lnSpc>
              <a:buChar char="•"/>
              <a:tabLst>
                <a:tab pos="299085" algn="l"/>
                <a:tab pos="299720" algn="l"/>
              </a:tabLst>
            </a:pPr>
            <a:r>
              <a:rPr sz="1600" spc="-5" dirty="0">
                <a:latin typeface="Arial"/>
                <a:cs typeface="Arial"/>
              </a:rPr>
              <a:t>Se</a:t>
            </a:r>
            <a:r>
              <a:rPr sz="1600" spc="50" dirty="0">
                <a:latin typeface="Arial"/>
                <a:cs typeface="Arial"/>
              </a:rPr>
              <a:t> </a:t>
            </a:r>
            <a:r>
              <a:rPr sz="1600" spc="-5" dirty="0">
                <a:latin typeface="Arial"/>
                <a:cs typeface="Arial"/>
              </a:rPr>
              <a:t>recuerda</a:t>
            </a:r>
            <a:r>
              <a:rPr sz="1600" spc="50" dirty="0">
                <a:latin typeface="Arial"/>
                <a:cs typeface="Arial"/>
              </a:rPr>
              <a:t> </a:t>
            </a:r>
            <a:r>
              <a:rPr sz="1600" spc="-5" dirty="0">
                <a:latin typeface="Arial"/>
                <a:cs typeface="Arial"/>
              </a:rPr>
              <a:t>que</a:t>
            </a:r>
            <a:r>
              <a:rPr sz="1600" spc="65" dirty="0">
                <a:latin typeface="Arial"/>
                <a:cs typeface="Arial"/>
              </a:rPr>
              <a:t> </a:t>
            </a:r>
            <a:r>
              <a:rPr sz="1600" spc="-5" dirty="0">
                <a:latin typeface="Arial"/>
                <a:cs typeface="Arial"/>
              </a:rPr>
              <a:t>el</a:t>
            </a:r>
            <a:r>
              <a:rPr sz="1600" spc="55" dirty="0">
                <a:latin typeface="Arial"/>
                <a:cs typeface="Arial"/>
              </a:rPr>
              <a:t> </a:t>
            </a:r>
            <a:r>
              <a:rPr sz="1600" spc="-5" dirty="0">
                <a:latin typeface="Arial"/>
                <a:cs typeface="Arial"/>
              </a:rPr>
              <a:t>análisis</a:t>
            </a:r>
            <a:r>
              <a:rPr sz="1600" spc="60" dirty="0">
                <a:latin typeface="Arial"/>
                <a:cs typeface="Arial"/>
              </a:rPr>
              <a:t> </a:t>
            </a:r>
            <a:r>
              <a:rPr sz="1600" spc="-5" dirty="0">
                <a:latin typeface="Arial"/>
                <a:cs typeface="Arial"/>
              </a:rPr>
              <a:t>del</a:t>
            </a:r>
            <a:r>
              <a:rPr sz="1600" spc="60" dirty="0">
                <a:latin typeface="Arial"/>
                <a:cs typeface="Arial"/>
              </a:rPr>
              <a:t> </a:t>
            </a:r>
            <a:r>
              <a:rPr sz="1600" spc="-10" dirty="0">
                <a:latin typeface="Arial"/>
                <a:cs typeface="Arial"/>
              </a:rPr>
              <a:t>pasivo</a:t>
            </a:r>
            <a:r>
              <a:rPr sz="1600" spc="55" dirty="0">
                <a:latin typeface="Arial"/>
                <a:cs typeface="Arial"/>
              </a:rPr>
              <a:t> </a:t>
            </a:r>
            <a:r>
              <a:rPr sz="1600" spc="-5" dirty="0">
                <a:latin typeface="Arial"/>
                <a:cs typeface="Arial"/>
              </a:rPr>
              <a:t>y</a:t>
            </a:r>
            <a:r>
              <a:rPr sz="1600" spc="45" dirty="0">
                <a:latin typeface="Arial"/>
                <a:cs typeface="Arial"/>
              </a:rPr>
              <a:t> </a:t>
            </a:r>
            <a:r>
              <a:rPr sz="1600" spc="-5" dirty="0">
                <a:latin typeface="Arial"/>
                <a:cs typeface="Arial"/>
              </a:rPr>
              <a:t>cartera</a:t>
            </a:r>
            <a:r>
              <a:rPr sz="1600" spc="50" dirty="0">
                <a:latin typeface="Arial"/>
                <a:cs typeface="Arial"/>
              </a:rPr>
              <a:t> </a:t>
            </a:r>
            <a:r>
              <a:rPr sz="1600" dirty="0">
                <a:latin typeface="Arial"/>
                <a:cs typeface="Arial"/>
              </a:rPr>
              <a:t>de</a:t>
            </a:r>
            <a:r>
              <a:rPr sz="1600" spc="50" dirty="0">
                <a:latin typeface="Arial"/>
                <a:cs typeface="Arial"/>
              </a:rPr>
              <a:t> </a:t>
            </a:r>
            <a:r>
              <a:rPr sz="1600" spc="-5" dirty="0">
                <a:latin typeface="Arial"/>
                <a:cs typeface="Arial"/>
              </a:rPr>
              <a:t>los</a:t>
            </a:r>
            <a:r>
              <a:rPr sz="1600" spc="65" dirty="0">
                <a:latin typeface="Arial"/>
                <a:cs typeface="Arial"/>
              </a:rPr>
              <a:t> </a:t>
            </a:r>
            <a:r>
              <a:rPr sz="1600" spc="-5" dirty="0">
                <a:latin typeface="Arial"/>
                <a:cs typeface="Arial"/>
              </a:rPr>
              <a:t>cuadros</a:t>
            </a:r>
            <a:r>
              <a:rPr sz="1600" spc="60" dirty="0">
                <a:latin typeface="Arial"/>
                <a:cs typeface="Arial"/>
              </a:rPr>
              <a:t> </a:t>
            </a:r>
            <a:r>
              <a:rPr sz="1600" spc="-5" dirty="0">
                <a:latin typeface="Arial"/>
                <a:cs typeface="Arial"/>
              </a:rPr>
              <a:t>16</a:t>
            </a:r>
            <a:r>
              <a:rPr sz="1600" spc="40" dirty="0">
                <a:latin typeface="Arial"/>
                <a:cs typeface="Arial"/>
              </a:rPr>
              <a:t> </a:t>
            </a:r>
            <a:r>
              <a:rPr sz="1600" spc="-5" dirty="0">
                <a:latin typeface="Arial"/>
                <a:cs typeface="Arial"/>
              </a:rPr>
              <a:t>-</a:t>
            </a:r>
            <a:r>
              <a:rPr sz="1600" spc="45" dirty="0">
                <a:latin typeface="Arial"/>
                <a:cs typeface="Arial"/>
              </a:rPr>
              <a:t> </a:t>
            </a:r>
            <a:r>
              <a:rPr sz="1600" spc="-5" dirty="0">
                <a:latin typeface="Arial"/>
                <a:cs typeface="Arial"/>
              </a:rPr>
              <a:t>18</a:t>
            </a:r>
            <a:r>
              <a:rPr sz="1600" spc="65" dirty="0">
                <a:latin typeface="Arial"/>
                <a:cs typeface="Arial"/>
              </a:rPr>
              <a:t> </a:t>
            </a:r>
            <a:r>
              <a:rPr sz="1600" spc="-5" dirty="0">
                <a:latin typeface="Arial"/>
                <a:cs typeface="Arial"/>
              </a:rPr>
              <a:t>es</a:t>
            </a:r>
            <a:r>
              <a:rPr sz="1600" spc="55" dirty="0">
                <a:latin typeface="Arial"/>
                <a:cs typeface="Arial"/>
              </a:rPr>
              <a:t> </a:t>
            </a:r>
            <a:r>
              <a:rPr sz="1600" spc="-5" dirty="0">
                <a:latin typeface="Arial"/>
                <a:cs typeface="Arial"/>
              </a:rPr>
              <a:t>por</a:t>
            </a:r>
            <a:r>
              <a:rPr sz="1600" spc="50" dirty="0">
                <a:latin typeface="Arial"/>
                <a:cs typeface="Arial"/>
              </a:rPr>
              <a:t> </a:t>
            </a:r>
            <a:r>
              <a:rPr sz="1600" spc="-5" dirty="0">
                <a:latin typeface="Arial"/>
                <a:cs typeface="Arial"/>
              </a:rPr>
              <a:t>subcuenta</a:t>
            </a:r>
            <a:r>
              <a:rPr sz="1600" spc="70" dirty="0">
                <a:latin typeface="Arial"/>
                <a:cs typeface="Arial"/>
              </a:rPr>
              <a:t> </a:t>
            </a:r>
            <a:r>
              <a:rPr sz="1600" spc="-5" dirty="0">
                <a:latin typeface="Arial"/>
                <a:cs typeface="Arial"/>
              </a:rPr>
              <a:t>y</a:t>
            </a:r>
            <a:endParaRPr sz="1600">
              <a:latin typeface="Arial"/>
              <a:cs typeface="Arial"/>
            </a:endParaRPr>
          </a:p>
          <a:p>
            <a:pPr marL="299085">
              <a:lnSpc>
                <a:spcPct val="100000"/>
              </a:lnSpc>
            </a:pPr>
            <a:r>
              <a:rPr sz="1600" spc="-5" dirty="0">
                <a:latin typeface="Arial"/>
                <a:cs typeface="Arial"/>
              </a:rPr>
              <a:t>los cuadros de pasivos y cartera 17 – 19 es detallado</a:t>
            </a:r>
            <a:r>
              <a:rPr sz="1600" spc="75" dirty="0">
                <a:latin typeface="Arial"/>
                <a:cs typeface="Arial"/>
              </a:rPr>
              <a:t> </a:t>
            </a:r>
            <a:r>
              <a:rPr sz="1600" spc="-5" dirty="0">
                <a:latin typeface="Arial"/>
                <a:cs typeface="Arial"/>
              </a:rPr>
              <a:t>(tercero)</a:t>
            </a:r>
            <a:endParaRPr sz="1600">
              <a:latin typeface="Arial"/>
              <a:cs typeface="Arial"/>
            </a:endParaRPr>
          </a:p>
          <a:p>
            <a:pPr marL="299085" marR="5080" indent="-287020">
              <a:lnSpc>
                <a:spcPct val="100000"/>
              </a:lnSpc>
              <a:buChar char="•"/>
              <a:tabLst>
                <a:tab pos="299085" algn="l"/>
                <a:tab pos="299720" algn="l"/>
              </a:tabLst>
            </a:pPr>
            <a:r>
              <a:rPr sz="1600" spc="-5" dirty="0">
                <a:latin typeface="Arial"/>
                <a:cs typeface="Arial"/>
              </a:rPr>
              <a:t>Análisis del pasivo y </a:t>
            </a:r>
            <a:r>
              <a:rPr sz="1600" dirty="0">
                <a:latin typeface="Arial"/>
                <a:cs typeface="Arial"/>
              </a:rPr>
              <a:t>cartera </a:t>
            </a:r>
            <a:r>
              <a:rPr sz="1600" spc="-5" dirty="0">
                <a:latin typeface="Arial"/>
                <a:cs typeface="Arial"/>
              </a:rPr>
              <a:t>a junio con sus particularidades (edades, depuración contable,  pasivo no cierto, pasivo financiado, deterioro de cartera</a:t>
            </a:r>
            <a:r>
              <a:rPr sz="1600" spc="70" dirty="0">
                <a:latin typeface="Arial"/>
                <a:cs typeface="Arial"/>
              </a:rPr>
              <a:t> </a:t>
            </a:r>
            <a:r>
              <a:rPr sz="1600" spc="-5" dirty="0">
                <a:latin typeface="Arial"/>
                <a:cs typeface="Arial"/>
              </a:rPr>
              <a:t>etc.)</a:t>
            </a:r>
            <a:endParaRPr sz="1600">
              <a:latin typeface="Arial"/>
              <a:cs typeface="Arial"/>
            </a:endParaRPr>
          </a:p>
          <a:p>
            <a:pPr marL="299085" marR="7620" indent="-287020">
              <a:lnSpc>
                <a:spcPct val="100000"/>
              </a:lnSpc>
              <a:buChar char="•"/>
              <a:tabLst>
                <a:tab pos="299085" algn="l"/>
                <a:tab pos="299720" algn="l"/>
              </a:tabLst>
            </a:pPr>
            <a:r>
              <a:rPr sz="1600" spc="-10" dirty="0">
                <a:latin typeface="Arial"/>
                <a:cs typeface="Arial"/>
              </a:rPr>
              <a:t>Una </a:t>
            </a:r>
            <a:r>
              <a:rPr sz="1600" spc="-5" dirty="0">
                <a:latin typeface="Arial"/>
                <a:cs typeface="Arial"/>
              </a:rPr>
              <a:t>vez </a:t>
            </a:r>
            <a:r>
              <a:rPr sz="1600" dirty="0">
                <a:latin typeface="Arial"/>
                <a:cs typeface="Arial"/>
              </a:rPr>
              <a:t>se </a:t>
            </a:r>
            <a:r>
              <a:rPr sz="1600" spc="-5" dirty="0">
                <a:latin typeface="Arial"/>
                <a:cs typeface="Arial"/>
              </a:rPr>
              <a:t>tenga un pasivo cierto, deberá clasificarse según el orden de prioridad, tal  como </a:t>
            </a:r>
            <a:r>
              <a:rPr sz="1600" dirty="0">
                <a:latin typeface="Arial"/>
                <a:cs typeface="Arial"/>
              </a:rPr>
              <a:t>lo </a:t>
            </a:r>
            <a:r>
              <a:rPr sz="1600" spc="-5" dirty="0">
                <a:latin typeface="Arial"/>
                <a:cs typeface="Arial"/>
              </a:rPr>
              <a:t>establece </a:t>
            </a:r>
            <a:r>
              <a:rPr sz="1600" dirty="0">
                <a:latin typeface="Arial"/>
                <a:cs typeface="Arial"/>
              </a:rPr>
              <a:t>la </a:t>
            </a:r>
            <a:r>
              <a:rPr sz="1600" spc="-5" dirty="0">
                <a:latin typeface="Arial"/>
                <a:cs typeface="Arial"/>
              </a:rPr>
              <a:t>guía de elaboración y tutorial con </a:t>
            </a:r>
            <a:r>
              <a:rPr sz="1600" dirty="0">
                <a:latin typeface="Arial"/>
                <a:cs typeface="Arial"/>
              </a:rPr>
              <a:t>su </a:t>
            </a:r>
            <a:r>
              <a:rPr sz="1600" spc="-5" dirty="0">
                <a:latin typeface="Arial"/>
                <a:cs typeface="Arial"/>
              </a:rPr>
              <a:t>respectivo</a:t>
            </a:r>
            <a:r>
              <a:rPr sz="1600" spc="100" dirty="0">
                <a:latin typeface="Arial"/>
                <a:cs typeface="Arial"/>
              </a:rPr>
              <a:t> </a:t>
            </a:r>
            <a:r>
              <a:rPr sz="1600" spc="-5" dirty="0">
                <a:latin typeface="Arial"/>
                <a:cs typeface="Arial"/>
              </a:rPr>
              <a:t>análisis.</a:t>
            </a:r>
            <a:endParaRPr sz="1600">
              <a:latin typeface="Arial"/>
              <a:cs typeface="Arial"/>
            </a:endParaRPr>
          </a:p>
          <a:p>
            <a:pPr marL="299085" indent="-287020">
              <a:lnSpc>
                <a:spcPct val="100000"/>
              </a:lnSpc>
              <a:buChar char="•"/>
              <a:tabLst>
                <a:tab pos="299085" algn="l"/>
                <a:tab pos="299720" algn="l"/>
              </a:tabLst>
            </a:pPr>
            <a:r>
              <a:rPr sz="1600" spc="-5" dirty="0">
                <a:latin typeface="Arial"/>
                <a:cs typeface="Arial"/>
              </a:rPr>
              <a:t>Interacción</a:t>
            </a:r>
            <a:r>
              <a:rPr sz="1600" spc="204" dirty="0">
                <a:latin typeface="Arial"/>
                <a:cs typeface="Arial"/>
              </a:rPr>
              <a:t> </a:t>
            </a:r>
            <a:r>
              <a:rPr sz="1600" spc="-5" dirty="0">
                <a:latin typeface="Arial"/>
                <a:cs typeface="Arial"/>
              </a:rPr>
              <a:t>del</a:t>
            </a:r>
            <a:r>
              <a:rPr sz="1600" spc="204" dirty="0">
                <a:latin typeface="Arial"/>
                <a:cs typeface="Arial"/>
              </a:rPr>
              <a:t> </a:t>
            </a:r>
            <a:r>
              <a:rPr sz="1600" spc="-5" dirty="0">
                <a:latin typeface="Arial"/>
                <a:cs typeface="Arial"/>
              </a:rPr>
              <a:t>resumen</a:t>
            </a:r>
            <a:r>
              <a:rPr sz="1600" spc="200" dirty="0">
                <a:latin typeface="Arial"/>
                <a:cs typeface="Arial"/>
              </a:rPr>
              <a:t> </a:t>
            </a:r>
            <a:r>
              <a:rPr sz="1600" spc="-5" dirty="0">
                <a:latin typeface="Arial"/>
                <a:cs typeface="Arial"/>
              </a:rPr>
              <a:t>del</a:t>
            </a:r>
            <a:r>
              <a:rPr sz="1600" spc="204" dirty="0">
                <a:latin typeface="Arial"/>
                <a:cs typeface="Arial"/>
              </a:rPr>
              <a:t> </a:t>
            </a:r>
            <a:r>
              <a:rPr sz="1600" spc="-5" dirty="0">
                <a:latin typeface="Arial"/>
                <a:cs typeface="Arial"/>
              </a:rPr>
              <a:t>cuadro</a:t>
            </a:r>
            <a:r>
              <a:rPr sz="1600" spc="200" dirty="0">
                <a:latin typeface="Arial"/>
                <a:cs typeface="Arial"/>
              </a:rPr>
              <a:t> </a:t>
            </a:r>
            <a:r>
              <a:rPr sz="1600" spc="-5" dirty="0">
                <a:latin typeface="Arial"/>
                <a:cs typeface="Arial"/>
              </a:rPr>
              <a:t>17</a:t>
            </a:r>
            <a:r>
              <a:rPr sz="1600" spc="210" dirty="0">
                <a:latin typeface="Arial"/>
                <a:cs typeface="Arial"/>
              </a:rPr>
              <a:t> </a:t>
            </a:r>
            <a:r>
              <a:rPr sz="1600" spc="-5" dirty="0">
                <a:latin typeface="Arial"/>
                <a:cs typeface="Arial"/>
              </a:rPr>
              <a:t>de</a:t>
            </a:r>
            <a:r>
              <a:rPr sz="1600" spc="200" dirty="0">
                <a:latin typeface="Arial"/>
                <a:cs typeface="Arial"/>
              </a:rPr>
              <a:t> </a:t>
            </a:r>
            <a:r>
              <a:rPr sz="1600" spc="-5" dirty="0">
                <a:latin typeface="Arial"/>
                <a:cs typeface="Arial"/>
              </a:rPr>
              <a:t>pasivos</a:t>
            </a:r>
            <a:r>
              <a:rPr sz="1600" spc="204" dirty="0">
                <a:latin typeface="Arial"/>
                <a:cs typeface="Arial"/>
              </a:rPr>
              <a:t> </a:t>
            </a:r>
            <a:r>
              <a:rPr sz="1600" spc="-5" dirty="0">
                <a:latin typeface="Arial"/>
                <a:cs typeface="Arial"/>
              </a:rPr>
              <a:t>respecto</a:t>
            </a:r>
            <a:r>
              <a:rPr sz="1600" spc="204" dirty="0">
                <a:latin typeface="Arial"/>
                <a:cs typeface="Arial"/>
              </a:rPr>
              <a:t> </a:t>
            </a:r>
            <a:r>
              <a:rPr sz="1600" spc="-5" dirty="0">
                <a:latin typeface="Arial"/>
                <a:cs typeface="Arial"/>
              </a:rPr>
              <a:t>a</a:t>
            </a:r>
            <a:r>
              <a:rPr sz="1600" spc="210" dirty="0">
                <a:latin typeface="Arial"/>
                <a:cs typeface="Arial"/>
              </a:rPr>
              <a:t> </a:t>
            </a:r>
            <a:r>
              <a:rPr sz="1600" dirty="0">
                <a:latin typeface="Arial"/>
                <a:cs typeface="Arial"/>
              </a:rPr>
              <a:t>la</a:t>
            </a:r>
            <a:r>
              <a:rPr sz="1600" spc="200" dirty="0">
                <a:latin typeface="Arial"/>
                <a:cs typeface="Arial"/>
              </a:rPr>
              <a:t> </a:t>
            </a:r>
            <a:r>
              <a:rPr sz="1600" spc="-5" dirty="0">
                <a:latin typeface="Arial"/>
                <a:cs typeface="Arial"/>
              </a:rPr>
              <a:t>programación</a:t>
            </a:r>
            <a:r>
              <a:rPr sz="1600" spc="200" dirty="0">
                <a:latin typeface="Arial"/>
                <a:cs typeface="Arial"/>
              </a:rPr>
              <a:t> </a:t>
            </a:r>
            <a:r>
              <a:rPr sz="1600" dirty="0">
                <a:latin typeface="Arial"/>
                <a:cs typeface="Arial"/>
              </a:rPr>
              <a:t>de</a:t>
            </a:r>
            <a:r>
              <a:rPr sz="1600" spc="200" dirty="0">
                <a:latin typeface="Arial"/>
                <a:cs typeface="Arial"/>
              </a:rPr>
              <a:t> </a:t>
            </a:r>
            <a:r>
              <a:rPr sz="1600" spc="-10" dirty="0">
                <a:latin typeface="Arial"/>
                <a:cs typeface="Arial"/>
              </a:rPr>
              <a:t>pagos</a:t>
            </a:r>
            <a:endParaRPr sz="1600">
              <a:latin typeface="Arial"/>
              <a:cs typeface="Arial"/>
            </a:endParaRPr>
          </a:p>
          <a:p>
            <a:pPr marL="299085">
              <a:lnSpc>
                <a:spcPct val="100000"/>
              </a:lnSpc>
              <a:spcBef>
                <a:spcPts val="5"/>
              </a:spcBef>
            </a:pPr>
            <a:r>
              <a:rPr sz="1600" spc="-5" dirty="0">
                <a:latin typeface="Arial"/>
                <a:cs typeface="Arial"/>
              </a:rPr>
              <a:t>del cuadro</a:t>
            </a:r>
            <a:r>
              <a:rPr sz="1600" dirty="0">
                <a:latin typeface="Arial"/>
                <a:cs typeface="Arial"/>
              </a:rPr>
              <a:t> </a:t>
            </a:r>
            <a:r>
              <a:rPr sz="1600" spc="-5" dirty="0">
                <a:latin typeface="Arial"/>
                <a:cs typeface="Arial"/>
              </a:rPr>
              <a:t>35</a:t>
            </a:r>
            <a:endParaRPr sz="1600">
              <a:latin typeface="Arial"/>
              <a:cs typeface="Arial"/>
            </a:endParaRPr>
          </a:p>
          <a:p>
            <a:pPr marL="299085" marR="5715" indent="-287020" algn="just">
              <a:lnSpc>
                <a:spcPct val="100000"/>
              </a:lnSpc>
              <a:buChar char="•"/>
              <a:tabLst>
                <a:tab pos="299720" algn="l"/>
              </a:tabLst>
            </a:pPr>
            <a:r>
              <a:rPr sz="1600" spc="-5" dirty="0">
                <a:latin typeface="Arial"/>
                <a:cs typeface="Arial"/>
              </a:rPr>
              <a:t>Establecer </a:t>
            </a:r>
            <a:r>
              <a:rPr sz="1600" dirty="0">
                <a:latin typeface="Arial"/>
                <a:cs typeface="Arial"/>
              </a:rPr>
              <a:t>la </a:t>
            </a:r>
            <a:r>
              <a:rPr sz="1600" spc="-5" dirty="0">
                <a:latin typeface="Arial"/>
                <a:cs typeface="Arial"/>
              </a:rPr>
              <a:t>cartera recuperable en el corto plazo con soportes idóneos que </a:t>
            </a:r>
            <a:r>
              <a:rPr sz="1600" dirty="0">
                <a:latin typeface="Arial"/>
                <a:cs typeface="Arial"/>
              </a:rPr>
              <a:t>le </a:t>
            </a:r>
            <a:r>
              <a:rPr sz="1600" spc="-5" dirty="0">
                <a:latin typeface="Arial"/>
                <a:cs typeface="Arial"/>
              </a:rPr>
              <a:t>permitan  establecer en el tiempo </a:t>
            </a:r>
            <a:r>
              <a:rPr sz="1600" dirty="0">
                <a:latin typeface="Arial"/>
                <a:cs typeface="Arial"/>
              </a:rPr>
              <a:t>su </a:t>
            </a:r>
            <a:r>
              <a:rPr sz="1600" spc="-5" dirty="0">
                <a:latin typeface="Arial"/>
                <a:cs typeface="Arial"/>
              </a:rPr>
              <a:t>recuperación y </a:t>
            </a:r>
            <a:r>
              <a:rPr sz="1600" spc="-10" dirty="0">
                <a:latin typeface="Arial"/>
                <a:cs typeface="Arial"/>
              </a:rPr>
              <a:t>liquidez, </a:t>
            </a:r>
            <a:r>
              <a:rPr sz="1600" dirty="0">
                <a:latin typeface="Arial"/>
                <a:cs typeface="Arial"/>
              </a:rPr>
              <a:t>para </a:t>
            </a:r>
            <a:r>
              <a:rPr sz="1600" spc="-5" dirty="0">
                <a:latin typeface="Arial"/>
                <a:cs typeface="Arial"/>
              </a:rPr>
              <a:t>ser utilizados en </a:t>
            </a:r>
            <a:r>
              <a:rPr sz="1600" dirty="0">
                <a:latin typeface="Arial"/>
                <a:cs typeface="Arial"/>
              </a:rPr>
              <a:t>la </a:t>
            </a:r>
            <a:r>
              <a:rPr sz="1600" spc="-5" dirty="0">
                <a:latin typeface="Arial"/>
                <a:cs typeface="Arial"/>
              </a:rPr>
              <a:t>operación  corriente o como fuente de </a:t>
            </a:r>
            <a:r>
              <a:rPr sz="1600" dirty="0">
                <a:latin typeface="Arial"/>
                <a:cs typeface="Arial"/>
              </a:rPr>
              <a:t>financiación </a:t>
            </a:r>
            <a:r>
              <a:rPr sz="1600" spc="-5" dirty="0">
                <a:latin typeface="Arial"/>
                <a:cs typeface="Arial"/>
              </a:rPr>
              <a:t>de pago de</a:t>
            </a:r>
            <a:r>
              <a:rPr sz="1600" spc="45" dirty="0">
                <a:latin typeface="Arial"/>
                <a:cs typeface="Arial"/>
              </a:rPr>
              <a:t> </a:t>
            </a:r>
            <a:r>
              <a:rPr sz="1600" dirty="0">
                <a:latin typeface="Arial"/>
                <a:cs typeface="Arial"/>
              </a:rPr>
              <a:t>pasivos.</a:t>
            </a:r>
            <a:endParaRPr sz="1600">
              <a:latin typeface="Arial"/>
              <a:cs typeface="Arial"/>
            </a:endParaRPr>
          </a:p>
        </p:txBody>
      </p:sp>
      <p:sp>
        <p:nvSpPr>
          <p:cNvPr id="3" name="object 3"/>
          <p:cNvSpPr/>
          <p:nvPr/>
        </p:nvSpPr>
        <p:spPr>
          <a:xfrm>
            <a:off x="3819109" y="4750303"/>
            <a:ext cx="4964498" cy="33833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794252" y="4629708"/>
            <a:ext cx="501332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4F81BC"/>
                </a:solidFill>
                <a:latin typeface="Calibri"/>
                <a:cs typeface="Calibri"/>
              </a:rPr>
              <a:t>Finalidad </a:t>
            </a:r>
            <a:r>
              <a:rPr sz="2800" spc="-5" dirty="0">
                <a:solidFill>
                  <a:srgbClr val="4F81BC"/>
                </a:solidFill>
                <a:latin typeface="Calibri"/>
                <a:cs typeface="Calibri"/>
              </a:rPr>
              <a:t>Análisis </a:t>
            </a:r>
            <a:r>
              <a:rPr sz="2800" spc="-20" dirty="0">
                <a:solidFill>
                  <a:srgbClr val="4F81BC"/>
                </a:solidFill>
                <a:latin typeface="Calibri"/>
                <a:cs typeface="Calibri"/>
              </a:rPr>
              <a:t>Pasivos </a:t>
            </a:r>
            <a:r>
              <a:rPr sz="2800" spc="-5" dirty="0">
                <a:solidFill>
                  <a:srgbClr val="4F81BC"/>
                </a:solidFill>
                <a:latin typeface="Calibri"/>
                <a:cs typeface="Calibri"/>
              </a:rPr>
              <a:t>y</a:t>
            </a:r>
            <a:r>
              <a:rPr sz="2800" spc="70" dirty="0">
                <a:solidFill>
                  <a:srgbClr val="4F81BC"/>
                </a:solidFill>
                <a:latin typeface="Calibri"/>
                <a:cs typeface="Calibri"/>
              </a:rPr>
              <a:t> </a:t>
            </a:r>
            <a:r>
              <a:rPr sz="2800" spc="-20" dirty="0">
                <a:solidFill>
                  <a:srgbClr val="4F81BC"/>
                </a:solidFill>
                <a:latin typeface="Calibri"/>
                <a:cs typeface="Calibri"/>
              </a:rPr>
              <a:t>Cartera</a:t>
            </a:r>
            <a:endParaRPr sz="2800">
              <a:latin typeface="Calibri"/>
              <a:cs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06476" y="793495"/>
          <a:ext cx="7664450" cy="4220011"/>
        </p:xfrm>
        <a:graphic>
          <a:graphicData uri="http://schemas.openxmlformats.org/drawingml/2006/table">
            <a:tbl>
              <a:tblPr firstRow="1" bandRow="1">
                <a:tableStyleId>{2D5ABB26-0587-4C30-8999-92F81FD0307C}</a:tableStyleId>
              </a:tblPr>
              <a:tblGrid>
                <a:gridCol w="768985">
                  <a:extLst>
                    <a:ext uri="{9D8B030D-6E8A-4147-A177-3AD203B41FA5}">
                      <a16:colId xmlns:a16="http://schemas.microsoft.com/office/drawing/2014/main" xmlns="" val="20000"/>
                    </a:ext>
                  </a:extLst>
                </a:gridCol>
                <a:gridCol w="1240155">
                  <a:extLst>
                    <a:ext uri="{9D8B030D-6E8A-4147-A177-3AD203B41FA5}">
                      <a16:colId xmlns:a16="http://schemas.microsoft.com/office/drawing/2014/main" xmlns="" val="20001"/>
                    </a:ext>
                  </a:extLst>
                </a:gridCol>
                <a:gridCol w="5655310">
                  <a:extLst>
                    <a:ext uri="{9D8B030D-6E8A-4147-A177-3AD203B41FA5}">
                      <a16:colId xmlns:a16="http://schemas.microsoft.com/office/drawing/2014/main" xmlns="" val="20002"/>
                    </a:ext>
                  </a:extLst>
                </a:gridCol>
              </a:tblGrid>
              <a:tr h="316611">
                <a:tc gridSpan="2">
                  <a:txBody>
                    <a:bodyPr/>
                    <a:lstStyle/>
                    <a:p>
                      <a:pPr marL="608965">
                        <a:lnSpc>
                          <a:spcPct val="100000"/>
                        </a:lnSpc>
                        <a:spcBef>
                          <a:spcPts val="555"/>
                        </a:spcBef>
                      </a:pPr>
                      <a:r>
                        <a:rPr sz="1100" b="1" spc="-5" dirty="0">
                          <a:solidFill>
                            <a:srgbClr val="FFFFFF"/>
                          </a:solidFill>
                          <a:latin typeface="Arial"/>
                          <a:cs typeface="Arial"/>
                        </a:rPr>
                        <a:t>CONCEPTO</a:t>
                      </a:r>
                      <a:endParaRPr sz="1100">
                        <a:latin typeface="Arial"/>
                        <a:cs typeface="Arial"/>
                      </a:endParaRPr>
                    </a:p>
                  </a:txBody>
                  <a:tcPr marL="0" marR="0" marT="70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hMerge="1">
                  <a:txBody>
                    <a:bodyPr/>
                    <a:lstStyle/>
                    <a:p>
                      <a:endParaRPr/>
                    </a:p>
                  </a:txBody>
                  <a:tcPr marL="0" marR="0" marT="0" marB="0"/>
                </a:tc>
                <a:tc>
                  <a:txBody>
                    <a:bodyPr/>
                    <a:lstStyle/>
                    <a:p>
                      <a:pPr algn="ctr">
                        <a:lnSpc>
                          <a:spcPct val="100000"/>
                        </a:lnSpc>
                        <a:spcBef>
                          <a:spcPts val="555"/>
                        </a:spcBef>
                      </a:pPr>
                      <a:r>
                        <a:rPr sz="1100" b="1" spc="-5" dirty="0">
                          <a:solidFill>
                            <a:srgbClr val="FFFFFF"/>
                          </a:solidFill>
                          <a:latin typeface="Arial"/>
                          <a:cs typeface="Arial"/>
                        </a:rPr>
                        <a:t>DESCRIPCIÓN</a:t>
                      </a:r>
                      <a:endParaRPr sz="1100">
                        <a:latin typeface="Arial"/>
                        <a:cs typeface="Arial"/>
                      </a:endParaRPr>
                    </a:p>
                  </a:txBody>
                  <a:tcPr marL="0" marR="0" marT="70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xmlns="" val="10000"/>
                  </a:ext>
                </a:extLst>
              </a:tr>
              <a:tr h="417321">
                <a:tc gridSpan="2">
                  <a:txBody>
                    <a:bodyPr/>
                    <a:lstStyle/>
                    <a:p>
                      <a:pPr marL="64135" marR="795655">
                        <a:lnSpc>
                          <a:spcPct val="100000"/>
                        </a:lnSpc>
                        <a:spcBef>
                          <a:spcPts val="295"/>
                        </a:spcBef>
                      </a:pPr>
                      <a:r>
                        <a:rPr sz="1100" b="1" spc="-10" dirty="0">
                          <a:solidFill>
                            <a:srgbClr val="FFFFFF"/>
                          </a:solidFill>
                          <a:latin typeface="Arial"/>
                          <a:cs typeface="Arial"/>
                        </a:rPr>
                        <a:t>ASPECTO </a:t>
                      </a:r>
                      <a:r>
                        <a:rPr sz="1100" b="1" dirty="0">
                          <a:solidFill>
                            <a:srgbClr val="FFFFFF"/>
                          </a:solidFill>
                          <a:latin typeface="Arial"/>
                          <a:cs typeface="Arial"/>
                        </a:rPr>
                        <a:t>A </a:t>
                      </a:r>
                      <a:r>
                        <a:rPr sz="1100" b="1" spc="-5" dirty="0">
                          <a:solidFill>
                            <a:srgbClr val="FFFFFF"/>
                          </a:solidFill>
                          <a:latin typeface="Arial"/>
                          <a:cs typeface="Arial"/>
                        </a:rPr>
                        <a:t>SER  INTERVENIDO</a:t>
                      </a:r>
                      <a:endParaRPr sz="1100">
                        <a:latin typeface="Arial"/>
                        <a:cs typeface="Arial"/>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hMerge="1">
                  <a:txBody>
                    <a:bodyPr/>
                    <a:lstStyle/>
                    <a:p>
                      <a:endParaRPr/>
                    </a:p>
                  </a:txBody>
                  <a:tcPr marL="0" marR="0" marT="0" marB="0"/>
                </a:tc>
                <a:tc>
                  <a:txBody>
                    <a:bodyPr/>
                    <a:lstStyle/>
                    <a:p>
                      <a:pPr marL="64135">
                        <a:lnSpc>
                          <a:spcPct val="100000"/>
                        </a:lnSpc>
                        <a:spcBef>
                          <a:spcPts val="955"/>
                        </a:spcBef>
                      </a:pPr>
                      <a:r>
                        <a:rPr sz="1100" spc="-5" dirty="0">
                          <a:latin typeface="Arial"/>
                          <a:cs typeface="Arial"/>
                        </a:rPr>
                        <a:t>FINANCIERO</a:t>
                      </a:r>
                      <a:endParaRPr sz="1100">
                        <a:latin typeface="Arial"/>
                        <a:cs typeface="Arial"/>
                      </a:endParaRPr>
                    </a:p>
                  </a:txBody>
                  <a:tcPr marL="0" marR="0" marT="1212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1"/>
                  </a:ext>
                </a:extLst>
              </a:tr>
              <a:tr h="417195">
                <a:tc gridSpan="2">
                  <a:txBody>
                    <a:bodyPr/>
                    <a:lstStyle/>
                    <a:p>
                      <a:pPr marL="64135">
                        <a:lnSpc>
                          <a:spcPct val="100000"/>
                        </a:lnSpc>
                        <a:spcBef>
                          <a:spcPts val="950"/>
                        </a:spcBef>
                      </a:pPr>
                      <a:r>
                        <a:rPr sz="1100" b="1" spc="-5" dirty="0">
                          <a:solidFill>
                            <a:srgbClr val="FFFFFF"/>
                          </a:solidFill>
                          <a:latin typeface="Arial"/>
                          <a:cs typeface="Arial"/>
                        </a:rPr>
                        <a:t>PROBLEMA</a:t>
                      </a:r>
                      <a:endParaRPr sz="1100">
                        <a:latin typeface="Arial"/>
                        <a:cs typeface="Arial"/>
                      </a:endParaRPr>
                    </a:p>
                  </a:txBody>
                  <a:tcPr marL="0" marR="0" marT="1206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hMerge="1">
                  <a:txBody>
                    <a:bodyPr/>
                    <a:lstStyle/>
                    <a:p>
                      <a:endParaRPr/>
                    </a:p>
                  </a:txBody>
                  <a:tcPr marL="0" marR="0" marT="0" marB="0"/>
                </a:tc>
                <a:tc>
                  <a:txBody>
                    <a:bodyPr/>
                    <a:lstStyle/>
                    <a:p>
                      <a:pPr marL="64135" marR="53340">
                        <a:lnSpc>
                          <a:spcPct val="100000"/>
                        </a:lnSpc>
                        <a:spcBef>
                          <a:spcPts val="290"/>
                        </a:spcBef>
                      </a:pPr>
                      <a:r>
                        <a:rPr sz="1100" spc="-5" dirty="0">
                          <a:latin typeface="Arial"/>
                          <a:cs typeface="Arial"/>
                        </a:rPr>
                        <a:t>Trascribir </a:t>
                      </a:r>
                      <a:r>
                        <a:rPr sz="1100" dirty="0">
                          <a:latin typeface="Arial"/>
                          <a:cs typeface="Arial"/>
                        </a:rPr>
                        <a:t>según </a:t>
                      </a:r>
                      <a:r>
                        <a:rPr sz="1100" spc="-5" dirty="0">
                          <a:latin typeface="Arial"/>
                          <a:cs typeface="Arial"/>
                        </a:rPr>
                        <a:t>el </a:t>
                      </a:r>
                      <a:r>
                        <a:rPr sz="1100" dirty="0">
                          <a:latin typeface="Arial"/>
                          <a:cs typeface="Arial"/>
                        </a:rPr>
                        <a:t>aspecto y orden que </a:t>
                      </a:r>
                      <a:r>
                        <a:rPr sz="1100" spc="-5" dirty="0">
                          <a:latin typeface="Arial"/>
                          <a:cs typeface="Arial"/>
                        </a:rPr>
                        <a:t>corresponda, el problema registrado </a:t>
                      </a:r>
                      <a:r>
                        <a:rPr sz="1100" dirty="0">
                          <a:latin typeface="Arial"/>
                          <a:cs typeface="Arial"/>
                        </a:rPr>
                        <a:t>en </a:t>
                      </a:r>
                      <a:r>
                        <a:rPr sz="1100" spc="-5" dirty="0">
                          <a:latin typeface="Arial"/>
                          <a:cs typeface="Arial"/>
                        </a:rPr>
                        <a:t>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2"/>
                  </a:ext>
                </a:extLst>
              </a:tr>
              <a:tr h="411352">
                <a:tc gridSpan="2">
                  <a:txBody>
                    <a:bodyPr/>
                    <a:lstStyle/>
                    <a:p>
                      <a:pPr marL="64135">
                        <a:lnSpc>
                          <a:spcPct val="100000"/>
                        </a:lnSpc>
                        <a:spcBef>
                          <a:spcPts val="930"/>
                        </a:spcBef>
                      </a:pPr>
                      <a:r>
                        <a:rPr sz="1100" b="1" spc="-10" dirty="0">
                          <a:solidFill>
                            <a:srgbClr val="FFFFFF"/>
                          </a:solidFill>
                          <a:latin typeface="Arial"/>
                          <a:cs typeface="Arial"/>
                        </a:rPr>
                        <a:t>CAUSA </a:t>
                      </a:r>
                      <a:r>
                        <a:rPr sz="1100" b="1" spc="-15" dirty="0">
                          <a:solidFill>
                            <a:srgbClr val="FFFFFF"/>
                          </a:solidFill>
                          <a:latin typeface="Arial"/>
                          <a:cs typeface="Arial"/>
                        </a:rPr>
                        <a:t>RAÍZ</a:t>
                      </a:r>
                      <a:r>
                        <a:rPr sz="1100" b="1" spc="75" dirty="0">
                          <a:solidFill>
                            <a:srgbClr val="FFFFFF"/>
                          </a:solidFill>
                          <a:latin typeface="Arial"/>
                          <a:cs typeface="Arial"/>
                        </a:rPr>
                        <a:t> </a:t>
                      </a:r>
                      <a:r>
                        <a:rPr sz="1100" b="1" spc="-10" dirty="0">
                          <a:solidFill>
                            <a:srgbClr val="FFFFFF"/>
                          </a:solidFill>
                          <a:latin typeface="Arial"/>
                          <a:cs typeface="Arial"/>
                        </a:rPr>
                        <a:t>ASOCIADA</a:t>
                      </a:r>
                      <a:endParaRPr sz="1100">
                        <a:latin typeface="Arial"/>
                        <a:cs typeface="Arial"/>
                      </a:endParaRPr>
                    </a:p>
                  </a:txBody>
                  <a:tcPr marL="0" marR="0" marT="1181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hMerge="1">
                  <a:txBody>
                    <a:bodyPr/>
                    <a:lstStyle/>
                    <a:p>
                      <a:endParaRPr/>
                    </a:p>
                  </a:txBody>
                  <a:tcPr marL="0" marR="0" marT="0" marB="0"/>
                </a:tc>
                <a:tc>
                  <a:txBody>
                    <a:bodyPr/>
                    <a:lstStyle/>
                    <a:p>
                      <a:pPr marL="64135" marR="52069">
                        <a:lnSpc>
                          <a:spcPct val="100000"/>
                        </a:lnSpc>
                        <a:spcBef>
                          <a:spcPts val="270"/>
                        </a:spcBef>
                      </a:pPr>
                      <a:r>
                        <a:rPr sz="1100" spc="-5" dirty="0">
                          <a:latin typeface="Arial"/>
                          <a:cs typeface="Arial"/>
                        </a:rPr>
                        <a:t>Trascribir la </a:t>
                      </a:r>
                      <a:r>
                        <a:rPr sz="1100" dirty="0">
                          <a:latin typeface="Arial"/>
                          <a:cs typeface="Arial"/>
                        </a:rPr>
                        <a:t>causa </a:t>
                      </a:r>
                      <a:r>
                        <a:rPr sz="1100" spc="-5" dirty="0">
                          <a:latin typeface="Arial"/>
                          <a:cs typeface="Arial"/>
                        </a:rPr>
                        <a:t>raíz registrada en el cuadro </a:t>
                      </a:r>
                      <a:r>
                        <a:rPr sz="1100" spc="-10" dirty="0">
                          <a:latin typeface="Arial"/>
                          <a:cs typeface="Arial"/>
                        </a:rPr>
                        <a:t>30 </a:t>
                      </a:r>
                      <a:r>
                        <a:rPr sz="1100" dirty="0">
                          <a:latin typeface="Arial"/>
                          <a:cs typeface="Arial"/>
                        </a:rPr>
                        <a:t>y </a:t>
                      </a:r>
                      <a:r>
                        <a:rPr sz="1100" spc="-5" dirty="0">
                          <a:latin typeface="Arial"/>
                          <a:cs typeface="Arial"/>
                        </a:rPr>
                        <a:t>la </a:t>
                      </a:r>
                      <a:r>
                        <a:rPr sz="1100" dirty="0">
                          <a:latin typeface="Arial"/>
                          <a:cs typeface="Arial"/>
                        </a:rPr>
                        <a:t>cual </a:t>
                      </a:r>
                      <a:r>
                        <a:rPr sz="1100" spc="-5" dirty="0">
                          <a:latin typeface="Arial"/>
                          <a:cs typeface="Arial"/>
                        </a:rPr>
                        <a:t>coincida </a:t>
                      </a:r>
                      <a:r>
                        <a:rPr sz="1100" dirty="0">
                          <a:latin typeface="Arial"/>
                          <a:cs typeface="Arial"/>
                        </a:rPr>
                        <a:t>con </a:t>
                      </a:r>
                      <a:r>
                        <a:rPr sz="1100" spc="-5" dirty="0">
                          <a:latin typeface="Arial"/>
                          <a:cs typeface="Arial"/>
                        </a:rPr>
                        <a:t>el </a:t>
                      </a:r>
                      <a:r>
                        <a:rPr sz="1100" dirty="0">
                          <a:latin typeface="Arial"/>
                          <a:cs typeface="Arial"/>
                        </a:rPr>
                        <a:t>problema y  aspecto </a:t>
                      </a:r>
                      <a:r>
                        <a:rPr sz="1100" spc="-5" dirty="0">
                          <a:latin typeface="Arial"/>
                          <a:cs typeface="Arial"/>
                        </a:rPr>
                        <a:t>relacionados</a:t>
                      </a:r>
                      <a:r>
                        <a:rPr sz="1100" spc="-25" dirty="0">
                          <a:latin typeface="Arial"/>
                          <a:cs typeface="Arial"/>
                        </a:rPr>
                        <a:t> </a:t>
                      </a:r>
                      <a:r>
                        <a:rPr sz="1100" dirty="0">
                          <a:latin typeface="Arial"/>
                          <a:cs typeface="Arial"/>
                        </a:rPr>
                        <a:t>anteriormente.</a:t>
                      </a:r>
                      <a:endParaRPr sz="1100">
                        <a:latin typeface="Arial"/>
                        <a:cs typeface="Arial"/>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3"/>
                  </a:ext>
                </a:extLst>
              </a:tr>
              <a:tr h="335280">
                <a:tc rowSpan="4">
                  <a:txBody>
                    <a:bodyPr/>
                    <a:lstStyle/>
                    <a:p>
                      <a:pPr marL="314960">
                        <a:lnSpc>
                          <a:spcPct val="100000"/>
                        </a:lnSpc>
                        <a:spcBef>
                          <a:spcPts val="1770"/>
                        </a:spcBef>
                      </a:pPr>
                      <a:r>
                        <a:rPr sz="2000" b="1" spc="-25" dirty="0">
                          <a:solidFill>
                            <a:srgbClr val="FFFFFF"/>
                          </a:solidFill>
                          <a:latin typeface="Arial"/>
                          <a:cs typeface="Arial"/>
                        </a:rPr>
                        <a:t>DOFA</a:t>
                      </a:r>
                      <a:endParaRPr sz="2000">
                        <a:latin typeface="Arial"/>
                        <a:cs typeface="Arial"/>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5" dirty="0">
                          <a:latin typeface="Arial"/>
                          <a:cs typeface="Arial"/>
                        </a:rPr>
                        <a:t>FORTALEZA</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5880">
                        <a:lnSpc>
                          <a:spcPts val="1320"/>
                        </a:lnSpc>
                        <a:spcBef>
                          <a:spcPts val="15"/>
                        </a:spcBef>
                      </a:pPr>
                      <a:r>
                        <a:rPr sz="1100" spc="-5" dirty="0">
                          <a:latin typeface="Arial"/>
                          <a:cs typeface="Arial"/>
                        </a:rPr>
                        <a:t>Transcribir la fortaleza que </a:t>
                      </a:r>
                      <a:r>
                        <a:rPr sz="1100" dirty="0">
                          <a:latin typeface="Arial"/>
                          <a:cs typeface="Arial"/>
                        </a:rPr>
                        <a:t>se </a:t>
                      </a:r>
                      <a:r>
                        <a:rPr sz="1100" spc="-5" dirty="0">
                          <a:latin typeface="Arial"/>
                          <a:cs typeface="Arial"/>
                        </a:rPr>
                        <a:t>relaciona </a:t>
                      </a:r>
                      <a:r>
                        <a:rPr sz="1100" dirty="0">
                          <a:latin typeface="Arial"/>
                          <a:cs typeface="Arial"/>
                        </a:rPr>
                        <a:t>con </a:t>
                      </a:r>
                      <a:r>
                        <a:rPr sz="1100" spc="-5" dirty="0">
                          <a:latin typeface="Arial"/>
                          <a:cs typeface="Arial"/>
                        </a:rPr>
                        <a:t>la correspondiente </a:t>
                      </a:r>
                      <a:r>
                        <a:rPr sz="1100" dirty="0">
                          <a:latin typeface="Arial"/>
                          <a:cs typeface="Arial"/>
                        </a:rPr>
                        <a:t>causa </a:t>
                      </a:r>
                      <a:r>
                        <a:rPr sz="1100" spc="-5" dirty="0">
                          <a:latin typeface="Arial"/>
                          <a:cs typeface="Arial"/>
                        </a:rPr>
                        <a:t>raíz </a:t>
                      </a:r>
                      <a:r>
                        <a:rPr sz="1100" dirty="0">
                          <a:latin typeface="Arial"/>
                          <a:cs typeface="Arial"/>
                        </a:rPr>
                        <a:t>y </a:t>
                      </a:r>
                      <a:r>
                        <a:rPr sz="1100" spc="-5" dirty="0">
                          <a:latin typeface="Arial"/>
                          <a:cs typeface="Arial"/>
                        </a:rPr>
                        <a:t>registrada  en 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4"/>
                  </a:ext>
                </a:extLst>
              </a:tr>
              <a:tr h="333375">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10" dirty="0">
                          <a:latin typeface="Arial"/>
                          <a:cs typeface="Arial"/>
                        </a:rPr>
                        <a:t>DEBILIDAD</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5880">
                        <a:lnSpc>
                          <a:spcPts val="1320"/>
                        </a:lnSpc>
                        <a:spcBef>
                          <a:spcPts val="15"/>
                        </a:spcBef>
                      </a:pPr>
                      <a:r>
                        <a:rPr sz="1100" spc="-5" dirty="0">
                          <a:latin typeface="Arial"/>
                          <a:cs typeface="Arial"/>
                        </a:rPr>
                        <a:t>Transcribir la debilidad </a:t>
                      </a:r>
                      <a:r>
                        <a:rPr sz="1100" dirty="0">
                          <a:latin typeface="Arial"/>
                          <a:cs typeface="Arial"/>
                        </a:rPr>
                        <a:t>que se </a:t>
                      </a:r>
                      <a:r>
                        <a:rPr sz="1100" spc="-5" dirty="0">
                          <a:latin typeface="Arial"/>
                          <a:cs typeface="Arial"/>
                        </a:rPr>
                        <a:t>relaciona </a:t>
                      </a:r>
                      <a:r>
                        <a:rPr sz="1100" dirty="0">
                          <a:latin typeface="Arial"/>
                          <a:cs typeface="Arial"/>
                        </a:rPr>
                        <a:t>con </a:t>
                      </a:r>
                      <a:r>
                        <a:rPr sz="1100" spc="-5" dirty="0">
                          <a:latin typeface="Arial"/>
                          <a:cs typeface="Arial"/>
                        </a:rPr>
                        <a:t>la correspondiente </a:t>
                      </a:r>
                      <a:r>
                        <a:rPr sz="1100" dirty="0">
                          <a:latin typeface="Arial"/>
                          <a:cs typeface="Arial"/>
                        </a:rPr>
                        <a:t>causa </a:t>
                      </a:r>
                      <a:r>
                        <a:rPr sz="1100" spc="-5" dirty="0">
                          <a:latin typeface="Arial"/>
                          <a:cs typeface="Arial"/>
                        </a:rPr>
                        <a:t>raíz </a:t>
                      </a:r>
                      <a:r>
                        <a:rPr sz="1100" dirty="0">
                          <a:latin typeface="Arial"/>
                          <a:cs typeface="Arial"/>
                        </a:rPr>
                        <a:t>y </a:t>
                      </a:r>
                      <a:r>
                        <a:rPr sz="1100" spc="-5" dirty="0">
                          <a:latin typeface="Arial"/>
                          <a:cs typeface="Arial"/>
                        </a:rPr>
                        <a:t>registrada  en 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5"/>
                  </a:ext>
                </a:extLst>
              </a:tr>
              <a:tr h="333375">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0"/>
                        </a:spcBef>
                      </a:pPr>
                      <a:r>
                        <a:rPr sz="1100" b="1" spc="-10" dirty="0">
                          <a:latin typeface="Arial"/>
                          <a:cs typeface="Arial"/>
                        </a:rPr>
                        <a:t>OPORTUNIDAD</a:t>
                      </a:r>
                      <a:endParaRPr sz="1100">
                        <a:latin typeface="Arial"/>
                        <a:cs typeface="Arial"/>
                      </a:endParaRPr>
                    </a:p>
                  </a:txBody>
                  <a:tcPr marL="0" marR="0" marT="800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a:lnSpc>
                          <a:spcPts val="1295"/>
                        </a:lnSpc>
                      </a:pPr>
                      <a:r>
                        <a:rPr sz="1100" spc="-5" dirty="0">
                          <a:latin typeface="Arial"/>
                          <a:cs typeface="Arial"/>
                        </a:rPr>
                        <a:t>Transcribir la oportunidad </a:t>
                      </a:r>
                      <a:r>
                        <a:rPr sz="1100" dirty="0">
                          <a:latin typeface="Arial"/>
                          <a:cs typeface="Arial"/>
                        </a:rPr>
                        <a:t>que se </a:t>
                      </a:r>
                      <a:r>
                        <a:rPr sz="1100" spc="-5" dirty="0">
                          <a:latin typeface="Arial"/>
                          <a:cs typeface="Arial"/>
                        </a:rPr>
                        <a:t>relaciona con la correspondiente </a:t>
                      </a:r>
                      <a:r>
                        <a:rPr sz="1100" dirty="0">
                          <a:latin typeface="Arial"/>
                          <a:cs typeface="Arial"/>
                        </a:rPr>
                        <a:t>causa </a:t>
                      </a:r>
                      <a:r>
                        <a:rPr sz="1100" spc="-5" dirty="0">
                          <a:latin typeface="Arial"/>
                          <a:cs typeface="Arial"/>
                        </a:rPr>
                        <a:t>raíz</a:t>
                      </a:r>
                      <a:r>
                        <a:rPr sz="1100" spc="265" dirty="0">
                          <a:latin typeface="Arial"/>
                          <a:cs typeface="Arial"/>
                        </a:rPr>
                        <a:t> </a:t>
                      </a:r>
                      <a:r>
                        <a:rPr sz="1100" dirty="0">
                          <a:latin typeface="Arial"/>
                          <a:cs typeface="Arial"/>
                        </a:rPr>
                        <a:t>y</a:t>
                      </a:r>
                      <a:endParaRPr sz="1100">
                        <a:latin typeface="Arial"/>
                        <a:cs typeface="Arial"/>
                      </a:endParaRPr>
                    </a:p>
                    <a:p>
                      <a:pPr marL="64135">
                        <a:lnSpc>
                          <a:spcPts val="1245"/>
                        </a:lnSpc>
                      </a:pPr>
                      <a:r>
                        <a:rPr sz="1100" dirty="0">
                          <a:latin typeface="Arial"/>
                          <a:cs typeface="Arial"/>
                        </a:rPr>
                        <a:t>registrada en </a:t>
                      </a:r>
                      <a:r>
                        <a:rPr sz="1100" spc="-5" dirty="0">
                          <a:latin typeface="Arial"/>
                          <a:cs typeface="Arial"/>
                        </a:rPr>
                        <a:t>el </a:t>
                      </a:r>
                      <a:r>
                        <a:rPr sz="1100" dirty="0">
                          <a:latin typeface="Arial"/>
                          <a:cs typeface="Arial"/>
                        </a:rPr>
                        <a:t>cuadro</a:t>
                      </a:r>
                      <a:r>
                        <a:rPr sz="1100" spc="-75" dirty="0">
                          <a:latin typeface="Arial"/>
                          <a:cs typeface="Arial"/>
                        </a:rPr>
                        <a:t> </a:t>
                      </a:r>
                      <a:r>
                        <a:rPr sz="1100" spc="-5" dirty="0">
                          <a:latin typeface="Arial"/>
                          <a:cs typeface="Arial"/>
                        </a:rPr>
                        <a:t>30.</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6"/>
                  </a:ext>
                </a:extLst>
              </a:tr>
              <a:tr h="335279">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10" dirty="0">
                          <a:latin typeface="Arial"/>
                          <a:cs typeface="Arial"/>
                        </a:rPr>
                        <a:t>AMENAZA</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4610">
                        <a:lnSpc>
                          <a:spcPts val="1320"/>
                        </a:lnSpc>
                        <a:spcBef>
                          <a:spcPts val="20"/>
                        </a:spcBef>
                      </a:pPr>
                      <a:r>
                        <a:rPr sz="1100" spc="-5" dirty="0">
                          <a:latin typeface="Arial"/>
                          <a:cs typeface="Arial"/>
                        </a:rPr>
                        <a:t>Transcribir la amenaza </a:t>
                      </a:r>
                      <a:r>
                        <a:rPr sz="1100" dirty="0">
                          <a:latin typeface="Arial"/>
                          <a:cs typeface="Arial"/>
                        </a:rPr>
                        <a:t>que se </a:t>
                      </a:r>
                      <a:r>
                        <a:rPr sz="1100" spc="-5" dirty="0">
                          <a:latin typeface="Arial"/>
                          <a:cs typeface="Arial"/>
                        </a:rPr>
                        <a:t>relaciona </a:t>
                      </a:r>
                      <a:r>
                        <a:rPr sz="1100" dirty="0">
                          <a:latin typeface="Arial"/>
                          <a:cs typeface="Arial"/>
                        </a:rPr>
                        <a:t>con </a:t>
                      </a:r>
                      <a:r>
                        <a:rPr sz="1100" spc="-5" dirty="0">
                          <a:latin typeface="Arial"/>
                          <a:cs typeface="Arial"/>
                        </a:rPr>
                        <a:t>la correspondiente </a:t>
                      </a:r>
                      <a:r>
                        <a:rPr sz="1100" dirty="0">
                          <a:latin typeface="Arial"/>
                          <a:cs typeface="Arial"/>
                        </a:rPr>
                        <a:t>causa </a:t>
                      </a:r>
                      <a:r>
                        <a:rPr sz="1100" spc="-5" dirty="0">
                          <a:latin typeface="Arial"/>
                          <a:cs typeface="Arial"/>
                        </a:rPr>
                        <a:t>raíz </a:t>
                      </a:r>
                      <a:r>
                        <a:rPr sz="1100" dirty="0">
                          <a:latin typeface="Arial"/>
                          <a:cs typeface="Arial"/>
                        </a:rPr>
                        <a:t>y </a:t>
                      </a:r>
                      <a:r>
                        <a:rPr sz="1100" spc="-5" dirty="0">
                          <a:latin typeface="Arial"/>
                          <a:cs typeface="Arial"/>
                        </a:rPr>
                        <a:t>registrada  en el </a:t>
                      </a:r>
                      <a:r>
                        <a:rPr sz="1100" dirty="0">
                          <a:latin typeface="Arial"/>
                          <a:cs typeface="Arial"/>
                        </a:rPr>
                        <a:t>cuadro</a:t>
                      </a:r>
                      <a:r>
                        <a:rPr sz="1100" spc="-25" dirty="0">
                          <a:latin typeface="Arial"/>
                          <a:cs typeface="Arial"/>
                        </a:rPr>
                        <a:t> </a:t>
                      </a:r>
                      <a:r>
                        <a:rPr sz="1100" spc="-5" dirty="0">
                          <a:latin typeface="Arial"/>
                          <a:cs typeface="Arial"/>
                        </a:rPr>
                        <a:t>30.</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7"/>
                  </a:ext>
                </a:extLst>
              </a:tr>
              <a:tr h="667981">
                <a:tc rowSpan="3">
                  <a:txBody>
                    <a:bodyPr/>
                    <a:lstStyle/>
                    <a:p>
                      <a:pPr marL="158750">
                        <a:lnSpc>
                          <a:spcPct val="100000"/>
                        </a:lnSpc>
                        <a:spcBef>
                          <a:spcPts val="1770"/>
                        </a:spcBef>
                      </a:pPr>
                      <a:r>
                        <a:rPr sz="2000" b="1" dirty="0">
                          <a:solidFill>
                            <a:srgbClr val="FFFFFF"/>
                          </a:solidFill>
                          <a:latin typeface="Arial"/>
                          <a:cs typeface="Arial"/>
                        </a:rPr>
                        <a:t>MEDIDA</a:t>
                      </a:r>
                      <a:endParaRPr sz="2000">
                        <a:latin typeface="Arial"/>
                        <a:cs typeface="Arial"/>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700">
                        <a:latin typeface="Times New Roman"/>
                        <a:cs typeface="Times New Roman"/>
                      </a:endParaRPr>
                    </a:p>
                    <a:p>
                      <a:pPr marL="64135">
                        <a:lnSpc>
                          <a:spcPct val="100000"/>
                        </a:lnSpc>
                      </a:pPr>
                      <a:r>
                        <a:rPr sz="1100" b="1" spc="-5" dirty="0">
                          <a:latin typeface="Arial"/>
                          <a:cs typeface="Arial"/>
                        </a:rPr>
                        <a:t>CATEGORÍA</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3975" algn="just">
                        <a:lnSpc>
                          <a:spcPts val="1320"/>
                        </a:lnSpc>
                        <a:spcBef>
                          <a:spcPts val="20"/>
                        </a:spcBef>
                      </a:pPr>
                      <a:r>
                        <a:rPr sz="1100" spc="-5" dirty="0">
                          <a:latin typeface="Arial"/>
                          <a:cs typeface="Arial"/>
                        </a:rPr>
                        <a:t>Se registra la categoría en la </a:t>
                      </a:r>
                      <a:r>
                        <a:rPr sz="1100" dirty="0">
                          <a:latin typeface="Arial"/>
                          <a:cs typeface="Arial"/>
                        </a:rPr>
                        <a:t>cual se </a:t>
                      </a:r>
                      <a:r>
                        <a:rPr sz="1100" spc="-5" dirty="0">
                          <a:latin typeface="Arial"/>
                          <a:cs typeface="Arial"/>
                        </a:rPr>
                        <a:t>clasifica la medida </a:t>
                      </a:r>
                      <a:r>
                        <a:rPr sz="1100" b="1" spc="-5" dirty="0">
                          <a:latin typeface="Arial"/>
                          <a:cs typeface="Arial"/>
                        </a:rPr>
                        <a:t>(Reorganización  Administrativa; Fortalecimiento de Ingresos; Racionalización de Gastos;  </a:t>
                      </a:r>
                      <a:r>
                        <a:rPr sz="1100" b="1" dirty="0">
                          <a:latin typeface="Arial"/>
                          <a:cs typeface="Arial"/>
                        </a:rPr>
                        <a:t>Saneamiento </a:t>
                      </a:r>
                      <a:r>
                        <a:rPr sz="1100" b="1" spc="-5" dirty="0">
                          <a:latin typeface="Arial"/>
                          <a:cs typeface="Arial"/>
                        </a:rPr>
                        <a:t>de Pasivos; Reestructuración de </a:t>
                      </a:r>
                      <a:r>
                        <a:rPr sz="1100" b="1" dirty="0">
                          <a:latin typeface="Arial"/>
                          <a:cs typeface="Arial"/>
                        </a:rPr>
                        <a:t>la </a:t>
                      </a:r>
                      <a:r>
                        <a:rPr sz="1100" b="1" spc="-5" dirty="0">
                          <a:latin typeface="Arial"/>
                          <a:cs typeface="Arial"/>
                        </a:rPr>
                        <a:t>Deuda)</a:t>
                      </a:r>
                      <a:r>
                        <a:rPr sz="1100" spc="-5" dirty="0">
                          <a:latin typeface="Arial"/>
                          <a:cs typeface="Arial"/>
                        </a:rPr>
                        <a:t>. Esta debe corresponder  </a:t>
                      </a:r>
                      <a:r>
                        <a:rPr sz="1100" dirty="0">
                          <a:latin typeface="Arial"/>
                          <a:cs typeface="Arial"/>
                        </a:rPr>
                        <a:t>fielmente a </a:t>
                      </a:r>
                      <a:r>
                        <a:rPr sz="1100" spc="-5" dirty="0">
                          <a:latin typeface="Arial"/>
                          <a:cs typeface="Arial"/>
                        </a:rPr>
                        <a:t>la </a:t>
                      </a:r>
                      <a:r>
                        <a:rPr sz="1100" dirty="0">
                          <a:latin typeface="Arial"/>
                          <a:cs typeface="Arial"/>
                        </a:rPr>
                        <a:t>registrada </a:t>
                      </a:r>
                      <a:r>
                        <a:rPr sz="1100" spc="-5" dirty="0">
                          <a:latin typeface="Arial"/>
                          <a:cs typeface="Arial"/>
                        </a:rPr>
                        <a:t>en el </a:t>
                      </a:r>
                      <a:r>
                        <a:rPr sz="1100" dirty="0">
                          <a:latin typeface="Arial"/>
                          <a:cs typeface="Arial"/>
                        </a:rPr>
                        <a:t>cuadro</a:t>
                      </a:r>
                      <a:r>
                        <a:rPr sz="1100" spc="-100" dirty="0">
                          <a:latin typeface="Arial"/>
                          <a:cs typeface="Arial"/>
                        </a:rPr>
                        <a:t> </a:t>
                      </a:r>
                      <a:r>
                        <a:rPr sz="1100" spc="-5" dirty="0">
                          <a:latin typeface="Arial"/>
                          <a:cs typeface="Arial"/>
                        </a:rPr>
                        <a:t>31.</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8"/>
                  </a:ext>
                </a:extLst>
              </a:tr>
              <a:tr h="316966">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575"/>
                        </a:spcBef>
                      </a:pPr>
                      <a:r>
                        <a:rPr sz="1100" b="1" spc="-5" dirty="0">
                          <a:latin typeface="Arial"/>
                          <a:cs typeface="Arial"/>
                        </a:rPr>
                        <a:t>TIPO</a:t>
                      </a:r>
                      <a:endParaRPr sz="1100">
                        <a:latin typeface="Arial"/>
                        <a:cs typeface="Arial"/>
                      </a:endParaRPr>
                    </a:p>
                  </a:txBody>
                  <a:tcPr marL="0" marR="0" marT="730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a:lnSpc>
                          <a:spcPct val="100000"/>
                        </a:lnSpc>
                        <a:spcBef>
                          <a:spcPts val="575"/>
                        </a:spcBef>
                      </a:pPr>
                      <a:r>
                        <a:rPr sz="1100" spc="-5" dirty="0">
                          <a:latin typeface="Arial"/>
                          <a:cs typeface="Arial"/>
                        </a:rPr>
                        <a:t>Se </a:t>
                      </a:r>
                      <a:r>
                        <a:rPr sz="1100" dirty="0">
                          <a:latin typeface="Arial"/>
                          <a:cs typeface="Arial"/>
                        </a:rPr>
                        <a:t>registra </a:t>
                      </a:r>
                      <a:r>
                        <a:rPr sz="1100" spc="-5" dirty="0">
                          <a:latin typeface="Arial"/>
                          <a:cs typeface="Arial"/>
                        </a:rPr>
                        <a:t>el tipo de </a:t>
                      </a:r>
                      <a:r>
                        <a:rPr sz="1100" dirty="0">
                          <a:latin typeface="Arial"/>
                          <a:cs typeface="Arial"/>
                        </a:rPr>
                        <a:t>medida </a:t>
                      </a:r>
                      <a:r>
                        <a:rPr sz="1100" spc="-5" dirty="0">
                          <a:latin typeface="Arial"/>
                          <a:cs typeface="Arial"/>
                        </a:rPr>
                        <a:t>(Ofensiva; Adaptativa; Reactiva;</a:t>
                      </a:r>
                      <a:r>
                        <a:rPr sz="1100" spc="-75" dirty="0">
                          <a:latin typeface="Arial"/>
                          <a:cs typeface="Arial"/>
                        </a:rPr>
                        <a:t> </a:t>
                      </a:r>
                      <a:r>
                        <a:rPr sz="1100" spc="-5" dirty="0">
                          <a:latin typeface="Arial"/>
                          <a:cs typeface="Arial"/>
                        </a:rPr>
                        <a:t>Defensiva).</a:t>
                      </a:r>
                      <a:endParaRPr sz="1100">
                        <a:latin typeface="Arial"/>
                        <a:cs typeface="Arial"/>
                      </a:endParaRPr>
                    </a:p>
                  </a:txBody>
                  <a:tcPr marL="0" marR="0" marT="730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9"/>
                  </a:ext>
                </a:extLst>
              </a:tr>
              <a:tr h="335276">
                <a:tc vMerge="1">
                  <a:txBody>
                    <a:bodyPr/>
                    <a:lstStyle/>
                    <a:p>
                      <a:endParaRPr/>
                    </a:p>
                  </a:txBody>
                  <a:tcPr marL="0" marR="0" marT="224790" marB="0" vert="vert27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635"/>
                        </a:spcBef>
                      </a:pPr>
                      <a:r>
                        <a:rPr sz="1100" b="1" spc="-5" dirty="0">
                          <a:latin typeface="Arial"/>
                          <a:cs typeface="Arial"/>
                        </a:rPr>
                        <a:t>DESCRIPCION</a:t>
                      </a:r>
                      <a:endParaRPr sz="1100">
                        <a:latin typeface="Arial"/>
                        <a:cs typeface="Arial"/>
                      </a:endParaRPr>
                    </a:p>
                  </a:txBody>
                  <a:tcPr marL="0" marR="0" marT="806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7150">
                        <a:lnSpc>
                          <a:spcPts val="1320"/>
                        </a:lnSpc>
                        <a:spcBef>
                          <a:spcPts val="20"/>
                        </a:spcBef>
                      </a:pPr>
                      <a:r>
                        <a:rPr sz="1100" spc="-5" dirty="0">
                          <a:latin typeface="Arial"/>
                          <a:cs typeface="Arial"/>
                        </a:rPr>
                        <a:t>Se transcribe fielmente la medida registrada en </a:t>
                      </a:r>
                      <a:r>
                        <a:rPr sz="1100" spc="-10" dirty="0">
                          <a:latin typeface="Arial"/>
                          <a:cs typeface="Arial"/>
                        </a:rPr>
                        <a:t>los </a:t>
                      </a:r>
                      <a:r>
                        <a:rPr sz="1100" spc="-5" dirty="0">
                          <a:latin typeface="Arial"/>
                          <a:cs typeface="Arial"/>
                        </a:rPr>
                        <a:t>cuadros 30 </a:t>
                      </a:r>
                      <a:r>
                        <a:rPr sz="1100" dirty="0">
                          <a:latin typeface="Arial"/>
                          <a:cs typeface="Arial"/>
                        </a:rPr>
                        <a:t>y </a:t>
                      </a:r>
                      <a:r>
                        <a:rPr sz="1100" spc="-5" dirty="0">
                          <a:latin typeface="Arial"/>
                          <a:cs typeface="Arial"/>
                        </a:rPr>
                        <a:t>31, la cual </a:t>
                      </a:r>
                      <a:r>
                        <a:rPr sz="1100" dirty="0">
                          <a:latin typeface="Arial"/>
                          <a:cs typeface="Arial"/>
                        </a:rPr>
                        <a:t>se </a:t>
                      </a:r>
                      <a:r>
                        <a:rPr sz="1100" spc="-5" dirty="0">
                          <a:latin typeface="Arial"/>
                          <a:cs typeface="Arial"/>
                        </a:rPr>
                        <a:t>relaciona  </a:t>
                      </a:r>
                      <a:r>
                        <a:rPr sz="1100" dirty="0">
                          <a:latin typeface="Arial"/>
                          <a:cs typeface="Arial"/>
                        </a:rPr>
                        <a:t>con </a:t>
                      </a:r>
                      <a:r>
                        <a:rPr sz="1100" spc="-5" dirty="0">
                          <a:latin typeface="Arial"/>
                          <a:cs typeface="Arial"/>
                        </a:rPr>
                        <a:t>la </a:t>
                      </a:r>
                      <a:r>
                        <a:rPr sz="1100" dirty="0">
                          <a:latin typeface="Arial"/>
                          <a:cs typeface="Arial"/>
                        </a:rPr>
                        <a:t>correspondiente causa</a:t>
                      </a:r>
                      <a:r>
                        <a:rPr sz="1100" spc="-50" dirty="0">
                          <a:latin typeface="Arial"/>
                          <a:cs typeface="Arial"/>
                        </a:rPr>
                        <a:t> </a:t>
                      </a:r>
                      <a:r>
                        <a:rPr sz="1100" spc="-10" dirty="0">
                          <a:latin typeface="Arial"/>
                          <a:cs typeface="Arial"/>
                        </a:rPr>
                        <a:t>raíz.</a:t>
                      </a:r>
                      <a:endParaRPr sz="11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10"/>
                  </a:ext>
                </a:extLst>
              </a:tr>
            </a:tbl>
          </a:graphicData>
        </a:graphic>
      </p:graphicFrame>
      <p:sp>
        <p:nvSpPr>
          <p:cNvPr id="3" name="object 3"/>
          <p:cNvSpPr/>
          <p:nvPr/>
        </p:nvSpPr>
        <p:spPr>
          <a:xfrm>
            <a:off x="8007032" y="780270"/>
            <a:ext cx="1119504" cy="42695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235695" y="1309103"/>
            <a:ext cx="221742" cy="23851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257667" y="1317752"/>
            <a:ext cx="179578" cy="19608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243316" y="1741919"/>
            <a:ext cx="203453" cy="23851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265921" y="1750822"/>
            <a:ext cx="160655" cy="19583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8235695" y="2116848"/>
            <a:ext cx="221742" cy="29640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257667" y="2125472"/>
            <a:ext cx="179578" cy="253999"/>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279892" y="2607551"/>
            <a:ext cx="150088" cy="238518"/>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8302497" y="2616200"/>
            <a:ext cx="107696" cy="195199"/>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8304276" y="3040367"/>
            <a:ext cx="84581" cy="238518"/>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8327770" y="3049904"/>
            <a:ext cx="39370" cy="194310"/>
          </a:xfrm>
          <a:custGeom>
            <a:avLst/>
            <a:gdLst/>
            <a:ahLst/>
            <a:cxnLst/>
            <a:rect l="l" t="t" r="r" b="b"/>
            <a:pathLst>
              <a:path w="39370" h="194310">
                <a:moveTo>
                  <a:pt x="23622" y="0"/>
                </a:moveTo>
                <a:lnTo>
                  <a:pt x="15875" y="0"/>
                </a:lnTo>
                <a:lnTo>
                  <a:pt x="12826" y="126"/>
                </a:lnTo>
                <a:lnTo>
                  <a:pt x="0" y="5206"/>
                </a:lnTo>
                <a:lnTo>
                  <a:pt x="0" y="189102"/>
                </a:lnTo>
                <a:lnTo>
                  <a:pt x="380" y="189992"/>
                </a:lnTo>
                <a:lnTo>
                  <a:pt x="1650" y="191515"/>
                </a:lnTo>
                <a:lnTo>
                  <a:pt x="2794" y="192277"/>
                </a:lnTo>
                <a:lnTo>
                  <a:pt x="4190" y="192658"/>
                </a:lnTo>
                <a:lnTo>
                  <a:pt x="5714" y="193167"/>
                </a:lnTo>
                <a:lnTo>
                  <a:pt x="7747" y="193547"/>
                </a:lnTo>
                <a:lnTo>
                  <a:pt x="10286" y="193928"/>
                </a:lnTo>
                <a:lnTo>
                  <a:pt x="12826" y="194182"/>
                </a:lnTo>
                <a:lnTo>
                  <a:pt x="15875" y="194309"/>
                </a:lnTo>
                <a:lnTo>
                  <a:pt x="23622" y="194309"/>
                </a:lnTo>
                <a:lnTo>
                  <a:pt x="35178" y="192658"/>
                </a:lnTo>
                <a:lnTo>
                  <a:pt x="36702" y="192277"/>
                </a:lnTo>
                <a:lnTo>
                  <a:pt x="37719" y="191515"/>
                </a:lnTo>
                <a:lnTo>
                  <a:pt x="38988" y="189992"/>
                </a:lnTo>
                <a:lnTo>
                  <a:pt x="39370" y="189102"/>
                </a:lnTo>
                <a:lnTo>
                  <a:pt x="39370" y="5206"/>
                </a:lnTo>
                <a:lnTo>
                  <a:pt x="26797" y="126"/>
                </a:lnTo>
                <a:lnTo>
                  <a:pt x="23622" y="0"/>
                </a:lnTo>
                <a:close/>
              </a:path>
            </a:pathLst>
          </a:custGeom>
          <a:solidFill>
            <a:srgbClr val="FFFFFF"/>
          </a:solidFill>
        </p:spPr>
        <p:txBody>
          <a:bodyPr wrap="square" lIns="0" tIns="0" rIns="0" bIns="0" rtlCol="0"/>
          <a:lstStyle/>
          <a:p>
            <a:endParaRPr/>
          </a:p>
        </p:txBody>
      </p:sp>
      <p:sp>
        <p:nvSpPr>
          <p:cNvPr id="14" name="object 14"/>
          <p:cNvSpPr/>
          <p:nvPr/>
        </p:nvSpPr>
        <p:spPr>
          <a:xfrm>
            <a:off x="8327770" y="3049904"/>
            <a:ext cx="39370" cy="194310"/>
          </a:xfrm>
          <a:custGeom>
            <a:avLst/>
            <a:gdLst/>
            <a:ahLst/>
            <a:cxnLst/>
            <a:rect l="l" t="t" r="r" b="b"/>
            <a:pathLst>
              <a:path w="39370" h="194310">
                <a:moveTo>
                  <a:pt x="19684" y="0"/>
                </a:moveTo>
                <a:lnTo>
                  <a:pt x="23622" y="0"/>
                </a:lnTo>
                <a:lnTo>
                  <a:pt x="26797" y="126"/>
                </a:lnTo>
                <a:lnTo>
                  <a:pt x="29209" y="381"/>
                </a:lnTo>
                <a:lnTo>
                  <a:pt x="31750" y="762"/>
                </a:lnTo>
                <a:lnTo>
                  <a:pt x="33654" y="1143"/>
                </a:lnTo>
                <a:lnTo>
                  <a:pt x="35178" y="1650"/>
                </a:lnTo>
                <a:lnTo>
                  <a:pt x="36702" y="2158"/>
                </a:lnTo>
                <a:lnTo>
                  <a:pt x="37719" y="2793"/>
                </a:lnTo>
                <a:lnTo>
                  <a:pt x="38353" y="3556"/>
                </a:lnTo>
                <a:lnTo>
                  <a:pt x="38988" y="4318"/>
                </a:lnTo>
                <a:lnTo>
                  <a:pt x="39370" y="5206"/>
                </a:lnTo>
                <a:lnTo>
                  <a:pt x="39370" y="6222"/>
                </a:lnTo>
                <a:lnTo>
                  <a:pt x="39370" y="188087"/>
                </a:lnTo>
                <a:lnTo>
                  <a:pt x="39370" y="189102"/>
                </a:lnTo>
                <a:lnTo>
                  <a:pt x="38988" y="189992"/>
                </a:lnTo>
                <a:lnTo>
                  <a:pt x="38353" y="190753"/>
                </a:lnTo>
                <a:lnTo>
                  <a:pt x="37719" y="191515"/>
                </a:lnTo>
                <a:lnTo>
                  <a:pt x="36702" y="192277"/>
                </a:lnTo>
                <a:lnTo>
                  <a:pt x="35178" y="192658"/>
                </a:lnTo>
                <a:lnTo>
                  <a:pt x="33654" y="193167"/>
                </a:lnTo>
                <a:lnTo>
                  <a:pt x="31750" y="193547"/>
                </a:lnTo>
                <a:lnTo>
                  <a:pt x="29209" y="193928"/>
                </a:lnTo>
                <a:lnTo>
                  <a:pt x="26797" y="194182"/>
                </a:lnTo>
                <a:lnTo>
                  <a:pt x="23622" y="194309"/>
                </a:lnTo>
                <a:lnTo>
                  <a:pt x="19684" y="194309"/>
                </a:lnTo>
                <a:lnTo>
                  <a:pt x="15875" y="194309"/>
                </a:lnTo>
                <a:lnTo>
                  <a:pt x="4190" y="192658"/>
                </a:lnTo>
                <a:lnTo>
                  <a:pt x="2794" y="192277"/>
                </a:lnTo>
                <a:lnTo>
                  <a:pt x="1650" y="191515"/>
                </a:lnTo>
                <a:lnTo>
                  <a:pt x="1015" y="190753"/>
                </a:lnTo>
                <a:lnTo>
                  <a:pt x="380" y="189992"/>
                </a:lnTo>
                <a:lnTo>
                  <a:pt x="0" y="189102"/>
                </a:lnTo>
                <a:lnTo>
                  <a:pt x="0" y="188087"/>
                </a:lnTo>
                <a:lnTo>
                  <a:pt x="0" y="6222"/>
                </a:lnTo>
                <a:lnTo>
                  <a:pt x="0" y="5206"/>
                </a:lnTo>
                <a:lnTo>
                  <a:pt x="380" y="4318"/>
                </a:lnTo>
                <a:lnTo>
                  <a:pt x="1015" y="3556"/>
                </a:lnTo>
                <a:lnTo>
                  <a:pt x="1650" y="2793"/>
                </a:lnTo>
                <a:lnTo>
                  <a:pt x="2794" y="2158"/>
                </a:lnTo>
                <a:lnTo>
                  <a:pt x="4318" y="1650"/>
                </a:lnTo>
                <a:lnTo>
                  <a:pt x="5842" y="1143"/>
                </a:lnTo>
                <a:lnTo>
                  <a:pt x="7874" y="762"/>
                </a:lnTo>
                <a:lnTo>
                  <a:pt x="10286" y="381"/>
                </a:lnTo>
                <a:lnTo>
                  <a:pt x="12826" y="126"/>
                </a:lnTo>
                <a:lnTo>
                  <a:pt x="15875" y="0"/>
                </a:lnTo>
                <a:lnTo>
                  <a:pt x="19684" y="0"/>
                </a:lnTo>
                <a:close/>
              </a:path>
            </a:pathLst>
          </a:custGeom>
          <a:ln w="3175">
            <a:solidFill>
              <a:srgbClr val="000000"/>
            </a:solidFill>
          </a:ln>
        </p:spPr>
        <p:txBody>
          <a:bodyPr wrap="square" lIns="0" tIns="0" rIns="0" bIns="0" rtlCol="0"/>
          <a:lstStyle/>
          <a:p>
            <a:endParaRPr/>
          </a:p>
        </p:txBody>
      </p:sp>
      <p:sp>
        <p:nvSpPr>
          <p:cNvPr id="15" name="object 15"/>
          <p:cNvSpPr/>
          <p:nvPr/>
        </p:nvSpPr>
        <p:spPr>
          <a:xfrm>
            <a:off x="8260080" y="3470147"/>
            <a:ext cx="171450" cy="244601"/>
          </a:xfrm>
          <a:prstGeom prst="rect">
            <a:avLst/>
          </a:prstGeom>
          <a:blipFill>
            <a:blip r:embed="rId12" cstate="print"/>
            <a:stretch>
              <a:fillRect/>
            </a:stretch>
          </a:blipFill>
        </p:spPr>
        <p:txBody>
          <a:bodyPr wrap="square" lIns="0" tIns="0" rIns="0" bIns="0" rtlCol="0"/>
          <a:lstStyle/>
          <a:p>
            <a:endParaRPr/>
          </a:p>
        </p:txBody>
      </p:sp>
      <p:sp>
        <p:nvSpPr>
          <p:cNvPr id="16" name="object 16"/>
          <p:cNvSpPr/>
          <p:nvPr/>
        </p:nvSpPr>
        <p:spPr>
          <a:xfrm>
            <a:off x="8283320" y="3479291"/>
            <a:ext cx="127508" cy="201167"/>
          </a:xfrm>
          <a:prstGeom prst="rect">
            <a:avLst/>
          </a:prstGeom>
          <a:blipFill>
            <a:blip r:embed="rId13" cstate="print"/>
            <a:stretch>
              <a:fillRect/>
            </a:stretch>
          </a:blipFill>
        </p:spPr>
        <p:txBody>
          <a:bodyPr wrap="square" lIns="0" tIns="0" rIns="0" bIns="0" rtlCol="0"/>
          <a:lstStyle/>
          <a:p>
            <a:endParaRPr/>
          </a:p>
        </p:txBody>
      </p:sp>
      <p:sp>
        <p:nvSpPr>
          <p:cNvPr id="17" name="object 17"/>
          <p:cNvSpPr/>
          <p:nvPr/>
        </p:nvSpPr>
        <p:spPr>
          <a:xfrm>
            <a:off x="8304276" y="3907535"/>
            <a:ext cx="84581" cy="238518"/>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8327770" y="3917048"/>
            <a:ext cx="39370" cy="194945"/>
          </a:xfrm>
          <a:custGeom>
            <a:avLst/>
            <a:gdLst/>
            <a:ahLst/>
            <a:cxnLst/>
            <a:rect l="l" t="t" r="r" b="b"/>
            <a:pathLst>
              <a:path w="39370" h="194945">
                <a:moveTo>
                  <a:pt x="23622" y="0"/>
                </a:moveTo>
                <a:lnTo>
                  <a:pt x="15875" y="0"/>
                </a:lnTo>
                <a:lnTo>
                  <a:pt x="12826" y="139"/>
                </a:lnTo>
                <a:lnTo>
                  <a:pt x="0" y="5257"/>
                </a:lnTo>
                <a:lnTo>
                  <a:pt x="0" y="189103"/>
                </a:lnTo>
                <a:lnTo>
                  <a:pt x="15875" y="194360"/>
                </a:lnTo>
                <a:lnTo>
                  <a:pt x="23622" y="194360"/>
                </a:lnTo>
                <a:lnTo>
                  <a:pt x="26797" y="194221"/>
                </a:lnTo>
                <a:lnTo>
                  <a:pt x="29209" y="193916"/>
                </a:lnTo>
                <a:lnTo>
                  <a:pt x="31750" y="193624"/>
                </a:lnTo>
                <a:lnTo>
                  <a:pt x="39370" y="189103"/>
                </a:lnTo>
                <a:lnTo>
                  <a:pt x="39370" y="5257"/>
                </a:lnTo>
                <a:lnTo>
                  <a:pt x="29209" y="444"/>
                </a:lnTo>
                <a:lnTo>
                  <a:pt x="26797" y="139"/>
                </a:lnTo>
                <a:lnTo>
                  <a:pt x="23622" y="0"/>
                </a:lnTo>
                <a:close/>
              </a:path>
            </a:pathLst>
          </a:custGeom>
          <a:solidFill>
            <a:srgbClr val="FFFFFF"/>
          </a:solidFill>
        </p:spPr>
        <p:txBody>
          <a:bodyPr wrap="square" lIns="0" tIns="0" rIns="0" bIns="0" rtlCol="0"/>
          <a:lstStyle/>
          <a:p>
            <a:endParaRPr/>
          </a:p>
        </p:txBody>
      </p:sp>
      <p:sp>
        <p:nvSpPr>
          <p:cNvPr id="19" name="object 19"/>
          <p:cNvSpPr/>
          <p:nvPr/>
        </p:nvSpPr>
        <p:spPr>
          <a:xfrm>
            <a:off x="8327770" y="3917048"/>
            <a:ext cx="39370" cy="194945"/>
          </a:xfrm>
          <a:custGeom>
            <a:avLst/>
            <a:gdLst/>
            <a:ahLst/>
            <a:cxnLst/>
            <a:rect l="l" t="t" r="r" b="b"/>
            <a:pathLst>
              <a:path w="39370" h="194945">
                <a:moveTo>
                  <a:pt x="19684" y="0"/>
                </a:moveTo>
                <a:lnTo>
                  <a:pt x="23622" y="0"/>
                </a:lnTo>
                <a:lnTo>
                  <a:pt x="26797" y="139"/>
                </a:lnTo>
                <a:lnTo>
                  <a:pt x="29209" y="444"/>
                </a:lnTo>
                <a:lnTo>
                  <a:pt x="31750" y="736"/>
                </a:lnTo>
                <a:lnTo>
                  <a:pt x="33654" y="1143"/>
                </a:lnTo>
                <a:lnTo>
                  <a:pt x="35178" y="1638"/>
                </a:lnTo>
                <a:lnTo>
                  <a:pt x="36702" y="2133"/>
                </a:lnTo>
                <a:lnTo>
                  <a:pt x="37719" y="2768"/>
                </a:lnTo>
                <a:lnTo>
                  <a:pt x="38353" y="3568"/>
                </a:lnTo>
                <a:lnTo>
                  <a:pt x="38988" y="4356"/>
                </a:lnTo>
                <a:lnTo>
                  <a:pt x="39370" y="5257"/>
                </a:lnTo>
                <a:lnTo>
                  <a:pt x="39370" y="6248"/>
                </a:lnTo>
                <a:lnTo>
                  <a:pt x="39370" y="188112"/>
                </a:lnTo>
                <a:lnTo>
                  <a:pt x="39370" y="189103"/>
                </a:lnTo>
                <a:lnTo>
                  <a:pt x="38988" y="190004"/>
                </a:lnTo>
                <a:lnTo>
                  <a:pt x="38353" y="190792"/>
                </a:lnTo>
                <a:lnTo>
                  <a:pt x="37719" y="191592"/>
                </a:lnTo>
                <a:lnTo>
                  <a:pt x="36702" y="192227"/>
                </a:lnTo>
                <a:lnTo>
                  <a:pt x="35178" y="192722"/>
                </a:lnTo>
                <a:lnTo>
                  <a:pt x="33654" y="193230"/>
                </a:lnTo>
                <a:lnTo>
                  <a:pt x="31750" y="193624"/>
                </a:lnTo>
                <a:lnTo>
                  <a:pt x="29209" y="193916"/>
                </a:lnTo>
                <a:lnTo>
                  <a:pt x="26797" y="194221"/>
                </a:lnTo>
                <a:lnTo>
                  <a:pt x="23622" y="194360"/>
                </a:lnTo>
                <a:lnTo>
                  <a:pt x="19684" y="194360"/>
                </a:lnTo>
                <a:lnTo>
                  <a:pt x="15875" y="194360"/>
                </a:lnTo>
                <a:lnTo>
                  <a:pt x="12826" y="194221"/>
                </a:lnTo>
                <a:lnTo>
                  <a:pt x="10286" y="193916"/>
                </a:lnTo>
                <a:lnTo>
                  <a:pt x="7747" y="193624"/>
                </a:lnTo>
                <a:lnTo>
                  <a:pt x="1015" y="190792"/>
                </a:lnTo>
                <a:lnTo>
                  <a:pt x="380" y="190004"/>
                </a:lnTo>
                <a:lnTo>
                  <a:pt x="0" y="189103"/>
                </a:lnTo>
                <a:lnTo>
                  <a:pt x="0" y="188112"/>
                </a:lnTo>
                <a:lnTo>
                  <a:pt x="0" y="6248"/>
                </a:lnTo>
                <a:lnTo>
                  <a:pt x="0" y="5257"/>
                </a:lnTo>
                <a:lnTo>
                  <a:pt x="380" y="4356"/>
                </a:lnTo>
                <a:lnTo>
                  <a:pt x="1015" y="3568"/>
                </a:lnTo>
                <a:lnTo>
                  <a:pt x="1650" y="2768"/>
                </a:lnTo>
                <a:lnTo>
                  <a:pt x="2794" y="2133"/>
                </a:lnTo>
                <a:lnTo>
                  <a:pt x="4318" y="1638"/>
                </a:lnTo>
                <a:lnTo>
                  <a:pt x="5842" y="1143"/>
                </a:lnTo>
                <a:lnTo>
                  <a:pt x="7874" y="736"/>
                </a:lnTo>
                <a:lnTo>
                  <a:pt x="10286" y="444"/>
                </a:lnTo>
                <a:lnTo>
                  <a:pt x="12826" y="139"/>
                </a:lnTo>
                <a:lnTo>
                  <a:pt x="15875" y="0"/>
                </a:lnTo>
                <a:lnTo>
                  <a:pt x="19684" y="0"/>
                </a:lnTo>
                <a:close/>
              </a:path>
            </a:pathLst>
          </a:custGeom>
          <a:ln w="3175">
            <a:solidFill>
              <a:srgbClr val="000000"/>
            </a:solidFill>
          </a:ln>
        </p:spPr>
        <p:txBody>
          <a:bodyPr wrap="square" lIns="0" tIns="0" rIns="0" bIns="0" rtlCol="0"/>
          <a:lstStyle/>
          <a:p>
            <a:endParaRPr/>
          </a:p>
        </p:txBody>
      </p:sp>
      <p:sp>
        <p:nvSpPr>
          <p:cNvPr id="20" name="object 20"/>
          <p:cNvSpPr/>
          <p:nvPr/>
        </p:nvSpPr>
        <p:spPr>
          <a:xfrm>
            <a:off x="8260080" y="4337303"/>
            <a:ext cx="171450" cy="244602"/>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8283320" y="4346447"/>
            <a:ext cx="127508" cy="201206"/>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8738616" y="1310627"/>
            <a:ext cx="84581" cy="238518"/>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8762110" y="1320164"/>
            <a:ext cx="39370" cy="194310"/>
          </a:xfrm>
          <a:custGeom>
            <a:avLst/>
            <a:gdLst/>
            <a:ahLst/>
            <a:cxnLst/>
            <a:rect l="l" t="t" r="r" b="b"/>
            <a:pathLst>
              <a:path w="39370" h="194309">
                <a:moveTo>
                  <a:pt x="23622" y="0"/>
                </a:moveTo>
                <a:lnTo>
                  <a:pt x="15875" y="0"/>
                </a:lnTo>
                <a:lnTo>
                  <a:pt x="12827" y="126"/>
                </a:lnTo>
                <a:lnTo>
                  <a:pt x="0" y="5207"/>
                </a:lnTo>
                <a:lnTo>
                  <a:pt x="0" y="189102"/>
                </a:lnTo>
                <a:lnTo>
                  <a:pt x="381" y="189992"/>
                </a:lnTo>
                <a:lnTo>
                  <a:pt x="1650" y="191515"/>
                </a:lnTo>
                <a:lnTo>
                  <a:pt x="2794" y="192277"/>
                </a:lnTo>
                <a:lnTo>
                  <a:pt x="4191" y="192659"/>
                </a:lnTo>
                <a:lnTo>
                  <a:pt x="5715" y="193167"/>
                </a:lnTo>
                <a:lnTo>
                  <a:pt x="7747" y="193548"/>
                </a:lnTo>
                <a:lnTo>
                  <a:pt x="10287" y="193929"/>
                </a:lnTo>
                <a:lnTo>
                  <a:pt x="12827" y="194183"/>
                </a:lnTo>
                <a:lnTo>
                  <a:pt x="15875" y="194310"/>
                </a:lnTo>
                <a:lnTo>
                  <a:pt x="23622" y="194310"/>
                </a:lnTo>
                <a:lnTo>
                  <a:pt x="35179" y="192659"/>
                </a:lnTo>
                <a:lnTo>
                  <a:pt x="36703" y="192277"/>
                </a:lnTo>
                <a:lnTo>
                  <a:pt x="37719" y="191515"/>
                </a:lnTo>
                <a:lnTo>
                  <a:pt x="38989" y="189992"/>
                </a:lnTo>
                <a:lnTo>
                  <a:pt x="39370" y="189102"/>
                </a:lnTo>
                <a:lnTo>
                  <a:pt x="39370" y="5207"/>
                </a:lnTo>
                <a:lnTo>
                  <a:pt x="26797" y="126"/>
                </a:lnTo>
                <a:lnTo>
                  <a:pt x="23622" y="0"/>
                </a:lnTo>
                <a:close/>
              </a:path>
            </a:pathLst>
          </a:custGeom>
          <a:solidFill>
            <a:srgbClr val="FFFFFF"/>
          </a:solidFill>
        </p:spPr>
        <p:txBody>
          <a:bodyPr wrap="square" lIns="0" tIns="0" rIns="0" bIns="0" rtlCol="0"/>
          <a:lstStyle/>
          <a:p>
            <a:endParaRPr/>
          </a:p>
        </p:txBody>
      </p:sp>
      <p:sp>
        <p:nvSpPr>
          <p:cNvPr id="24" name="object 24"/>
          <p:cNvSpPr/>
          <p:nvPr/>
        </p:nvSpPr>
        <p:spPr>
          <a:xfrm>
            <a:off x="8762110" y="1320164"/>
            <a:ext cx="39370" cy="194310"/>
          </a:xfrm>
          <a:custGeom>
            <a:avLst/>
            <a:gdLst/>
            <a:ahLst/>
            <a:cxnLst/>
            <a:rect l="l" t="t" r="r" b="b"/>
            <a:pathLst>
              <a:path w="39370" h="194309">
                <a:moveTo>
                  <a:pt x="19685" y="0"/>
                </a:moveTo>
                <a:lnTo>
                  <a:pt x="23622" y="0"/>
                </a:lnTo>
                <a:lnTo>
                  <a:pt x="26797" y="126"/>
                </a:lnTo>
                <a:lnTo>
                  <a:pt x="39370" y="5207"/>
                </a:lnTo>
                <a:lnTo>
                  <a:pt x="39370" y="6223"/>
                </a:lnTo>
                <a:lnTo>
                  <a:pt x="39370" y="188087"/>
                </a:lnTo>
                <a:lnTo>
                  <a:pt x="39370" y="189102"/>
                </a:lnTo>
                <a:lnTo>
                  <a:pt x="38989" y="189992"/>
                </a:lnTo>
                <a:lnTo>
                  <a:pt x="38354" y="190754"/>
                </a:lnTo>
                <a:lnTo>
                  <a:pt x="37719" y="191515"/>
                </a:lnTo>
                <a:lnTo>
                  <a:pt x="36703" y="192277"/>
                </a:lnTo>
                <a:lnTo>
                  <a:pt x="35179" y="192659"/>
                </a:lnTo>
                <a:lnTo>
                  <a:pt x="33655" y="193167"/>
                </a:lnTo>
                <a:lnTo>
                  <a:pt x="31750" y="193548"/>
                </a:lnTo>
                <a:lnTo>
                  <a:pt x="29210" y="193929"/>
                </a:lnTo>
                <a:lnTo>
                  <a:pt x="26797" y="194183"/>
                </a:lnTo>
                <a:lnTo>
                  <a:pt x="23622" y="194310"/>
                </a:lnTo>
                <a:lnTo>
                  <a:pt x="19685" y="194310"/>
                </a:lnTo>
                <a:lnTo>
                  <a:pt x="15875" y="194310"/>
                </a:lnTo>
                <a:lnTo>
                  <a:pt x="4191" y="192659"/>
                </a:lnTo>
                <a:lnTo>
                  <a:pt x="2794" y="192277"/>
                </a:lnTo>
                <a:lnTo>
                  <a:pt x="1650" y="191515"/>
                </a:lnTo>
                <a:lnTo>
                  <a:pt x="1016" y="190754"/>
                </a:lnTo>
                <a:lnTo>
                  <a:pt x="381" y="189992"/>
                </a:lnTo>
                <a:lnTo>
                  <a:pt x="0" y="189102"/>
                </a:lnTo>
                <a:lnTo>
                  <a:pt x="0" y="188087"/>
                </a:lnTo>
                <a:lnTo>
                  <a:pt x="0" y="6223"/>
                </a:lnTo>
                <a:lnTo>
                  <a:pt x="0" y="5207"/>
                </a:lnTo>
                <a:lnTo>
                  <a:pt x="381" y="4318"/>
                </a:lnTo>
                <a:lnTo>
                  <a:pt x="1016" y="3556"/>
                </a:lnTo>
                <a:lnTo>
                  <a:pt x="1650" y="2794"/>
                </a:lnTo>
                <a:lnTo>
                  <a:pt x="15875" y="0"/>
                </a:lnTo>
                <a:lnTo>
                  <a:pt x="19685" y="0"/>
                </a:lnTo>
                <a:close/>
              </a:path>
            </a:pathLst>
          </a:custGeom>
          <a:ln w="3175">
            <a:solidFill>
              <a:srgbClr val="000000"/>
            </a:solidFill>
          </a:ln>
        </p:spPr>
        <p:txBody>
          <a:bodyPr wrap="square" lIns="0" tIns="0" rIns="0" bIns="0" rtlCol="0"/>
          <a:lstStyle/>
          <a:p>
            <a:endParaRPr/>
          </a:p>
        </p:txBody>
      </p:sp>
      <p:sp>
        <p:nvSpPr>
          <p:cNvPr id="25" name="object 25"/>
          <p:cNvSpPr/>
          <p:nvPr/>
        </p:nvSpPr>
        <p:spPr>
          <a:xfrm>
            <a:off x="8677656" y="1743443"/>
            <a:ext cx="203453" cy="238518"/>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8700261" y="1752345"/>
            <a:ext cx="160655" cy="195833"/>
          </a:xfrm>
          <a:prstGeom prst="rect">
            <a:avLst/>
          </a:prstGeom>
          <a:blipFill>
            <a:blip r:embed="rId15" cstate="print"/>
            <a:stretch>
              <a:fillRect/>
            </a:stretch>
          </a:blipFill>
        </p:spPr>
        <p:txBody>
          <a:bodyPr wrap="square" lIns="0" tIns="0" rIns="0" bIns="0" rtlCol="0"/>
          <a:lstStyle/>
          <a:p>
            <a:endParaRPr/>
          </a:p>
        </p:txBody>
      </p:sp>
      <p:sp>
        <p:nvSpPr>
          <p:cNvPr id="27" name="object 27"/>
          <p:cNvSpPr/>
          <p:nvPr/>
        </p:nvSpPr>
        <p:spPr>
          <a:xfrm>
            <a:off x="8683752" y="2176259"/>
            <a:ext cx="192798" cy="238518"/>
          </a:xfrm>
          <a:prstGeom prst="rect">
            <a:avLst/>
          </a:prstGeom>
          <a:blipFill>
            <a:blip r:embed="rId16" cstate="print"/>
            <a:stretch>
              <a:fillRect/>
            </a:stretch>
          </a:blipFill>
        </p:spPr>
        <p:txBody>
          <a:bodyPr wrap="square" lIns="0" tIns="0" rIns="0" bIns="0" rtlCol="0"/>
          <a:lstStyle/>
          <a:p>
            <a:endParaRPr/>
          </a:p>
        </p:txBody>
      </p:sp>
      <p:sp>
        <p:nvSpPr>
          <p:cNvPr id="28" name="object 28"/>
          <p:cNvSpPr/>
          <p:nvPr/>
        </p:nvSpPr>
        <p:spPr>
          <a:xfrm>
            <a:off x="8706993" y="2185797"/>
            <a:ext cx="149098" cy="195198"/>
          </a:xfrm>
          <a:prstGeom prst="rect">
            <a:avLst/>
          </a:prstGeom>
          <a:blipFill>
            <a:blip r:embed="rId17" cstate="print"/>
            <a:stretch>
              <a:fillRect/>
            </a:stretch>
          </a:blipFill>
        </p:spPr>
        <p:txBody>
          <a:bodyPr wrap="square" lIns="0" tIns="0" rIns="0" bIns="0" rtlCol="0"/>
          <a:lstStyle/>
          <a:p>
            <a:endParaRPr/>
          </a:p>
        </p:txBody>
      </p:sp>
      <p:sp>
        <p:nvSpPr>
          <p:cNvPr id="29" name="object 29"/>
          <p:cNvSpPr/>
          <p:nvPr/>
        </p:nvSpPr>
        <p:spPr>
          <a:xfrm>
            <a:off x="8703564" y="2609075"/>
            <a:ext cx="159232" cy="238518"/>
          </a:xfrm>
          <a:prstGeom prst="rect">
            <a:avLst/>
          </a:prstGeom>
          <a:blipFill>
            <a:blip r:embed="rId18" cstate="print"/>
            <a:stretch>
              <a:fillRect/>
            </a:stretch>
          </a:blipFill>
        </p:spPr>
        <p:txBody>
          <a:bodyPr wrap="square" lIns="0" tIns="0" rIns="0" bIns="0" rtlCol="0"/>
          <a:lstStyle/>
          <a:p>
            <a:endParaRPr/>
          </a:p>
        </p:txBody>
      </p:sp>
      <p:sp>
        <p:nvSpPr>
          <p:cNvPr id="30" name="object 30"/>
          <p:cNvSpPr/>
          <p:nvPr/>
        </p:nvSpPr>
        <p:spPr>
          <a:xfrm>
            <a:off x="8726169" y="2618613"/>
            <a:ext cx="115951" cy="194309"/>
          </a:xfrm>
          <a:prstGeom prst="rect">
            <a:avLst/>
          </a:prstGeom>
          <a:blipFill>
            <a:blip r:embed="rId19" cstate="print"/>
            <a:stretch>
              <a:fillRect/>
            </a:stretch>
          </a:blipFill>
        </p:spPr>
        <p:txBody>
          <a:bodyPr wrap="square" lIns="0" tIns="0" rIns="0" bIns="0" rtlCol="0"/>
          <a:lstStyle/>
          <a:p>
            <a:endParaRPr/>
          </a:p>
        </p:txBody>
      </p:sp>
      <p:sp>
        <p:nvSpPr>
          <p:cNvPr id="31" name="object 31"/>
          <p:cNvSpPr/>
          <p:nvPr/>
        </p:nvSpPr>
        <p:spPr>
          <a:xfrm>
            <a:off x="8671559" y="3034283"/>
            <a:ext cx="209537" cy="244601"/>
          </a:xfrm>
          <a:prstGeom prst="rect">
            <a:avLst/>
          </a:prstGeom>
          <a:blipFill>
            <a:blip r:embed="rId20" cstate="print"/>
            <a:stretch>
              <a:fillRect/>
            </a:stretch>
          </a:blipFill>
        </p:spPr>
        <p:txBody>
          <a:bodyPr wrap="square" lIns="0" tIns="0" rIns="0" bIns="0" rtlCol="0"/>
          <a:lstStyle/>
          <a:p>
            <a:endParaRPr/>
          </a:p>
        </p:txBody>
      </p:sp>
      <p:sp>
        <p:nvSpPr>
          <p:cNvPr id="32" name="object 32"/>
          <p:cNvSpPr/>
          <p:nvPr/>
        </p:nvSpPr>
        <p:spPr>
          <a:xfrm>
            <a:off x="8694801" y="3043554"/>
            <a:ext cx="166370" cy="200913"/>
          </a:xfrm>
          <a:prstGeom prst="rect">
            <a:avLst/>
          </a:prstGeom>
          <a:blipFill>
            <a:blip r:embed="rId21" cstate="print"/>
            <a:stretch>
              <a:fillRect/>
            </a:stretch>
          </a:blipFill>
        </p:spPr>
        <p:txBody>
          <a:bodyPr wrap="square" lIns="0" tIns="0" rIns="0" bIns="0" rtlCol="0"/>
          <a:lstStyle/>
          <a:p>
            <a:endParaRPr/>
          </a:p>
        </p:txBody>
      </p:sp>
      <p:sp>
        <p:nvSpPr>
          <p:cNvPr id="33" name="object 33"/>
          <p:cNvSpPr/>
          <p:nvPr/>
        </p:nvSpPr>
        <p:spPr>
          <a:xfrm>
            <a:off x="8692895" y="3470135"/>
            <a:ext cx="188226" cy="238518"/>
          </a:xfrm>
          <a:prstGeom prst="rect">
            <a:avLst/>
          </a:prstGeom>
          <a:blipFill>
            <a:blip r:embed="rId22" cstate="print"/>
            <a:stretch>
              <a:fillRect/>
            </a:stretch>
          </a:blipFill>
        </p:spPr>
        <p:txBody>
          <a:bodyPr wrap="square" lIns="0" tIns="0" rIns="0" bIns="0" rtlCol="0"/>
          <a:lstStyle/>
          <a:p>
            <a:endParaRPr/>
          </a:p>
        </p:txBody>
      </p:sp>
      <p:sp>
        <p:nvSpPr>
          <p:cNvPr id="34" name="object 34"/>
          <p:cNvSpPr/>
          <p:nvPr/>
        </p:nvSpPr>
        <p:spPr>
          <a:xfrm>
            <a:off x="8715502" y="3479672"/>
            <a:ext cx="144653" cy="195198"/>
          </a:xfrm>
          <a:prstGeom prst="rect">
            <a:avLst/>
          </a:prstGeom>
          <a:blipFill>
            <a:blip r:embed="rId23" cstate="print"/>
            <a:stretch>
              <a:fillRect/>
            </a:stretch>
          </a:blipFill>
        </p:spPr>
        <p:txBody>
          <a:bodyPr wrap="square" lIns="0" tIns="0" rIns="0" bIns="0" rtlCol="0"/>
          <a:lstStyle/>
          <a:p>
            <a:endParaRPr/>
          </a:p>
        </p:txBody>
      </p:sp>
      <p:sp>
        <p:nvSpPr>
          <p:cNvPr id="35" name="object 35"/>
          <p:cNvSpPr/>
          <p:nvPr/>
        </p:nvSpPr>
        <p:spPr>
          <a:xfrm>
            <a:off x="8670035" y="3904488"/>
            <a:ext cx="221742" cy="238518"/>
          </a:xfrm>
          <a:prstGeom prst="rect">
            <a:avLst/>
          </a:prstGeom>
          <a:blipFill>
            <a:blip r:embed="rId3" cstate="print"/>
            <a:stretch>
              <a:fillRect/>
            </a:stretch>
          </a:blipFill>
        </p:spPr>
        <p:txBody>
          <a:bodyPr wrap="square" lIns="0" tIns="0" rIns="0" bIns="0" rtlCol="0"/>
          <a:lstStyle/>
          <a:p>
            <a:endParaRPr/>
          </a:p>
        </p:txBody>
      </p:sp>
      <p:sp>
        <p:nvSpPr>
          <p:cNvPr id="36" name="object 36"/>
          <p:cNvSpPr/>
          <p:nvPr/>
        </p:nvSpPr>
        <p:spPr>
          <a:xfrm>
            <a:off x="8692006" y="3913111"/>
            <a:ext cx="179578" cy="196138"/>
          </a:xfrm>
          <a:prstGeom prst="rect">
            <a:avLst/>
          </a:prstGeom>
          <a:blipFill>
            <a:blip r:embed="rId24" cstate="print"/>
            <a:stretch>
              <a:fillRect/>
            </a:stretch>
          </a:blipFill>
        </p:spPr>
        <p:txBody>
          <a:bodyPr wrap="square" lIns="0" tIns="0" rIns="0" bIns="0" rtlCol="0"/>
          <a:lstStyle/>
          <a:p>
            <a:endParaRPr/>
          </a:p>
        </p:txBody>
      </p:sp>
      <p:sp>
        <p:nvSpPr>
          <p:cNvPr id="37" name="object 37"/>
          <p:cNvSpPr/>
          <p:nvPr/>
        </p:nvSpPr>
        <p:spPr>
          <a:xfrm>
            <a:off x="8714231" y="4337303"/>
            <a:ext cx="150088" cy="238518"/>
          </a:xfrm>
          <a:prstGeom prst="rect">
            <a:avLst/>
          </a:prstGeom>
          <a:blipFill>
            <a:blip r:embed="rId9" cstate="print"/>
            <a:stretch>
              <a:fillRect/>
            </a:stretch>
          </a:blipFill>
        </p:spPr>
        <p:txBody>
          <a:bodyPr wrap="square" lIns="0" tIns="0" rIns="0" bIns="0" rtlCol="0"/>
          <a:lstStyle/>
          <a:p>
            <a:endParaRPr/>
          </a:p>
        </p:txBody>
      </p:sp>
      <p:sp>
        <p:nvSpPr>
          <p:cNvPr id="38" name="object 38"/>
          <p:cNvSpPr/>
          <p:nvPr/>
        </p:nvSpPr>
        <p:spPr>
          <a:xfrm>
            <a:off x="8736838" y="4345927"/>
            <a:ext cx="107696" cy="195249"/>
          </a:xfrm>
          <a:prstGeom prst="rect">
            <a:avLst/>
          </a:prstGeom>
          <a:blipFill>
            <a:blip r:embed="rId25"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07032" y="780270"/>
            <a:ext cx="1119504" cy="426952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235695" y="1309103"/>
            <a:ext cx="221742" cy="23851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257667" y="1317752"/>
            <a:ext cx="179578" cy="19608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243316" y="1741919"/>
            <a:ext cx="203453" cy="23851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265921" y="1750822"/>
            <a:ext cx="160655" cy="19583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235695" y="2116848"/>
            <a:ext cx="221742" cy="29640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257667" y="2125472"/>
            <a:ext cx="179578" cy="25399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279892" y="2607551"/>
            <a:ext cx="150088" cy="23851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302497" y="2616200"/>
            <a:ext cx="107696" cy="19519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8304276" y="3040367"/>
            <a:ext cx="84581" cy="238518"/>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8327770" y="3049904"/>
            <a:ext cx="39370" cy="194310"/>
          </a:xfrm>
          <a:custGeom>
            <a:avLst/>
            <a:gdLst/>
            <a:ahLst/>
            <a:cxnLst/>
            <a:rect l="l" t="t" r="r" b="b"/>
            <a:pathLst>
              <a:path w="39370" h="194310">
                <a:moveTo>
                  <a:pt x="23622" y="0"/>
                </a:moveTo>
                <a:lnTo>
                  <a:pt x="15875" y="0"/>
                </a:lnTo>
                <a:lnTo>
                  <a:pt x="12826" y="126"/>
                </a:lnTo>
                <a:lnTo>
                  <a:pt x="0" y="5206"/>
                </a:lnTo>
                <a:lnTo>
                  <a:pt x="0" y="189102"/>
                </a:lnTo>
                <a:lnTo>
                  <a:pt x="380" y="189992"/>
                </a:lnTo>
                <a:lnTo>
                  <a:pt x="1650" y="191515"/>
                </a:lnTo>
                <a:lnTo>
                  <a:pt x="2794" y="192277"/>
                </a:lnTo>
                <a:lnTo>
                  <a:pt x="4190" y="192658"/>
                </a:lnTo>
                <a:lnTo>
                  <a:pt x="5714" y="193167"/>
                </a:lnTo>
                <a:lnTo>
                  <a:pt x="7747" y="193547"/>
                </a:lnTo>
                <a:lnTo>
                  <a:pt x="10286" y="193928"/>
                </a:lnTo>
                <a:lnTo>
                  <a:pt x="12826" y="194182"/>
                </a:lnTo>
                <a:lnTo>
                  <a:pt x="15875" y="194309"/>
                </a:lnTo>
                <a:lnTo>
                  <a:pt x="23622" y="194309"/>
                </a:lnTo>
                <a:lnTo>
                  <a:pt x="35178" y="192658"/>
                </a:lnTo>
                <a:lnTo>
                  <a:pt x="36702" y="192277"/>
                </a:lnTo>
                <a:lnTo>
                  <a:pt x="37719" y="191515"/>
                </a:lnTo>
                <a:lnTo>
                  <a:pt x="38988" y="189992"/>
                </a:lnTo>
                <a:lnTo>
                  <a:pt x="39370" y="189102"/>
                </a:lnTo>
                <a:lnTo>
                  <a:pt x="39370" y="5206"/>
                </a:lnTo>
                <a:lnTo>
                  <a:pt x="26797" y="126"/>
                </a:lnTo>
                <a:lnTo>
                  <a:pt x="23622" y="0"/>
                </a:lnTo>
                <a:close/>
              </a:path>
            </a:pathLst>
          </a:custGeom>
          <a:solidFill>
            <a:srgbClr val="FFFFFF"/>
          </a:solidFill>
        </p:spPr>
        <p:txBody>
          <a:bodyPr wrap="square" lIns="0" tIns="0" rIns="0" bIns="0" rtlCol="0"/>
          <a:lstStyle/>
          <a:p>
            <a:endParaRPr/>
          </a:p>
        </p:txBody>
      </p:sp>
      <p:sp>
        <p:nvSpPr>
          <p:cNvPr id="13" name="object 13"/>
          <p:cNvSpPr/>
          <p:nvPr/>
        </p:nvSpPr>
        <p:spPr>
          <a:xfrm>
            <a:off x="8327770" y="3049904"/>
            <a:ext cx="39370" cy="194310"/>
          </a:xfrm>
          <a:custGeom>
            <a:avLst/>
            <a:gdLst/>
            <a:ahLst/>
            <a:cxnLst/>
            <a:rect l="l" t="t" r="r" b="b"/>
            <a:pathLst>
              <a:path w="39370" h="194310">
                <a:moveTo>
                  <a:pt x="19684" y="0"/>
                </a:moveTo>
                <a:lnTo>
                  <a:pt x="23622" y="0"/>
                </a:lnTo>
                <a:lnTo>
                  <a:pt x="26797" y="126"/>
                </a:lnTo>
                <a:lnTo>
                  <a:pt x="29209" y="381"/>
                </a:lnTo>
                <a:lnTo>
                  <a:pt x="31750" y="762"/>
                </a:lnTo>
                <a:lnTo>
                  <a:pt x="33654" y="1143"/>
                </a:lnTo>
                <a:lnTo>
                  <a:pt x="35178" y="1650"/>
                </a:lnTo>
                <a:lnTo>
                  <a:pt x="36702" y="2158"/>
                </a:lnTo>
                <a:lnTo>
                  <a:pt x="37719" y="2793"/>
                </a:lnTo>
                <a:lnTo>
                  <a:pt x="38353" y="3556"/>
                </a:lnTo>
                <a:lnTo>
                  <a:pt x="38988" y="4318"/>
                </a:lnTo>
                <a:lnTo>
                  <a:pt x="39370" y="5206"/>
                </a:lnTo>
                <a:lnTo>
                  <a:pt x="39370" y="6222"/>
                </a:lnTo>
                <a:lnTo>
                  <a:pt x="39370" y="188087"/>
                </a:lnTo>
                <a:lnTo>
                  <a:pt x="39370" y="189102"/>
                </a:lnTo>
                <a:lnTo>
                  <a:pt x="38988" y="189992"/>
                </a:lnTo>
                <a:lnTo>
                  <a:pt x="38353" y="190753"/>
                </a:lnTo>
                <a:lnTo>
                  <a:pt x="37719" y="191515"/>
                </a:lnTo>
                <a:lnTo>
                  <a:pt x="36702" y="192277"/>
                </a:lnTo>
                <a:lnTo>
                  <a:pt x="35178" y="192658"/>
                </a:lnTo>
                <a:lnTo>
                  <a:pt x="33654" y="193167"/>
                </a:lnTo>
                <a:lnTo>
                  <a:pt x="31750" y="193547"/>
                </a:lnTo>
                <a:lnTo>
                  <a:pt x="29209" y="193928"/>
                </a:lnTo>
                <a:lnTo>
                  <a:pt x="26797" y="194182"/>
                </a:lnTo>
                <a:lnTo>
                  <a:pt x="23622" y="194309"/>
                </a:lnTo>
                <a:lnTo>
                  <a:pt x="19684" y="194309"/>
                </a:lnTo>
                <a:lnTo>
                  <a:pt x="15875" y="194309"/>
                </a:lnTo>
                <a:lnTo>
                  <a:pt x="4190" y="192658"/>
                </a:lnTo>
                <a:lnTo>
                  <a:pt x="2794" y="192277"/>
                </a:lnTo>
                <a:lnTo>
                  <a:pt x="1650" y="191515"/>
                </a:lnTo>
                <a:lnTo>
                  <a:pt x="1015" y="190753"/>
                </a:lnTo>
                <a:lnTo>
                  <a:pt x="380" y="189992"/>
                </a:lnTo>
                <a:lnTo>
                  <a:pt x="0" y="189102"/>
                </a:lnTo>
                <a:lnTo>
                  <a:pt x="0" y="188087"/>
                </a:lnTo>
                <a:lnTo>
                  <a:pt x="0" y="6222"/>
                </a:lnTo>
                <a:lnTo>
                  <a:pt x="0" y="5206"/>
                </a:lnTo>
                <a:lnTo>
                  <a:pt x="380" y="4318"/>
                </a:lnTo>
                <a:lnTo>
                  <a:pt x="1015" y="3556"/>
                </a:lnTo>
                <a:lnTo>
                  <a:pt x="1650" y="2793"/>
                </a:lnTo>
                <a:lnTo>
                  <a:pt x="2794" y="2158"/>
                </a:lnTo>
                <a:lnTo>
                  <a:pt x="4318" y="1650"/>
                </a:lnTo>
                <a:lnTo>
                  <a:pt x="5842" y="1143"/>
                </a:lnTo>
                <a:lnTo>
                  <a:pt x="7874" y="762"/>
                </a:lnTo>
                <a:lnTo>
                  <a:pt x="10286" y="381"/>
                </a:lnTo>
                <a:lnTo>
                  <a:pt x="12826" y="126"/>
                </a:lnTo>
                <a:lnTo>
                  <a:pt x="15875" y="0"/>
                </a:lnTo>
                <a:lnTo>
                  <a:pt x="19684" y="0"/>
                </a:lnTo>
                <a:close/>
              </a:path>
            </a:pathLst>
          </a:custGeom>
          <a:ln w="3175">
            <a:solidFill>
              <a:srgbClr val="000000"/>
            </a:solidFill>
          </a:ln>
        </p:spPr>
        <p:txBody>
          <a:bodyPr wrap="square" lIns="0" tIns="0" rIns="0" bIns="0" rtlCol="0"/>
          <a:lstStyle/>
          <a:p>
            <a:endParaRPr/>
          </a:p>
        </p:txBody>
      </p:sp>
      <p:sp>
        <p:nvSpPr>
          <p:cNvPr id="14" name="object 14"/>
          <p:cNvSpPr/>
          <p:nvPr/>
        </p:nvSpPr>
        <p:spPr>
          <a:xfrm>
            <a:off x="8260080" y="3470147"/>
            <a:ext cx="171450" cy="244601"/>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8283320" y="3479291"/>
            <a:ext cx="127508" cy="201167"/>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8304276" y="3907535"/>
            <a:ext cx="84581" cy="238518"/>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8327770" y="3917048"/>
            <a:ext cx="39370" cy="194945"/>
          </a:xfrm>
          <a:custGeom>
            <a:avLst/>
            <a:gdLst/>
            <a:ahLst/>
            <a:cxnLst/>
            <a:rect l="l" t="t" r="r" b="b"/>
            <a:pathLst>
              <a:path w="39370" h="194945">
                <a:moveTo>
                  <a:pt x="23622" y="0"/>
                </a:moveTo>
                <a:lnTo>
                  <a:pt x="15875" y="0"/>
                </a:lnTo>
                <a:lnTo>
                  <a:pt x="12826" y="139"/>
                </a:lnTo>
                <a:lnTo>
                  <a:pt x="0" y="5257"/>
                </a:lnTo>
                <a:lnTo>
                  <a:pt x="0" y="189103"/>
                </a:lnTo>
                <a:lnTo>
                  <a:pt x="15875" y="194360"/>
                </a:lnTo>
                <a:lnTo>
                  <a:pt x="23622" y="194360"/>
                </a:lnTo>
                <a:lnTo>
                  <a:pt x="26797" y="194221"/>
                </a:lnTo>
                <a:lnTo>
                  <a:pt x="29209" y="193916"/>
                </a:lnTo>
                <a:lnTo>
                  <a:pt x="31750" y="193624"/>
                </a:lnTo>
                <a:lnTo>
                  <a:pt x="39370" y="189103"/>
                </a:lnTo>
                <a:lnTo>
                  <a:pt x="39370" y="5257"/>
                </a:lnTo>
                <a:lnTo>
                  <a:pt x="29209" y="444"/>
                </a:lnTo>
                <a:lnTo>
                  <a:pt x="26797" y="139"/>
                </a:lnTo>
                <a:lnTo>
                  <a:pt x="23622" y="0"/>
                </a:lnTo>
                <a:close/>
              </a:path>
            </a:pathLst>
          </a:custGeom>
          <a:solidFill>
            <a:srgbClr val="FFFFFF"/>
          </a:solidFill>
        </p:spPr>
        <p:txBody>
          <a:bodyPr wrap="square" lIns="0" tIns="0" rIns="0" bIns="0" rtlCol="0"/>
          <a:lstStyle/>
          <a:p>
            <a:endParaRPr/>
          </a:p>
        </p:txBody>
      </p:sp>
      <p:sp>
        <p:nvSpPr>
          <p:cNvPr id="18" name="object 18"/>
          <p:cNvSpPr/>
          <p:nvPr/>
        </p:nvSpPr>
        <p:spPr>
          <a:xfrm>
            <a:off x="8327770" y="3917048"/>
            <a:ext cx="39370" cy="194945"/>
          </a:xfrm>
          <a:custGeom>
            <a:avLst/>
            <a:gdLst/>
            <a:ahLst/>
            <a:cxnLst/>
            <a:rect l="l" t="t" r="r" b="b"/>
            <a:pathLst>
              <a:path w="39370" h="194945">
                <a:moveTo>
                  <a:pt x="19684" y="0"/>
                </a:moveTo>
                <a:lnTo>
                  <a:pt x="23622" y="0"/>
                </a:lnTo>
                <a:lnTo>
                  <a:pt x="26797" y="139"/>
                </a:lnTo>
                <a:lnTo>
                  <a:pt x="29209" y="444"/>
                </a:lnTo>
                <a:lnTo>
                  <a:pt x="31750" y="736"/>
                </a:lnTo>
                <a:lnTo>
                  <a:pt x="33654" y="1143"/>
                </a:lnTo>
                <a:lnTo>
                  <a:pt x="35178" y="1638"/>
                </a:lnTo>
                <a:lnTo>
                  <a:pt x="36702" y="2133"/>
                </a:lnTo>
                <a:lnTo>
                  <a:pt x="37719" y="2768"/>
                </a:lnTo>
                <a:lnTo>
                  <a:pt x="38353" y="3568"/>
                </a:lnTo>
                <a:lnTo>
                  <a:pt x="38988" y="4356"/>
                </a:lnTo>
                <a:lnTo>
                  <a:pt x="39370" y="5257"/>
                </a:lnTo>
                <a:lnTo>
                  <a:pt x="39370" y="6248"/>
                </a:lnTo>
                <a:lnTo>
                  <a:pt x="39370" y="188112"/>
                </a:lnTo>
                <a:lnTo>
                  <a:pt x="39370" y="189103"/>
                </a:lnTo>
                <a:lnTo>
                  <a:pt x="38988" y="190004"/>
                </a:lnTo>
                <a:lnTo>
                  <a:pt x="38353" y="190792"/>
                </a:lnTo>
                <a:lnTo>
                  <a:pt x="37719" y="191592"/>
                </a:lnTo>
                <a:lnTo>
                  <a:pt x="36702" y="192227"/>
                </a:lnTo>
                <a:lnTo>
                  <a:pt x="35178" y="192722"/>
                </a:lnTo>
                <a:lnTo>
                  <a:pt x="33654" y="193230"/>
                </a:lnTo>
                <a:lnTo>
                  <a:pt x="31750" y="193624"/>
                </a:lnTo>
                <a:lnTo>
                  <a:pt x="29209" y="193916"/>
                </a:lnTo>
                <a:lnTo>
                  <a:pt x="26797" y="194221"/>
                </a:lnTo>
                <a:lnTo>
                  <a:pt x="23622" y="194360"/>
                </a:lnTo>
                <a:lnTo>
                  <a:pt x="19684" y="194360"/>
                </a:lnTo>
                <a:lnTo>
                  <a:pt x="15875" y="194360"/>
                </a:lnTo>
                <a:lnTo>
                  <a:pt x="12826" y="194221"/>
                </a:lnTo>
                <a:lnTo>
                  <a:pt x="10286" y="193916"/>
                </a:lnTo>
                <a:lnTo>
                  <a:pt x="7747" y="193624"/>
                </a:lnTo>
                <a:lnTo>
                  <a:pt x="1015" y="190792"/>
                </a:lnTo>
                <a:lnTo>
                  <a:pt x="380" y="190004"/>
                </a:lnTo>
                <a:lnTo>
                  <a:pt x="0" y="189103"/>
                </a:lnTo>
                <a:lnTo>
                  <a:pt x="0" y="188112"/>
                </a:lnTo>
                <a:lnTo>
                  <a:pt x="0" y="6248"/>
                </a:lnTo>
                <a:lnTo>
                  <a:pt x="0" y="5257"/>
                </a:lnTo>
                <a:lnTo>
                  <a:pt x="380" y="4356"/>
                </a:lnTo>
                <a:lnTo>
                  <a:pt x="1015" y="3568"/>
                </a:lnTo>
                <a:lnTo>
                  <a:pt x="1650" y="2768"/>
                </a:lnTo>
                <a:lnTo>
                  <a:pt x="2794" y="2133"/>
                </a:lnTo>
                <a:lnTo>
                  <a:pt x="4318" y="1638"/>
                </a:lnTo>
                <a:lnTo>
                  <a:pt x="5842" y="1143"/>
                </a:lnTo>
                <a:lnTo>
                  <a:pt x="7874" y="736"/>
                </a:lnTo>
                <a:lnTo>
                  <a:pt x="10286" y="444"/>
                </a:lnTo>
                <a:lnTo>
                  <a:pt x="12826" y="139"/>
                </a:lnTo>
                <a:lnTo>
                  <a:pt x="15875" y="0"/>
                </a:lnTo>
                <a:lnTo>
                  <a:pt x="19684" y="0"/>
                </a:lnTo>
                <a:close/>
              </a:path>
            </a:pathLst>
          </a:custGeom>
          <a:ln w="3175">
            <a:solidFill>
              <a:srgbClr val="000000"/>
            </a:solidFill>
          </a:ln>
        </p:spPr>
        <p:txBody>
          <a:bodyPr wrap="square" lIns="0" tIns="0" rIns="0" bIns="0" rtlCol="0"/>
          <a:lstStyle/>
          <a:p>
            <a:endParaRPr/>
          </a:p>
        </p:txBody>
      </p:sp>
      <p:sp>
        <p:nvSpPr>
          <p:cNvPr id="19" name="object 19"/>
          <p:cNvSpPr/>
          <p:nvPr/>
        </p:nvSpPr>
        <p:spPr>
          <a:xfrm>
            <a:off x="8260080" y="4337303"/>
            <a:ext cx="171450" cy="244602"/>
          </a:xfrm>
          <a:prstGeom prst="rect">
            <a:avLst/>
          </a:prstGeom>
          <a:blipFill>
            <a:blip r:embed="rId12" cstate="print"/>
            <a:stretch>
              <a:fillRect/>
            </a:stretch>
          </a:blipFill>
        </p:spPr>
        <p:txBody>
          <a:bodyPr wrap="square" lIns="0" tIns="0" rIns="0" bIns="0" rtlCol="0"/>
          <a:lstStyle/>
          <a:p>
            <a:endParaRPr/>
          </a:p>
        </p:txBody>
      </p:sp>
      <p:sp>
        <p:nvSpPr>
          <p:cNvPr id="20" name="object 20"/>
          <p:cNvSpPr/>
          <p:nvPr/>
        </p:nvSpPr>
        <p:spPr>
          <a:xfrm>
            <a:off x="8283320" y="4346447"/>
            <a:ext cx="127508" cy="201206"/>
          </a:xfrm>
          <a:prstGeom prst="rect">
            <a:avLst/>
          </a:prstGeom>
          <a:blipFill>
            <a:blip r:embed="rId14" cstate="print"/>
            <a:stretch>
              <a:fillRect/>
            </a:stretch>
          </a:blipFill>
        </p:spPr>
        <p:txBody>
          <a:bodyPr wrap="square" lIns="0" tIns="0" rIns="0" bIns="0" rtlCol="0"/>
          <a:lstStyle/>
          <a:p>
            <a:endParaRPr/>
          </a:p>
        </p:txBody>
      </p:sp>
      <p:sp>
        <p:nvSpPr>
          <p:cNvPr id="21" name="object 21"/>
          <p:cNvSpPr/>
          <p:nvPr/>
        </p:nvSpPr>
        <p:spPr>
          <a:xfrm>
            <a:off x="8738616" y="1310627"/>
            <a:ext cx="84581" cy="238518"/>
          </a:xfrm>
          <a:prstGeom prst="rect">
            <a:avLst/>
          </a:prstGeom>
          <a:blipFill>
            <a:blip r:embed="rId11" cstate="print"/>
            <a:stretch>
              <a:fillRect/>
            </a:stretch>
          </a:blipFill>
        </p:spPr>
        <p:txBody>
          <a:bodyPr wrap="square" lIns="0" tIns="0" rIns="0" bIns="0" rtlCol="0"/>
          <a:lstStyle/>
          <a:p>
            <a:endParaRPr/>
          </a:p>
        </p:txBody>
      </p:sp>
      <p:sp>
        <p:nvSpPr>
          <p:cNvPr id="22" name="object 22"/>
          <p:cNvSpPr/>
          <p:nvPr/>
        </p:nvSpPr>
        <p:spPr>
          <a:xfrm>
            <a:off x="8762110" y="1320164"/>
            <a:ext cx="39370" cy="194310"/>
          </a:xfrm>
          <a:custGeom>
            <a:avLst/>
            <a:gdLst/>
            <a:ahLst/>
            <a:cxnLst/>
            <a:rect l="l" t="t" r="r" b="b"/>
            <a:pathLst>
              <a:path w="39370" h="194309">
                <a:moveTo>
                  <a:pt x="23622" y="0"/>
                </a:moveTo>
                <a:lnTo>
                  <a:pt x="15875" y="0"/>
                </a:lnTo>
                <a:lnTo>
                  <a:pt x="12827" y="126"/>
                </a:lnTo>
                <a:lnTo>
                  <a:pt x="0" y="5207"/>
                </a:lnTo>
                <a:lnTo>
                  <a:pt x="0" y="189102"/>
                </a:lnTo>
                <a:lnTo>
                  <a:pt x="381" y="189992"/>
                </a:lnTo>
                <a:lnTo>
                  <a:pt x="1650" y="191515"/>
                </a:lnTo>
                <a:lnTo>
                  <a:pt x="2794" y="192277"/>
                </a:lnTo>
                <a:lnTo>
                  <a:pt x="4191" y="192659"/>
                </a:lnTo>
                <a:lnTo>
                  <a:pt x="5715" y="193167"/>
                </a:lnTo>
                <a:lnTo>
                  <a:pt x="7747" y="193548"/>
                </a:lnTo>
                <a:lnTo>
                  <a:pt x="10287" y="193929"/>
                </a:lnTo>
                <a:lnTo>
                  <a:pt x="12827" y="194183"/>
                </a:lnTo>
                <a:lnTo>
                  <a:pt x="15875" y="194310"/>
                </a:lnTo>
                <a:lnTo>
                  <a:pt x="23622" y="194310"/>
                </a:lnTo>
                <a:lnTo>
                  <a:pt x="35179" y="192659"/>
                </a:lnTo>
                <a:lnTo>
                  <a:pt x="36703" y="192277"/>
                </a:lnTo>
                <a:lnTo>
                  <a:pt x="37719" y="191515"/>
                </a:lnTo>
                <a:lnTo>
                  <a:pt x="38989" y="189992"/>
                </a:lnTo>
                <a:lnTo>
                  <a:pt x="39370" y="189102"/>
                </a:lnTo>
                <a:lnTo>
                  <a:pt x="39370" y="5207"/>
                </a:lnTo>
                <a:lnTo>
                  <a:pt x="26797" y="126"/>
                </a:lnTo>
                <a:lnTo>
                  <a:pt x="23622" y="0"/>
                </a:lnTo>
                <a:close/>
              </a:path>
            </a:pathLst>
          </a:custGeom>
          <a:solidFill>
            <a:srgbClr val="FFFFFF"/>
          </a:solidFill>
        </p:spPr>
        <p:txBody>
          <a:bodyPr wrap="square" lIns="0" tIns="0" rIns="0" bIns="0" rtlCol="0"/>
          <a:lstStyle/>
          <a:p>
            <a:endParaRPr/>
          </a:p>
        </p:txBody>
      </p:sp>
      <p:sp>
        <p:nvSpPr>
          <p:cNvPr id="23" name="object 23"/>
          <p:cNvSpPr/>
          <p:nvPr/>
        </p:nvSpPr>
        <p:spPr>
          <a:xfrm>
            <a:off x="8762110" y="1320164"/>
            <a:ext cx="39370" cy="194310"/>
          </a:xfrm>
          <a:custGeom>
            <a:avLst/>
            <a:gdLst/>
            <a:ahLst/>
            <a:cxnLst/>
            <a:rect l="l" t="t" r="r" b="b"/>
            <a:pathLst>
              <a:path w="39370" h="194309">
                <a:moveTo>
                  <a:pt x="19685" y="0"/>
                </a:moveTo>
                <a:lnTo>
                  <a:pt x="23622" y="0"/>
                </a:lnTo>
                <a:lnTo>
                  <a:pt x="26797" y="126"/>
                </a:lnTo>
                <a:lnTo>
                  <a:pt x="39370" y="5207"/>
                </a:lnTo>
                <a:lnTo>
                  <a:pt x="39370" y="6223"/>
                </a:lnTo>
                <a:lnTo>
                  <a:pt x="39370" y="188087"/>
                </a:lnTo>
                <a:lnTo>
                  <a:pt x="39370" y="189102"/>
                </a:lnTo>
                <a:lnTo>
                  <a:pt x="38989" y="189992"/>
                </a:lnTo>
                <a:lnTo>
                  <a:pt x="38354" y="190754"/>
                </a:lnTo>
                <a:lnTo>
                  <a:pt x="37719" y="191515"/>
                </a:lnTo>
                <a:lnTo>
                  <a:pt x="36703" y="192277"/>
                </a:lnTo>
                <a:lnTo>
                  <a:pt x="35179" y="192659"/>
                </a:lnTo>
                <a:lnTo>
                  <a:pt x="33655" y="193167"/>
                </a:lnTo>
                <a:lnTo>
                  <a:pt x="31750" y="193548"/>
                </a:lnTo>
                <a:lnTo>
                  <a:pt x="29210" y="193929"/>
                </a:lnTo>
                <a:lnTo>
                  <a:pt x="26797" y="194183"/>
                </a:lnTo>
                <a:lnTo>
                  <a:pt x="23622" y="194310"/>
                </a:lnTo>
                <a:lnTo>
                  <a:pt x="19685" y="194310"/>
                </a:lnTo>
                <a:lnTo>
                  <a:pt x="15875" y="194310"/>
                </a:lnTo>
                <a:lnTo>
                  <a:pt x="4191" y="192659"/>
                </a:lnTo>
                <a:lnTo>
                  <a:pt x="2794" y="192277"/>
                </a:lnTo>
                <a:lnTo>
                  <a:pt x="1650" y="191515"/>
                </a:lnTo>
                <a:lnTo>
                  <a:pt x="1016" y="190754"/>
                </a:lnTo>
                <a:lnTo>
                  <a:pt x="381" y="189992"/>
                </a:lnTo>
                <a:lnTo>
                  <a:pt x="0" y="189102"/>
                </a:lnTo>
                <a:lnTo>
                  <a:pt x="0" y="188087"/>
                </a:lnTo>
                <a:lnTo>
                  <a:pt x="0" y="6223"/>
                </a:lnTo>
                <a:lnTo>
                  <a:pt x="0" y="5207"/>
                </a:lnTo>
                <a:lnTo>
                  <a:pt x="381" y="4318"/>
                </a:lnTo>
                <a:lnTo>
                  <a:pt x="1016" y="3556"/>
                </a:lnTo>
                <a:lnTo>
                  <a:pt x="1650" y="2794"/>
                </a:lnTo>
                <a:lnTo>
                  <a:pt x="15875" y="0"/>
                </a:lnTo>
                <a:lnTo>
                  <a:pt x="19685" y="0"/>
                </a:lnTo>
                <a:close/>
              </a:path>
            </a:pathLst>
          </a:custGeom>
          <a:ln w="3175">
            <a:solidFill>
              <a:srgbClr val="000000"/>
            </a:solidFill>
          </a:ln>
        </p:spPr>
        <p:txBody>
          <a:bodyPr wrap="square" lIns="0" tIns="0" rIns="0" bIns="0" rtlCol="0"/>
          <a:lstStyle/>
          <a:p>
            <a:endParaRPr/>
          </a:p>
        </p:txBody>
      </p:sp>
      <p:sp>
        <p:nvSpPr>
          <p:cNvPr id="24" name="object 24"/>
          <p:cNvSpPr/>
          <p:nvPr/>
        </p:nvSpPr>
        <p:spPr>
          <a:xfrm>
            <a:off x="8677656" y="1743443"/>
            <a:ext cx="203453" cy="238518"/>
          </a:xfrm>
          <a:prstGeom prst="rect">
            <a:avLst/>
          </a:prstGeom>
          <a:blipFill>
            <a:blip r:embed="rId5" cstate="print"/>
            <a:stretch>
              <a:fillRect/>
            </a:stretch>
          </a:blipFill>
        </p:spPr>
        <p:txBody>
          <a:bodyPr wrap="square" lIns="0" tIns="0" rIns="0" bIns="0" rtlCol="0"/>
          <a:lstStyle/>
          <a:p>
            <a:endParaRPr/>
          </a:p>
        </p:txBody>
      </p:sp>
      <p:sp>
        <p:nvSpPr>
          <p:cNvPr id="25" name="object 25"/>
          <p:cNvSpPr/>
          <p:nvPr/>
        </p:nvSpPr>
        <p:spPr>
          <a:xfrm>
            <a:off x="8700261" y="1752345"/>
            <a:ext cx="160655" cy="195833"/>
          </a:xfrm>
          <a:prstGeom prst="rect">
            <a:avLst/>
          </a:prstGeom>
          <a:blipFill>
            <a:blip r:embed="rId15" cstate="print"/>
            <a:stretch>
              <a:fillRect/>
            </a:stretch>
          </a:blipFill>
        </p:spPr>
        <p:txBody>
          <a:bodyPr wrap="square" lIns="0" tIns="0" rIns="0" bIns="0" rtlCol="0"/>
          <a:lstStyle/>
          <a:p>
            <a:endParaRPr/>
          </a:p>
        </p:txBody>
      </p:sp>
      <p:sp>
        <p:nvSpPr>
          <p:cNvPr id="26" name="object 26"/>
          <p:cNvSpPr/>
          <p:nvPr/>
        </p:nvSpPr>
        <p:spPr>
          <a:xfrm>
            <a:off x="8683752" y="2176259"/>
            <a:ext cx="192798" cy="238518"/>
          </a:xfrm>
          <a:prstGeom prst="rect">
            <a:avLst/>
          </a:prstGeom>
          <a:blipFill>
            <a:blip r:embed="rId16" cstate="print"/>
            <a:stretch>
              <a:fillRect/>
            </a:stretch>
          </a:blipFill>
        </p:spPr>
        <p:txBody>
          <a:bodyPr wrap="square" lIns="0" tIns="0" rIns="0" bIns="0" rtlCol="0"/>
          <a:lstStyle/>
          <a:p>
            <a:endParaRPr/>
          </a:p>
        </p:txBody>
      </p:sp>
      <p:sp>
        <p:nvSpPr>
          <p:cNvPr id="27" name="object 27"/>
          <p:cNvSpPr/>
          <p:nvPr/>
        </p:nvSpPr>
        <p:spPr>
          <a:xfrm>
            <a:off x="8706993" y="2185797"/>
            <a:ext cx="149098" cy="195198"/>
          </a:xfrm>
          <a:prstGeom prst="rect">
            <a:avLst/>
          </a:prstGeom>
          <a:blipFill>
            <a:blip r:embed="rId17" cstate="print"/>
            <a:stretch>
              <a:fillRect/>
            </a:stretch>
          </a:blipFill>
        </p:spPr>
        <p:txBody>
          <a:bodyPr wrap="square" lIns="0" tIns="0" rIns="0" bIns="0" rtlCol="0"/>
          <a:lstStyle/>
          <a:p>
            <a:endParaRPr/>
          </a:p>
        </p:txBody>
      </p:sp>
      <p:sp>
        <p:nvSpPr>
          <p:cNvPr id="28" name="object 28"/>
          <p:cNvSpPr/>
          <p:nvPr/>
        </p:nvSpPr>
        <p:spPr>
          <a:xfrm>
            <a:off x="8703564" y="2609075"/>
            <a:ext cx="159232" cy="238518"/>
          </a:xfrm>
          <a:prstGeom prst="rect">
            <a:avLst/>
          </a:prstGeom>
          <a:blipFill>
            <a:blip r:embed="rId18" cstate="print"/>
            <a:stretch>
              <a:fillRect/>
            </a:stretch>
          </a:blipFill>
        </p:spPr>
        <p:txBody>
          <a:bodyPr wrap="square" lIns="0" tIns="0" rIns="0" bIns="0" rtlCol="0"/>
          <a:lstStyle/>
          <a:p>
            <a:endParaRPr/>
          </a:p>
        </p:txBody>
      </p:sp>
      <p:sp>
        <p:nvSpPr>
          <p:cNvPr id="29" name="object 29"/>
          <p:cNvSpPr/>
          <p:nvPr/>
        </p:nvSpPr>
        <p:spPr>
          <a:xfrm>
            <a:off x="8726169" y="2618613"/>
            <a:ext cx="115951" cy="194309"/>
          </a:xfrm>
          <a:prstGeom prst="rect">
            <a:avLst/>
          </a:prstGeom>
          <a:blipFill>
            <a:blip r:embed="rId19" cstate="print"/>
            <a:stretch>
              <a:fillRect/>
            </a:stretch>
          </a:blipFill>
        </p:spPr>
        <p:txBody>
          <a:bodyPr wrap="square" lIns="0" tIns="0" rIns="0" bIns="0" rtlCol="0"/>
          <a:lstStyle/>
          <a:p>
            <a:endParaRPr/>
          </a:p>
        </p:txBody>
      </p:sp>
      <p:sp>
        <p:nvSpPr>
          <p:cNvPr id="30" name="object 30"/>
          <p:cNvSpPr/>
          <p:nvPr/>
        </p:nvSpPr>
        <p:spPr>
          <a:xfrm>
            <a:off x="8671559" y="3034283"/>
            <a:ext cx="209537" cy="244601"/>
          </a:xfrm>
          <a:prstGeom prst="rect">
            <a:avLst/>
          </a:prstGeom>
          <a:blipFill>
            <a:blip r:embed="rId20" cstate="print"/>
            <a:stretch>
              <a:fillRect/>
            </a:stretch>
          </a:blipFill>
        </p:spPr>
        <p:txBody>
          <a:bodyPr wrap="square" lIns="0" tIns="0" rIns="0" bIns="0" rtlCol="0"/>
          <a:lstStyle/>
          <a:p>
            <a:endParaRPr/>
          </a:p>
        </p:txBody>
      </p:sp>
      <p:sp>
        <p:nvSpPr>
          <p:cNvPr id="31" name="object 31"/>
          <p:cNvSpPr/>
          <p:nvPr/>
        </p:nvSpPr>
        <p:spPr>
          <a:xfrm>
            <a:off x="8694801" y="3043554"/>
            <a:ext cx="166370" cy="200913"/>
          </a:xfrm>
          <a:prstGeom prst="rect">
            <a:avLst/>
          </a:prstGeom>
          <a:blipFill>
            <a:blip r:embed="rId21" cstate="print"/>
            <a:stretch>
              <a:fillRect/>
            </a:stretch>
          </a:blipFill>
        </p:spPr>
        <p:txBody>
          <a:bodyPr wrap="square" lIns="0" tIns="0" rIns="0" bIns="0" rtlCol="0"/>
          <a:lstStyle/>
          <a:p>
            <a:endParaRPr/>
          </a:p>
        </p:txBody>
      </p:sp>
      <p:sp>
        <p:nvSpPr>
          <p:cNvPr id="32" name="object 32"/>
          <p:cNvSpPr/>
          <p:nvPr/>
        </p:nvSpPr>
        <p:spPr>
          <a:xfrm>
            <a:off x="8692895" y="3470135"/>
            <a:ext cx="188226" cy="238518"/>
          </a:xfrm>
          <a:prstGeom prst="rect">
            <a:avLst/>
          </a:prstGeom>
          <a:blipFill>
            <a:blip r:embed="rId22" cstate="print"/>
            <a:stretch>
              <a:fillRect/>
            </a:stretch>
          </a:blipFill>
        </p:spPr>
        <p:txBody>
          <a:bodyPr wrap="square" lIns="0" tIns="0" rIns="0" bIns="0" rtlCol="0"/>
          <a:lstStyle/>
          <a:p>
            <a:endParaRPr/>
          </a:p>
        </p:txBody>
      </p:sp>
      <p:sp>
        <p:nvSpPr>
          <p:cNvPr id="33" name="object 33"/>
          <p:cNvSpPr/>
          <p:nvPr/>
        </p:nvSpPr>
        <p:spPr>
          <a:xfrm>
            <a:off x="8715502" y="3479672"/>
            <a:ext cx="144653" cy="195198"/>
          </a:xfrm>
          <a:prstGeom prst="rect">
            <a:avLst/>
          </a:prstGeom>
          <a:blipFill>
            <a:blip r:embed="rId23" cstate="print"/>
            <a:stretch>
              <a:fillRect/>
            </a:stretch>
          </a:blipFill>
        </p:spPr>
        <p:txBody>
          <a:bodyPr wrap="square" lIns="0" tIns="0" rIns="0" bIns="0" rtlCol="0"/>
          <a:lstStyle/>
          <a:p>
            <a:endParaRPr/>
          </a:p>
        </p:txBody>
      </p:sp>
      <p:sp>
        <p:nvSpPr>
          <p:cNvPr id="34" name="object 34"/>
          <p:cNvSpPr/>
          <p:nvPr/>
        </p:nvSpPr>
        <p:spPr>
          <a:xfrm>
            <a:off x="8670035" y="3904488"/>
            <a:ext cx="221742" cy="238518"/>
          </a:xfrm>
          <a:prstGeom prst="rect">
            <a:avLst/>
          </a:prstGeom>
          <a:blipFill>
            <a:blip r:embed="rId3" cstate="print"/>
            <a:stretch>
              <a:fillRect/>
            </a:stretch>
          </a:blipFill>
        </p:spPr>
        <p:txBody>
          <a:bodyPr wrap="square" lIns="0" tIns="0" rIns="0" bIns="0" rtlCol="0"/>
          <a:lstStyle/>
          <a:p>
            <a:endParaRPr/>
          </a:p>
        </p:txBody>
      </p:sp>
      <p:sp>
        <p:nvSpPr>
          <p:cNvPr id="35" name="object 35"/>
          <p:cNvSpPr/>
          <p:nvPr/>
        </p:nvSpPr>
        <p:spPr>
          <a:xfrm>
            <a:off x="8692006" y="3913111"/>
            <a:ext cx="179578" cy="196138"/>
          </a:xfrm>
          <a:prstGeom prst="rect">
            <a:avLst/>
          </a:prstGeom>
          <a:blipFill>
            <a:blip r:embed="rId24" cstate="print"/>
            <a:stretch>
              <a:fillRect/>
            </a:stretch>
          </a:blipFill>
        </p:spPr>
        <p:txBody>
          <a:bodyPr wrap="square" lIns="0" tIns="0" rIns="0" bIns="0" rtlCol="0"/>
          <a:lstStyle/>
          <a:p>
            <a:endParaRPr/>
          </a:p>
        </p:txBody>
      </p:sp>
      <p:sp>
        <p:nvSpPr>
          <p:cNvPr id="36" name="object 36"/>
          <p:cNvSpPr/>
          <p:nvPr/>
        </p:nvSpPr>
        <p:spPr>
          <a:xfrm>
            <a:off x="8714231" y="4337303"/>
            <a:ext cx="150088" cy="238518"/>
          </a:xfrm>
          <a:prstGeom prst="rect">
            <a:avLst/>
          </a:prstGeom>
          <a:blipFill>
            <a:blip r:embed="rId9" cstate="print"/>
            <a:stretch>
              <a:fillRect/>
            </a:stretch>
          </a:blipFill>
        </p:spPr>
        <p:txBody>
          <a:bodyPr wrap="square" lIns="0" tIns="0" rIns="0" bIns="0" rtlCol="0"/>
          <a:lstStyle/>
          <a:p>
            <a:endParaRPr/>
          </a:p>
        </p:txBody>
      </p:sp>
      <p:sp>
        <p:nvSpPr>
          <p:cNvPr id="37" name="object 37"/>
          <p:cNvSpPr/>
          <p:nvPr/>
        </p:nvSpPr>
        <p:spPr>
          <a:xfrm>
            <a:off x="8736838" y="4345927"/>
            <a:ext cx="107696" cy="195249"/>
          </a:xfrm>
          <a:prstGeom prst="rect">
            <a:avLst/>
          </a:prstGeom>
          <a:blipFill>
            <a:blip r:embed="rId25" cstate="print"/>
            <a:stretch>
              <a:fillRect/>
            </a:stretch>
          </a:blipFill>
        </p:spPr>
        <p:txBody>
          <a:bodyPr wrap="square" lIns="0" tIns="0" rIns="0" bIns="0" rtlCol="0"/>
          <a:lstStyle/>
          <a:p>
            <a:endParaRPr/>
          </a:p>
        </p:txBody>
      </p:sp>
      <p:sp>
        <p:nvSpPr>
          <p:cNvPr id="38" name="object 38"/>
          <p:cNvSpPr txBox="1"/>
          <p:nvPr/>
        </p:nvSpPr>
        <p:spPr>
          <a:xfrm>
            <a:off x="865022" y="967825"/>
            <a:ext cx="861060" cy="170815"/>
          </a:xfrm>
          <a:prstGeom prst="rect">
            <a:avLst/>
          </a:prstGeom>
        </p:spPr>
        <p:txBody>
          <a:bodyPr vert="horz" wrap="square" lIns="0" tIns="0" rIns="0" bIns="0" rtlCol="0">
            <a:spAutoFit/>
          </a:bodyPr>
          <a:lstStyle/>
          <a:p>
            <a:pPr>
              <a:lnSpc>
                <a:spcPts val="1325"/>
              </a:lnSpc>
            </a:pPr>
            <a:r>
              <a:rPr sz="1200" b="1" spc="-5" dirty="0">
                <a:solidFill>
                  <a:srgbClr val="FFFFFF"/>
                </a:solidFill>
                <a:latin typeface="Arial"/>
                <a:cs typeface="Arial"/>
              </a:rPr>
              <a:t>CON</a:t>
            </a:r>
            <a:r>
              <a:rPr sz="1200" b="1" spc="-10" dirty="0">
                <a:solidFill>
                  <a:srgbClr val="FFFFFF"/>
                </a:solidFill>
                <a:latin typeface="Arial"/>
                <a:cs typeface="Arial"/>
              </a:rPr>
              <a:t>C</a:t>
            </a:r>
            <a:r>
              <a:rPr sz="1200" b="1" dirty="0">
                <a:solidFill>
                  <a:srgbClr val="FFFFFF"/>
                </a:solidFill>
                <a:latin typeface="Arial"/>
                <a:cs typeface="Arial"/>
              </a:rPr>
              <a:t>EP</a:t>
            </a:r>
            <a:r>
              <a:rPr sz="1200" b="1" spc="-30" dirty="0">
                <a:solidFill>
                  <a:srgbClr val="FFFFFF"/>
                </a:solidFill>
                <a:latin typeface="Arial"/>
                <a:cs typeface="Arial"/>
              </a:rPr>
              <a:t>T</a:t>
            </a:r>
            <a:r>
              <a:rPr sz="1200" b="1" dirty="0">
                <a:solidFill>
                  <a:srgbClr val="FFFFFF"/>
                </a:solidFill>
                <a:latin typeface="Arial"/>
                <a:cs typeface="Arial"/>
              </a:rPr>
              <a:t>O</a:t>
            </a:r>
            <a:endParaRPr sz="1200">
              <a:latin typeface="Arial"/>
              <a:cs typeface="Arial"/>
            </a:endParaRPr>
          </a:p>
        </p:txBody>
      </p:sp>
      <p:sp>
        <p:nvSpPr>
          <p:cNvPr id="39" name="object 39"/>
          <p:cNvSpPr txBox="1"/>
          <p:nvPr/>
        </p:nvSpPr>
        <p:spPr>
          <a:xfrm>
            <a:off x="4539360" y="967825"/>
            <a:ext cx="1059180" cy="170815"/>
          </a:xfrm>
          <a:prstGeom prst="rect">
            <a:avLst/>
          </a:prstGeom>
        </p:spPr>
        <p:txBody>
          <a:bodyPr vert="horz" wrap="square" lIns="0" tIns="0" rIns="0" bIns="0" rtlCol="0">
            <a:spAutoFit/>
          </a:bodyPr>
          <a:lstStyle/>
          <a:p>
            <a:pPr>
              <a:lnSpc>
                <a:spcPts val="1325"/>
              </a:lnSpc>
            </a:pPr>
            <a:r>
              <a:rPr sz="1200" b="1" spc="-5" dirty="0">
                <a:solidFill>
                  <a:srgbClr val="FFFFFF"/>
                </a:solidFill>
                <a:latin typeface="Arial"/>
                <a:cs typeface="Arial"/>
              </a:rPr>
              <a:t>DESC</a:t>
            </a:r>
            <a:r>
              <a:rPr sz="1200" b="1" spc="-10" dirty="0">
                <a:solidFill>
                  <a:srgbClr val="FFFFFF"/>
                </a:solidFill>
                <a:latin typeface="Arial"/>
                <a:cs typeface="Arial"/>
              </a:rPr>
              <a:t>R</a:t>
            </a:r>
            <a:r>
              <a:rPr sz="1200" b="1" dirty="0">
                <a:solidFill>
                  <a:srgbClr val="FFFFFF"/>
                </a:solidFill>
                <a:latin typeface="Arial"/>
                <a:cs typeface="Arial"/>
              </a:rPr>
              <a:t>IPCIÓN</a:t>
            </a:r>
            <a:endParaRPr sz="1200">
              <a:latin typeface="Arial"/>
              <a:cs typeface="Arial"/>
            </a:endParaRPr>
          </a:p>
        </p:txBody>
      </p:sp>
      <p:sp>
        <p:nvSpPr>
          <p:cNvPr id="40" name="object 40"/>
          <p:cNvSpPr txBox="1"/>
          <p:nvPr/>
        </p:nvSpPr>
        <p:spPr>
          <a:xfrm>
            <a:off x="430128" y="2211340"/>
            <a:ext cx="511175" cy="1804670"/>
          </a:xfrm>
          <a:prstGeom prst="rect">
            <a:avLst/>
          </a:prstGeom>
        </p:spPr>
        <p:txBody>
          <a:bodyPr vert="horz" wrap="square" lIns="0" tIns="1346835" rIns="0" bIns="0" rtlCol="0">
            <a:spAutoFit/>
          </a:bodyPr>
          <a:lstStyle/>
          <a:p>
            <a:pPr>
              <a:lnSpc>
                <a:spcPts val="3600"/>
              </a:lnSpc>
              <a:spcBef>
                <a:spcPts val="10605"/>
              </a:spcBef>
            </a:pPr>
            <a:r>
              <a:rPr sz="3600" b="1" dirty="0">
                <a:solidFill>
                  <a:srgbClr val="FFFFFF"/>
                </a:solidFill>
                <a:latin typeface="Arial"/>
                <a:cs typeface="Arial"/>
              </a:rPr>
              <a:t>MEDIDA</a:t>
            </a:r>
            <a:endParaRPr sz="3600">
              <a:latin typeface="Arial"/>
              <a:cs typeface="Arial"/>
            </a:endParaRPr>
          </a:p>
        </p:txBody>
      </p:sp>
      <p:sp>
        <p:nvSpPr>
          <p:cNvPr id="41" name="object 41"/>
          <p:cNvSpPr txBox="1"/>
          <p:nvPr/>
        </p:nvSpPr>
        <p:spPr>
          <a:xfrm>
            <a:off x="1086611" y="1552787"/>
            <a:ext cx="901065" cy="170815"/>
          </a:xfrm>
          <a:prstGeom prst="rect">
            <a:avLst/>
          </a:prstGeom>
        </p:spPr>
        <p:txBody>
          <a:bodyPr vert="horz" wrap="square" lIns="0" tIns="0" rIns="0" bIns="0" rtlCol="0">
            <a:spAutoFit/>
          </a:bodyPr>
          <a:lstStyle/>
          <a:p>
            <a:pPr>
              <a:lnSpc>
                <a:spcPts val="1325"/>
              </a:lnSpc>
            </a:pPr>
            <a:r>
              <a:rPr sz="1200" b="1" spc="-5" dirty="0">
                <a:latin typeface="Arial"/>
                <a:cs typeface="Arial"/>
              </a:rPr>
              <a:t>C</a:t>
            </a:r>
            <a:r>
              <a:rPr sz="1200" b="1" spc="-130" dirty="0">
                <a:latin typeface="Arial"/>
                <a:cs typeface="Arial"/>
              </a:rPr>
              <a:t>A</a:t>
            </a:r>
            <a:r>
              <a:rPr sz="1200" b="1" dirty="0">
                <a:latin typeface="Arial"/>
                <a:cs typeface="Arial"/>
              </a:rPr>
              <a:t>TEGOR</a:t>
            </a:r>
            <a:r>
              <a:rPr sz="1200" b="1" spc="10" dirty="0">
                <a:latin typeface="Arial"/>
                <a:cs typeface="Arial"/>
              </a:rPr>
              <a:t>Í</a:t>
            </a:r>
            <a:r>
              <a:rPr sz="1200" b="1" spc="-5" dirty="0">
                <a:latin typeface="Arial"/>
                <a:cs typeface="Arial"/>
              </a:rPr>
              <a:t>A</a:t>
            </a:r>
            <a:endParaRPr sz="1200">
              <a:latin typeface="Arial"/>
              <a:cs typeface="Arial"/>
            </a:endParaRPr>
          </a:p>
        </p:txBody>
      </p:sp>
      <p:sp>
        <p:nvSpPr>
          <p:cNvPr id="42" name="object 42"/>
          <p:cNvSpPr txBox="1"/>
          <p:nvPr/>
        </p:nvSpPr>
        <p:spPr>
          <a:xfrm>
            <a:off x="2331466" y="1277810"/>
            <a:ext cx="5474335" cy="720090"/>
          </a:xfrm>
          <a:prstGeom prst="rect">
            <a:avLst/>
          </a:prstGeom>
        </p:spPr>
        <p:txBody>
          <a:bodyPr vert="horz" wrap="square" lIns="0" tIns="0" rIns="0" bIns="0" rtlCol="0">
            <a:spAutoFit/>
          </a:bodyPr>
          <a:lstStyle/>
          <a:p>
            <a:pPr algn="just">
              <a:lnSpc>
                <a:spcPts val="1330"/>
              </a:lnSpc>
            </a:pPr>
            <a:r>
              <a:rPr sz="1200" dirty="0">
                <a:latin typeface="Arial"/>
                <a:cs typeface="Arial"/>
              </a:rPr>
              <a:t>Se </a:t>
            </a:r>
            <a:r>
              <a:rPr sz="1200" spc="-5" dirty="0">
                <a:latin typeface="Arial"/>
                <a:cs typeface="Arial"/>
              </a:rPr>
              <a:t>registra </a:t>
            </a:r>
            <a:r>
              <a:rPr sz="1200" spc="-10" dirty="0">
                <a:latin typeface="Arial"/>
                <a:cs typeface="Arial"/>
              </a:rPr>
              <a:t>la </a:t>
            </a:r>
            <a:r>
              <a:rPr sz="1200" spc="-15" dirty="0">
                <a:latin typeface="Arial"/>
                <a:cs typeface="Arial"/>
              </a:rPr>
              <a:t>CATEGORÍA </a:t>
            </a:r>
            <a:r>
              <a:rPr sz="1200" dirty="0">
                <a:latin typeface="Arial"/>
                <a:cs typeface="Arial"/>
              </a:rPr>
              <a:t>en </a:t>
            </a:r>
            <a:r>
              <a:rPr sz="1200" spc="-5" dirty="0">
                <a:latin typeface="Arial"/>
                <a:cs typeface="Arial"/>
              </a:rPr>
              <a:t>la</a:t>
            </a:r>
            <a:r>
              <a:rPr sz="1200" spc="-175" dirty="0">
                <a:latin typeface="Arial"/>
                <a:cs typeface="Arial"/>
              </a:rPr>
              <a:t> </a:t>
            </a:r>
            <a:r>
              <a:rPr sz="1200" spc="-10" dirty="0">
                <a:latin typeface="Arial"/>
                <a:cs typeface="Arial"/>
              </a:rPr>
              <a:t>cual se </a:t>
            </a:r>
            <a:r>
              <a:rPr sz="1200" spc="-5" dirty="0">
                <a:latin typeface="Arial"/>
                <a:cs typeface="Arial"/>
              </a:rPr>
              <a:t>clasifica </a:t>
            </a:r>
            <a:r>
              <a:rPr sz="1200" spc="-10" dirty="0">
                <a:latin typeface="Arial"/>
                <a:cs typeface="Arial"/>
              </a:rPr>
              <a:t>la medida </a:t>
            </a:r>
            <a:r>
              <a:rPr sz="1200" b="1" spc="-5" dirty="0">
                <a:latin typeface="Arial"/>
                <a:cs typeface="Arial"/>
              </a:rPr>
              <a:t>(Reorganización</a:t>
            </a:r>
            <a:endParaRPr sz="1200">
              <a:latin typeface="Arial"/>
              <a:cs typeface="Arial"/>
            </a:endParaRPr>
          </a:p>
          <a:p>
            <a:pPr algn="just">
              <a:lnSpc>
                <a:spcPct val="100000"/>
              </a:lnSpc>
            </a:pPr>
            <a:r>
              <a:rPr sz="1200" b="1" spc="-5" dirty="0">
                <a:latin typeface="Arial"/>
                <a:cs typeface="Arial"/>
              </a:rPr>
              <a:t>Administrativa; </a:t>
            </a:r>
            <a:r>
              <a:rPr sz="1200" b="1" dirty="0">
                <a:latin typeface="Arial"/>
                <a:cs typeface="Arial"/>
              </a:rPr>
              <a:t>Fortalecimiento </a:t>
            </a:r>
            <a:r>
              <a:rPr sz="1200" b="1" spc="-5" dirty="0">
                <a:latin typeface="Arial"/>
                <a:cs typeface="Arial"/>
              </a:rPr>
              <a:t>de Ingresos; Racionalización de Gastos;  Saneamiento de Pasivos; Reestructuración de </a:t>
            </a:r>
            <a:r>
              <a:rPr sz="1200" b="1" dirty="0">
                <a:latin typeface="Arial"/>
                <a:cs typeface="Arial"/>
              </a:rPr>
              <a:t>la </a:t>
            </a:r>
            <a:r>
              <a:rPr sz="1200" b="1" spc="-5" dirty="0">
                <a:latin typeface="Arial"/>
                <a:cs typeface="Arial"/>
              </a:rPr>
              <a:t>Deuda)</a:t>
            </a:r>
            <a:r>
              <a:rPr sz="1200" spc="-5" dirty="0">
                <a:latin typeface="Arial"/>
                <a:cs typeface="Arial"/>
              </a:rPr>
              <a:t>. </a:t>
            </a:r>
            <a:r>
              <a:rPr sz="1200" dirty="0">
                <a:latin typeface="Arial"/>
                <a:cs typeface="Arial"/>
              </a:rPr>
              <a:t>Esta </a:t>
            </a:r>
            <a:r>
              <a:rPr sz="1200" spc="-10" dirty="0">
                <a:latin typeface="Arial"/>
                <a:cs typeface="Arial"/>
              </a:rPr>
              <a:t>debe  </a:t>
            </a:r>
            <a:r>
              <a:rPr sz="1200" spc="-5" dirty="0">
                <a:latin typeface="Arial"/>
                <a:cs typeface="Arial"/>
              </a:rPr>
              <a:t>corresponder fielmente a la registrada en el cuadro</a:t>
            </a:r>
            <a:r>
              <a:rPr sz="1200" spc="-80" dirty="0">
                <a:latin typeface="Arial"/>
                <a:cs typeface="Arial"/>
              </a:rPr>
              <a:t> </a:t>
            </a:r>
            <a:r>
              <a:rPr sz="1200" spc="-5" dirty="0">
                <a:latin typeface="Arial"/>
                <a:cs typeface="Arial"/>
              </a:rPr>
              <a:t>31.</a:t>
            </a:r>
            <a:endParaRPr sz="1200">
              <a:latin typeface="Arial"/>
              <a:cs typeface="Arial"/>
            </a:endParaRPr>
          </a:p>
        </p:txBody>
      </p:sp>
      <p:sp>
        <p:nvSpPr>
          <p:cNvPr id="43" name="object 43"/>
          <p:cNvSpPr txBox="1"/>
          <p:nvPr/>
        </p:nvSpPr>
        <p:spPr>
          <a:xfrm>
            <a:off x="1086611" y="2218140"/>
            <a:ext cx="729615" cy="170815"/>
          </a:xfrm>
          <a:prstGeom prst="rect">
            <a:avLst/>
          </a:prstGeom>
        </p:spPr>
        <p:txBody>
          <a:bodyPr vert="horz" wrap="square" lIns="0" tIns="0" rIns="0" bIns="0" rtlCol="0">
            <a:spAutoFit/>
          </a:bodyPr>
          <a:lstStyle/>
          <a:p>
            <a:pPr>
              <a:lnSpc>
                <a:spcPts val="1325"/>
              </a:lnSpc>
            </a:pPr>
            <a:r>
              <a:rPr sz="1200" b="1" spc="-45" dirty="0">
                <a:latin typeface="Arial"/>
                <a:cs typeface="Arial"/>
              </a:rPr>
              <a:t>A</a:t>
            </a:r>
            <a:r>
              <a:rPr sz="1200" b="1" dirty="0">
                <a:latin typeface="Arial"/>
                <a:cs typeface="Arial"/>
              </a:rPr>
              <a:t>SPEC</a:t>
            </a:r>
            <a:r>
              <a:rPr sz="1200" b="1" spc="-30" dirty="0">
                <a:latin typeface="Arial"/>
                <a:cs typeface="Arial"/>
              </a:rPr>
              <a:t>T</a:t>
            </a:r>
            <a:r>
              <a:rPr sz="1200" b="1" dirty="0">
                <a:latin typeface="Arial"/>
                <a:cs typeface="Arial"/>
              </a:rPr>
              <a:t>O</a:t>
            </a:r>
            <a:endParaRPr sz="1200">
              <a:latin typeface="Arial"/>
              <a:cs typeface="Arial"/>
            </a:endParaRPr>
          </a:p>
        </p:txBody>
      </p:sp>
      <p:sp>
        <p:nvSpPr>
          <p:cNvPr id="44" name="object 44"/>
          <p:cNvSpPr txBox="1"/>
          <p:nvPr/>
        </p:nvSpPr>
        <p:spPr>
          <a:xfrm>
            <a:off x="2331466" y="2218140"/>
            <a:ext cx="940435" cy="170815"/>
          </a:xfrm>
          <a:prstGeom prst="rect">
            <a:avLst/>
          </a:prstGeom>
        </p:spPr>
        <p:txBody>
          <a:bodyPr vert="horz" wrap="square" lIns="0" tIns="0" rIns="0" bIns="0" rtlCol="0">
            <a:spAutoFit/>
          </a:bodyPr>
          <a:lstStyle/>
          <a:p>
            <a:pPr>
              <a:lnSpc>
                <a:spcPts val="1325"/>
              </a:lnSpc>
            </a:pPr>
            <a:r>
              <a:rPr sz="1200" dirty="0">
                <a:latin typeface="Arial"/>
                <a:cs typeface="Arial"/>
              </a:rPr>
              <a:t>FINANCIERO</a:t>
            </a:r>
            <a:endParaRPr sz="1200">
              <a:latin typeface="Arial"/>
              <a:cs typeface="Arial"/>
            </a:endParaRPr>
          </a:p>
        </p:txBody>
      </p:sp>
      <p:sp>
        <p:nvSpPr>
          <p:cNvPr id="45" name="object 45"/>
          <p:cNvSpPr txBox="1"/>
          <p:nvPr/>
        </p:nvSpPr>
        <p:spPr>
          <a:xfrm>
            <a:off x="1086611" y="2738713"/>
            <a:ext cx="356235" cy="170815"/>
          </a:xfrm>
          <a:prstGeom prst="rect">
            <a:avLst/>
          </a:prstGeom>
        </p:spPr>
        <p:txBody>
          <a:bodyPr vert="horz" wrap="square" lIns="0" tIns="0" rIns="0" bIns="0" rtlCol="0">
            <a:spAutoFit/>
          </a:bodyPr>
          <a:lstStyle/>
          <a:p>
            <a:pPr>
              <a:lnSpc>
                <a:spcPts val="1325"/>
              </a:lnSpc>
            </a:pPr>
            <a:r>
              <a:rPr sz="1200" b="1" dirty="0">
                <a:latin typeface="Arial"/>
                <a:cs typeface="Arial"/>
              </a:rPr>
              <a:t>TIPO</a:t>
            </a:r>
            <a:endParaRPr sz="1200">
              <a:latin typeface="Arial"/>
              <a:cs typeface="Arial"/>
            </a:endParaRPr>
          </a:p>
        </p:txBody>
      </p:sp>
      <p:sp>
        <p:nvSpPr>
          <p:cNvPr id="46" name="object 46"/>
          <p:cNvSpPr txBox="1"/>
          <p:nvPr/>
        </p:nvSpPr>
        <p:spPr>
          <a:xfrm>
            <a:off x="2331466" y="2738713"/>
            <a:ext cx="5066030" cy="170815"/>
          </a:xfrm>
          <a:prstGeom prst="rect">
            <a:avLst/>
          </a:prstGeom>
        </p:spPr>
        <p:txBody>
          <a:bodyPr vert="horz" wrap="square" lIns="0" tIns="0" rIns="0" bIns="0" rtlCol="0">
            <a:spAutoFit/>
          </a:bodyPr>
          <a:lstStyle/>
          <a:p>
            <a:pPr>
              <a:lnSpc>
                <a:spcPts val="1325"/>
              </a:lnSpc>
            </a:pPr>
            <a:r>
              <a:rPr sz="1200" spc="-5" dirty="0">
                <a:latin typeface="Arial"/>
                <a:cs typeface="Arial"/>
              </a:rPr>
              <a:t>Se registra el </a:t>
            </a:r>
            <a:r>
              <a:rPr sz="1200" dirty="0">
                <a:latin typeface="Arial"/>
                <a:cs typeface="Arial"/>
              </a:rPr>
              <a:t>TIPO </a:t>
            </a:r>
            <a:r>
              <a:rPr sz="1200" spc="-5" dirty="0">
                <a:latin typeface="Arial"/>
                <a:cs typeface="Arial"/>
              </a:rPr>
              <a:t>de </a:t>
            </a:r>
            <a:r>
              <a:rPr sz="1200" dirty="0">
                <a:latin typeface="Arial"/>
                <a:cs typeface="Arial"/>
              </a:rPr>
              <a:t>medida (Ofensiva; Adaptativa; </a:t>
            </a:r>
            <a:r>
              <a:rPr sz="1200" spc="-5" dirty="0">
                <a:latin typeface="Arial"/>
                <a:cs typeface="Arial"/>
              </a:rPr>
              <a:t>Reactiva;</a:t>
            </a:r>
            <a:r>
              <a:rPr sz="1200" spc="-145" dirty="0">
                <a:latin typeface="Arial"/>
                <a:cs typeface="Arial"/>
              </a:rPr>
              <a:t> </a:t>
            </a:r>
            <a:r>
              <a:rPr sz="1200" spc="-5" dirty="0">
                <a:latin typeface="Arial"/>
                <a:cs typeface="Arial"/>
              </a:rPr>
              <a:t>Defensiva).</a:t>
            </a:r>
            <a:endParaRPr sz="1200">
              <a:latin typeface="Arial"/>
              <a:cs typeface="Arial"/>
            </a:endParaRPr>
          </a:p>
        </p:txBody>
      </p:sp>
      <p:sp>
        <p:nvSpPr>
          <p:cNvPr id="47" name="object 47"/>
          <p:cNvSpPr txBox="1"/>
          <p:nvPr/>
        </p:nvSpPr>
        <p:spPr>
          <a:xfrm>
            <a:off x="1086611" y="3181054"/>
            <a:ext cx="1059180" cy="170815"/>
          </a:xfrm>
          <a:prstGeom prst="rect">
            <a:avLst/>
          </a:prstGeom>
        </p:spPr>
        <p:txBody>
          <a:bodyPr vert="horz" wrap="square" lIns="0" tIns="0" rIns="0" bIns="0" rtlCol="0">
            <a:spAutoFit/>
          </a:bodyPr>
          <a:lstStyle/>
          <a:p>
            <a:pPr>
              <a:lnSpc>
                <a:spcPts val="1325"/>
              </a:lnSpc>
            </a:pPr>
            <a:r>
              <a:rPr sz="1200" b="1" spc="-5" dirty="0">
                <a:latin typeface="Arial"/>
                <a:cs typeface="Arial"/>
              </a:rPr>
              <a:t>DESC</a:t>
            </a:r>
            <a:r>
              <a:rPr sz="1200" b="1" spc="-10" dirty="0">
                <a:latin typeface="Arial"/>
                <a:cs typeface="Arial"/>
              </a:rPr>
              <a:t>R</a:t>
            </a:r>
            <a:r>
              <a:rPr sz="1200" b="1" dirty="0">
                <a:latin typeface="Arial"/>
                <a:cs typeface="Arial"/>
              </a:rPr>
              <a:t>IPCION</a:t>
            </a:r>
            <a:endParaRPr sz="1200">
              <a:latin typeface="Arial"/>
              <a:cs typeface="Arial"/>
            </a:endParaRPr>
          </a:p>
        </p:txBody>
      </p:sp>
      <p:sp>
        <p:nvSpPr>
          <p:cNvPr id="48" name="object 48"/>
          <p:cNvSpPr txBox="1"/>
          <p:nvPr/>
        </p:nvSpPr>
        <p:spPr>
          <a:xfrm>
            <a:off x="2331466" y="3089614"/>
            <a:ext cx="5474335" cy="353695"/>
          </a:xfrm>
          <a:prstGeom prst="rect">
            <a:avLst/>
          </a:prstGeom>
        </p:spPr>
        <p:txBody>
          <a:bodyPr vert="horz" wrap="square" lIns="0" tIns="0" rIns="0" bIns="0" rtlCol="0">
            <a:spAutoFit/>
          </a:bodyPr>
          <a:lstStyle/>
          <a:p>
            <a:pPr>
              <a:lnSpc>
                <a:spcPts val="1325"/>
              </a:lnSpc>
            </a:pPr>
            <a:r>
              <a:rPr sz="1200" spc="-5" dirty="0">
                <a:latin typeface="Arial"/>
                <a:cs typeface="Arial"/>
              </a:rPr>
              <a:t>Se</a:t>
            </a:r>
            <a:r>
              <a:rPr sz="1200" spc="114" dirty="0">
                <a:latin typeface="Arial"/>
                <a:cs typeface="Arial"/>
              </a:rPr>
              <a:t> </a:t>
            </a:r>
            <a:r>
              <a:rPr sz="1200" spc="-5" dirty="0">
                <a:latin typeface="Arial"/>
                <a:cs typeface="Arial"/>
              </a:rPr>
              <a:t>transcribe</a:t>
            </a:r>
            <a:r>
              <a:rPr sz="1200" spc="105" dirty="0">
                <a:latin typeface="Arial"/>
                <a:cs typeface="Arial"/>
              </a:rPr>
              <a:t> </a:t>
            </a:r>
            <a:r>
              <a:rPr sz="1200" spc="-5" dirty="0">
                <a:latin typeface="Arial"/>
                <a:cs typeface="Arial"/>
              </a:rPr>
              <a:t>fielmente</a:t>
            </a:r>
            <a:r>
              <a:rPr sz="1200" spc="125" dirty="0">
                <a:latin typeface="Arial"/>
                <a:cs typeface="Arial"/>
              </a:rPr>
              <a:t> </a:t>
            </a:r>
            <a:r>
              <a:rPr sz="1200" spc="-5" dirty="0">
                <a:latin typeface="Arial"/>
                <a:cs typeface="Arial"/>
              </a:rPr>
              <a:t>la</a:t>
            </a:r>
            <a:r>
              <a:rPr sz="1200" spc="114" dirty="0">
                <a:latin typeface="Arial"/>
                <a:cs typeface="Arial"/>
              </a:rPr>
              <a:t> </a:t>
            </a:r>
            <a:r>
              <a:rPr sz="1200" spc="-5" dirty="0">
                <a:latin typeface="Arial"/>
                <a:cs typeface="Arial"/>
              </a:rPr>
              <a:t>MEDIDA</a:t>
            </a:r>
            <a:r>
              <a:rPr sz="1200" spc="60" dirty="0">
                <a:latin typeface="Arial"/>
                <a:cs typeface="Arial"/>
              </a:rPr>
              <a:t> </a:t>
            </a:r>
            <a:r>
              <a:rPr sz="1200" spc="-5" dirty="0">
                <a:latin typeface="Arial"/>
                <a:cs typeface="Arial"/>
              </a:rPr>
              <a:t>registrada</a:t>
            </a:r>
            <a:r>
              <a:rPr sz="1200" spc="114" dirty="0">
                <a:latin typeface="Arial"/>
                <a:cs typeface="Arial"/>
              </a:rPr>
              <a:t> </a:t>
            </a:r>
            <a:r>
              <a:rPr sz="1200" spc="-5" dirty="0">
                <a:latin typeface="Arial"/>
                <a:cs typeface="Arial"/>
              </a:rPr>
              <a:t>en</a:t>
            </a:r>
            <a:r>
              <a:rPr sz="1200" spc="105" dirty="0">
                <a:latin typeface="Arial"/>
                <a:cs typeface="Arial"/>
              </a:rPr>
              <a:t> </a:t>
            </a:r>
            <a:r>
              <a:rPr sz="1200" spc="-5" dirty="0">
                <a:latin typeface="Arial"/>
                <a:cs typeface="Arial"/>
              </a:rPr>
              <a:t>el</a:t>
            </a:r>
            <a:r>
              <a:rPr sz="1200" spc="105" dirty="0">
                <a:latin typeface="Arial"/>
                <a:cs typeface="Arial"/>
              </a:rPr>
              <a:t> </a:t>
            </a:r>
            <a:r>
              <a:rPr sz="1200" spc="-5" dirty="0">
                <a:latin typeface="Arial"/>
                <a:cs typeface="Arial"/>
              </a:rPr>
              <a:t>cuadro</a:t>
            </a:r>
            <a:r>
              <a:rPr sz="1200" spc="105" dirty="0">
                <a:latin typeface="Arial"/>
                <a:cs typeface="Arial"/>
              </a:rPr>
              <a:t> </a:t>
            </a:r>
            <a:r>
              <a:rPr sz="1200" spc="-5" dirty="0">
                <a:latin typeface="Arial"/>
                <a:cs typeface="Arial"/>
              </a:rPr>
              <a:t>31</a:t>
            </a:r>
            <a:r>
              <a:rPr sz="1200" spc="114" dirty="0">
                <a:latin typeface="Arial"/>
                <a:cs typeface="Arial"/>
              </a:rPr>
              <a:t> </a:t>
            </a:r>
            <a:r>
              <a:rPr sz="1200" spc="-10" dirty="0">
                <a:latin typeface="Arial"/>
                <a:cs typeface="Arial"/>
              </a:rPr>
              <a:t>que</a:t>
            </a:r>
            <a:r>
              <a:rPr sz="1200" spc="105" dirty="0">
                <a:latin typeface="Arial"/>
                <a:cs typeface="Arial"/>
              </a:rPr>
              <a:t> </a:t>
            </a:r>
            <a:r>
              <a:rPr sz="1200" spc="-5" dirty="0">
                <a:latin typeface="Arial"/>
                <a:cs typeface="Arial"/>
              </a:rPr>
              <a:t>se</a:t>
            </a:r>
            <a:r>
              <a:rPr sz="1200" spc="114" dirty="0">
                <a:latin typeface="Arial"/>
                <a:cs typeface="Arial"/>
              </a:rPr>
              <a:t> </a:t>
            </a:r>
            <a:r>
              <a:rPr sz="1200" spc="-5" dirty="0">
                <a:latin typeface="Arial"/>
                <a:cs typeface="Arial"/>
              </a:rPr>
              <a:t>relaciona</a:t>
            </a:r>
            <a:endParaRPr sz="1200">
              <a:latin typeface="Arial"/>
              <a:cs typeface="Arial"/>
            </a:endParaRPr>
          </a:p>
          <a:p>
            <a:pPr>
              <a:lnSpc>
                <a:spcPct val="100000"/>
              </a:lnSpc>
            </a:pPr>
            <a:r>
              <a:rPr sz="1200" spc="-5" dirty="0">
                <a:latin typeface="Arial"/>
                <a:cs typeface="Arial"/>
              </a:rPr>
              <a:t>con las proyecciones de producción, ingresos o</a:t>
            </a:r>
            <a:r>
              <a:rPr sz="1200" spc="-60" dirty="0">
                <a:latin typeface="Arial"/>
                <a:cs typeface="Arial"/>
              </a:rPr>
              <a:t> </a:t>
            </a:r>
            <a:r>
              <a:rPr sz="1200" spc="-5" dirty="0">
                <a:latin typeface="Arial"/>
                <a:cs typeface="Arial"/>
              </a:rPr>
              <a:t>gastos.</a:t>
            </a:r>
            <a:endParaRPr sz="1200">
              <a:latin typeface="Arial"/>
              <a:cs typeface="Arial"/>
            </a:endParaRPr>
          </a:p>
        </p:txBody>
      </p:sp>
      <p:sp>
        <p:nvSpPr>
          <p:cNvPr id="49" name="object 49"/>
          <p:cNvSpPr txBox="1"/>
          <p:nvPr/>
        </p:nvSpPr>
        <p:spPr>
          <a:xfrm>
            <a:off x="1086611" y="3623014"/>
            <a:ext cx="421005" cy="170815"/>
          </a:xfrm>
          <a:prstGeom prst="rect">
            <a:avLst/>
          </a:prstGeom>
        </p:spPr>
        <p:txBody>
          <a:bodyPr vert="horz" wrap="square" lIns="0" tIns="0" rIns="0" bIns="0" rtlCol="0">
            <a:spAutoFit/>
          </a:bodyPr>
          <a:lstStyle/>
          <a:p>
            <a:pPr>
              <a:lnSpc>
                <a:spcPts val="1325"/>
              </a:lnSpc>
            </a:pPr>
            <a:r>
              <a:rPr sz="1200" b="1" spc="-5" dirty="0">
                <a:latin typeface="Arial"/>
                <a:cs typeface="Arial"/>
              </a:rPr>
              <a:t>M</a:t>
            </a:r>
            <a:r>
              <a:rPr sz="1200" b="1" dirty="0">
                <a:latin typeface="Arial"/>
                <a:cs typeface="Arial"/>
              </a:rPr>
              <a:t>E</a:t>
            </a:r>
            <a:r>
              <a:rPr sz="1200" b="1" spc="-90" dirty="0">
                <a:latin typeface="Arial"/>
                <a:cs typeface="Arial"/>
              </a:rPr>
              <a:t>T</a:t>
            </a:r>
            <a:r>
              <a:rPr sz="1200" b="1" spc="-5" dirty="0">
                <a:latin typeface="Arial"/>
                <a:cs typeface="Arial"/>
              </a:rPr>
              <a:t>A</a:t>
            </a:r>
            <a:endParaRPr sz="1200">
              <a:latin typeface="Arial"/>
              <a:cs typeface="Arial"/>
            </a:endParaRPr>
          </a:p>
        </p:txBody>
      </p:sp>
      <p:sp>
        <p:nvSpPr>
          <p:cNvPr id="50" name="object 50"/>
          <p:cNvSpPr txBox="1"/>
          <p:nvPr/>
        </p:nvSpPr>
        <p:spPr>
          <a:xfrm>
            <a:off x="2331466" y="3531574"/>
            <a:ext cx="5474970" cy="353695"/>
          </a:xfrm>
          <a:prstGeom prst="rect">
            <a:avLst/>
          </a:prstGeom>
        </p:spPr>
        <p:txBody>
          <a:bodyPr vert="horz" wrap="square" lIns="0" tIns="0" rIns="0" bIns="0" rtlCol="0">
            <a:spAutoFit/>
          </a:bodyPr>
          <a:lstStyle/>
          <a:p>
            <a:pPr>
              <a:lnSpc>
                <a:spcPts val="1325"/>
              </a:lnSpc>
            </a:pPr>
            <a:r>
              <a:rPr sz="1200" spc="-5" dirty="0">
                <a:latin typeface="Arial"/>
                <a:cs typeface="Arial"/>
              </a:rPr>
              <a:t>Se</a:t>
            </a:r>
            <a:r>
              <a:rPr sz="1200" spc="40" dirty="0">
                <a:latin typeface="Arial"/>
                <a:cs typeface="Arial"/>
              </a:rPr>
              <a:t> </a:t>
            </a:r>
            <a:r>
              <a:rPr sz="1200" spc="-5" dirty="0">
                <a:latin typeface="Arial"/>
                <a:cs typeface="Arial"/>
              </a:rPr>
              <a:t>transcribe</a:t>
            </a:r>
            <a:r>
              <a:rPr sz="1200" spc="30" dirty="0">
                <a:latin typeface="Arial"/>
                <a:cs typeface="Arial"/>
              </a:rPr>
              <a:t> </a:t>
            </a:r>
            <a:r>
              <a:rPr sz="1200" spc="-5" dirty="0">
                <a:latin typeface="Arial"/>
                <a:cs typeface="Arial"/>
              </a:rPr>
              <a:t>fielmente</a:t>
            </a:r>
            <a:r>
              <a:rPr sz="1200" spc="55" dirty="0">
                <a:latin typeface="Arial"/>
                <a:cs typeface="Arial"/>
              </a:rPr>
              <a:t> </a:t>
            </a:r>
            <a:r>
              <a:rPr sz="1200" spc="-10" dirty="0">
                <a:latin typeface="Arial"/>
                <a:cs typeface="Arial"/>
              </a:rPr>
              <a:t>la</a:t>
            </a:r>
            <a:r>
              <a:rPr sz="1200" spc="40" dirty="0">
                <a:latin typeface="Arial"/>
                <a:cs typeface="Arial"/>
              </a:rPr>
              <a:t> </a:t>
            </a:r>
            <a:r>
              <a:rPr sz="1200" spc="-25" dirty="0">
                <a:latin typeface="Arial"/>
                <a:cs typeface="Arial"/>
              </a:rPr>
              <a:t>META</a:t>
            </a:r>
            <a:r>
              <a:rPr sz="1200" spc="-20" dirty="0">
                <a:latin typeface="Arial"/>
                <a:cs typeface="Arial"/>
              </a:rPr>
              <a:t> </a:t>
            </a:r>
            <a:r>
              <a:rPr sz="1200" spc="-5" dirty="0">
                <a:latin typeface="Arial"/>
                <a:cs typeface="Arial"/>
              </a:rPr>
              <a:t>registrada</a:t>
            </a:r>
            <a:r>
              <a:rPr sz="1200" spc="35" dirty="0">
                <a:latin typeface="Arial"/>
                <a:cs typeface="Arial"/>
              </a:rPr>
              <a:t> </a:t>
            </a:r>
            <a:r>
              <a:rPr sz="1200" spc="-10" dirty="0">
                <a:latin typeface="Arial"/>
                <a:cs typeface="Arial"/>
              </a:rPr>
              <a:t>en</a:t>
            </a:r>
            <a:r>
              <a:rPr sz="1200" spc="40" dirty="0">
                <a:latin typeface="Arial"/>
                <a:cs typeface="Arial"/>
              </a:rPr>
              <a:t> </a:t>
            </a:r>
            <a:r>
              <a:rPr sz="1200" spc="-5" dirty="0">
                <a:latin typeface="Arial"/>
                <a:cs typeface="Arial"/>
              </a:rPr>
              <a:t>el</a:t>
            </a:r>
            <a:r>
              <a:rPr sz="1200" spc="35" dirty="0">
                <a:latin typeface="Arial"/>
                <a:cs typeface="Arial"/>
              </a:rPr>
              <a:t> </a:t>
            </a:r>
            <a:r>
              <a:rPr sz="1200" spc="-5" dirty="0">
                <a:latin typeface="Arial"/>
                <a:cs typeface="Arial"/>
              </a:rPr>
              <a:t>cuadro</a:t>
            </a:r>
            <a:r>
              <a:rPr sz="1200" spc="30" dirty="0">
                <a:latin typeface="Arial"/>
                <a:cs typeface="Arial"/>
              </a:rPr>
              <a:t> </a:t>
            </a:r>
            <a:r>
              <a:rPr sz="1200" spc="-10" dirty="0">
                <a:latin typeface="Arial"/>
                <a:cs typeface="Arial"/>
              </a:rPr>
              <a:t>31</a:t>
            </a:r>
            <a:r>
              <a:rPr sz="1200" spc="40" dirty="0">
                <a:latin typeface="Arial"/>
                <a:cs typeface="Arial"/>
              </a:rPr>
              <a:t> </a:t>
            </a:r>
            <a:r>
              <a:rPr sz="1200" spc="-10" dirty="0">
                <a:latin typeface="Arial"/>
                <a:cs typeface="Arial"/>
              </a:rPr>
              <a:t>que</a:t>
            </a:r>
            <a:r>
              <a:rPr sz="1200" spc="40" dirty="0">
                <a:latin typeface="Arial"/>
                <a:cs typeface="Arial"/>
              </a:rPr>
              <a:t> </a:t>
            </a:r>
            <a:r>
              <a:rPr sz="1200" spc="-5" dirty="0">
                <a:latin typeface="Arial"/>
                <a:cs typeface="Arial"/>
              </a:rPr>
              <a:t>se</a:t>
            </a:r>
            <a:r>
              <a:rPr sz="1200" spc="35" dirty="0">
                <a:latin typeface="Arial"/>
                <a:cs typeface="Arial"/>
              </a:rPr>
              <a:t> </a:t>
            </a:r>
            <a:r>
              <a:rPr sz="1200" spc="-5" dirty="0">
                <a:latin typeface="Arial"/>
                <a:cs typeface="Arial"/>
              </a:rPr>
              <a:t>relaciona</a:t>
            </a:r>
            <a:r>
              <a:rPr sz="1200" spc="45" dirty="0">
                <a:latin typeface="Arial"/>
                <a:cs typeface="Arial"/>
              </a:rPr>
              <a:t> </a:t>
            </a:r>
            <a:r>
              <a:rPr sz="1200" spc="-5" dirty="0">
                <a:latin typeface="Arial"/>
                <a:cs typeface="Arial"/>
              </a:rPr>
              <a:t>con</a:t>
            </a:r>
            <a:endParaRPr sz="1200">
              <a:latin typeface="Arial"/>
              <a:cs typeface="Arial"/>
            </a:endParaRPr>
          </a:p>
          <a:p>
            <a:pPr>
              <a:lnSpc>
                <a:spcPct val="100000"/>
              </a:lnSpc>
            </a:pPr>
            <a:r>
              <a:rPr sz="1200" dirty="0">
                <a:latin typeface="Arial"/>
                <a:cs typeface="Arial"/>
              </a:rPr>
              <a:t>medida</a:t>
            </a:r>
            <a:r>
              <a:rPr sz="1200" spc="-40" dirty="0">
                <a:latin typeface="Arial"/>
                <a:cs typeface="Arial"/>
              </a:rPr>
              <a:t> </a:t>
            </a:r>
            <a:r>
              <a:rPr sz="1200" spc="-5" dirty="0">
                <a:latin typeface="Arial"/>
                <a:cs typeface="Arial"/>
              </a:rPr>
              <a:t>propuesta.</a:t>
            </a:r>
            <a:endParaRPr sz="1200">
              <a:latin typeface="Arial"/>
              <a:cs typeface="Arial"/>
            </a:endParaRPr>
          </a:p>
        </p:txBody>
      </p:sp>
      <p:sp>
        <p:nvSpPr>
          <p:cNvPr id="51" name="object 51"/>
          <p:cNvSpPr txBox="1"/>
          <p:nvPr/>
        </p:nvSpPr>
        <p:spPr>
          <a:xfrm>
            <a:off x="1086611" y="4060961"/>
            <a:ext cx="858519" cy="170815"/>
          </a:xfrm>
          <a:prstGeom prst="rect">
            <a:avLst/>
          </a:prstGeom>
        </p:spPr>
        <p:txBody>
          <a:bodyPr vert="horz" wrap="square" lIns="0" tIns="0" rIns="0" bIns="0" rtlCol="0">
            <a:spAutoFit/>
          </a:bodyPr>
          <a:lstStyle/>
          <a:p>
            <a:pPr>
              <a:lnSpc>
                <a:spcPts val="1325"/>
              </a:lnSpc>
            </a:pPr>
            <a:r>
              <a:rPr sz="1200" b="1" spc="-5" dirty="0">
                <a:latin typeface="Arial"/>
                <a:cs typeface="Arial"/>
              </a:rPr>
              <a:t>INDIC</a:t>
            </a:r>
            <a:r>
              <a:rPr sz="1200" b="1" spc="-50" dirty="0">
                <a:latin typeface="Arial"/>
                <a:cs typeface="Arial"/>
              </a:rPr>
              <a:t>A</a:t>
            </a:r>
            <a:r>
              <a:rPr sz="1200" b="1" spc="-5" dirty="0">
                <a:latin typeface="Arial"/>
                <a:cs typeface="Arial"/>
              </a:rPr>
              <a:t>DOR</a:t>
            </a:r>
            <a:endParaRPr sz="1200">
              <a:latin typeface="Arial"/>
              <a:cs typeface="Arial"/>
            </a:endParaRPr>
          </a:p>
        </p:txBody>
      </p:sp>
      <p:sp>
        <p:nvSpPr>
          <p:cNvPr id="52" name="object 52"/>
          <p:cNvSpPr txBox="1"/>
          <p:nvPr/>
        </p:nvSpPr>
        <p:spPr>
          <a:xfrm>
            <a:off x="2331466" y="3969521"/>
            <a:ext cx="5473700" cy="353695"/>
          </a:xfrm>
          <a:prstGeom prst="rect">
            <a:avLst/>
          </a:prstGeom>
        </p:spPr>
        <p:txBody>
          <a:bodyPr vert="horz" wrap="square" lIns="0" tIns="0" rIns="0" bIns="0" rtlCol="0">
            <a:spAutoFit/>
          </a:bodyPr>
          <a:lstStyle/>
          <a:p>
            <a:pPr>
              <a:lnSpc>
                <a:spcPts val="1325"/>
              </a:lnSpc>
            </a:pPr>
            <a:r>
              <a:rPr sz="1200" spc="-5" dirty="0">
                <a:latin typeface="Arial"/>
                <a:cs typeface="Arial"/>
              </a:rPr>
              <a:t>Se transcribe fielmente el detalle del INDICADOR registrado </a:t>
            </a:r>
            <a:r>
              <a:rPr sz="1200" spc="-10" dirty="0">
                <a:latin typeface="Arial"/>
                <a:cs typeface="Arial"/>
              </a:rPr>
              <a:t>en </a:t>
            </a:r>
            <a:r>
              <a:rPr sz="1200" spc="-5" dirty="0">
                <a:latin typeface="Arial"/>
                <a:cs typeface="Arial"/>
              </a:rPr>
              <a:t>el </a:t>
            </a:r>
            <a:r>
              <a:rPr sz="1200" spc="-10" dirty="0">
                <a:latin typeface="Arial"/>
                <a:cs typeface="Arial"/>
              </a:rPr>
              <a:t>cuadro 31</a:t>
            </a:r>
            <a:r>
              <a:rPr sz="1200" spc="305" dirty="0">
                <a:latin typeface="Arial"/>
                <a:cs typeface="Arial"/>
              </a:rPr>
              <a:t> </a:t>
            </a:r>
            <a:r>
              <a:rPr sz="1200" spc="-15" dirty="0">
                <a:latin typeface="Arial"/>
                <a:cs typeface="Arial"/>
              </a:rPr>
              <a:t>que</a:t>
            </a:r>
            <a:endParaRPr sz="1200">
              <a:latin typeface="Arial"/>
              <a:cs typeface="Arial"/>
            </a:endParaRPr>
          </a:p>
          <a:p>
            <a:pPr>
              <a:lnSpc>
                <a:spcPct val="100000"/>
              </a:lnSpc>
            </a:pPr>
            <a:r>
              <a:rPr sz="1200" spc="-5" dirty="0">
                <a:latin typeface="Arial"/>
                <a:cs typeface="Arial"/>
              </a:rPr>
              <a:t>se </a:t>
            </a:r>
            <a:r>
              <a:rPr sz="1200" dirty="0">
                <a:latin typeface="Arial"/>
                <a:cs typeface="Arial"/>
              </a:rPr>
              <a:t>relaciona </a:t>
            </a:r>
            <a:r>
              <a:rPr sz="1200" spc="-5" dirty="0">
                <a:latin typeface="Arial"/>
                <a:cs typeface="Arial"/>
              </a:rPr>
              <a:t>con la </a:t>
            </a:r>
            <a:r>
              <a:rPr sz="1200" dirty="0">
                <a:latin typeface="Arial"/>
                <a:cs typeface="Arial"/>
              </a:rPr>
              <a:t>medida</a:t>
            </a:r>
            <a:r>
              <a:rPr sz="1200" spc="-45" dirty="0">
                <a:latin typeface="Arial"/>
                <a:cs typeface="Arial"/>
              </a:rPr>
              <a:t> </a:t>
            </a:r>
            <a:r>
              <a:rPr sz="1200" spc="-5" dirty="0">
                <a:latin typeface="Arial"/>
                <a:cs typeface="Arial"/>
              </a:rPr>
              <a:t>propuesta.</a:t>
            </a:r>
            <a:endParaRPr sz="1200">
              <a:latin typeface="Arial"/>
              <a:cs typeface="Arial"/>
            </a:endParaRPr>
          </a:p>
        </p:txBody>
      </p:sp>
      <p:sp>
        <p:nvSpPr>
          <p:cNvPr id="53" name="object 53"/>
          <p:cNvSpPr txBox="1"/>
          <p:nvPr/>
        </p:nvSpPr>
        <p:spPr>
          <a:xfrm>
            <a:off x="1086611" y="4577016"/>
            <a:ext cx="938530" cy="170815"/>
          </a:xfrm>
          <a:prstGeom prst="rect">
            <a:avLst/>
          </a:prstGeom>
        </p:spPr>
        <p:txBody>
          <a:bodyPr vert="horz" wrap="square" lIns="0" tIns="0" rIns="0" bIns="0" rtlCol="0">
            <a:spAutoFit/>
          </a:bodyPr>
          <a:lstStyle/>
          <a:p>
            <a:pPr>
              <a:lnSpc>
                <a:spcPts val="1330"/>
              </a:lnSpc>
            </a:pPr>
            <a:r>
              <a:rPr sz="1200" b="1" dirty="0">
                <a:latin typeface="Arial"/>
                <a:cs typeface="Arial"/>
              </a:rPr>
              <a:t>SUP</a:t>
            </a:r>
            <a:r>
              <a:rPr sz="1200" b="1" spc="-5" dirty="0">
                <a:latin typeface="Arial"/>
                <a:cs typeface="Arial"/>
              </a:rPr>
              <a:t>U</a:t>
            </a:r>
            <a:r>
              <a:rPr sz="1200" b="1" dirty="0">
                <a:latin typeface="Arial"/>
                <a:cs typeface="Arial"/>
              </a:rPr>
              <a:t>ES</a:t>
            </a:r>
            <a:r>
              <a:rPr sz="1200" b="1" spc="-30" dirty="0">
                <a:latin typeface="Arial"/>
                <a:cs typeface="Arial"/>
              </a:rPr>
              <a:t>T</a:t>
            </a:r>
            <a:r>
              <a:rPr sz="1200" b="1" dirty="0">
                <a:latin typeface="Arial"/>
                <a:cs typeface="Arial"/>
              </a:rPr>
              <a:t>OS</a:t>
            </a:r>
            <a:endParaRPr sz="1200">
              <a:latin typeface="Arial"/>
              <a:cs typeface="Arial"/>
            </a:endParaRPr>
          </a:p>
        </p:txBody>
      </p:sp>
      <p:sp>
        <p:nvSpPr>
          <p:cNvPr id="54" name="object 54"/>
          <p:cNvSpPr txBox="1"/>
          <p:nvPr/>
        </p:nvSpPr>
        <p:spPr>
          <a:xfrm>
            <a:off x="2331466" y="4394412"/>
            <a:ext cx="5475605" cy="536575"/>
          </a:xfrm>
          <a:prstGeom prst="rect">
            <a:avLst/>
          </a:prstGeom>
        </p:spPr>
        <p:txBody>
          <a:bodyPr vert="horz" wrap="square" lIns="0" tIns="0" rIns="0" bIns="0" rtlCol="0">
            <a:spAutoFit/>
          </a:bodyPr>
          <a:lstStyle/>
          <a:p>
            <a:pPr>
              <a:lnSpc>
                <a:spcPts val="1325"/>
              </a:lnSpc>
            </a:pPr>
            <a:r>
              <a:rPr sz="1200" spc="-5" dirty="0">
                <a:latin typeface="Arial"/>
                <a:cs typeface="Arial"/>
              </a:rPr>
              <a:t>Se</a:t>
            </a:r>
            <a:r>
              <a:rPr sz="1200" spc="75" dirty="0">
                <a:latin typeface="Arial"/>
                <a:cs typeface="Arial"/>
              </a:rPr>
              <a:t> </a:t>
            </a:r>
            <a:r>
              <a:rPr sz="1200" spc="-10" dirty="0">
                <a:latin typeface="Arial"/>
                <a:cs typeface="Arial"/>
              </a:rPr>
              <a:t>relacionan</a:t>
            </a:r>
            <a:r>
              <a:rPr sz="1200" spc="75" dirty="0">
                <a:latin typeface="Arial"/>
                <a:cs typeface="Arial"/>
              </a:rPr>
              <a:t> </a:t>
            </a:r>
            <a:r>
              <a:rPr sz="1200" spc="-10" dirty="0">
                <a:latin typeface="Arial"/>
                <a:cs typeface="Arial"/>
              </a:rPr>
              <a:t>cada</a:t>
            </a:r>
            <a:r>
              <a:rPr sz="1200" spc="65" dirty="0">
                <a:latin typeface="Arial"/>
                <a:cs typeface="Arial"/>
              </a:rPr>
              <a:t> </a:t>
            </a:r>
            <a:r>
              <a:rPr sz="1200" spc="-10" dirty="0">
                <a:latin typeface="Arial"/>
                <a:cs typeface="Arial"/>
              </a:rPr>
              <a:t>una</a:t>
            </a:r>
            <a:r>
              <a:rPr sz="1200" spc="80" dirty="0">
                <a:latin typeface="Arial"/>
                <a:cs typeface="Arial"/>
              </a:rPr>
              <a:t> </a:t>
            </a:r>
            <a:r>
              <a:rPr sz="1200" spc="-10" dirty="0">
                <a:latin typeface="Arial"/>
                <a:cs typeface="Arial"/>
              </a:rPr>
              <a:t>de</a:t>
            </a:r>
            <a:r>
              <a:rPr sz="1200" spc="75" dirty="0">
                <a:latin typeface="Arial"/>
                <a:cs typeface="Arial"/>
              </a:rPr>
              <a:t> </a:t>
            </a:r>
            <a:r>
              <a:rPr sz="1200" spc="-5" dirty="0">
                <a:latin typeface="Arial"/>
                <a:cs typeface="Arial"/>
              </a:rPr>
              <a:t>las</a:t>
            </a:r>
            <a:r>
              <a:rPr sz="1200" spc="75" dirty="0">
                <a:latin typeface="Arial"/>
                <a:cs typeface="Arial"/>
              </a:rPr>
              <a:t> </a:t>
            </a:r>
            <a:r>
              <a:rPr sz="1200" spc="-10" dirty="0">
                <a:latin typeface="Arial"/>
                <a:cs typeface="Arial"/>
              </a:rPr>
              <a:t>condiciones</a:t>
            </a:r>
            <a:r>
              <a:rPr sz="1200" spc="75" dirty="0">
                <a:latin typeface="Arial"/>
                <a:cs typeface="Arial"/>
              </a:rPr>
              <a:t> </a:t>
            </a:r>
            <a:r>
              <a:rPr sz="1200" spc="-10" dirty="0">
                <a:latin typeface="Arial"/>
                <a:cs typeface="Arial"/>
              </a:rPr>
              <a:t>de</a:t>
            </a:r>
            <a:r>
              <a:rPr sz="1200" spc="80" dirty="0">
                <a:latin typeface="Arial"/>
                <a:cs typeface="Arial"/>
              </a:rPr>
              <a:t> </a:t>
            </a:r>
            <a:r>
              <a:rPr sz="1200" spc="-10" dirty="0">
                <a:latin typeface="Arial"/>
                <a:cs typeface="Arial"/>
              </a:rPr>
              <a:t>entorno</a:t>
            </a:r>
            <a:r>
              <a:rPr sz="1200" spc="75" dirty="0">
                <a:latin typeface="Arial"/>
                <a:cs typeface="Arial"/>
              </a:rPr>
              <a:t> </a:t>
            </a:r>
            <a:r>
              <a:rPr sz="1200" dirty="0">
                <a:latin typeface="Arial"/>
                <a:cs typeface="Arial"/>
              </a:rPr>
              <a:t>y</a:t>
            </a:r>
            <a:r>
              <a:rPr sz="1200" spc="60" dirty="0">
                <a:latin typeface="Arial"/>
                <a:cs typeface="Arial"/>
              </a:rPr>
              <a:t> </a:t>
            </a:r>
            <a:r>
              <a:rPr sz="1200" spc="-5" dirty="0">
                <a:latin typeface="Arial"/>
                <a:cs typeface="Arial"/>
              </a:rPr>
              <a:t>actuaciones</a:t>
            </a:r>
            <a:r>
              <a:rPr sz="1200" spc="80" dirty="0">
                <a:latin typeface="Arial"/>
                <a:cs typeface="Arial"/>
              </a:rPr>
              <a:t> </a:t>
            </a:r>
            <a:r>
              <a:rPr sz="1200" spc="-5" dirty="0">
                <a:latin typeface="Arial"/>
                <a:cs typeface="Arial"/>
              </a:rPr>
              <a:t>propias</a:t>
            </a:r>
            <a:r>
              <a:rPr sz="1200" spc="65" dirty="0">
                <a:latin typeface="Arial"/>
                <a:cs typeface="Arial"/>
              </a:rPr>
              <a:t> </a:t>
            </a:r>
            <a:r>
              <a:rPr sz="1200" spc="-5" dirty="0">
                <a:latin typeface="Arial"/>
                <a:cs typeface="Arial"/>
              </a:rPr>
              <a:t>de</a:t>
            </a:r>
            <a:endParaRPr sz="1200">
              <a:latin typeface="Arial"/>
              <a:cs typeface="Arial"/>
            </a:endParaRPr>
          </a:p>
          <a:p>
            <a:pPr>
              <a:lnSpc>
                <a:spcPct val="100000"/>
              </a:lnSpc>
            </a:pPr>
            <a:r>
              <a:rPr sz="1200" spc="-5" dirty="0">
                <a:latin typeface="Arial"/>
                <a:cs typeface="Arial"/>
              </a:rPr>
              <a:t>la</a:t>
            </a:r>
            <a:r>
              <a:rPr sz="1200" spc="50" dirty="0">
                <a:latin typeface="Arial"/>
                <a:cs typeface="Arial"/>
              </a:rPr>
              <a:t> </a:t>
            </a:r>
            <a:r>
              <a:rPr sz="1200" spc="-5" dirty="0">
                <a:latin typeface="Arial"/>
                <a:cs typeface="Arial"/>
              </a:rPr>
              <a:t>ESE,</a:t>
            </a:r>
            <a:r>
              <a:rPr sz="1200" spc="55" dirty="0">
                <a:latin typeface="Arial"/>
                <a:cs typeface="Arial"/>
              </a:rPr>
              <a:t> </a:t>
            </a:r>
            <a:r>
              <a:rPr sz="1200" dirty="0">
                <a:latin typeface="Arial"/>
                <a:cs typeface="Arial"/>
              </a:rPr>
              <a:t>a</a:t>
            </a:r>
            <a:r>
              <a:rPr sz="1200" spc="55" dirty="0">
                <a:latin typeface="Arial"/>
                <a:cs typeface="Arial"/>
              </a:rPr>
              <a:t> </a:t>
            </a:r>
            <a:r>
              <a:rPr sz="1200" spc="-5" dirty="0">
                <a:latin typeface="Arial"/>
                <a:cs typeface="Arial"/>
              </a:rPr>
              <a:t>través</a:t>
            </a:r>
            <a:r>
              <a:rPr sz="1200" spc="55" dirty="0">
                <a:latin typeface="Arial"/>
                <a:cs typeface="Arial"/>
              </a:rPr>
              <a:t> </a:t>
            </a:r>
            <a:r>
              <a:rPr sz="1200" spc="-5" dirty="0">
                <a:latin typeface="Arial"/>
                <a:cs typeface="Arial"/>
              </a:rPr>
              <a:t>de</a:t>
            </a:r>
            <a:r>
              <a:rPr sz="1200" spc="50" dirty="0">
                <a:latin typeface="Arial"/>
                <a:cs typeface="Arial"/>
              </a:rPr>
              <a:t> </a:t>
            </a:r>
            <a:r>
              <a:rPr sz="1200" spc="-10" dirty="0">
                <a:latin typeface="Arial"/>
                <a:cs typeface="Arial"/>
              </a:rPr>
              <a:t>las</a:t>
            </a:r>
            <a:r>
              <a:rPr sz="1200" spc="50" dirty="0">
                <a:latin typeface="Arial"/>
                <a:cs typeface="Arial"/>
              </a:rPr>
              <a:t> </a:t>
            </a:r>
            <a:r>
              <a:rPr sz="1200" spc="-5" dirty="0">
                <a:latin typeface="Arial"/>
                <a:cs typeface="Arial"/>
              </a:rPr>
              <a:t>cuales</a:t>
            </a:r>
            <a:r>
              <a:rPr sz="1200" spc="55" dirty="0">
                <a:latin typeface="Arial"/>
                <a:cs typeface="Arial"/>
              </a:rPr>
              <a:t> </a:t>
            </a:r>
            <a:r>
              <a:rPr sz="1200" spc="-10" dirty="0">
                <a:latin typeface="Arial"/>
                <a:cs typeface="Arial"/>
              </a:rPr>
              <a:t>se</a:t>
            </a:r>
            <a:r>
              <a:rPr sz="1200" spc="55" dirty="0">
                <a:latin typeface="Arial"/>
                <a:cs typeface="Arial"/>
              </a:rPr>
              <a:t> </a:t>
            </a:r>
            <a:r>
              <a:rPr sz="1200" spc="-5" dirty="0">
                <a:latin typeface="Arial"/>
                <a:cs typeface="Arial"/>
              </a:rPr>
              <a:t>alcanzarían</a:t>
            </a:r>
            <a:r>
              <a:rPr sz="1200" spc="55" dirty="0">
                <a:latin typeface="Arial"/>
                <a:cs typeface="Arial"/>
              </a:rPr>
              <a:t> </a:t>
            </a:r>
            <a:r>
              <a:rPr sz="1200" dirty="0">
                <a:latin typeface="Arial"/>
                <a:cs typeface="Arial"/>
              </a:rPr>
              <a:t>las</a:t>
            </a:r>
            <a:r>
              <a:rPr sz="1200" spc="40" dirty="0">
                <a:latin typeface="Arial"/>
                <a:cs typeface="Arial"/>
              </a:rPr>
              <a:t> </a:t>
            </a:r>
            <a:r>
              <a:rPr sz="1200" spc="-5" dirty="0">
                <a:latin typeface="Arial"/>
                <a:cs typeface="Arial"/>
              </a:rPr>
              <a:t>proyecciones</a:t>
            </a:r>
            <a:r>
              <a:rPr sz="1200" spc="55" dirty="0">
                <a:latin typeface="Arial"/>
                <a:cs typeface="Arial"/>
              </a:rPr>
              <a:t> </a:t>
            </a:r>
            <a:r>
              <a:rPr sz="1200" spc="-5" dirty="0">
                <a:latin typeface="Arial"/>
                <a:cs typeface="Arial"/>
              </a:rPr>
              <a:t>propuestas</a:t>
            </a:r>
            <a:r>
              <a:rPr sz="1200" spc="45" dirty="0">
                <a:latin typeface="Arial"/>
                <a:cs typeface="Arial"/>
              </a:rPr>
              <a:t> </a:t>
            </a:r>
            <a:r>
              <a:rPr sz="1200" dirty="0">
                <a:latin typeface="Arial"/>
                <a:cs typeface="Arial"/>
              </a:rPr>
              <a:t>en</a:t>
            </a:r>
            <a:r>
              <a:rPr sz="1200" spc="55" dirty="0">
                <a:latin typeface="Arial"/>
                <a:cs typeface="Arial"/>
              </a:rPr>
              <a:t> </a:t>
            </a:r>
            <a:r>
              <a:rPr sz="1200" spc="-15" dirty="0">
                <a:latin typeface="Arial"/>
                <a:cs typeface="Arial"/>
              </a:rPr>
              <a:t>la</a:t>
            </a:r>
            <a:endParaRPr sz="1200">
              <a:latin typeface="Arial"/>
              <a:cs typeface="Arial"/>
            </a:endParaRPr>
          </a:p>
          <a:p>
            <a:pPr>
              <a:lnSpc>
                <a:spcPct val="100000"/>
              </a:lnSpc>
            </a:pPr>
            <a:r>
              <a:rPr sz="1200" dirty="0">
                <a:latin typeface="Arial"/>
                <a:cs typeface="Arial"/>
              </a:rPr>
              <a:t>medida </a:t>
            </a:r>
            <a:r>
              <a:rPr sz="1200" spc="-5" dirty="0">
                <a:latin typeface="Arial"/>
                <a:cs typeface="Arial"/>
              </a:rPr>
              <a:t>relacionadas </a:t>
            </a:r>
            <a:r>
              <a:rPr sz="1200" dirty="0">
                <a:latin typeface="Arial"/>
                <a:cs typeface="Arial"/>
              </a:rPr>
              <a:t>con: </a:t>
            </a:r>
            <a:r>
              <a:rPr sz="1200" b="1" dirty="0">
                <a:latin typeface="Arial"/>
                <a:cs typeface="Arial"/>
              </a:rPr>
              <a:t>Producción, Ingresos o</a:t>
            </a:r>
            <a:r>
              <a:rPr sz="1200" b="1" spc="-80" dirty="0">
                <a:latin typeface="Arial"/>
                <a:cs typeface="Arial"/>
              </a:rPr>
              <a:t> </a:t>
            </a:r>
            <a:r>
              <a:rPr sz="1200" b="1" dirty="0">
                <a:latin typeface="Arial"/>
                <a:cs typeface="Arial"/>
              </a:rPr>
              <a:t>Gastos.</a:t>
            </a:r>
            <a:endParaRPr sz="1200">
              <a:latin typeface="Arial"/>
              <a:cs typeface="Arial"/>
            </a:endParaRPr>
          </a:p>
        </p:txBody>
      </p:sp>
      <p:graphicFrame>
        <p:nvGraphicFramePr>
          <p:cNvPr id="55" name="object 55"/>
          <p:cNvGraphicFramePr>
            <a:graphicFrameLocks noGrp="1"/>
          </p:cNvGraphicFramePr>
          <p:nvPr/>
        </p:nvGraphicFramePr>
        <p:xfrm>
          <a:off x="318503" y="823849"/>
          <a:ext cx="7543800" cy="4126963"/>
        </p:xfrm>
        <a:graphic>
          <a:graphicData uri="http://schemas.openxmlformats.org/drawingml/2006/table">
            <a:tbl>
              <a:tblPr firstRow="1" bandRow="1">
                <a:tableStyleId>{2D5ABB26-0587-4C30-8999-92F81FD0307C}</a:tableStyleId>
              </a:tblPr>
              <a:tblGrid>
                <a:gridCol w="697230">
                  <a:extLst>
                    <a:ext uri="{9D8B030D-6E8A-4147-A177-3AD203B41FA5}">
                      <a16:colId xmlns:a16="http://schemas.microsoft.com/office/drawing/2014/main" xmlns="" val="20000"/>
                    </a:ext>
                  </a:extLst>
                </a:gridCol>
                <a:gridCol w="1244600">
                  <a:extLst>
                    <a:ext uri="{9D8B030D-6E8A-4147-A177-3AD203B41FA5}">
                      <a16:colId xmlns:a16="http://schemas.microsoft.com/office/drawing/2014/main" xmlns="" val="20001"/>
                    </a:ext>
                  </a:extLst>
                </a:gridCol>
                <a:gridCol w="5601970">
                  <a:extLst>
                    <a:ext uri="{9D8B030D-6E8A-4147-A177-3AD203B41FA5}">
                      <a16:colId xmlns:a16="http://schemas.microsoft.com/office/drawing/2014/main" xmlns="" val="20002"/>
                    </a:ext>
                  </a:extLst>
                </a:gridCol>
              </a:tblGrid>
              <a:tr h="437768">
                <a:tc gridSpan="2">
                  <a:txBody>
                    <a:bodyPr/>
                    <a:lstStyle/>
                    <a:p>
                      <a:pPr marL="539750">
                        <a:lnSpc>
                          <a:spcPct val="100000"/>
                        </a:lnSpc>
                        <a:spcBef>
                          <a:spcPts val="969"/>
                        </a:spcBef>
                      </a:pPr>
                      <a:r>
                        <a:rPr sz="1200" b="1" spc="-5" dirty="0">
                          <a:solidFill>
                            <a:srgbClr val="FFFFFF"/>
                          </a:solidFill>
                          <a:latin typeface="Arial"/>
                          <a:cs typeface="Arial"/>
                        </a:rPr>
                        <a:t>CONCEPTO</a:t>
                      </a:r>
                      <a:endParaRPr sz="1200">
                        <a:latin typeface="Arial"/>
                        <a:cs typeface="Arial"/>
                      </a:endParaRPr>
                    </a:p>
                  </a:txBody>
                  <a:tcPr marL="0" marR="0" marT="12318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hMerge="1">
                  <a:txBody>
                    <a:bodyPr/>
                    <a:lstStyle/>
                    <a:p>
                      <a:endParaRPr/>
                    </a:p>
                  </a:txBody>
                  <a:tcPr marL="0" marR="0" marT="0" marB="0"/>
                </a:tc>
                <a:tc>
                  <a:txBody>
                    <a:bodyPr/>
                    <a:lstStyle/>
                    <a:p>
                      <a:pPr marL="1270" algn="ctr">
                        <a:lnSpc>
                          <a:spcPct val="100000"/>
                        </a:lnSpc>
                        <a:spcBef>
                          <a:spcPts val="969"/>
                        </a:spcBef>
                      </a:pPr>
                      <a:r>
                        <a:rPr sz="1200" b="1" spc="-5" dirty="0">
                          <a:solidFill>
                            <a:srgbClr val="FFFFFF"/>
                          </a:solidFill>
                          <a:latin typeface="Arial"/>
                          <a:cs typeface="Arial"/>
                        </a:rPr>
                        <a:t>DESCRIPCIÓN</a:t>
                      </a:r>
                      <a:endParaRPr sz="1200">
                        <a:latin typeface="Arial"/>
                        <a:cs typeface="Arial"/>
                      </a:endParaRPr>
                    </a:p>
                  </a:txBody>
                  <a:tcPr marL="0" marR="0" marT="12318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xmlns="" val="10000"/>
                  </a:ext>
                </a:extLst>
              </a:tr>
              <a:tr h="731520">
                <a:tc rowSpan="7">
                  <a:txBody>
                    <a:bodyPr/>
                    <a:lstStyle/>
                    <a:p>
                      <a:pPr marL="941069">
                        <a:lnSpc>
                          <a:spcPct val="100000"/>
                        </a:lnSpc>
                        <a:spcBef>
                          <a:spcPts val="490"/>
                        </a:spcBef>
                      </a:pPr>
                      <a:r>
                        <a:rPr sz="3600" b="1" dirty="0">
                          <a:solidFill>
                            <a:srgbClr val="FFFFFF"/>
                          </a:solidFill>
                          <a:latin typeface="Arial"/>
                          <a:cs typeface="Arial"/>
                        </a:rPr>
                        <a:t>MEDIDA</a:t>
                      </a:r>
                      <a:endParaRPr sz="3600">
                        <a:latin typeface="Arial"/>
                        <a:cs typeface="Arial"/>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850">
                        <a:latin typeface="Times New Roman"/>
                        <a:cs typeface="Times New Roman"/>
                      </a:endParaRPr>
                    </a:p>
                    <a:p>
                      <a:pPr marL="64135">
                        <a:lnSpc>
                          <a:spcPct val="100000"/>
                        </a:lnSpc>
                      </a:pPr>
                      <a:r>
                        <a:rPr sz="1200" b="1" spc="-15" dirty="0">
                          <a:latin typeface="Arial"/>
                          <a:cs typeface="Arial"/>
                        </a:rPr>
                        <a:t>CATEGORÍA</a:t>
                      </a:r>
                      <a:endParaRPr sz="12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64135" algn="just">
                        <a:lnSpc>
                          <a:spcPts val="1405"/>
                        </a:lnSpc>
                      </a:pPr>
                      <a:r>
                        <a:rPr sz="1200" dirty="0">
                          <a:latin typeface="Arial"/>
                          <a:cs typeface="Arial"/>
                        </a:rPr>
                        <a:t>Se</a:t>
                      </a:r>
                      <a:r>
                        <a:rPr sz="1200" spc="190" dirty="0">
                          <a:latin typeface="Arial"/>
                          <a:cs typeface="Arial"/>
                        </a:rPr>
                        <a:t> </a:t>
                      </a:r>
                      <a:r>
                        <a:rPr sz="1200" spc="-5" dirty="0">
                          <a:latin typeface="Arial"/>
                          <a:cs typeface="Arial"/>
                        </a:rPr>
                        <a:t>registra</a:t>
                      </a:r>
                      <a:r>
                        <a:rPr sz="1200" spc="185" dirty="0">
                          <a:latin typeface="Arial"/>
                          <a:cs typeface="Arial"/>
                        </a:rPr>
                        <a:t> </a:t>
                      </a:r>
                      <a:r>
                        <a:rPr sz="1200" spc="-10" dirty="0">
                          <a:latin typeface="Arial"/>
                          <a:cs typeface="Arial"/>
                        </a:rPr>
                        <a:t>la</a:t>
                      </a:r>
                      <a:r>
                        <a:rPr sz="1200" spc="190" dirty="0">
                          <a:latin typeface="Arial"/>
                          <a:cs typeface="Arial"/>
                        </a:rPr>
                        <a:t> </a:t>
                      </a:r>
                      <a:r>
                        <a:rPr sz="1200" spc="-15" dirty="0">
                          <a:latin typeface="Arial"/>
                          <a:cs typeface="Arial"/>
                        </a:rPr>
                        <a:t>CATEGORÍA</a:t>
                      </a:r>
                      <a:r>
                        <a:rPr sz="1200" spc="120" dirty="0">
                          <a:latin typeface="Arial"/>
                          <a:cs typeface="Arial"/>
                        </a:rPr>
                        <a:t> </a:t>
                      </a:r>
                      <a:r>
                        <a:rPr sz="1200" dirty="0">
                          <a:latin typeface="Arial"/>
                          <a:cs typeface="Arial"/>
                        </a:rPr>
                        <a:t>en</a:t>
                      </a:r>
                      <a:r>
                        <a:rPr sz="1200" spc="180" dirty="0">
                          <a:latin typeface="Arial"/>
                          <a:cs typeface="Arial"/>
                        </a:rPr>
                        <a:t> </a:t>
                      </a:r>
                      <a:r>
                        <a:rPr sz="1200" spc="-5" dirty="0">
                          <a:latin typeface="Arial"/>
                          <a:cs typeface="Arial"/>
                        </a:rPr>
                        <a:t>la</a:t>
                      </a:r>
                      <a:r>
                        <a:rPr sz="1200" spc="190" dirty="0">
                          <a:latin typeface="Arial"/>
                          <a:cs typeface="Arial"/>
                        </a:rPr>
                        <a:t> </a:t>
                      </a:r>
                      <a:r>
                        <a:rPr sz="1200" spc="-10" dirty="0">
                          <a:latin typeface="Arial"/>
                          <a:cs typeface="Arial"/>
                        </a:rPr>
                        <a:t>cual</a:t>
                      </a:r>
                      <a:r>
                        <a:rPr sz="1200" spc="190" dirty="0">
                          <a:latin typeface="Arial"/>
                          <a:cs typeface="Arial"/>
                        </a:rPr>
                        <a:t> </a:t>
                      </a:r>
                      <a:r>
                        <a:rPr sz="1200" spc="-10" dirty="0">
                          <a:latin typeface="Arial"/>
                          <a:cs typeface="Arial"/>
                        </a:rPr>
                        <a:t>se</a:t>
                      </a:r>
                      <a:r>
                        <a:rPr sz="1200" spc="190" dirty="0">
                          <a:latin typeface="Arial"/>
                          <a:cs typeface="Arial"/>
                        </a:rPr>
                        <a:t> </a:t>
                      </a:r>
                      <a:r>
                        <a:rPr sz="1200" spc="-5" dirty="0">
                          <a:latin typeface="Arial"/>
                          <a:cs typeface="Arial"/>
                        </a:rPr>
                        <a:t>clasifica</a:t>
                      </a:r>
                      <a:r>
                        <a:rPr sz="1200" spc="195" dirty="0">
                          <a:latin typeface="Arial"/>
                          <a:cs typeface="Arial"/>
                        </a:rPr>
                        <a:t> </a:t>
                      </a:r>
                      <a:r>
                        <a:rPr sz="1200" spc="-10" dirty="0">
                          <a:latin typeface="Arial"/>
                          <a:cs typeface="Arial"/>
                        </a:rPr>
                        <a:t>la</a:t>
                      </a:r>
                      <a:r>
                        <a:rPr sz="1200" spc="195" dirty="0">
                          <a:latin typeface="Arial"/>
                          <a:cs typeface="Arial"/>
                        </a:rPr>
                        <a:t> </a:t>
                      </a:r>
                      <a:r>
                        <a:rPr sz="1200" spc="-10" dirty="0">
                          <a:latin typeface="Arial"/>
                          <a:cs typeface="Arial"/>
                        </a:rPr>
                        <a:t>medida</a:t>
                      </a:r>
                      <a:r>
                        <a:rPr sz="1200" spc="190" dirty="0">
                          <a:latin typeface="Arial"/>
                          <a:cs typeface="Arial"/>
                        </a:rPr>
                        <a:t> </a:t>
                      </a:r>
                      <a:r>
                        <a:rPr sz="1200" b="1" spc="-5" dirty="0">
                          <a:latin typeface="Arial"/>
                          <a:cs typeface="Arial"/>
                        </a:rPr>
                        <a:t>(Reorganización</a:t>
                      </a:r>
                      <a:endParaRPr sz="1200">
                        <a:latin typeface="Arial"/>
                        <a:cs typeface="Arial"/>
                      </a:endParaRPr>
                    </a:p>
                    <a:p>
                      <a:pPr marL="64135" marR="55244" algn="just">
                        <a:lnSpc>
                          <a:spcPct val="100000"/>
                        </a:lnSpc>
                      </a:pPr>
                      <a:r>
                        <a:rPr sz="1200" b="1" spc="-5" dirty="0">
                          <a:latin typeface="Arial"/>
                          <a:cs typeface="Arial"/>
                        </a:rPr>
                        <a:t>Administrativa; </a:t>
                      </a:r>
                      <a:r>
                        <a:rPr sz="1200" b="1" dirty="0">
                          <a:latin typeface="Arial"/>
                          <a:cs typeface="Arial"/>
                        </a:rPr>
                        <a:t>Fortalecimiento </a:t>
                      </a:r>
                      <a:r>
                        <a:rPr sz="1200" b="1" spc="-5" dirty="0">
                          <a:latin typeface="Arial"/>
                          <a:cs typeface="Arial"/>
                        </a:rPr>
                        <a:t>de Ingresos; Racionalización de Gastos;  Saneamiento de Pasivos; Reestructuración de </a:t>
                      </a:r>
                      <a:r>
                        <a:rPr sz="1200" b="1" dirty="0">
                          <a:latin typeface="Arial"/>
                          <a:cs typeface="Arial"/>
                        </a:rPr>
                        <a:t>la </a:t>
                      </a:r>
                      <a:r>
                        <a:rPr sz="1200" b="1" spc="-5" dirty="0">
                          <a:latin typeface="Arial"/>
                          <a:cs typeface="Arial"/>
                        </a:rPr>
                        <a:t>Deuda)</a:t>
                      </a:r>
                      <a:r>
                        <a:rPr sz="1200" spc="-5" dirty="0">
                          <a:latin typeface="Arial"/>
                          <a:cs typeface="Arial"/>
                        </a:rPr>
                        <a:t>. </a:t>
                      </a:r>
                      <a:r>
                        <a:rPr sz="1200" dirty="0">
                          <a:latin typeface="Arial"/>
                          <a:cs typeface="Arial"/>
                        </a:rPr>
                        <a:t>Esta </a:t>
                      </a:r>
                      <a:r>
                        <a:rPr sz="1200" spc="-10" dirty="0">
                          <a:latin typeface="Arial"/>
                          <a:cs typeface="Arial"/>
                        </a:rPr>
                        <a:t>debe  </a:t>
                      </a:r>
                      <a:r>
                        <a:rPr sz="1200" spc="-5" dirty="0">
                          <a:latin typeface="Arial"/>
                          <a:cs typeface="Arial"/>
                        </a:rPr>
                        <a:t>corresponder fielmente a la registrada en el cuadro</a:t>
                      </a:r>
                      <a:r>
                        <a:rPr sz="1200" spc="-80" dirty="0">
                          <a:latin typeface="Arial"/>
                          <a:cs typeface="Arial"/>
                        </a:rPr>
                        <a:t> </a:t>
                      </a:r>
                      <a:r>
                        <a:rPr sz="1200" spc="-5" dirty="0">
                          <a:latin typeface="Arial"/>
                          <a:cs typeface="Arial"/>
                        </a:rPr>
                        <a:t>31.</a:t>
                      </a:r>
                      <a:endParaRPr sz="12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1"/>
                  </a:ext>
                </a:extLst>
              </a:tr>
              <a:tr h="599059">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nSpc>
                          <a:spcPct val="100000"/>
                        </a:lnSpc>
                        <a:spcBef>
                          <a:spcPts val="55"/>
                        </a:spcBef>
                      </a:pPr>
                      <a:endParaRPr sz="1350">
                        <a:latin typeface="Times New Roman"/>
                        <a:cs typeface="Times New Roman"/>
                      </a:endParaRPr>
                    </a:p>
                    <a:p>
                      <a:pPr marL="64135">
                        <a:lnSpc>
                          <a:spcPct val="100000"/>
                        </a:lnSpc>
                      </a:pPr>
                      <a:r>
                        <a:rPr sz="1200" b="1" spc="-10" dirty="0">
                          <a:latin typeface="Arial"/>
                          <a:cs typeface="Arial"/>
                        </a:rPr>
                        <a:t>ASPECTO</a:t>
                      </a:r>
                      <a:endParaRPr sz="1200">
                        <a:latin typeface="Arial"/>
                        <a:cs typeface="Arial"/>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nSpc>
                          <a:spcPct val="100000"/>
                        </a:lnSpc>
                        <a:spcBef>
                          <a:spcPts val="55"/>
                        </a:spcBef>
                      </a:pPr>
                      <a:endParaRPr sz="1350">
                        <a:latin typeface="Times New Roman"/>
                        <a:cs typeface="Times New Roman"/>
                      </a:endParaRPr>
                    </a:p>
                    <a:p>
                      <a:pPr marL="64135">
                        <a:lnSpc>
                          <a:spcPct val="100000"/>
                        </a:lnSpc>
                      </a:pPr>
                      <a:r>
                        <a:rPr sz="1200" dirty="0">
                          <a:latin typeface="Arial"/>
                          <a:cs typeface="Arial"/>
                        </a:rPr>
                        <a:t>FINANCIERO</a:t>
                      </a:r>
                      <a:endParaRPr sz="1200">
                        <a:latin typeface="Arial"/>
                        <a:cs typeface="Arial"/>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2"/>
                  </a:ext>
                </a:extLst>
              </a:tr>
              <a:tr h="441959">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90"/>
                        </a:spcBef>
                      </a:pPr>
                      <a:r>
                        <a:rPr sz="1200" b="1" dirty="0">
                          <a:latin typeface="Arial"/>
                          <a:cs typeface="Arial"/>
                        </a:rPr>
                        <a:t>TIPO</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a:lnSpc>
                          <a:spcPct val="100000"/>
                        </a:lnSpc>
                        <a:spcBef>
                          <a:spcPts val="990"/>
                        </a:spcBef>
                      </a:pPr>
                      <a:r>
                        <a:rPr sz="1200" spc="-5" dirty="0">
                          <a:latin typeface="Arial"/>
                          <a:cs typeface="Arial"/>
                        </a:rPr>
                        <a:t>Se registra el </a:t>
                      </a:r>
                      <a:r>
                        <a:rPr sz="1200" dirty="0">
                          <a:latin typeface="Arial"/>
                          <a:cs typeface="Arial"/>
                        </a:rPr>
                        <a:t>TIPO </a:t>
                      </a:r>
                      <a:r>
                        <a:rPr sz="1200" spc="-5" dirty="0">
                          <a:latin typeface="Arial"/>
                          <a:cs typeface="Arial"/>
                        </a:rPr>
                        <a:t>de </a:t>
                      </a:r>
                      <a:r>
                        <a:rPr sz="1200" dirty="0">
                          <a:latin typeface="Arial"/>
                          <a:cs typeface="Arial"/>
                        </a:rPr>
                        <a:t>medida (Ofensiva; Adaptativa; </a:t>
                      </a:r>
                      <a:r>
                        <a:rPr sz="1200" spc="-5" dirty="0">
                          <a:latin typeface="Arial"/>
                          <a:cs typeface="Arial"/>
                        </a:rPr>
                        <a:t>Reactiva;</a:t>
                      </a:r>
                      <a:r>
                        <a:rPr sz="1200" spc="-170" dirty="0">
                          <a:latin typeface="Arial"/>
                          <a:cs typeface="Arial"/>
                        </a:rPr>
                        <a:t> </a:t>
                      </a:r>
                      <a:r>
                        <a:rPr sz="1200" spc="-5" dirty="0">
                          <a:latin typeface="Arial"/>
                          <a:cs typeface="Arial"/>
                        </a:rPr>
                        <a:t>Defensiva).</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3"/>
                  </a:ext>
                </a:extLst>
              </a:tr>
              <a:tr h="441960">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90"/>
                        </a:spcBef>
                      </a:pPr>
                      <a:r>
                        <a:rPr sz="1200" b="1" spc="-5" dirty="0">
                          <a:latin typeface="Arial"/>
                          <a:cs typeface="Arial"/>
                        </a:rPr>
                        <a:t>DESCRIPCION</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6515">
                        <a:lnSpc>
                          <a:spcPct val="100000"/>
                        </a:lnSpc>
                        <a:spcBef>
                          <a:spcPts val="270"/>
                        </a:spcBef>
                      </a:pPr>
                      <a:r>
                        <a:rPr sz="1200" spc="-5" dirty="0">
                          <a:latin typeface="Arial"/>
                          <a:cs typeface="Arial"/>
                        </a:rPr>
                        <a:t>Se transcribe fielmente la MEDIDA registrada en el cuadro 31 </a:t>
                      </a:r>
                      <a:r>
                        <a:rPr sz="1200" spc="-10" dirty="0">
                          <a:latin typeface="Arial"/>
                          <a:cs typeface="Arial"/>
                        </a:rPr>
                        <a:t>que </a:t>
                      </a:r>
                      <a:r>
                        <a:rPr sz="1200" spc="-5" dirty="0">
                          <a:latin typeface="Arial"/>
                          <a:cs typeface="Arial"/>
                        </a:rPr>
                        <a:t>se relaciona  con las proyecciones de producción, ingresos o</a:t>
                      </a:r>
                      <a:r>
                        <a:rPr sz="1200" spc="-60" dirty="0">
                          <a:latin typeface="Arial"/>
                          <a:cs typeface="Arial"/>
                        </a:rPr>
                        <a:t> </a:t>
                      </a:r>
                      <a:r>
                        <a:rPr sz="1200" spc="-5" dirty="0">
                          <a:latin typeface="Arial"/>
                          <a:cs typeface="Arial"/>
                        </a:rPr>
                        <a:t>gastos.</a:t>
                      </a:r>
                      <a:endParaRPr sz="1200">
                        <a:latin typeface="Arial"/>
                        <a:cs typeface="Arial"/>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4"/>
                  </a:ext>
                </a:extLst>
              </a:tr>
              <a:tr h="442023">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90"/>
                        </a:spcBef>
                      </a:pPr>
                      <a:r>
                        <a:rPr sz="1200" b="1" spc="-25" dirty="0">
                          <a:latin typeface="Arial"/>
                          <a:cs typeface="Arial"/>
                        </a:rPr>
                        <a:t>META</a:t>
                      </a:r>
                      <a:endParaRPr sz="1200">
                        <a:latin typeface="Arial"/>
                        <a:cs typeface="Arial"/>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5244">
                        <a:lnSpc>
                          <a:spcPct val="100000"/>
                        </a:lnSpc>
                        <a:spcBef>
                          <a:spcPts val="270"/>
                        </a:spcBef>
                      </a:pPr>
                      <a:r>
                        <a:rPr sz="1200" spc="-5" dirty="0">
                          <a:latin typeface="Arial"/>
                          <a:cs typeface="Arial"/>
                        </a:rPr>
                        <a:t>Se transcribe fielmente </a:t>
                      </a:r>
                      <a:r>
                        <a:rPr sz="1200" spc="-10" dirty="0">
                          <a:latin typeface="Arial"/>
                          <a:cs typeface="Arial"/>
                        </a:rPr>
                        <a:t>la </a:t>
                      </a:r>
                      <a:r>
                        <a:rPr sz="1200" spc="-25" dirty="0">
                          <a:latin typeface="Arial"/>
                          <a:cs typeface="Arial"/>
                        </a:rPr>
                        <a:t>META </a:t>
                      </a:r>
                      <a:r>
                        <a:rPr sz="1200" spc="-5" dirty="0">
                          <a:latin typeface="Arial"/>
                          <a:cs typeface="Arial"/>
                        </a:rPr>
                        <a:t>registrada </a:t>
                      </a:r>
                      <a:r>
                        <a:rPr sz="1200" spc="-10" dirty="0">
                          <a:latin typeface="Arial"/>
                          <a:cs typeface="Arial"/>
                        </a:rPr>
                        <a:t>en </a:t>
                      </a:r>
                      <a:r>
                        <a:rPr sz="1200" spc="-5" dirty="0">
                          <a:latin typeface="Arial"/>
                          <a:cs typeface="Arial"/>
                        </a:rPr>
                        <a:t>el cuadro </a:t>
                      </a:r>
                      <a:r>
                        <a:rPr sz="1200" spc="-10" dirty="0">
                          <a:latin typeface="Arial"/>
                          <a:cs typeface="Arial"/>
                        </a:rPr>
                        <a:t>31 que </a:t>
                      </a:r>
                      <a:r>
                        <a:rPr sz="1200" spc="-5" dirty="0">
                          <a:latin typeface="Arial"/>
                          <a:cs typeface="Arial"/>
                        </a:rPr>
                        <a:t>se relaciona con  </a:t>
                      </a:r>
                      <a:r>
                        <a:rPr sz="1200" dirty="0">
                          <a:latin typeface="Arial"/>
                          <a:cs typeface="Arial"/>
                        </a:rPr>
                        <a:t>medida</a:t>
                      </a:r>
                      <a:r>
                        <a:rPr sz="1200" spc="-40" dirty="0">
                          <a:latin typeface="Arial"/>
                          <a:cs typeface="Arial"/>
                        </a:rPr>
                        <a:t> </a:t>
                      </a:r>
                      <a:r>
                        <a:rPr sz="1200" spc="-5" dirty="0">
                          <a:latin typeface="Arial"/>
                          <a:cs typeface="Arial"/>
                        </a:rPr>
                        <a:t>propuesta.</a:t>
                      </a:r>
                      <a:endParaRPr sz="1200">
                        <a:latin typeface="Arial"/>
                        <a:cs typeface="Arial"/>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5"/>
                  </a:ext>
                </a:extLst>
              </a:tr>
              <a:tr h="433654">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marL="64135">
                        <a:lnSpc>
                          <a:spcPct val="100000"/>
                        </a:lnSpc>
                        <a:spcBef>
                          <a:spcPts val="960"/>
                        </a:spcBef>
                      </a:pPr>
                      <a:r>
                        <a:rPr sz="1200" b="1" spc="-10" dirty="0">
                          <a:latin typeface="Arial"/>
                          <a:cs typeface="Arial"/>
                        </a:rPr>
                        <a:t>INDICADOR</a:t>
                      </a:r>
                      <a:endParaRPr sz="1200">
                        <a:latin typeface="Arial"/>
                        <a:cs typeface="Arial"/>
                      </a:endParaRPr>
                    </a:p>
                  </a:txBody>
                  <a:tcPr marL="0" marR="0" marT="1219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4135" marR="55880">
                        <a:lnSpc>
                          <a:spcPct val="100000"/>
                        </a:lnSpc>
                        <a:spcBef>
                          <a:spcPts val="240"/>
                        </a:spcBef>
                      </a:pPr>
                      <a:r>
                        <a:rPr sz="1200" spc="-5" dirty="0">
                          <a:latin typeface="Arial"/>
                          <a:cs typeface="Arial"/>
                        </a:rPr>
                        <a:t>Se transcribe fielmente el detalle del INDICADOR registrado </a:t>
                      </a:r>
                      <a:r>
                        <a:rPr sz="1200" spc="-10" dirty="0">
                          <a:latin typeface="Arial"/>
                          <a:cs typeface="Arial"/>
                        </a:rPr>
                        <a:t>en </a:t>
                      </a:r>
                      <a:r>
                        <a:rPr sz="1200" spc="-5" dirty="0">
                          <a:latin typeface="Arial"/>
                          <a:cs typeface="Arial"/>
                        </a:rPr>
                        <a:t>el </a:t>
                      </a:r>
                      <a:r>
                        <a:rPr sz="1200" spc="-10" dirty="0">
                          <a:latin typeface="Arial"/>
                          <a:cs typeface="Arial"/>
                        </a:rPr>
                        <a:t>cuadro 31 </a:t>
                      </a:r>
                      <a:r>
                        <a:rPr sz="1200" spc="-15" dirty="0">
                          <a:latin typeface="Arial"/>
                          <a:cs typeface="Arial"/>
                        </a:rPr>
                        <a:t>que  </a:t>
                      </a:r>
                      <a:r>
                        <a:rPr sz="1200" spc="-5" dirty="0">
                          <a:latin typeface="Arial"/>
                          <a:cs typeface="Arial"/>
                        </a:rPr>
                        <a:t>se </a:t>
                      </a:r>
                      <a:r>
                        <a:rPr sz="1200" dirty="0">
                          <a:latin typeface="Arial"/>
                          <a:cs typeface="Arial"/>
                        </a:rPr>
                        <a:t>relaciona </a:t>
                      </a:r>
                      <a:r>
                        <a:rPr sz="1200" spc="-5" dirty="0">
                          <a:latin typeface="Arial"/>
                          <a:cs typeface="Arial"/>
                        </a:rPr>
                        <a:t>con la </a:t>
                      </a:r>
                      <a:r>
                        <a:rPr sz="1200" dirty="0">
                          <a:latin typeface="Arial"/>
                          <a:cs typeface="Arial"/>
                        </a:rPr>
                        <a:t>medida</a:t>
                      </a:r>
                      <a:r>
                        <a:rPr sz="1200" spc="-45" dirty="0">
                          <a:latin typeface="Arial"/>
                          <a:cs typeface="Arial"/>
                        </a:rPr>
                        <a:t> </a:t>
                      </a:r>
                      <a:r>
                        <a:rPr sz="1200" spc="-5" dirty="0">
                          <a:latin typeface="Arial"/>
                          <a:cs typeface="Arial"/>
                        </a:rPr>
                        <a:t>propuesta.</a:t>
                      </a:r>
                      <a:endParaRPr sz="120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xmlns="" val="10006"/>
                  </a:ext>
                </a:extLst>
              </a:tr>
              <a:tr h="599020">
                <a:tc vMerge="1">
                  <a:txBody>
                    <a:bodyPr/>
                    <a:lstStyle/>
                    <a:p>
                      <a:endParaRPr/>
                    </a:p>
                  </a:txBody>
                  <a:tcPr marL="0" marR="0" marT="62230"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4F81BC"/>
                    </a:solidFill>
                  </a:tcPr>
                </a:tc>
                <a:tc>
                  <a:txBody>
                    <a:bodyPr/>
                    <a:lstStyle/>
                    <a:p>
                      <a:pPr>
                        <a:lnSpc>
                          <a:spcPct val="100000"/>
                        </a:lnSpc>
                      </a:pPr>
                      <a:endParaRPr sz="1400">
                        <a:latin typeface="Times New Roman"/>
                        <a:cs typeface="Times New Roman"/>
                      </a:endParaRPr>
                    </a:p>
                    <a:p>
                      <a:pPr marL="64135">
                        <a:lnSpc>
                          <a:spcPct val="100000"/>
                        </a:lnSpc>
                      </a:pPr>
                      <a:r>
                        <a:rPr sz="1200" b="1" spc="-5" dirty="0">
                          <a:latin typeface="Arial"/>
                          <a:cs typeface="Arial"/>
                        </a:rPr>
                        <a:t>SUPUESTOS</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4135" marR="54610" algn="just">
                        <a:lnSpc>
                          <a:spcPct val="100000"/>
                        </a:lnSpc>
                        <a:spcBef>
                          <a:spcPts val="170"/>
                        </a:spcBef>
                      </a:pPr>
                      <a:r>
                        <a:rPr sz="1200" spc="-5" dirty="0">
                          <a:latin typeface="Arial"/>
                          <a:cs typeface="Arial"/>
                        </a:rPr>
                        <a:t>Se </a:t>
                      </a:r>
                      <a:r>
                        <a:rPr sz="1200" spc="-10" dirty="0">
                          <a:latin typeface="Arial"/>
                          <a:cs typeface="Arial"/>
                        </a:rPr>
                        <a:t>relacionan cada una de </a:t>
                      </a:r>
                      <a:r>
                        <a:rPr sz="1200" spc="-5" dirty="0">
                          <a:latin typeface="Arial"/>
                          <a:cs typeface="Arial"/>
                        </a:rPr>
                        <a:t>las </a:t>
                      </a:r>
                      <a:r>
                        <a:rPr sz="1200" spc="-10" dirty="0">
                          <a:latin typeface="Arial"/>
                          <a:cs typeface="Arial"/>
                        </a:rPr>
                        <a:t>condiciones de entorno </a:t>
                      </a:r>
                      <a:r>
                        <a:rPr sz="1200" dirty="0">
                          <a:latin typeface="Arial"/>
                          <a:cs typeface="Arial"/>
                        </a:rPr>
                        <a:t>y </a:t>
                      </a:r>
                      <a:r>
                        <a:rPr sz="1200" spc="-5" dirty="0">
                          <a:latin typeface="Arial"/>
                          <a:cs typeface="Arial"/>
                        </a:rPr>
                        <a:t>actuaciones propias de  la ESE, </a:t>
                      </a:r>
                      <a:r>
                        <a:rPr sz="1200" dirty="0">
                          <a:latin typeface="Arial"/>
                          <a:cs typeface="Arial"/>
                        </a:rPr>
                        <a:t>a </a:t>
                      </a:r>
                      <a:r>
                        <a:rPr sz="1200" spc="-5" dirty="0">
                          <a:latin typeface="Arial"/>
                          <a:cs typeface="Arial"/>
                        </a:rPr>
                        <a:t>través de </a:t>
                      </a:r>
                      <a:r>
                        <a:rPr sz="1200" spc="-10" dirty="0">
                          <a:latin typeface="Arial"/>
                          <a:cs typeface="Arial"/>
                        </a:rPr>
                        <a:t>las </a:t>
                      </a:r>
                      <a:r>
                        <a:rPr sz="1200" spc="-5" dirty="0">
                          <a:latin typeface="Arial"/>
                          <a:cs typeface="Arial"/>
                        </a:rPr>
                        <a:t>cuales </a:t>
                      </a:r>
                      <a:r>
                        <a:rPr sz="1200" spc="-10" dirty="0">
                          <a:latin typeface="Arial"/>
                          <a:cs typeface="Arial"/>
                        </a:rPr>
                        <a:t>se </a:t>
                      </a:r>
                      <a:r>
                        <a:rPr sz="1200" spc="-5" dirty="0">
                          <a:latin typeface="Arial"/>
                          <a:cs typeface="Arial"/>
                        </a:rPr>
                        <a:t>alcanzarían </a:t>
                      </a:r>
                      <a:r>
                        <a:rPr sz="1200" dirty="0">
                          <a:latin typeface="Arial"/>
                          <a:cs typeface="Arial"/>
                        </a:rPr>
                        <a:t>las </a:t>
                      </a:r>
                      <a:r>
                        <a:rPr sz="1200" spc="-5" dirty="0">
                          <a:latin typeface="Arial"/>
                          <a:cs typeface="Arial"/>
                        </a:rPr>
                        <a:t>proyecciones propuestas </a:t>
                      </a:r>
                      <a:r>
                        <a:rPr sz="1200" dirty="0">
                          <a:latin typeface="Arial"/>
                          <a:cs typeface="Arial"/>
                        </a:rPr>
                        <a:t>en </a:t>
                      </a:r>
                      <a:r>
                        <a:rPr sz="1200" spc="-15" dirty="0">
                          <a:latin typeface="Arial"/>
                          <a:cs typeface="Arial"/>
                        </a:rPr>
                        <a:t>la  </a:t>
                      </a:r>
                      <a:r>
                        <a:rPr sz="1200" dirty="0">
                          <a:latin typeface="Arial"/>
                          <a:cs typeface="Arial"/>
                        </a:rPr>
                        <a:t>medida </a:t>
                      </a:r>
                      <a:r>
                        <a:rPr sz="1200" spc="-5" dirty="0">
                          <a:latin typeface="Arial"/>
                          <a:cs typeface="Arial"/>
                        </a:rPr>
                        <a:t>relacionadas </a:t>
                      </a:r>
                      <a:r>
                        <a:rPr sz="1200" dirty="0">
                          <a:latin typeface="Arial"/>
                          <a:cs typeface="Arial"/>
                        </a:rPr>
                        <a:t>con: </a:t>
                      </a:r>
                      <a:r>
                        <a:rPr sz="1200" b="1" dirty="0">
                          <a:latin typeface="Arial"/>
                          <a:cs typeface="Arial"/>
                        </a:rPr>
                        <a:t>Producción, Ingresos o</a:t>
                      </a:r>
                      <a:r>
                        <a:rPr sz="1200" b="1" spc="-80" dirty="0">
                          <a:latin typeface="Arial"/>
                          <a:cs typeface="Arial"/>
                        </a:rPr>
                        <a:t> </a:t>
                      </a:r>
                      <a:r>
                        <a:rPr sz="1200" b="1" dirty="0">
                          <a:latin typeface="Arial"/>
                          <a:cs typeface="Arial"/>
                        </a:rPr>
                        <a:t>Gastos.</a:t>
                      </a:r>
                      <a:endParaRPr sz="1200">
                        <a:latin typeface="Arial"/>
                        <a:cs typeface="Arial"/>
                      </a:endParaRPr>
                    </a:p>
                  </a:txBody>
                  <a:tcPr marL="0" marR="0" marT="21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13675" y="1830113"/>
            <a:ext cx="3746533" cy="44323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955791" y="2191511"/>
            <a:ext cx="1856993" cy="133883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997196" y="2923032"/>
            <a:ext cx="3774186" cy="1338834"/>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4973828" y="1604264"/>
            <a:ext cx="3827145" cy="2220595"/>
          </a:xfrm>
          <a:prstGeom prst="rect">
            <a:avLst/>
          </a:prstGeom>
        </p:spPr>
        <p:txBody>
          <a:bodyPr vert="horz" wrap="square" lIns="0" tIns="12700" rIns="0" bIns="0" rtlCol="0">
            <a:spAutoFit/>
          </a:bodyPr>
          <a:lstStyle/>
          <a:p>
            <a:pPr algn="ctr">
              <a:lnSpc>
                <a:spcPct val="100000"/>
              </a:lnSpc>
              <a:spcBef>
                <a:spcPts val="100"/>
              </a:spcBef>
            </a:pPr>
            <a:r>
              <a:rPr sz="4800" spc="-15" dirty="0">
                <a:solidFill>
                  <a:srgbClr val="4F81BC"/>
                </a:solidFill>
                <a:latin typeface="Calibri"/>
                <a:cs typeface="Calibri"/>
              </a:rPr>
              <a:t>FORMULACION</a:t>
            </a:r>
            <a:endParaRPr sz="4800">
              <a:latin typeface="Calibri"/>
              <a:cs typeface="Calibri"/>
            </a:endParaRPr>
          </a:p>
          <a:p>
            <a:pPr marL="421005" marR="412115" indent="-140335" algn="ctr">
              <a:lnSpc>
                <a:spcPct val="100000"/>
              </a:lnSpc>
            </a:pPr>
            <a:r>
              <a:rPr sz="4800" spc="-5" dirty="0">
                <a:solidFill>
                  <a:srgbClr val="4F81BC"/>
                </a:solidFill>
                <a:latin typeface="Calibri"/>
                <a:cs typeface="Calibri"/>
              </a:rPr>
              <a:t>DEL   </a:t>
            </a:r>
            <a:r>
              <a:rPr sz="4800" dirty="0">
                <a:solidFill>
                  <a:srgbClr val="4F81BC"/>
                </a:solidFill>
                <a:latin typeface="Calibri"/>
                <a:cs typeface="Calibri"/>
              </a:rPr>
              <a:t>P</a:t>
            </a:r>
            <a:r>
              <a:rPr sz="4800" spc="-50" dirty="0">
                <a:solidFill>
                  <a:srgbClr val="4F81BC"/>
                </a:solidFill>
                <a:latin typeface="Calibri"/>
                <a:cs typeface="Calibri"/>
              </a:rPr>
              <a:t>R</a:t>
            </a:r>
            <a:r>
              <a:rPr sz="4800" spc="-5" dirty="0">
                <a:solidFill>
                  <a:srgbClr val="4F81BC"/>
                </a:solidFill>
                <a:latin typeface="Calibri"/>
                <a:cs typeface="Calibri"/>
              </a:rPr>
              <a:t>OGRAMA</a:t>
            </a:r>
            <a:endParaRPr sz="4800">
              <a:latin typeface="Calibri"/>
              <a:cs typeface="Calibri"/>
            </a:endParaRPr>
          </a:p>
        </p:txBody>
      </p:sp>
      <p:sp>
        <p:nvSpPr>
          <p:cNvPr id="6" name="object 6"/>
          <p:cNvSpPr/>
          <p:nvPr/>
        </p:nvSpPr>
        <p:spPr>
          <a:xfrm>
            <a:off x="890016" y="1477899"/>
            <a:ext cx="3352800" cy="267652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554" y="890085"/>
            <a:ext cx="7820291" cy="402149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1498" y="847019"/>
            <a:ext cx="7531155" cy="420717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3568" y="856342"/>
            <a:ext cx="8442960" cy="398695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3568" y="907905"/>
            <a:ext cx="8442960" cy="390149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1439" y="673570"/>
            <a:ext cx="8948928" cy="444409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 y="569976"/>
            <a:ext cx="8839200" cy="438607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9559" y="846382"/>
            <a:ext cx="8686800" cy="401564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1731" y="637031"/>
            <a:ext cx="9002267" cy="450646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5279" y="847963"/>
            <a:ext cx="8686800" cy="416157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0350"/>
            <a:ext cx="8956548" cy="453999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3463" y="882919"/>
            <a:ext cx="8650223" cy="407592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5" y="583691"/>
            <a:ext cx="9131808" cy="451104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69974"/>
            <a:ext cx="9143999" cy="457352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76072"/>
            <a:ext cx="9143999" cy="433273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535" y="1499616"/>
            <a:ext cx="3182112" cy="326288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5666" y="615518"/>
            <a:ext cx="8736330" cy="767080"/>
          </a:xfrm>
          <a:prstGeom prst="rect">
            <a:avLst/>
          </a:prstGeom>
        </p:spPr>
        <p:txBody>
          <a:bodyPr vert="horz" wrap="square" lIns="0" tIns="13335" rIns="0" bIns="0" rtlCol="0">
            <a:spAutoFit/>
          </a:bodyPr>
          <a:lstStyle/>
          <a:p>
            <a:pPr marL="12700">
              <a:lnSpc>
                <a:spcPts val="3754"/>
              </a:lnSpc>
              <a:spcBef>
                <a:spcPts val="105"/>
              </a:spcBef>
            </a:pPr>
            <a:r>
              <a:rPr dirty="0"/>
              <a:t>Que </a:t>
            </a:r>
            <a:r>
              <a:rPr spc="-5" dirty="0"/>
              <a:t>tener </a:t>
            </a:r>
            <a:r>
              <a:rPr dirty="0"/>
              <a:t>en </a:t>
            </a:r>
            <a:r>
              <a:rPr spc="-5" dirty="0"/>
              <a:t>cuenta al formular </a:t>
            </a:r>
            <a:r>
              <a:rPr dirty="0"/>
              <a:t>un</a:t>
            </a:r>
            <a:r>
              <a:rPr spc="-65" dirty="0"/>
              <a:t> </a:t>
            </a:r>
            <a:r>
              <a:rPr b="1" dirty="0">
                <a:latin typeface="Arial"/>
                <a:cs typeface="Arial"/>
              </a:rPr>
              <a:t>INDICADOR</a:t>
            </a:r>
          </a:p>
          <a:p>
            <a:pPr marR="1245235" algn="ctr">
              <a:lnSpc>
                <a:spcPts val="2075"/>
              </a:lnSpc>
            </a:pPr>
            <a:r>
              <a:rPr sz="1800" spc="-5" dirty="0"/>
              <a:t>Ejemplo:</a:t>
            </a:r>
            <a:endParaRPr sz="1800"/>
          </a:p>
        </p:txBody>
      </p:sp>
      <p:sp>
        <p:nvSpPr>
          <p:cNvPr id="4" name="object 4"/>
          <p:cNvSpPr/>
          <p:nvPr/>
        </p:nvSpPr>
        <p:spPr>
          <a:xfrm>
            <a:off x="3334511" y="1367027"/>
            <a:ext cx="5716524" cy="355092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81883" y="1395133"/>
            <a:ext cx="5614416" cy="3454908"/>
          </a:xfrm>
          <a:prstGeom prst="rect">
            <a:avLst/>
          </a:prstGeom>
          <a:blipFill>
            <a:blip r:embed="rId4" cstate="print"/>
            <a:stretch>
              <a:fillRect/>
            </a:stretch>
          </a:blipFill>
        </p:spPr>
        <p:txBody>
          <a:bodyPr wrap="square" lIns="0" tIns="0" rIns="0" bIns="0" rtlCol="0"/>
          <a:lstStyle/>
          <a:p>
            <a:endParaRPr/>
          </a:p>
        </p:txBody>
      </p:sp>
      <p:graphicFrame>
        <p:nvGraphicFramePr>
          <p:cNvPr id="6" name="object 6"/>
          <p:cNvGraphicFramePr>
            <a:graphicFrameLocks noGrp="1"/>
          </p:cNvGraphicFramePr>
          <p:nvPr/>
        </p:nvGraphicFramePr>
        <p:xfrm>
          <a:off x="3377120" y="1390332"/>
          <a:ext cx="5615304" cy="3454827"/>
        </p:xfrm>
        <a:graphic>
          <a:graphicData uri="http://schemas.openxmlformats.org/drawingml/2006/table">
            <a:tbl>
              <a:tblPr firstRow="1" bandRow="1">
                <a:tableStyleId>{2D5ABB26-0587-4C30-8999-92F81FD0307C}</a:tableStyleId>
              </a:tblPr>
              <a:tblGrid>
                <a:gridCol w="1491615">
                  <a:extLst>
                    <a:ext uri="{9D8B030D-6E8A-4147-A177-3AD203B41FA5}">
                      <a16:colId xmlns:a16="http://schemas.microsoft.com/office/drawing/2014/main" xmlns="" val="20000"/>
                    </a:ext>
                  </a:extLst>
                </a:gridCol>
                <a:gridCol w="2058035">
                  <a:extLst>
                    <a:ext uri="{9D8B030D-6E8A-4147-A177-3AD203B41FA5}">
                      <a16:colId xmlns:a16="http://schemas.microsoft.com/office/drawing/2014/main" xmlns="" val="20001"/>
                    </a:ext>
                  </a:extLst>
                </a:gridCol>
                <a:gridCol w="2065654">
                  <a:extLst>
                    <a:ext uri="{9D8B030D-6E8A-4147-A177-3AD203B41FA5}">
                      <a16:colId xmlns:a16="http://schemas.microsoft.com/office/drawing/2014/main" xmlns="" val="20002"/>
                    </a:ext>
                  </a:extLst>
                </a:gridCol>
              </a:tblGrid>
              <a:tr h="259079">
                <a:tc>
                  <a:txBody>
                    <a:bodyPr/>
                    <a:lstStyle/>
                    <a:p>
                      <a:pPr marL="422275">
                        <a:lnSpc>
                          <a:spcPct val="100000"/>
                        </a:lnSpc>
                        <a:spcBef>
                          <a:spcPts val="295"/>
                        </a:spcBef>
                      </a:pPr>
                      <a:r>
                        <a:rPr sz="1100" b="1" dirty="0">
                          <a:solidFill>
                            <a:srgbClr val="FFFFFF"/>
                          </a:solidFill>
                          <a:latin typeface="Calibri"/>
                          <a:cs typeface="Calibri"/>
                        </a:rPr>
                        <a:t>CONCEPTO</a:t>
                      </a:r>
                      <a:endParaRPr sz="1100">
                        <a:latin typeface="Calibri"/>
                        <a:cs typeface="Calibri"/>
                      </a:endParaRPr>
                    </a:p>
                  </a:txBody>
                  <a:tcPr marL="0" marR="0" marT="37465" marB="0">
                    <a:lnL w="9525">
                      <a:solidFill>
                        <a:srgbClr val="F69240"/>
                      </a:solidFill>
                      <a:prstDash val="solid"/>
                    </a:lnL>
                    <a:lnT w="9525">
                      <a:solidFill>
                        <a:srgbClr val="F69240"/>
                      </a:solidFill>
                      <a:prstDash val="solid"/>
                    </a:lnT>
                    <a:solidFill>
                      <a:srgbClr val="F79546"/>
                    </a:solidFill>
                  </a:tcPr>
                </a:tc>
                <a:tc gridSpan="2">
                  <a:txBody>
                    <a:bodyPr/>
                    <a:lstStyle/>
                    <a:p>
                      <a:pPr algn="ctr">
                        <a:lnSpc>
                          <a:spcPct val="100000"/>
                        </a:lnSpc>
                        <a:spcBef>
                          <a:spcPts val="295"/>
                        </a:spcBef>
                      </a:pPr>
                      <a:r>
                        <a:rPr sz="1100" b="1" spc="-5" dirty="0">
                          <a:solidFill>
                            <a:srgbClr val="FFFFFF"/>
                          </a:solidFill>
                          <a:latin typeface="Calibri"/>
                          <a:cs typeface="Calibri"/>
                        </a:rPr>
                        <a:t>DESCRIPCIÓN</a:t>
                      </a:r>
                      <a:endParaRPr sz="1100">
                        <a:latin typeface="Calibri"/>
                        <a:cs typeface="Calibri"/>
                      </a:endParaRPr>
                    </a:p>
                  </a:txBody>
                  <a:tcPr marL="0" marR="0" marT="37465" marB="0">
                    <a:lnR w="9525">
                      <a:solidFill>
                        <a:srgbClr val="F69240"/>
                      </a:solidFill>
                      <a:prstDash val="solid"/>
                    </a:lnR>
                    <a:lnT w="9525">
                      <a:solidFill>
                        <a:srgbClr val="F69240"/>
                      </a:solidFill>
                      <a:prstDash val="solid"/>
                    </a:lnT>
                    <a:solidFill>
                      <a:srgbClr val="F79546"/>
                    </a:solidFill>
                  </a:tcPr>
                </a:tc>
                <a:tc hMerge="1">
                  <a:txBody>
                    <a:bodyPr/>
                    <a:lstStyle/>
                    <a:p>
                      <a:endParaRPr/>
                    </a:p>
                  </a:txBody>
                  <a:tcPr marL="0" marR="0" marT="0" marB="0"/>
                </a:tc>
                <a:extLst>
                  <a:ext uri="{0D108BD9-81ED-4DB2-BD59-A6C34878D82A}">
                    <a16:rowId xmlns:a16="http://schemas.microsoft.com/office/drawing/2014/main" xmlns="" val="10000"/>
                  </a:ext>
                </a:extLst>
              </a:tr>
              <a:tr h="406781">
                <a:tc>
                  <a:txBody>
                    <a:bodyPr/>
                    <a:lstStyle/>
                    <a:p>
                      <a:pPr>
                        <a:lnSpc>
                          <a:spcPct val="100000"/>
                        </a:lnSpc>
                      </a:pPr>
                      <a:endParaRPr sz="800">
                        <a:latin typeface="Times New Roman"/>
                        <a:cs typeface="Times New Roman"/>
                      </a:endParaRPr>
                    </a:p>
                    <a:p>
                      <a:pPr marL="91440">
                        <a:lnSpc>
                          <a:spcPct val="100000"/>
                        </a:lnSpc>
                      </a:pPr>
                      <a:r>
                        <a:rPr sz="1050" b="1" dirty="0">
                          <a:latin typeface="Calibri"/>
                          <a:cs typeface="Calibri"/>
                        </a:rPr>
                        <a:t>Nombre </a:t>
                      </a:r>
                      <a:r>
                        <a:rPr sz="1050" b="1" spc="-5" dirty="0">
                          <a:latin typeface="Calibri"/>
                          <a:cs typeface="Calibri"/>
                        </a:rPr>
                        <a:t>del</a:t>
                      </a:r>
                      <a:r>
                        <a:rPr sz="1050" b="1" spc="-50" dirty="0">
                          <a:latin typeface="Calibri"/>
                          <a:cs typeface="Calibri"/>
                        </a:rPr>
                        <a:t> </a:t>
                      </a:r>
                      <a:r>
                        <a:rPr sz="1050" b="1" spc="-5" dirty="0">
                          <a:latin typeface="Calibri"/>
                          <a:cs typeface="Calibri"/>
                        </a:rPr>
                        <a:t>indicador</a:t>
                      </a:r>
                      <a:endParaRPr sz="1050">
                        <a:latin typeface="Calibri"/>
                        <a:cs typeface="Calibri"/>
                      </a:endParaRPr>
                    </a:p>
                  </a:txBody>
                  <a:tcPr marL="0" marR="0" marT="0" marB="0">
                    <a:lnL w="9525">
                      <a:solidFill>
                        <a:srgbClr val="F69240"/>
                      </a:solidFill>
                      <a:prstDash val="solid"/>
                    </a:lnL>
                    <a:lnR w="9525">
                      <a:solidFill>
                        <a:srgbClr val="F69240"/>
                      </a:solidFill>
                      <a:prstDash val="solid"/>
                    </a:lnR>
                    <a:lnB w="9525">
                      <a:solidFill>
                        <a:srgbClr val="F69240"/>
                      </a:solidFill>
                      <a:prstDash val="solid"/>
                    </a:lnB>
                    <a:solidFill>
                      <a:srgbClr val="F79546">
                        <a:alpha val="39999"/>
                      </a:srgbClr>
                    </a:solidFill>
                  </a:tcPr>
                </a:tc>
                <a:tc gridSpan="2">
                  <a:txBody>
                    <a:bodyPr/>
                    <a:lstStyle/>
                    <a:p>
                      <a:pPr marL="92075" marR="81280">
                        <a:lnSpc>
                          <a:spcPct val="100000"/>
                        </a:lnSpc>
                        <a:spcBef>
                          <a:spcPts val="340"/>
                        </a:spcBef>
                      </a:pPr>
                      <a:r>
                        <a:rPr sz="1000" spc="-5" dirty="0">
                          <a:latin typeface="Calibri"/>
                          <a:cs typeface="Calibri"/>
                        </a:rPr>
                        <a:t>Cumplimiento de estándares de acreditación en salud para </a:t>
                      </a:r>
                      <a:r>
                        <a:rPr sz="1000" spc="-10" dirty="0">
                          <a:latin typeface="Calibri"/>
                          <a:cs typeface="Calibri"/>
                        </a:rPr>
                        <a:t>una </a:t>
                      </a:r>
                      <a:r>
                        <a:rPr sz="1000" spc="-5" dirty="0">
                          <a:latin typeface="Calibri"/>
                          <a:cs typeface="Calibri"/>
                        </a:rPr>
                        <a:t>IPS que  ofrece servicios</a:t>
                      </a:r>
                      <a:r>
                        <a:rPr sz="1000" spc="30" dirty="0">
                          <a:latin typeface="Calibri"/>
                          <a:cs typeface="Calibri"/>
                        </a:rPr>
                        <a:t> </a:t>
                      </a:r>
                      <a:r>
                        <a:rPr sz="1000" spc="-5" dirty="0">
                          <a:latin typeface="Calibri"/>
                          <a:cs typeface="Calibri"/>
                        </a:rPr>
                        <a:t>ambulatorios.</a:t>
                      </a:r>
                      <a:endParaRPr sz="1000">
                        <a:latin typeface="Calibri"/>
                        <a:cs typeface="Calibri"/>
                      </a:endParaRPr>
                    </a:p>
                  </a:txBody>
                  <a:tcPr marL="0" marR="0" marT="43180" marB="0">
                    <a:lnL w="9525">
                      <a:solidFill>
                        <a:srgbClr val="F69240"/>
                      </a:solidFill>
                      <a:prstDash val="solid"/>
                    </a:lnL>
                    <a:lnR w="9525">
                      <a:solidFill>
                        <a:srgbClr val="F69240"/>
                      </a:solidFill>
                      <a:prstDash val="solid"/>
                    </a:lnR>
                    <a:lnB w="9525">
                      <a:solidFill>
                        <a:srgbClr val="F69240"/>
                      </a:solidFill>
                      <a:prstDash val="solid"/>
                    </a:lnB>
                    <a:solidFill>
                      <a:srgbClr val="F79546">
                        <a:alpha val="39999"/>
                      </a:srgbClr>
                    </a:solidFill>
                  </a:tcPr>
                </a:tc>
                <a:tc hMerge="1">
                  <a:txBody>
                    <a:bodyPr/>
                    <a:lstStyle/>
                    <a:p>
                      <a:endParaRPr/>
                    </a:p>
                  </a:txBody>
                  <a:tcPr marL="0" marR="0" marT="0" marB="0"/>
                </a:tc>
                <a:extLst>
                  <a:ext uri="{0D108BD9-81ED-4DB2-BD59-A6C34878D82A}">
                    <a16:rowId xmlns:a16="http://schemas.microsoft.com/office/drawing/2014/main" xmlns="" val="10001"/>
                  </a:ext>
                </a:extLst>
              </a:tr>
              <a:tr h="396239">
                <a:tc>
                  <a:txBody>
                    <a:bodyPr/>
                    <a:lstStyle/>
                    <a:p>
                      <a:pPr marL="91440">
                        <a:lnSpc>
                          <a:spcPct val="100000"/>
                        </a:lnSpc>
                        <a:spcBef>
                          <a:spcPts val="880"/>
                        </a:spcBef>
                      </a:pPr>
                      <a:r>
                        <a:rPr sz="1050" b="1" dirty="0">
                          <a:latin typeface="Calibri"/>
                          <a:cs typeface="Calibri"/>
                        </a:rPr>
                        <a:t>Definición</a:t>
                      </a:r>
                      <a:endParaRPr sz="1050">
                        <a:latin typeface="Calibri"/>
                        <a:cs typeface="Calibri"/>
                      </a:endParaRPr>
                    </a:p>
                  </a:txBody>
                  <a:tcPr marL="0" marR="0" marT="11176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tcPr>
                </a:tc>
                <a:tc gridSpan="2">
                  <a:txBody>
                    <a:bodyPr/>
                    <a:lstStyle/>
                    <a:p>
                      <a:pPr marL="92075" marR="81915">
                        <a:lnSpc>
                          <a:spcPct val="100000"/>
                        </a:lnSpc>
                        <a:spcBef>
                          <a:spcPts val="300"/>
                        </a:spcBef>
                      </a:pPr>
                      <a:r>
                        <a:rPr sz="1000" spc="-5" dirty="0">
                          <a:latin typeface="Calibri"/>
                          <a:cs typeface="Calibri"/>
                        </a:rPr>
                        <a:t>Expresa la proporción de estándares de acreditación cumplidos frente a los  estándares establecidos normativamente para servicios</a:t>
                      </a:r>
                      <a:r>
                        <a:rPr sz="1000" spc="50" dirty="0">
                          <a:latin typeface="Calibri"/>
                          <a:cs typeface="Calibri"/>
                        </a:rPr>
                        <a:t> </a:t>
                      </a:r>
                      <a:r>
                        <a:rPr sz="1000" spc="-5" dirty="0">
                          <a:latin typeface="Calibri"/>
                          <a:cs typeface="Calibri"/>
                        </a:rPr>
                        <a:t>ambulatorios.</a:t>
                      </a:r>
                      <a:endParaRPr sz="1000">
                        <a:latin typeface="Calibri"/>
                        <a:cs typeface="Calibri"/>
                      </a:endParaRPr>
                    </a:p>
                  </a:txBody>
                  <a:tcPr marL="0" marR="0" marT="3810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tcPr>
                </a:tc>
                <a:tc hMerge="1">
                  <a:txBody>
                    <a:bodyPr/>
                    <a:lstStyle/>
                    <a:p>
                      <a:endParaRPr/>
                    </a:p>
                  </a:txBody>
                  <a:tcPr marL="0" marR="0" marT="0" marB="0"/>
                </a:tc>
                <a:extLst>
                  <a:ext uri="{0D108BD9-81ED-4DB2-BD59-A6C34878D82A}">
                    <a16:rowId xmlns:a16="http://schemas.microsoft.com/office/drawing/2014/main" xmlns="" val="10002"/>
                  </a:ext>
                </a:extLst>
              </a:tr>
              <a:tr h="548640">
                <a:tc row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20"/>
                        </a:spcBef>
                      </a:pPr>
                      <a:endParaRPr sz="1150">
                        <a:latin typeface="Times New Roman"/>
                        <a:cs typeface="Times New Roman"/>
                      </a:endParaRPr>
                    </a:p>
                    <a:p>
                      <a:pPr marL="91440">
                        <a:lnSpc>
                          <a:spcPct val="100000"/>
                        </a:lnSpc>
                      </a:pPr>
                      <a:r>
                        <a:rPr sz="1050" b="1" dirty="0">
                          <a:latin typeface="Calibri"/>
                          <a:cs typeface="Calibri"/>
                        </a:rPr>
                        <a:t>Método de</a:t>
                      </a:r>
                      <a:r>
                        <a:rPr sz="1050" b="1" spc="-60" dirty="0">
                          <a:latin typeface="Calibri"/>
                          <a:cs typeface="Calibri"/>
                        </a:rPr>
                        <a:t> </a:t>
                      </a:r>
                      <a:r>
                        <a:rPr sz="1050" b="1" dirty="0">
                          <a:latin typeface="Calibri"/>
                          <a:cs typeface="Calibri"/>
                        </a:rPr>
                        <a:t>cálculo</a:t>
                      </a:r>
                      <a:endParaRPr sz="1050">
                        <a:latin typeface="Calibri"/>
                        <a:cs typeface="Calibri"/>
                      </a:endParaRPr>
                    </a:p>
                  </a:txBody>
                  <a:tcPr marL="0" marR="0" marT="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rowSpan="2">
                  <a:txBody>
                    <a:bodyPr/>
                    <a:lstStyle/>
                    <a:p>
                      <a:pPr marL="92075" marR="81280" algn="just">
                        <a:lnSpc>
                          <a:spcPct val="100000"/>
                        </a:lnSpc>
                        <a:spcBef>
                          <a:spcPts val="660"/>
                        </a:spcBef>
                      </a:pPr>
                      <a:r>
                        <a:rPr sz="1000" spc="-5" dirty="0">
                          <a:latin typeface="Calibri"/>
                          <a:cs typeface="Calibri"/>
                        </a:rPr>
                        <a:t>Relación entre el número de  estándares cumplidos respecto de  los </a:t>
                      </a:r>
                      <a:r>
                        <a:rPr sz="1000" spc="-10" dirty="0">
                          <a:latin typeface="Calibri"/>
                          <a:cs typeface="Calibri"/>
                        </a:rPr>
                        <a:t>exigidos </a:t>
                      </a:r>
                      <a:r>
                        <a:rPr sz="1000" spc="-5" dirty="0">
                          <a:latin typeface="Calibri"/>
                          <a:cs typeface="Calibri"/>
                        </a:rPr>
                        <a:t>normativamente por </a:t>
                      </a:r>
                      <a:r>
                        <a:rPr sz="1000" spc="-10" dirty="0">
                          <a:latin typeface="Calibri"/>
                          <a:cs typeface="Calibri"/>
                        </a:rPr>
                        <a:t>el  </a:t>
                      </a:r>
                      <a:r>
                        <a:rPr sz="1000" spc="-5" dirty="0">
                          <a:latin typeface="Calibri"/>
                          <a:cs typeface="Calibri"/>
                        </a:rPr>
                        <a:t>Sistema Único de Acreditación </a:t>
                      </a:r>
                      <a:r>
                        <a:rPr sz="1000" spc="-10" dirty="0">
                          <a:latin typeface="Calibri"/>
                          <a:cs typeface="Calibri"/>
                        </a:rPr>
                        <a:t>en  </a:t>
                      </a:r>
                      <a:r>
                        <a:rPr sz="1000" spc="-5" dirty="0">
                          <a:latin typeface="Calibri"/>
                          <a:cs typeface="Calibri"/>
                        </a:rPr>
                        <a:t>Salud para </a:t>
                      </a:r>
                      <a:r>
                        <a:rPr sz="1000" spc="-10" dirty="0">
                          <a:latin typeface="Calibri"/>
                          <a:cs typeface="Calibri"/>
                        </a:rPr>
                        <a:t>una </a:t>
                      </a:r>
                      <a:r>
                        <a:rPr sz="1000" spc="-5" dirty="0">
                          <a:latin typeface="Calibri"/>
                          <a:cs typeface="Calibri"/>
                        </a:rPr>
                        <a:t>IPS – servicios  ambulatorios.</a:t>
                      </a:r>
                      <a:endParaRPr sz="1000">
                        <a:latin typeface="Calibri"/>
                        <a:cs typeface="Calibri"/>
                      </a:endParaRPr>
                    </a:p>
                  </a:txBody>
                  <a:tcPr marL="0" marR="0" marT="8382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a:txBody>
                    <a:bodyPr/>
                    <a:lstStyle/>
                    <a:p>
                      <a:pPr marL="92075">
                        <a:lnSpc>
                          <a:spcPct val="100000"/>
                        </a:lnSpc>
                        <a:spcBef>
                          <a:spcPts val="300"/>
                        </a:spcBef>
                      </a:pPr>
                      <a:r>
                        <a:rPr sz="1000" b="1" spc="-5" dirty="0">
                          <a:latin typeface="Calibri"/>
                          <a:cs typeface="Calibri"/>
                        </a:rPr>
                        <a:t>Numerador: </a:t>
                      </a:r>
                      <a:r>
                        <a:rPr sz="1000" spc="-5" dirty="0">
                          <a:latin typeface="Calibri"/>
                          <a:cs typeface="Calibri"/>
                        </a:rPr>
                        <a:t>Número de</a:t>
                      </a:r>
                      <a:r>
                        <a:rPr sz="1000" dirty="0">
                          <a:latin typeface="Calibri"/>
                          <a:cs typeface="Calibri"/>
                        </a:rPr>
                        <a:t> </a:t>
                      </a:r>
                      <a:r>
                        <a:rPr sz="1000" spc="-5" dirty="0">
                          <a:latin typeface="Calibri"/>
                          <a:cs typeface="Calibri"/>
                        </a:rPr>
                        <a:t>estándares</a:t>
                      </a:r>
                      <a:endParaRPr sz="1000">
                        <a:latin typeface="Calibri"/>
                        <a:cs typeface="Calibri"/>
                      </a:endParaRPr>
                    </a:p>
                    <a:p>
                      <a:pPr marL="92075">
                        <a:lnSpc>
                          <a:spcPct val="100000"/>
                        </a:lnSpc>
                      </a:pPr>
                      <a:r>
                        <a:rPr sz="1000" spc="-5" dirty="0">
                          <a:latin typeface="Calibri"/>
                          <a:cs typeface="Calibri"/>
                        </a:rPr>
                        <a:t>evaluados y</a:t>
                      </a:r>
                      <a:r>
                        <a:rPr sz="1000" spc="-10" dirty="0">
                          <a:latin typeface="Calibri"/>
                          <a:cs typeface="Calibri"/>
                        </a:rPr>
                        <a:t> </a:t>
                      </a:r>
                      <a:r>
                        <a:rPr sz="1000" spc="-5" dirty="0">
                          <a:latin typeface="Calibri"/>
                          <a:cs typeface="Calibri"/>
                        </a:rPr>
                        <a:t>cumplidos</a:t>
                      </a:r>
                      <a:endParaRPr sz="1000">
                        <a:latin typeface="Calibri"/>
                        <a:cs typeface="Calibri"/>
                      </a:endParaRPr>
                    </a:p>
                    <a:p>
                      <a:pPr marL="92075">
                        <a:lnSpc>
                          <a:spcPct val="100000"/>
                        </a:lnSpc>
                        <a:spcBef>
                          <a:spcPts val="5"/>
                        </a:spcBef>
                      </a:pPr>
                      <a:r>
                        <a:rPr sz="1000" b="1" spc="-5" dirty="0">
                          <a:latin typeface="Calibri"/>
                          <a:cs typeface="Calibri"/>
                        </a:rPr>
                        <a:t>Fuente: </a:t>
                      </a:r>
                      <a:r>
                        <a:rPr sz="1000" spc="-5" dirty="0">
                          <a:latin typeface="Calibri"/>
                          <a:cs typeface="Calibri"/>
                        </a:rPr>
                        <a:t>Fichas de autoevaluación</a:t>
                      </a:r>
                      <a:endParaRPr sz="1000">
                        <a:latin typeface="Calibri"/>
                        <a:cs typeface="Calibri"/>
                      </a:endParaRPr>
                    </a:p>
                  </a:txBody>
                  <a:tcPr marL="0" marR="0" marT="3810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extLst>
                  <a:ext uri="{0D108BD9-81ED-4DB2-BD59-A6C34878D82A}">
                    <a16:rowId xmlns:a16="http://schemas.microsoft.com/office/drawing/2014/main" xmlns="" val="10003"/>
                  </a:ext>
                </a:extLst>
              </a:tr>
              <a:tr h="548639">
                <a:tc vMerge="1">
                  <a:txBody>
                    <a:bodyPr/>
                    <a:lstStyle/>
                    <a:p>
                      <a:endParaRPr/>
                    </a:p>
                  </a:txBody>
                  <a:tcPr marL="0" marR="0" marT="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vMerge="1">
                  <a:txBody>
                    <a:bodyPr/>
                    <a:lstStyle/>
                    <a:p>
                      <a:endParaRPr/>
                    </a:p>
                  </a:txBody>
                  <a:tcPr marL="0" marR="0" marT="8382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a:txBody>
                    <a:bodyPr/>
                    <a:lstStyle/>
                    <a:p>
                      <a:pPr marL="92075" marR="81915">
                        <a:lnSpc>
                          <a:spcPct val="100000"/>
                        </a:lnSpc>
                        <a:spcBef>
                          <a:spcPts val="305"/>
                        </a:spcBef>
                        <a:tabLst>
                          <a:tab pos="1136015" algn="l"/>
                          <a:tab pos="1842135" algn="l"/>
                        </a:tabLst>
                      </a:pPr>
                      <a:r>
                        <a:rPr sz="1000" b="1" spc="-5" dirty="0">
                          <a:latin typeface="Calibri"/>
                          <a:cs typeface="Calibri"/>
                        </a:rPr>
                        <a:t>D</a:t>
                      </a:r>
                      <a:r>
                        <a:rPr sz="1000" b="1" dirty="0">
                          <a:latin typeface="Calibri"/>
                          <a:cs typeface="Calibri"/>
                        </a:rPr>
                        <a:t>enom</a:t>
                      </a:r>
                      <a:r>
                        <a:rPr sz="1000" b="1" spc="-5" dirty="0">
                          <a:latin typeface="Calibri"/>
                          <a:cs typeface="Calibri"/>
                        </a:rPr>
                        <a:t>i</a:t>
                      </a:r>
                      <a:r>
                        <a:rPr sz="1000" b="1" dirty="0">
                          <a:latin typeface="Calibri"/>
                          <a:cs typeface="Calibri"/>
                        </a:rPr>
                        <a:t>nad</a:t>
                      </a:r>
                      <a:r>
                        <a:rPr sz="1000" b="1" spc="-10" dirty="0">
                          <a:latin typeface="Calibri"/>
                          <a:cs typeface="Calibri"/>
                        </a:rPr>
                        <a:t>o</a:t>
                      </a:r>
                      <a:r>
                        <a:rPr sz="1000" b="1" spc="10" dirty="0">
                          <a:latin typeface="Calibri"/>
                          <a:cs typeface="Calibri"/>
                        </a:rPr>
                        <a:t>r</a:t>
                      </a:r>
                      <a:r>
                        <a:rPr sz="1000" b="1" dirty="0">
                          <a:latin typeface="Calibri"/>
                          <a:cs typeface="Calibri"/>
                        </a:rPr>
                        <a:t>:	</a:t>
                      </a:r>
                      <a:r>
                        <a:rPr sz="1000" spc="5" dirty="0">
                          <a:latin typeface="Calibri"/>
                          <a:cs typeface="Calibri"/>
                        </a:rPr>
                        <a:t>Nú</a:t>
                      </a:r>
                      <a:r>
                        <a:rPr sz="1000" dirty="0">
                          <a:latin typeface="Calibri"/>
                          <a:cs typeface="Calibri"/>
                        </a:rPr>
                        <a:t>m</a:t>
                      </a:r>
                      <a:r>
                        <a:rPr sz="1000" spc="-5" dirty="0">
                          <a:latin typeface="Calibri"/>
                          <a:cs typeface="Calibri"/>
                        </a:rPr>
                        <a:t>e</a:t>
                      </a:r>
                      <a:r>
                        <a:rPr sz="1000" dirty="0">
                          <a:latin typeface="Calibri"/>
                          <a:cs typeface="Calibri"/>
                        </a:rPr>
                        <a:t>ro	de  </a:t>
                      </a:r>
                      <a:r>
                        <a:rPr sz="1000" spc="-5" dirty="0">
                          <a:latin typeface="Calibri"/>
                          <a:cs typeface="Calibri"/>
                        </a:rPr>
                        <a:t>estándares</a:t>
                      </a:r>
                      <a:r>
                        <a:rPr sz="1000" spc="5" dirty="0">
                          <a:latin typeface="Calibri"/>
                          <a:cs typeface="Calibri"/>
                        </a:rPr>
                        <a:t> </a:t>
                      </a:r>
                      <a:r>
                        <a:rPr sz="1000" spc="-10" dirty="0">
                          <a:latin typeface="Calibri"/>
                          <a:cs typeface="Calibri"/>
                        </a:rPr>
                        <a:t>exigidos</a:t>
                      </a:r>
                      <a:endParaRPr sz="1000">
                        <a:latin typeface="Calibri"/>
                        <a:cs typeface="Calibri"/>
                      </a:endParaRPr>
                    </a:p>
                    <a:p>
                      <a:pPr marL="92075">
                        <a:lnSpc>
                          <a:spcPct val="100000"/>
                        </a:lnSpc>
                      </a:pPr>
                      <a:r>
                        <a:rPr sz="1000" b="1" spc="-5" dirty="0">
                          <a:latin typeface="Calibri"/>
                          <a:cs typeface="Calibri"/>
                        </a:rPr>
                        <a:t>Fuente: </a:t>
                      </a:r>
                      <a:r>
                        <a:rPr sz="1000" spc="-5" dirty="0">
                          <a:latin typeface="Calibri"/>
                          <a:cs typeface="Calibri"/>
                        </a:rPr>
                        <a:t>Resol. 5095 de</a:t>
                      </a:r>
                      <a:r>
                        <a:rPr sz="1000" spc="30" dirty="0">
                          <a:latin typeface="Calibri"/>
                          <a:cs typeface="Calibri"/>
                        </a:rPr>
                        <a:t> </a:t>
                      </a:r>
                      <a:r>
                        <a:rPr sz="1000" spc="-5" dirty="0">
                          <a:latin typeface="Calibri"/>
                          <a:cs typeface="Calibri"/>
                        </a:rPr>
                        <a:t>2018</a:t>
                      </a:r>
                      <a:endParaRPr sz="1000">
                        <a:latin typeface="Calibri"/>
                        <a:cs typeface="Calibri"/>
                      </a:endParaRPr>
                    </a:p>
                  </a:txBody>
                  <a:tcPr marL="0" marR="0" marT="38735"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tcPr>
                </a:tc>
                <a:extLst>
                  <a:ext uri="{0D108BD9-81ED-4DB2-BD59-A6C34878D82A}">
                    <a16:rowId xmlns:a16="http://schemas.microsoft.com/office/drawing/2014/main" xmlns="" val="10004"/>
                  </a:ext>
                </a:extLst>
              </a:tr>
              <a:tr h="243840">
                <a:tc>
                  <a:txBody>
                    <a:bodyPr/>
                    <a:lstStyle/>
                    <a:p>
                      <a:pPr marL="91440">
                        <a:lnSpc>
                          <a:spcPct val="100000"/>
                        </a:lnSpc>
                        <a:spcBef>
                          <a:spcPts val="400"/>
                        </a:spcBef>
                      </a:pPr>
                      <a:r>
                        <a:rPr sz="900" b="1" dirty="0">
                          <a:latin typeface="Arial"/>
                          <a:cs typeface="Arial"/>
                        </a:rPr>
                        <a:t>Unidad de</a:t>
                      </a:r>
                      <a:r>
                        <a:rPr sz="900" b="1" spc="-35" dirty="0">
                          <a:latin typeface="Arial"/>
                          <a:cs typeface="Arial"/>
                        </a:rPr>
                        <a:t> </a:t>
                      </a:r>
                      <a:r>
                        <a:rPr sz="900" b="1" dirty="0">
                          <a:latin typeface="Arial"/>
                          <a:cs typeface="Arial"/>
                        </a:rPr>
                        <a:t>medida</a:t>
                      </a:r>
                      <a:endParaRPr sz="900">
                        <a:latin typeface="Arial"/>
                        <a:cs typeface="Arial"/>
                      </a:endParaRPr>
                    </a:p>
                  </a:txBody>
                  <a:tcPr marL="0" marR="0" marT="5080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gridSpan="2">
                  <a:txBody>
                    <a:bodyPr/>
                    <a:lstStyle/>
                    <a:p>
                      <a:pPr marL="92075">
                        <a:lnSpc>
                          <a:spcPct val="100000"/>
                        </a:lnSpc>
                        <a:spcBef>
                          <a:spcPts val="300"/>
                        </a:spcBef>
                      </a:pPr>
                      <a:r>
                        <a:rPr sz="1000" spc="-5" dirty="0">
                          <a:latin typeface="Calibri"/>
                          <a:cs typeface="Calibri"/>
                        </a:rPr>
                        <a:t>Porcentaje (por 100)</a:t>
                      </a:r>
                      <a:endParaRPr sz="1000">
                        <a:latin typeface="Calibri"/>
                        <a:cs typeface="Calibri"/>
                      </a:endParaRPr>
                    </a:p>
                  </a:txBody>
                  <a:tcPr marL="0" marR="0" marT="3810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hMerge="1">
                  <a:txBody>
                    <a:bodyPr/>
                    <a:lstStyle/>
                    <a:p>
                      <a:endParaRPr/>
                    </a:p>
                  </a:txBody>
                  <a:tcPr marL="0" marR="0" marT="0" marB="0"/>
                </a:tc>
                <a:extLst>
                  <a:ext uri="{0D108BD9-81ED-4DB2-BD59-A6C34878D82A}">
                    <a16:rowId xmlns:a16="http://schemas.microsoft.com/office/drawing/2014/main" xmlns="" val="10005"/>
                  </a:ext>
                </a:extLst>
              </a:tr>
              <a:tr h="251510">
                <a:tc>
                  <a:txBody>
                    <a:bodyPr/>
                    <a:lstStyle/>
                    <a:p>
                      <a:pPr marL="91440">
                        <a:lnSpc>
                          <a:spcPct val="100000"/>
                        </a:lnSpc>
                        <a:spcBef>
                          <a:spcPts val="315"/>
                        </a:spcBef>
                      </a:pPr>
                      <a:r>
                        <a:rPr sz="1050" b="1" spc="-5" dirty="0">
                          <a:latin typeface="Calibri"/>
                          <a:cs typeface="Calibri"/>
                        </a:rPr>
                        <a:t>Frecuencia</a:t>
                      </a:r>
                      <a:r>
                        <a:rPr sz="1050" b="1" spc="-35" dirty="0">
                          <a:latin typeface="Calibri"/>
                          <a:cs typeface="Calibri"/>
                        </a:rPr>
                        <a:t> </a:t>
                      </a:r>
                      <a:r>
                        <a:rPr sz="1050" b="1" dirty="0">
                          <a:latin typeface="Calibri"/>
                          <a:cs typeface="Calibri"/>
                        </a:rPr>
                        <a:t>medición</a:t>
                      </a:r>
                      <a:endParaRPr sz="1050">
                        <a:latin typeface="Calibri"/>
                        <a:cs typeface="Calibri"/>
                      </a:endParaRPr>
                    </a:p>
                  </a:txBody>
                  <a:tcPr marL="0" marR="0" marT="40005"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tcPr>
                </a:tc>
                <a:tc gridSpan="2">
                  <a:txBody>
                    <a:bodyPr/>
                    <a:lstStyle/>
                    <a:p>
                      <a:pPr marL="92075">
                        <a:lnSpc>
                          <a:spcPct val="100000"/>
                        </a:lnSpc>
                        <a:spcBef>
                          <a:spcPts val="335"/>
                        </a:spcBef>
                      </a:pPr>
                      <a:r>
                        <a:rPr sz="1000" spc="-5" dirty="0">
                          <a:latin typeface="Calibri"/>
                          <a:cs typeface="Calibri"/>
                        </a:rPr>
                        <a:t>Trimestral</a:t>
                      </a:r>
                      <a:endParaRPr sz="1000">
                        <a:latin typeface="Calibri"/>
                        <a:cs typeface="Calibri"/>
                      </a:endParaRPr>
                    </a:p>
                  </a:txBody>
                  <a:tcPr marL="0" marR="0" marT="42545"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tcPr>
                </a:tc>
                <a:tc hMerge="1">
                  <a:txBody>
                    <a:bodyPr/>
                    <a:lstStyle/>
                    <a:p>
                      <a:endParaRPr/>
                    </a:p>
                  </a:txBody>
                  <a:tcPr marL="0" marR="0" marT="0" marB="0"/>
                </a:tc>
                <a:extLst>
                  <a:ext uri="{0D108BD9-81ED-4DB2-BD59-A6C34878D82A}">
                    <a16:rowId xmlns:a16="http://schemas.microsoft.com/office/drawing/2014/main" xmlns="" val="10006"/>
                  </a:ext>
                </a:extLst>
              </a:tr>
              <a:tr h="251459">
                <a:tc>
                  <a:txBody>
                    <a:bodyPr/>
                    <a:lstStyle/>
                    <a:p>
                      <a:pPr marL="91440">
                        <a:lnSpc>
                          <a:spcPct val="100000"/>
                        </a:lnSpc>
                        <a:spcBef>
                          <a:spcPts val="315"/>
                        </a:spcBef>
                      </a:pPr>
                      <a:r>
                        <a:rPr sz="1050" b="1" dirty="0">
                          <a:latin typeface="Calibri"/>
                          <a:cs typeface="Calibri"/>
                        </a:rPr>
                        <a:t>Línea de</a:t>
                      </a:r>
                      <a:r>
                        <a:rPr sz="1050" b="1" spc="-30" dirty="0">
                          <a:latin typeface="Calibri"/>
                          <a:cs typeface="Calibri"/>
                        </a:rPr>
                        <a:t> </a:t>
                      </a:r>
                      <a:r>
                        <a:rPr sz="1050" b="1" dirty="0">
                          <a:latin typeface="Calibri"/>
                          <a:cs typeface="Calibri"/>
                        </a:rPr>
                        <a:t>base</a:t>
                      </a:r>
                      <a:endParaRPr sz="1050">
                        <a:latin typeface="Calibri"/>
                        <a:cs typeface="Calibri"/>
                      </a:endParaRPr>
                    </a:p>
                  </a:txBody>
                  <a:tcPr marL="0" marR="0" marT="40005"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gridSpan="2">
                  <a:txBody>
                    <a:bodyPr/>
                    <a:lstStyle/>
                    <a:p>
                      <a:pPr marL="92075">
                        <a:lnSpc>
                          <a:spcPct val="100000"/>
                        </a:lnSpc>
                        <a:spcBef>
                          <a:spcPts val="334"/>
                        </a:spcBef>
                      </a:pPr>
                      <a:r>
                        <a:rPr sz="1000" spc="-10" dirty="0">
                          <a:latin typeface="Calibri"/>
                          <a:cs typeface="Calibri"/>
                        </a:rPr>
                        <a:t>0%</a:t>
                      </a:r>
                      <a:endParaRPr sz="1000">
                        <a:latin typeface="Calibri"/>
                        <a:cs typeface="Calibri"/>
                      </a:endParaRPr>
                    </a:p>
                  </a:txBody>
                  <a:tcPr marL="0" marR="0" marT="42544"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hMerge="1">
                  <a:txBody>
                    <a:bodyPr/>
                    <a:lstStyle/>
                    <a:p>
                      <a:endParaRPr/>
                    </a:p>
                  </a:txBody>
                  <a:tcPr marL="0" marR="0" marT="0" marB="0"/>
                </a:tc>
                <a:extLst>
                  <a:ext uri="{0D108BD9-81ED-4DB2-BD59-A6C34878D82A}">
                    <a16:rowId xmlns:a16="http://schemas.microsoft.com/office/drawing/2014/main" xmlns="" val="10007"/>
                  </a:ext>
                </a:extLst>
              </a:tr>
              <a:tr h="548640">
                <a:tc>
                  <a:txBody>
                    <a:bodyPr/>
                    <a:lstStyle/>
                    <a:p>
                      <a:pPr>
                        <a:lnSpc>
                          <a:spcPct val="100000"/>
                        </a:lnSpc>
                        <a:spcBef>
                          <a:spcPts val="45"/>
                        </a:spcBef>
                      </a:pPr>
                      <a:endParaRPr sz="1250">
                        <a:latin typeface="Times New Roman"/>
                        <a:cs typeface="Times New Roman"/>
                      </a:endParaRPr>
                    </a:p>
                    <a:p>
                      <a:pPr marL="91440">
                        <a:lnSpc>
                          <a:spcPct val="100000"/>
                        </a:lnSpc>
                        <a:spcBef>
                          <a:spcPts val="5"/>
                        </a:spcBef>
                      </a:pPr>
                      <a:r>
                        <a:rPr sz="1050" b="1" dirty="0">
                          <a:latin typeface="Calibri"/>
                          <a:cs typeface="Calibri"/>
                        </a:rPr>
                        <a:t>Rangos </a:t>
                      </a:r>
                      <a:r>
                        <a:rPr sz="1050" b="1" spc="-5" dirty="0">
                          <a:latin typeface="Calibri"/>
                          <a:cs typeface="Calibri"/>
                        </a:rPr>
                        <a:t>del</a:t>
                      </a:r>
                      <a:r>
                        <a:rPr sz="1050" b="1" spc="-35" dirty="0">
                          <a:latin typeface="Calibri"/>
                          <a:cs typeface="Calibri"/>
                        </a:rPr>
                        <a:t> </a:t>
                      </a:r>
                      <a:r>
                        <a:rPr sz="1050" b="1" spc="-5" dirty="0">
                          <a:latin typeface="Calibri"/>
                          <a:cs typeface="Calibri"/>
                        </a:rPr>
                        <a:t>indicador</a:t>
                      </a:r>
                      <a:endParaRPr sz="1050">
                        <a:latin typeface="Calibri"/>
                        <a:cs typeface="Calibri"/>
                      </a:endParaRPr>
                    </a:p>
                  </a:txBody>
                  <a:tcPr marL="0" marR="0" marT="5715"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tcPr>
                </a:tc>
                <a:tc gridSpan="2">
                  <a:txBody>
                    <a:bodyPr/>
                    <a:lstStyle/>
                    <a:p>
                      <a:pPr marL="549275">
                        <a:lnSpc>
                          <a:spcPct val="100000"/>
                        </a:lnSpc>
                        <a:spcBef>
                          <a:spcPts val="340"/>
                        </a:spcBef>
                      </a:pPr>
                      <a:r>
                        <a:rPr sz="1000" spc="-5" dirty="0">
                          <a:solidFill>
                            <a:srgbClr val="404040"/>
                          </a:solidFill>
                          <a:latin typeface="Arial"/>
                          <a:cs typeface="Arial"/>
                        </a:rPr>
                        <a:t>Aceptable – </a:t>
                      </a:r>
                      <a:r>
                        <a:rPr sz="1000" spc="-10" dirty="0">
                          <a:solidFill>
                            <a:srgbClr val="404040"/>
                          </a:solidFill>
                          <a:latin typeface="Arial"/>
                          <a:cs typeface="Arial"/>
                        </a:rPr>
                        <a:t>Mayor </a:t>
                      </a:r>
                      <a:r>
                        <a:rPr sz="1000" spc="-5" dirty="0">
                          <a:solidFill>
                            <a:srgbClr val="404040"/>
                          </a:solidFill>
                          <a:latin typeface="Arial"/>
                          <a:cs typeface="Arial"/>
                        </a:rPr>
                        <a:t>del</a:t>
                      </a:r>
                      <a:r>
                        <a:rPr sz="1000" spc="15" dirty="0">
                          <a:solidFill>
                            <a:srgbClr val="404040"/>
                          </a:solidFill>
                          <a:latin typeface="Arial"/>
                          <a:cs typeface="Arial"/>
                        </a:rPr>
                        <a:t> </a:t>
                      </a:r>
                      <a:r>
                        <a:rPr sz="1000" spc="-5" dirty="0">
                          <a:solidFill>
                            <a:srgbClr val="404040"/>
                          </a:solidFill>
                          <a:latin typeface="Arial"/>
                          <a:cs typeface="Arial"/>
                        </a:rPr>
                        <a:t>95%</a:t>
                      </a:r>
                      <a:endParaRPr sz="1000">
                        <a:latin typeface="Arial"/>
                        <a:cs typeface="Arial"/>
                      </a:endParaRPr>
                    </a:p>
                    <a:p>
                      <a:pPr marL="549275" marR="1095375">
                        <a:lnSpc>
                          <a:spcPct val="100000"/>
                        </a:lnSpc>
                      </a:pPr>
                      <a:r>
                        <a:rPr sz="1000" spc="-5" dirty="0">
                          <a:solidFill>
                            <a:srgbClr val="404040"/>
                          </a:solidFill>
                          <a:latin typeface="Arial"/>
                          <a:cs typeface="Arial"/>
                        </a:rPr>
                        <a:t>En riesgo – </a:t>
                      </a:r>
                      <a:r>
                        <a:rPr sz="1000" spc="-10" dirty="0">
                          <a:solidFill>
                            <a:srgbClr val="404040"/>
                          </a:solidFill>
                          <a:latin typeface="Arial"/>
                          <a:cs typeface="Arial"/>
                        </a:rPr>
                        <a:t>Mayor </a:t>
                      </a:r>
                      <a:r>
                        <a:rPr sz="1000" spc="-5" dirty="0">
                          <a:solidFill>
                            <a:srgbClr val="404040"/>
                          </a:solidFill>
                          <a:latin typeface="Arial"/>
                          <a:cs typeface="Arial"/>
                        </a:rPr>
                        <a:t>del 85% ; Menor del 95%  Crítico – Menor del 85%</a:t>
                      </a:r>
                      <a:endParaRPr sz="1000">
                        <a:latin typeface="Arial"/>
                        <a:cs typeface="Arial"/>
                      </a:endParaRPr>
                    </a:p>
                  </a:txBody>
                  <a:tcPr marL="0" marR="0" marT="4318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tcPr>
                </a:tc>
                <a:tc hMerge="1">
                  <a:txBody>
                    <a:bodyPr/>
                    <a:lstStyle/>
                    <a:p>
                      <a:endParaRPr/>
                    </a:p>
                  </a:txBody>
                  <a:tcPr marL="0" marR="0" marT="0" marB="0"/>
                </a:tc>
                <a:extLst>
                  <a:ext uri="{0D108BD9-81ED-4DB2-BD59-A6C34878D82A}">
                    <a16:rowId xmlns:a16="http://schemas.microsoft.com/office/drawing/2014/main" xmlns="" val="10008"/>
                  </a:ext>
                </a:extLst>
              </a:tr>
            </a:tbl>
          </a:graphicData>
        </a:graphic>
      </p:graphicFrame>
      <p:sp>
        <p:nvSpPr>
          <p:cNvPr id="7" name="object 7"/>
          <p:cNvSpPr/>
          <p:nvPr/>
        </p:nvSpPr>
        <p:spPr>
          <a:xfrm>
            <a:off x="5053584" y="4355591"/>
            <a:ext cx="185966" cy="187451"/>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5096255" y="4375403"/>
            <a:ext cx="105156" cy="10667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053584" y="4509515"/>
            <a:ext cx="185966" cy="187451"/>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096255" y="4529328"/>
            <a:ext cx="105156" cy="106679"/>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5053584" y="4655820"/>
            <a:ext cx="185966" cy="185966"/>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5096255" y="4675632"/>
            <a:ext cx="105156" cy="105155"/>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535" y="1499616"/>
            <a:ext cx="3182112" cy="326288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5666" y="615518"/>
            <a:ext cx="8736330" cy="767080"/>
          </a:xfrm>
          <a:prstGeom prst="rect">
            <a:avLst/>
          </a:prstGeom>
        </p:spPr>
        <p:txBody>
          <a:bodyPr vert="horz" wrap="square" lIns="0" tIns="13335" rIns="0" bIns="0" rtlCol="0">
            <a:spAutoFit/>
          </a:bodyPr>
          <a:lstStyle/>
          <a:p>
            <a:pPr marL="12700">
              <a:lnSpc>
                <a:spcPts val="3754"/>
              </a:lnSpc>
              <a:spcBef>
                <a:spcPts val="105"/>
              </a:spcBef>
            </a:pPr>
            <a:r>
              <a:rPr dirty="0"/>
              <a:t>Que </a:t>
            </a:r>
            <a:r>
              <a:rPr spc="-5" dirty="0"/>
              <a:t>tener </a:t>
            </a:r>
            <a:r>
              <a:rPr dirty="0"/>
              <a:t>en </a:t>
            </a:r>
            <a:r>
              <a:rPr spc="-5" dirty="0"/>
              <a:t>cuenta al formular </a:t>
            </a:r>
            <a:r>
              <a:rPr dirty="0"/>
              <a:t>un</a:t>
            </a:r>
            <a:r>
              <a:rPr spc="-65" dirty="0"/>
              <a:t> </a:t>
            </a:r>
            <a:r>
              <a:rPr b="1" dirty="0">
                <a:latin typeface="Arial"/>
                <a:cs typeface="Arial"/>
              </a:rPr>
              <a:t>INDICADOR</a:t>
            </a:r>
          </a:p>
          <a:p>
            <a:pPr marR="1245235" algn="ctr">
              <a:lnSpc>
                <a:spcPts val="2075"/>
              </a:lnSpc>
            </a:pPr>
            <a:r>
              <a:rPr sz="1800" spc="-5" dirty="0"/>
              <a:t>Ejemplo:</a:t>
            </a:r>
            <a:endParaRPr sz="1800"/>
          </a:p>
        </p:txBody>
      </p:sp>
      <p:sp>
        <p:nvSpPr>
          <p:cNvPr id="4" name="object 4"/>
          <p:cNvSpPr/>
          <p:nvPr/>
        </p:nvSpPr>
        <p:spPr>
          <a:xfrm>
            <a:off x="3334511" y="1367027"/>
            <a:ext cx="5716524" cy="355092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81883" y="1395133"/>
            <a:ext cx="5614416" cy="3454908"/>
          </a:xfrm>
          <a:prstGeom prst="rect">
            <a:avLst/>
          </a:prstGeom>
          <a:blipFill>
            <a:blip r:embed="rId4" cstate="print"/>
            <a:stretch>
              <a:fillRect/>
            </a:stretch>
          </a:blipFill>
        </p:spPr>
        <p:txBody>
          <a:bodyPr wrap="square" lIns="0" tIns="0" rIns="0" bIns="0" rtlCol="0"/>
          <a:lstStyle/>
          <a:p>
            <a:endParaRPr/>
          </a:p>
        </p:txBody>
      </p:sp>
      <p:graphicFrame>
        <p:nvGraphicFramePr>
          <p:cNvPr id="6" name="object 6"/>
          <p:cNvGraphicFramePr>
            <a:graphicFrameLocks noGrp="1"/>
          </p:cNvGraphicFramePr>
          <p:nvPr/>
        </p:nvGraphicFramePr>
        <p:xfrm>
          <a:off x="3377120" y="1390332"/>
          <a:ext cx="5615304" cy="3454827"/>
        </p:xfrm>
        <a:graphic>
          <a:graphicData uri="http://schemas.openxmlformats.org/drawingml/2006/table">
            <a:tbl>
              <a:tblPr firstRow="1" bandRow="1">
                <a:tableStyleId>{2D5ABB26-0587-4C30-8999-92F81FD0307C}</a:tableStyleId>
              </a:tblPr>
              <a:tblGrid>
                <a:gridCol w="1491615">
                  <a:extLst>
                    <a:ext uri="{9D8B030D-6E8A-4147-A177-3AD203B41FA5}">
                      <a16:colId xmlns:a16="http://schemas.microsoft.com/office/drawing/2014/main" xmlns="" val="20000"/>
                    </a:ext>
                  </a:extLst>
                </a:gridCol>
                <a:gridCol w="2058035">
                  <a:extLst>
                    <a:ext uri="{9D8B030D-6E8A-4147-A177-3AD203B41FA5}">
                      <a16:colId xmlns:a16="http://schemas.microsoft.com/office/drawing/2014/main" xmlns="" val="20001"/>
                    </a:ext>
                  </a:extLst>
                </a:gridCol>
                <a:gridCol w="2065654">
                  <a:extLst>
                    <a:ext uri="{9D8B030D-6E8A-4147-A177-3AD203B41FA5}">
                      <a16:colId xmlns:a16="http://schemas.microsoft.com/office/drawing/2014/main" xmlns="" val="20002"/>
                    </a:ext>
                  </a:extLst>
                </a:gridCol>
              </a:tblGrid>
              <a:tr h="259079">
                <a:tc>
                  <a:txBody>
                    <a:bodyPr/>
                    <a:lstStyle/>
                    <a:p>
                      <a:pPr marL="422275">
                        <a:lnSpc>
                          <a:spcPct val="100000"/>
                        </a:lnSpc>
                        <a:spcBef>
                          <a:spcPts val="295"/>
                        </a:spcBef>
                      </a:pPr>
                      <a:r>
                        <a:rPr sz="1100" b="1" dirty="0">
                          <a:solidFill>
                            <a:srgbClr val="FFFFFF"/>
                          </a:solidFill>
                          <a:latin typeface="Calibri"/>
                          <a:cs typeface="Calibri"/>
                        </a:rPr>
                        <a:t>CONCEPTO</a:t>
                      </a:r>
                      <a:endParaRPr sz="1100">
                        <a:latin typeface="Calibri"/>
                        <a:cs typeface="Calibri"/>
                      </a:endParaRPr>
                    </a:p>
                  </a:txBody>
                  <a:tcPr marL="0" marR="0" marT="37465" marB="0">
                    <a:lnL w="9525">
                      <a:solidFill>
                        <a:srgbClr val="F69240"/>
                      </a:solidFill>
                      <a:prstDash val="solid"/>
                    </a:lnL>
                    <a:lnT w="9525">
                      <a:solidFill>
                        <a:srgbClr val="F69240"/>
                      </a:solidFill>
                      <a:prstDash val="solid"/>
                    </a:lnT>
                    <a:solidFill>
                      <a:srgbClr val="F79546"/>
                    </a:solidFill>
                  </a:tcPr>
                </a:tc>
                <a:tc gridSpan="2">
                  <a:txBody>
                    <a:bodyPr/>
                    <a:lstStyle/>
                    <a:p>
                      <a:pPr algn="ctr">
                        <a:lnSpc>
                          <a:spcPct val="100000"/>
                        </a:lnSpc>
                        <a:spcBef>
                          <a:spcPts val="295"/>
                        </a:spcBef>
                      </a:pPr>
                      <a:r>
                        <a:rPr sz="1100" b="1" spc="-5" dirty="0">
                          <a:solidFill>
                            <a:srgbClr val="FFFFFF"/>
                          </a:solidFill>
                          <a:latin typeface="Calibri"/>
                          <a:cs typeface="Calibri"/>
                        </a:rPr>
                        <a:t>DESCRIPCIÓN</a:t>
                      </a:r>
                      <a:endParaRPr sz="1100">
                        <a:latin typeface="Calibri"/>
                        <a:cs typeface="Calibri"/>
                      </a:endParaRPr>
                    </a:p>
                  </a:txBody>
                  <a:tcPr marL="0" marR="0" marT="37465" marB="0">
                    <a:lnR w="9525">
                      <a:solidFill>
                        <a:srgbClr val="F69240"/>
                      </a:solidFill>
                      <a:prstDash val="solid"/>
                    </a:lnR>
                    <a:lnT w="9525">
                      <a:solidFill>
                        <a:srgbClr val="F69240"/>
                      </a:solidFill>
                      <a:prstDash val="solid"/>
                    </a:lnT>
                    <a:solidFill>
                      <a:srgbClr val="F79546"/>
                    </a:solidFill>
                  </a:tcPr>
                </a:tc>
                <a:tc hMerge="1">
                  <a:txBody>
                    <a:bodyPr/>
                    <a:lstStyle/>
                    <a:p>
                      <a:endParaRPr/>
                    </a:p>
                  </a:txBody>
                  <a:tcPr marL="0" marR="0" marT="0" marB="0"/>
                </a:tc>
                <a:extLst>
                  <a:ext uri="{0D108BD9-81ED-4DB2-BD59-A6C34878D82A}">
                    <a16:rowId xmlns:a16="http://schemas.microsoft.com/office/drawing/2014/main" xmlns="" val="10000"/>
                  </a:ext>
                </a:extLst>
              </a:tr>
              <a:tr h="406781">
                <a:tc>
                  <a:txBody>
                    <a:bodyPr/>
                    <a:lstStyle/>
                    <a:p>
                      <a:pPr>
                        <a:lnSpc>
                          <a:spcPct val="100000"/>
                        </a:lnSpc>
                      </a:pPr>
                      <a:endParaRPr sz="800">
                        <a:latin typeface="Times New Roman"/>
                        <a:cs typeface="Times New Roman"/>
                      </a:endParaRPr>
                    </a:p>
                    <a:p>
                      <a:pPr marL="91440">
                        <a:lnSpc>
                          <a:spcPct val="100000"/>
                        </a:lnSpc>
                      </a:pPr>
                      <a:r>
                        <a:rPr sz="1050" b="1" dirty="0">
                          <a:latin typeface="Calibri"/>
                          <a:cs typeface="Calibri"/>
                        </a:rPr>
                        <a:t>Nombre </a:t>
                      </a:r>
                      <a:r>
                        <a:rPr sz="1050" b="1" spc="-5" dirty="0">
                          <a:latin typeface="Calibri"/>
                          <a:cs typeface="Calibri"/>
                        </a:rPr>
                        <a:t>del</a:t>
                      </a:r>
                      <a:r>
                        <a:rPr sz="1050" b="1" spc="-50" dirty="0">
                          <a:latin typeface="Calibri"/>
                          <a:cs typeface="Calibri"/>
                        </a:rPr>
                        <a:t> </a:t>
                      </a:r>
                      <a:r>
                        <a:rPr sz="1050" b="1" spc="-5" dirty="0">
                          <a:latin typeface="Calibri"/>
                          <a:cs typeface="Calibri"/>
                        </a:rPr>
                        <a:t>indicador</a:t>
                      </a:r>
                      <a:endParaRPr sz="1050">
                        <a:latin typeface="Calibri"/>
                        <a:cs typeface="Calibri"/>
                      </a:endParaRPr>
                    </a:p>
                  </a:txBody>
                  <a:tcPr marL="0" marR="0" marT="0" marB="0">
                    <a:lnL w="9525">
                      <a:solidFill>
                        <a:srgbClr val="F69240"/>
                      </a:solidFill>
                      <a:prstDash val="solid"/>
                    </a:lnL>
                    <a:lnR w="9525">
                      <a:solidFill>
                        <a:srgbClr val="F69240"/>
                      </a:solidFill>
                      <a:prstDash val="solid"/>
                    </a:lnR>
                    <a:lnB w="9525">
                      <a:solidFill>
                        <a:srgbClr val="F69240"/>
                      </a:solidFill>
                      <a:prstDash val="solid"/>
                    </a:lnB>
                    <a:solidFill>
                      <a:srgbClr val="F79546">
                        <a:alpha val="39999"/>
                      </a:srgbClr>
                    </a:solidFill>
                  </a:tcPr>
                </a:tc>
                <a:tc gridSpan="2">
                  <a:txBody>
                    <a:bodyPr/>
                    <a:lstStyle/>
                    <a:p>
                      <a:pPr marL="92075" marR="81280">
                        <a:lnSpc>
                          <a:spcPct val="100000"/>
                        </a:lnSpc>
                        <a:spcBef>
                          <a:spcPts val="340"/>
                        </a:spcBef>
                      </a:pPr>
                      <a:r>
                        <a:rPr sz="1000" spc="-5" dirty="0">
                          <a:latin typeface="Calibri"/>
                          <a:cs typeface="Calibri"/>
                        </a:rPr>
                        <a:t>Cumplimiento de estándares de acreditación en salud para </a:t>
                      </a:r>
                      <a:r>
                        <a:rPr sz="1000" spc="-10" dirty="0">
                          <a:latin typeface="Calibri"/>
                          <a:cs typeface="Calibri"/>
                        </a:rPr>
                        <a:t>una </a:t>
                      </a:r>
                      <a:r>
                        <a:rPr sz="1000" spc="-5" dirty="0">
                          <a:latin typeface="Calibri"/>
                          <a:cs typeface="Calibri"/>
                        </a:rPr>
                        <a:t>IPS que  ofrece servicios</a:t>
                      </a:r>
                      <a:r>
                        <a:rPr sz="1000" spc="30" dirty="0">
                          <a:latin typeface="Calibri"/>
                          <a:cs typeface="Calibri"/>
                        </a:rPr>
                        <a:t> </a:t>
                      </a:r>
                      <a:r>
                        <a:rPr sz="1000" spc="-5" dirty="0">
                          <a:latin typeface="Calibri"/>
                          <a:cs typeface="Calibri"/>
                        </a:rPr>
                        <a:t>ambulatorios.</a:t>
                      </a:r>
                      <a:endParaRPr sz="1000">
                        <a:latin typeface="Calibri"/>
                        <a:cs typeface="Calibri"/>
                      </a:endParaRPr>
                    </a:p>
                  </a:txBody>
                  <a:tcPr marL="0" marR="0" marT="43180" marB="0">
                    <a:lnL w="9525">
                      <a:solidFill>
                        <a:srgbClr val="F69240"/>
                      </a:solidFill>
                      <a:prstDash val="solid"/>
                    </a:lnL>
                    <a:lnR w="9525">
                      <a:solidFill>
                        <a:srgbClr val="F69240"/>
                      </a:solidFill>
                      <a:prstDash val="solid"/>
                    </a:lnR>
                    <a:lnB w="9525">
                      <a:solidFill>
                        <a:srgbClr val="F69240"/>
                      </a:solidFill>
                      <a:prstDash val="solid"/>
                    </a:lnB>
                    <a:solidFill>
                      <a:srgbClr val="F79546">
                        <a:alpha val="39999"/>
                      </a:srgbClr>
                    </a:solidFill>
                  </a:tcPr>
                </a:tc>
                <a:tc hMerge="1">
                  <a:txBody>
                    <a:bodyPr/>
                    <a:lstStyle/>
                    <a:p>
                      <a:endParaRPr/>
                    </a:p>
                  </a:txBody>
                  <a:tcPr marL="0" marR="0" marT="0" marB="0"/>
                </a:tc>
                <a:extLst>
                  <a:ext uri="{0D108BD9-81ED-4DB2-BD59-A6C34878D82A}">
                    <a16:rowId xmlns:a16="http://schemas.microsoft.com/office/drawing/2014/main" xmlns="" val="10001"/>
                  </a:ext>
                </a:extLst>
              </a:tr>
              <a:tr h="396239">
                <a:tc>
                  <a:txBody>
                    <a:bodyPr/>
                    <a:lstStyle/>
                    <a:p>
                      <a:pPr marL="91440">
                        <a:lnSpc>
                          <a:spcPct val="100000"/>
                        </a:lnSpc>
                        <a:spcBef>
                          <a:spcPts val="880"/>
                        </a:spcBef>
                      </a:pPr>
                      <a:r>
                        <a:rPr sz="1050" b="1" dirty="0">
                          <a:latin typeface="Calibri"/>
                          <a:cs typeface="Calibri"/>
                        </a:rPr>
                        <a:t>Definición</a:t>
                      </a:r>
                      <a:endParaRPr sz="1050">
                        <a:latin typeface="Calibri"/>
                        <a:cs typeface="Calibri"/>
                      </a:endParaRPr>
                    </a:p>
                  </a:txBody>
                  <a:tcPr marL="0" marR="0" marT="11176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tcPr>
                </a:tc>
                <a:tc gridSpan="2">
                  <a:txBody>
                    <a:bodyPr/>
                    <a:lstStyle/>
                    <a:p>
                      <a:pPr marL="92075" marR="81915">
                        <a:lnSpc>
                          <a:spcPct val="100000"/>
                        </a:lnSpc>
                        <a:spcBef>
                          <a:spcPts val="300"/>
                        </a:spcBef>
                      </a:pPr>
                      <a:r>
                        <a:rPr sz="1000" spc="-5" dirty="0">
                          <a:latin typeface="Calibri"/>
                          <a:cs typeface="Calibri"/>
                        </a:rPr>
                        <a:t>Expresa la proporción de estándares de acreditación cumplidos frente a los  estándares establecidos normativamente para servicios</a:t>
                      </a:r>
                      <a:r>
                        <a:rPr sz="1000" spc="50" dirty="0">
                          <a:latin typeface="Calibri"/>
                          <a:cs typeface="Calibri"/>
                        </a:rPr>
                        <a:t> </a:t>
                      </a:r>
                      <a:r>
                        <a:rPr sz="1000" spc="-5" dirty="0">
                          <a:latin typeface="Calibri"/>
                          <a:cs typeface="Calibri"/>
                        </a:rPr>
                        <a:t>ambulatorios.</a:t>
                      </a:r>
                      <a:endParaRPr sz="1000">
                        <a:latin typeface="Calibri"/>
                        <a:cs typeface="Calibri"/>
                      </a:endParaRPr>
                    </a:p>
                  </a:txBody>
                  <a:tcPr marL="0" marR="0" marT="3810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tcPr>
                </a:tc>
                <a:tc hMerge="1">
                  <a:txBody>
                    <a:bodyPr/>
                    <a:lstStyle/>
                    <a:p>
                      <a:endParaRPr/>
                    </a:p>
                  </a:txBody>
                  <a:tcPr marL="0" marR="0" marT="0" marB="0"/>
                </a:tc>
                <a:extLst>
                  <a:ext uri="{0D108BD9-81ED-4DB2-BD59-A6C34878D82A}">
                    <a16:rowId xmlns:a16="http://schemas.microsoft.com/office/drawing/2014/main" xmlns="" val="10002"/>
                  </a:ext>
                </a:extLst>
              </a:tr>
              <a:tr h="548640">
                <a:tc row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20"/>
                        </a:spcBef>
                      </a:pPr>
                      <a:endParaRPr sz="1150">
                        <a:latin typeface="Times New Roman"/>
                        <a:cs typeface="Times New Roman"/>
                      </a:endParaRPr>
                    </a:p>
                    <a:p>
                      <a:pPr marL="91440">
                        <a:lnSpc>
                          <a:spcPct val="100000"/>
                        </a:lnSpc>
                      </a:pPr>
                      <a:r>
                        <a:rPr sz="1050" b="1" dirty="0">
                          <a:latin typeface="Calibri"/>
                          <a:cs typeface="Calibri"/>
                        </a:rPr>
                        <a:t>Método de</a:t>
                      </a:r>
                      <a:r>
                        <a:rPr sz="1050" b="1" spc="-60" dirty="0">
                          <a:latin typeface="Calibri"/>
                          <a:cs typeface="Calibri"/>
                        </a:rPr>
                        <a:t> </a:t>
                      </a:r>
                      <a:r>
                        <a:rPr sz="1050" b="1" dirty="0">
                          <a:latin typeface="Calibri"/>
                          <a:cs typeface="Calibri"/>
                        </a:rPr>
                        <a:t>cálculo</a:t>
                      </a:r>
                      <a:endParaRPr sz="1050">
                        <a:latin typeface="Calibri"/>
                        <a:cs typeface="Calibri"/>
                      </a:endParaRPr>
                    </a:p>
                  </a:txBody>
                  <a:tcPr marL="0" marR="0" marT="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rowSpan="2">
                  <a:txBody>
                    <a:bodyPr/>
                    <a:lstStyle/>
                    <a:p>
                      <a:pPr marL="92075" marR="81280" algn="just">
                        <a:lnSpc>
                          <a:spcPct val="100000"/>
                        </a:lnSpc>
                        <a:spcBef>
                          <a:spcPts val="660"/>
                        </a:spcBef>
                      </a:pPr>
                      <a:r>
                        <a:rPr sz="1000" spc="-5" dirty="0">
                          <a:latin typeface="Calibri"/>
                          <a:cs typeface="Calibri"/>
                        </a:rPr>
                        <a:t>Relación entre el número de  estándares cumplidos respecto de  los </a:t>
                      </a:r>
                      <a:r>
                        <a:rPr sz="1000" spc="-10" dirty="0">
                          <a:latin typeface="Calibri"/>
                          <a:cs typeface="Calibri"/>
                        </a:rPr>
                        <a:t>exigidos </a:t>
                      </a:r>
                      <a:r>
                        <a:rPr sz="1000" spc="-5" dirty="0">
                          <a:latin typeface="Calibri"/>
                          <a:cs typeface="Calibri"/>
                        </a:rPr>
                        <a:t>normativamente por </a:t>
                      </a:r>
                      <a:r>
                        <a:rPr sz="1000" spc="-10" dirty="0">
                          <a:latin typeface="Calibri"/>
                          <a:cs typeface="Calibri"/>
                        </a:rPr>
                        <a:t>el  </a:t>
                      </a:r>
                      <a:r>
                        <a:rPr sz="1000" spc="-5" dirty="0">
                          <a:latin typeface="Calibri"/>
                          <a:cs typeface="Calibri"/>
                        </a:rPr>
                        <a:t>Sistema Único de Acreditación </a:t>
                      </a:r>
                      <a:r>
                        <a:rPr sz="1000" spc="-10" dirty="0">
                          <a:latin typeface="Calibri"/>
                          <a:cs typeface="Calibri"/>
                        </a:rPr>
                        <a:t>en  </a:t>
                      </a:r>
                      <a:r>
                        <a:rPr sz="1000" spc="-5" dirty="0">
                          <a:latin typeface="Calibri"/>
                          <a:cs typeface="Calibri"/>
                        </a:rPr>
                        <a:t>Salud para </a:t>
                      </a:r>
                      <a:r>
                        <a:rPr sz="1000" spc="-10" dirty="0">
                          <a:latin typeface="Calibri"/>
                          <a:cs typeface="Calibri"/>
                        </a:rPr>
                        <a:t>una </a:t>
                      </a:r>
                      <a:r>
                        <a:rPr sz="1000" spc="-5" dirty="0">
                          <a:latin typeface="Calibri"/>
                          <a:cs typeface="Calibri"/>
                        </a:rPr>
                        <a:t>IPS – servicios  ambulatorios.</a:t>
                      </a:r>
                      <a:endParaRPr sz="1000">
                        <a:latin typeface="Calibri"/>
                        <a:cs typeface="Calibri"/>
                      </a:endParaRPr>
                    </a:p>
                  </a:txBody>
                  <a:tcPr marL="0" marR="0" marT="8382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a:txBody>
                    <a:bodyPr/>
                    <a:lstStyle/>
                    <a:p>
                      <a:pPr marL="92075">
                        <a:lnSpc>
                          <a:spcPct val="100000"/>
                        </a:lnSpc>
                        <a:spcBef>
                          <a:spcPts val="300"/>
                        </a:spcBef>
                      </a:pPr>
                      <a:r>
                        <a:rPr sz="1000" b="1" spc="-5" dirty="0">
                          <a:latin typeface="Calibri"/>
                          <a:cs typeface="Calibri"/>
                        </a:rPr>
                        <a:t>Numerador: </a:t>
                      </a:r>
                      <a:r>
                        <a:rPr sz="1000" spc="-5" dirty="0">
                          <a:latin typeface="Calibri"/>
                          <a:cs typeface="Calibri"/>
                        </a:rPr>
                        <a:t>Número de</a:t>
                      </a:r>
                      <a:r>
                        <a:rPr sz="1000" dirty="0">
                          <a:latin typeface="Calibri"/>
                          <a:cs typeface="Calibri"/>
                        </a:rPr>
                        <a:t> </a:t>
                      </a:r>
                      <a:r>
                        <a:rPr sz="1000" spc="-5" dirty="0">
                          <a:latin typeface="Calibri"/>
                          <a:cs typeface="Calibri"/>
                        </a:rPr>
                        <a:t>estándares</a:t>
                      </a:r>
                      <a:endParaRPr sz="1000">
                        <a:latin typeface="Calibri"/>
                        <a:cs typeface="Calibri"/>
                      </a:endParaRPr>
                    </a:p>
                    <a:p>
                      <a:pPr marL="92075">
                        <a:lnSpc>
                          <a:spcPct val="100000"/>
                        </a:lnSpc>
                      </a:pPr>
                      <a:r>
                        <a:rPr sz="1000" spc="-5" dirty="0">
                          <a:latin typeface="Calibri"/>
                          <a:cs typeface="Calibri"/>
                        </a:rPr>
                        <a:t>evaluados y</a:t>
                      </a:r>
                      <a:r>
                        <a:rPr sz="1000" spc="-10" dirty="0">
                          <a:latin typeface="Calibri"/>
                          <a:cs typeface="Calibri"/>
                        </a:rPr>
                        <a:t> </a:t>
                      </a:r>
                      <a:r>
                        <a:rPr sz="1000" spc="-5" dirty="0">
                          <a:latin typeface="Calibri"/>
                          <a:cs typeface="Calibri"/>
                        </a:rPr>
                        <a:t>cumplidos</a:t>
                      </a:r>
                      <a:endParaRPr sz="1000">
                        <a:latin typeface="Calibri"/>
                        <a:cs typeface="Calibri"/>
                      </a:endParaRPr>
                    </a:p>
                    <a:p>
                      <a:pPr marL="92075">
                        <a:lnSpc>
                          <a:spcPct val="100000"/>
                        </a:lnSpc>
                        <a:spcBef>
                          <a:spcPts val="5"/>
                        </a:spcBef>
                      </a:pPr>
                      <a:r>
                        <a:rPr sz="1000" b="1" spc="-5" dirty="0">
                          <a:latin typeface="Calibri"/>
                          <a:cs typeface="Calibri"/>
                        </a:rPr>
                        <a:t>Fuente: </a:t>
                      </a:r>
                      <a:r>
                        <a:rPr sz="1000" spc="-5" dirty="0">
                          <a:latin typeface="Calibri"/>
                          <a:cs typeface="Calibri"/>
                        </a:rPr>
                        <a:t>Fichas de autoevaluación</a:t>
                      </a:r>
                      <a:endParaRPr sz="1000">
                        <a:latin typeface="Calibri"/>
                        <a:cs typeface="Calibri"/>
                      </a:endParaRPr>
                    </a:p>
                  </a:txBody>
                  <a:tcPr marL="0" marR="0" marT="3810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extLst>
                  <a:ext uri="{0D108BD9-81ED-4DB2-BD59-A6C34878D82A}">
                    <a16:rowId xmlns:a16="http://schemas.microsoft.com/office/drawing/2014/main" xmlns="" val="10003"/>
                  </a:ext>
                </a:extLst>
              </a:tr>
              <a:tr h="548639">
                <a:tc vMerge="1">
                  <a:txBody>
                    <a:bodyPr/>
                    <a:lstStyle/>
                    <a:p>
                      <a:endParaRPr/>
                    </a:p>
                  </a:txBody>
                  <a:tcPr marL="0" marR="0" marT="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vMerge="1">
                  <a:txBody>
                    <a:bodyPr/>
                    <a:lstStyle/>
                    <a:p>
                      <a:endParaRPr/>
                    </a:p>
                  </a:txBody>
                  <a:tcPr marL="0" marR="0" marT="8382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a:txBody>
                    <a:bodyPr/>
                    <a:lstStyle/>
                    <a:p>
                      <a:pPr marL="92075" marR="81915">
                        <a:lnSpc>
                          <a:spcPct val="100000"/>
                        </a:lnSpc>
                        <a:spcBef>
                          <a:spcPts val="305"/>
                        </a:spcBef>
                        <a:tabLst>
                          <a:tab pos="1136015" algn="l"/>
                          <a:tab pos="1842135" algn="l"/>
                        </a:tabLst>
                      </a:pPr>
                      <a:r>
                        <a:rPr sz="1000" b="1" spc="-5" dirty="0">
                          <a:latin typeface="Calibri"/>
                          <a:cs typeface="Calibri"/>
                        </a:rPr>
                        <a:t>D</a:t>
                      </a:r>
                      <a:r>
                        <a:rPr sz="1000" b="1" dirty="0">
                          <a:latin typeface="Calibri"/>
                          <a:cs typeface="Calibri"/>
                        </a:rPr>
                        <a:t>enom</a:t>
                      </a:r>
                      <a:r>
                        <a:rPr sz="1000" b="1" spc="-5" dirty="0">
                          <a:latin typeface="Calibri"/>
                          <a:cs typeface="Calibri"/>
                        </a:rPr>
                        <a:t>i</a:t>
                      </a:r>
                      <a:r>
                        <a:rPr sz="1000" b="1" dirty="0">
                          <a:latin typeface="Calibri"/>
                          <a:cs typeface="Calibri"/>
                        </a:rPr>
                        <a:t>nad</a:t>
                      </a:r>
                      <a:r>
                        <a:rPr sz="1000" b="1" spc="-10" dirty="0">
                          <a:latin typeface="Calibri"/>
                          <a:cs typeface="Calibri"/>
                        </a:rPr>
                        <a:t>o</a:t>
                      </a:r>
                      <a:r>
                        <a:rPr sz="1000" b="1" spc="10" dirty="0">
                          <a:latin typeface="Calibri"/>
                          <a:cs typeface="Calibri"/>
                        </a:rPr>
                        <a:t>r</a:t>
                      </a:r>
                      <a:r>
                        <a:rPr sz="1000" b="1" dirty="0">
                          <a:latin typeface="Calibri"/>
                          <a:cs typeface="Calibri"/>
                        </a:rPr>
                        <a:t>:	</a:t>
                      </a:r>
                      <a:r>
                        <a:rPr sz="1000" spc="5" dirty="0">
                          <a:latin typeface="Calibri"/>
                          <a:cs typeface="Calibri"/>
                        </a:rPr>
                        <a:t>Nú</a:t>
                      </a:r>
                      <a:r>
                        <a:rPr sz="1000" dirty="0">
                          <a:latin typeface="Calibri"/>
                          <a:cs typeface="Calibri"/>
                        </a:rPr>
                        <a:t>m</a:t>
                      </a:r>
                      <a:r>
                        <a:rPr sz="1000" spc="-5" dirty="0">
                          <a:latin typeface="Calibri"/>
                          <a:cs typeface="Calibri"/>
                        </a:rPr>
                        <a:t>e</a:t>
                      </a:r>
                      <a:r>
                        <a:rPr sz="1000" dirty="0">
                          <a:latin typeface="Calibri"/>
                          <a:cs typeface="Calibri"/>
                        </a:rPr>
                        <a:t>ro	de  </a:t>
                      </a:r>
                      <a:r>
                        <a:rPr sz="1000" spc="-5" dirty="0">
                          <a:latin typeface="Calibri"/>
                          <a:cs typeface="Calibri"/>
                        </a:rPr>
                        <a:t>estándares</a:t>
                      </a:r>
                      <a:r>
                        <a:rPr sz="1000" spc="5" dirty="0">
                          <a:latin typeface="Calibri"/>
                          <a:cs typeface="Calibri"/>
                        </a:rPr>
                        <a:t> </a:t>
                      </a:r>
                      <a:r>
                        <a:rPr sz="1000" spc="-10" dirty="0">
                          <a:latin typeface="Calibri"/>
                          <a:cs typeface="Calibri"/>
                        </a:rPr>
                        <a:t>exigidos</a:t>
                      </a:r>
                      <a:endParaRPr sz="1000">
                        <a:latin typeface="Calibri"/>
                        <a:cs typeface="Calibri"/>
                      </a:endParaRPr>
                    </a:p>
                    <a:p>
                      <a:pPr marL="92075">
                        <a:lnSpc>
                          <a:spcPct val="100000"/>
                        </a:lnSpc>
                      </a:pPr>
                      <a:r>
                        <a:rPr sz="1000" b="1" spc="-5" dirty="0">
                          <a:latin typeface="Calibri"/>
                          <a:cs typeface="Calibri"/>
                        </a:rPr>
                        <a:t>Fuente: </a:t>
                      </a:r>
                      <a:r>
                        <a:rPr sz="1000" spc="-5" dirty="0">
                          <a:latin typeface="Calibri"/>
                          <a:cs typeface="Calibri"/>
                        </a:rPr>
                        <a:t>Resol. 5095 de</a:t>
                      </a:r>
                      <a:r>
                        <a:rPr sz="1000" spc="30" dirty="0">
                          <a:latin typeface="Calibri"/>
                          <a:cs typeface="Calibri"/>
                        </a:rPr>
                        <a:t> </a:t>
                      </a:r>
                      <a:r>
                        <a:rPr sz="1000" spc="-5" dirty="0">
                          <a:latin typeface="Calibri"/>
                          <a:cs typeface="Calibri"/>
                        </a:rPr>
                        <a:t>2018</a:t>
                      </a:r>
                      <a:endParaRPr sz="1000">
                        <a:latin typeface="Calibri"/>
                        <a:cs typeface="Calibri"/>
                      </a:endParaRPr>
                    </a:p>
                  </a:txBody>
                  <a:tcPr marL="0" marR="0" marT="38735"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tcPr>
                </a:tc>
                <a:extLst>
                  <a:ext uri="{0D108BD9-81ED-4DB2-BD59-A6C34878D82A}">
                    <a16:rowId xmlns:a16="http://schemas.microsoft.com/office/drawing/2014/main" xmlns="" val="10004"/>
                  </a:ext>
                </a:extLst>
              </a:tr>
              <a:tr h="243840">
                <a:tc>
                  <a:txBody>
                    <a:bodyPr/>
                    <a:lstStyle/>
                    <a:p>
                      <a:pPr marL="91440">
                        <a:lnSpc>
                          <a:spcPct val="100000"/>
                        </a:lnSpc>
                        <a:spcBef>
                          <a:spcPts val="400"/>
                        </a:spcBef>
                      </a:pPr>
                      <a:r>
                        <a:rPr sz="900" b="1" dirty="0">
                          <a:latin typeface="Arial"/>
                          <a:cs typeface="Arial"/>
                        </a:rPr>
                        <a:t>Unidad de</a:t>
                      </a:r>
                      <a:r>
                        <a:rPr sz="900" b="1" spc="-35" dirty="0">
                          <a:latin typeface="Arial"/>
                          <a:cs typeface="Arial"/>
                        </a:rPr>
                        <a:t> </a:t>
                      </a:r>
                      <a:r>
                        <a:rPr sz="900" b="1" dirty="0">
                          <a:latin typeface="Arial"/>
                          <a:cs typeface="Arial"/>
                        </a:rPr>
                        <a:t>medida</a:t>
                      </a:r>
                      <a:endParaRPr sz="900">
                        <a:latin typeface="Arial"/>
                        <a:cs typeface="Arial"/>
                      </a:endParaRPr>
                    </a:p>
                  </a:txBody>
                  <a:tcPr marL="0" marR="0" marT="5080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gridSpan="2">
                  <a:txBody>
                    <a:bodyPr/>
                    <a:lstStyle/>
                    <a:p>
                      <a:pPr marL="92075">
                        <a:lnSpc>
                          <a:spcPct val="100000"/>
                        </a:lnSpc>
                        <a:spcBef>
                          <a:spcPts val="300"/>
                        </a:spcBef>
                      </a:pPr>
                      <a:r>
                        <a:rPr sz="1000" spc="-5" dirty="0">
                          <a:latin typeface="Calibri"/>
                          <a:cs typeface="Calibri"/>
                        </a:rPr>
                        <a:t>Porcentaje (por 100)</a:t>
                      </a:r>
                      <a:endParaRPr sz="1000">
                        <a:latin typeface="Calibri"/>
                        <a:cs typeface="Calibri"/>
                      </a:endParaRPr>
                    </a:p>
                  </a:txBody>
                  <a:tcPr marL="0" marR="0" marT="3810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hMerge="1">
                  <a:txBody>
                    <a:bodyPr/>
                    <a:lstStyle/>
                    <a:p>
                      <a:endParaRPr/>
                    </a:p>
                  </a:txBody>
                  <a:tcPr marL="0" marR="0" marT="0" marB="0"/>
                </a:tc>
                <a:extLst>
                  <a:ext uri="{0D108BD9-81ED-4DB2-BD59-A6C34878D82A}">
                    <a16:rowId xmlns:a16="http://schemas.microsoft.com/office/drawing/2014/main" xmlns="" val="10005"/>
                  </a:ext>
                </a:extLst>
              </a:tr>
              <a:tr h="251510">
                <a:tc>
                  <a:txBody>
                    <a:bodyPr/>
                    <a:lstStyle/>
                    <a:p>
                      <a:pPr marL="91440">
                        <a:lnSpc>
                          <a:spcPct val="100000"/>
                        </a:lnSpc>
                        <a:spcBef>
                          <a:spcPts val="315"/>
                        </a:spcBef>
                      </a:pPr>
                      <a:r>
                        <a:rPr sz="1050" b="1" spc="-5" dirty="0">
                          <a:latin typeface="Calibri"/>
                          <a:cs typeface="Calibri"/>
                        </a:rPr>
                        <a:t>Frecuencia</a:t>
                      </a:r>
                      <a:r>
                        <a:rPr sz="1050" b="1" spc="-35" dirty="0">
                          <a:latin typeface="Calibri"/>
                          <a:cs typeface="Calibri"/>
                        </a:rPr>
                        <a:t> </a:t>
                      </a:r>
                      <a:r>
                        <a:rPr sz="1050" b="1" dirty="0">
                          <a:latin typeface="Calibri"/>
                          <a:cs typeface="Calibri"/>
                        </a:rPr>
                        <a:t>medición</a:t>
                      </a:r>
                      <a:endParaRPr sz="1050">
                        <a:latin typeface="Calibri"/>
                        <a:cs typeface="Calibri"/>
                      </a:endParaRPr>
                    </a:p>
                  </a:txBody>
                  <a:tcPr marL="0" marR="0" marT="40005"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tcPr>
                </a:tc>
                <a:tc gridSpan="2">
                  <a:txBody>
                    <a:bodyPr/>
                    <a:lstStyle/>
                    <a:p>
                      <a:pPr marL="92075">
                        <a:lnSpc>
                          <a:spcPct val="100000"/>
                        </a:lnSpc>
                        <a:spcBef>
                          <a:spcPts val="335"/>
                        </a:spcBef>
                      </a:pPr>
                      <a:r>
                        <a:rPr sz="1000" spc="-5" dirty="0">
                          <a:latin typeface="Calibri"/>
                          <a:cs typeface="Calibri"/>
                        </a:rPr>
                        <a:t>Trimestral</a:t>
                      </a:r>
                      <a:endParaRPr sz="1000">
                        <a:latin typeface="Calibri"/>
                        <a:cs typeface="Calibri"/>
                      </a:endParaRPr>
                    </a:p>
                  </a:txBody>
                  <a:tcPr marL="0" marR="0" marT="42545"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tcPr>
                </a:tc>
                <a:tc hMerge="1">
                  <a:txBody>
                    <a:bodyPr/>
                    <a:lstStyle/>
                    <a:p>
                      <a:endParaRPr/>
                    </a:p>
                  </a:txBody>
                  <a:tcPr marL="0" marR="0" marT="0" marB="0"/>
                </a:tc>
                <a:extLst>
                  <a:ext uri="{0D108BD9-81ED-4DB2-BD59-A6C34878D82A}">
                    <a16:rowId xmlns:a16="http://schemas.microsoft.com/office/drawing/2014/main" xmlns="" val="10006"/>
                  </a:ext>
                </a:extLst>
              </a:tr>
              <a:tr h="251459">
                <a:tc>
                  <a:txBody>
                    <a:bodyPr/>
                    <a:lstStyle/>
                    <a:p>
                      <a:pPr marL="91440">
                        <a:lnSpc>
                          <a:spcPct val="100000"/>
                        </a:lnSpc>
                        <a:spcBef>
                          <a:spcPts val="315"/>
                        </a:spcBef>
                      </a:pPr>
                      <a:r>
                        <a:rPr sz="1050" b="1" dirty="0">
                          <a:latin typeface="Calibri"/>
                          <a:cs typeface="Calibri"/>
                        </a:rPr>
                        <a:t>Línea de</a:t>
                      </a:r>
                      <a:r>
                        <a:rPr sz="1050" b="1" spc="-30" dirty="0">
                          <a:latin typeface="Calibri"/>
                          <a:cs typeface="Calibri"/>
                        </a:rPr>
                        <a:t> </a:t>
                      </a:r>
                      <a:r>
                        <a:rPr sz="1050" b="1" dirty="0">
                          <a:latin typeface="Calibri"/>
                          <a:cs typeface="Calibri"/>
                        </a:rPr>
                        <a:t>base</a:t>
                      </a:r>
                      <a:endParaRPr sz="1050">
                        <a:latin typeface="Calibri"/>
                        <a:cs typeface="Calibri"/>
                      </a:endParaRPr>
                    </a:p>
                  </a:txBody>
                  <a:tcPr marL="0" marR="0" marT="40005"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gridSpan="2">
                  <a:txBody>
                    <a:bodyPr/>
                    <a:lstStyle/>
                    <a:p>
                      <a:pPr marL="92075">
                        <a:lnSpc>
                          <a:spcPct val="100000"/>
                        </a:lnSpc>
                        <a:spcBef>
                          <a:spcPts val="334"/>
                        </a:spcBef>
                      </a:pPr>
                      <a:r>
                        <a:rPr sz="1000" spc="-10" dirty="0">
                          <a:latin typeface="Calibri"/>
                          <a:cs typeface="Calibri"/>
                        </a:rPr>
                        <a:t>0%</a:t>
                      </a:r>
                      <a:endParaRPr sz="1000">
                        <a:latin typeface="Calibri"/>
                        <a:cs typeface="Calibri"/>
                      </a:endParaRPr>
                    </a:p>
                  </a:txBody>
                  <a:tcPr marL="0" marR="0" marT="42544"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solidFill>
                      <a:srgbClr val="F79546">
                        <a:alpha val="39999"/>
                      </a:srgbClr>
                    </a:solidFill>
                  </a:tcPr>
                </a:tc>
                <a:tc hMerge="1">
                  <a:txBody>
                    <a:bodyPr/>
                    <a:lstStyle/>
                    <a:p>
                      <a:endParaRPr/>
                    </a:p>
                  </a:txBody>
                  <a:tcPr marL="0" marR="0" marT="0" marB="0"/>
                </a:tc>
                <a:extLst>
                  <a:ext uri="{0D108BD9-81ED-4DB2-BD59-A6C34878D82A}">
                    <a16:rowId xmlns:a16="http://schemas.microsoft.com/office/drawing/2014/main" xmlns="" val="10007"/>
                  </a:ext>
                </a:extLst>
              </a:tr>
              <a:tr h="548640">
                <a:tc>
                  <a:txBody>
                    <a:bodyPr/>
                    <a:lstStyle/>
                    <a:p>
                      <a:pPr>
                        <a:lnSpc>
                          <a:spcPct val="100000"/>
                        </a:lnSpc>
                        <a:spcBef>
                          <a:spcPts val="45"/>
                        </a:spcBef>
                      </a:pPr>
                      <a:endParaRPr sz="1250">
                        <a:latin typeface="Times New Roman"/>
                        <a:cs typeface="Times New Roman"/>
                      </a:endParaRPr>
                    </a:p>
                    <a:p>
                      <a:pPr marL="91440">
                        <a:lnSpc>
                          <a:spcPct val="100000"/>
                        </a:lnSpc>
                        <a:spcBef>
                          <a:spcPts val="5"/>
                        </a:spcBef>
                      </a:pPr>
                      <a:r>
                        <a:rPr sz="1050" b="1" dirty="0">
                          <a:latin typeface="Calibri"/>
                          <a:cs typeface="Calibri"/>
                        </a:rPr>
                        <a:t>Rangos </a:t>
                      </a:r>
                      <a:r>
                        <a:rPr sz="1050" b="1" spc="-5" dirty="0">
                          <a:latin typeface="Calibri"/>
                          <a:cs typeface="Calibri"/>
                        </a:rPr>
                        <a:t>del</a:t>
                      </a:r>
                      <a:r>
                        <a:rPr sz="1050" b="1" spc="-35" dirty="0">
                          <a:latin typeface="Calibri"/>
                          <a:cs typeface="Calibri"/>
                        </a:rPr>
                        <a:t> </a:t>
                      </a:r>
                      <a:r>
                        <a:rPr sz="1050" b="1" spc="-5" dirty="0">
                          <a:latin typeface="Calibri"/>
                          <a:cs typeface="Calibri"/>
                        </a:rPr>
                        <a:t>indicador</a:t>
                      </a:r>
                      <a:endParaRPr sz="1050">
                        <a:latin typeface="Calibri"/>
                        <a:cs typeface="Calibri"/>
                      </a:endParaRPr>
                    </a:p>
                  </a:txBody>
                  <a:tcPr marL="0" marR="0" marT="5715"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tcPr>
                </a:tc>
                <a:tc gridSpan="2">
                  <a:txBody>
                    <a:bodyPr/>
                    <a:lstStyle/>
                    <a:p>
                      <a:pPr marL="549275">
                        <a:lnSpc>
                          <a:spcPct val="100000"/>
                        </a:lnSpc>
                        <a:spcBef>
                          <a:spcPts val="340"/>
                        </a:spcBef>
                      </a:pPr>
                      <a:r>
                        <a:rPr sz="1000" spc="-5" dirty="0">
                          <a:solidFill>
                            <a:srgbClr val="404040"/>
                          </a:solidFill>
                          <a:latin typeface="Arial"/>
                          <a:cs typeface="Arial"/>
                        </a:rPr>
                        <a:t>Aceptable – </a:t>
                      </a:r>
                      <a:r>
                        <a:rPr sz="1000" spc="-10" dirty="0">
                          <a:solidFill>
                            <a:srgbClr val="404040"/>
                          </a:solidFill>
                          <a:latin typeface="Arial"/>
                          <a:cs typeface="Arial"/>
                        </a:rPr>
                        <a:t>Mayor </a:t>
                      </a:r>
                      <a:r>
                        <a:rPr sz="1000" spc="-5" dirty="0">
                          <a:solidFill>
                            <a:srgbClr val="404040"/>
                          </a:solidFill>
                          <a:latin typeface="Arial"/>
                          <a:cs typeface="Arial"/>
                        </a:rPr>
                        <a:t>del</a:t>
                      </a:r>
                      <a:r>
                        <a:rPr sz="1000" spc="15" dirty="0">
                          <a:solidFill>
                            <a:srgbClr val="404040"/>
                          </a:solidFill>
                          <a:latin typeface="Arial"/>
                          <a:cs typeface="Arial"/>
                        </a:rPr>
                        <a:t> </a:t>
                      </a:r>
                      <a:r>
                        <a:rPr sz="1000" spc="-5" dirty="0">
                          <a:solidFill>
                            <a:srgbClr val="404040"/>
                          </a:solidFill>
                          <a:latin typeface="Arial"/>
                          <a:cs typeface="Arial"/>
                        </a:rPr>
                        <a:t>95%</a:t>
                      </a:r>
                      <a:endParaRPr sz="1000">
                        <a:latin typeface="Arial"/>
                        <a:cs typeface="Arial"/>
                      </a:endParaRPr>
                    </a:p>
                    <a:p>
                      <a:pPr marL="549275" marR="1095375">
                        <a:lnSpc>
                          <a:spcPct val="100000"/>
                        </a:lnSpc>
                      </a:pPr>
                      <a:r>
                        <a:rPr sz="1000" spc="-5" dirty="0">
                          <a:solidFill>
                            <a:srgbClr val="404040"/>
                          </a:solidFill>
                          <a:latin typeface="Arial"/>
                          <a:cs typeface="Arial"/>
                        </a:rPr>
                        <a:t>En riesgo – </a:t>
                      </a:r>
                      <a:r>
                        <a:rPr sz="1000" spc="-10" dirty="0">
                          <a:solidFill>
                            <a:srgbClr val="404040"/>
                          </a:solidFill>
                          <a:latin typeface="Arial"/>
                          <a:cs typeface="Arial"/>
                        </a:rPr>
                        <a:t>Mayor </a:t>
                      </a:r>
                      <a:r>
                        <a:rPr sz="1000" spc="-5" dirty="0">
                          <a:solidFill>
                            <a:srgbClr val="404040"/>
                          </a:solidFill>
                          <a:latin typeface="Arial"/>
                          <a:cs typeface="Arial"/>
                        </a:rPr>
                        <a:t>del 85% ; Menor del 95%  Crítico – Menor del 85%</a:t>
                      </a:r>
                      <a:endParaRPr sz="1000">
                        <a:latin typeface="Arial"/>
                        <a:cs typeface="Arial"/>
                      </a:endParaRPr>
                    </a:p>
                  </a:txBody>
                  <a:tcPr marL="0" marR="0" marT="43180" marB="0">
                    <a:lnL w="9525">
                      <a:solidFill>
                        <a:srgbClr val="F69240"/>
                      </a:solidFill>
                      <a:prstDash val="solid"/>
                    </a:lnL>
                    <a:lnR w="9525">
                      <a:solidFill>
                        <a:srgbClr val="F69240"/>
                      </a:solidFill>
                      <a:prstDash val="solid"/>
                    </a:lnR>
                    <a:lnT w="9525">
                      <a:solidFill>
                        <a:srgbClr val="F69240"/>
                      </a:solidFill>
                      <a:prstDash val="solid"/>
                    </a:lnT>
                    <a:lnB w="9525">
                      <a:solidFill>
                        <a:srgbClr val="F69240"/>
                      </a:solidFill>
                      <a:prstDash val="solid"/>
                    </a:lnB>
                  </a:tcPr>
                </a:tc>
                <a:tc hMerge="1">
                  <a:txBody>
                    <a:bodyPr/>
                    <a:lstStyle/>
                    <a:p>
                      <a:endParaRPr/>
                    </a:p>
                  </a:txBody>
                  <a:tcPr marL="0" marR="0" marT="0" marB="0"/>
                </a:tc>
                <a:extLst>
                  <a:ext uri="{0D108BD9-81ED-4DB2-BD59-A6C34878D82A}">
                    <a16:rowId xmlns:a16="http://schemas.microsoft.com/office/drawing/2014/main" xmlns="" val="10008"/>
                  </a:ext>
                </a:extLst>
              </a:tr>
            </a:tbl>
          </a:graphicData>
        </a:graphic>
      </p:graphicFrame>
      <p:sp>
        <p:nvSpPr>
          <p:cNvPr id="7" name="object 7"/>
          <p:cNvSpPr/>
          <p:nvPr/>
        </p:nvSpPr>
        <p:spPr>
          <a:xfrm>
            <a:off x="5053584" y="4355591"/>
            <a:ext cx="185966" cy="187451"/>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5096255" y="4375403"/>
            <a:ext cx="105156" cy="10667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053584" y="4509515"/>
            <a:ext cx="185966" cy="187451"/>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096255" y="4529328"/>
            <a:ext cx="105156" cy="106679"/>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5053584" y="4655820"/>
            <a:ext cx="185966" cy="185966"/>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5096255" y="4675632"/>
            <a:ext cx="105156" cy="105155"/>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85214"/>
            <a:ext cx="9144000" cy="445312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9559" y="988434"/>
            <a:ext cx="8686800" cy="354051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8120" y="847562"/>
            <a:ext cx="8790432" cy="407396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6031" y="835810"/>
            <a:ext cx="8753856" cy="411620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03502"/>
            <a:ext cx="9143999" cy="446532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40952" y="2144057"/>
            <a:ext cx="2792285" cy="44323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61076" y="2505455"/>
            <a:ext cx="3582924" cy="133883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5945885" y="1918538"/>
            <a:ext cx="3099435" cy="1489075"/>
          </a:xfrm>
          <a:prstGeom prst="rect">
            <a:avLst/>
          </a:prstGeom>
        </p:spPr>
        <p:txBody>
          <a:bodyPr vert="horz" wrap="square" lIns="0" tIns="12700" rIns="0" bIns="0" rtlCol="0">
            <a:spAutoFit/>
          </a:bodyPr>
          <a:lstStyle/>
          <a:p>
            <a:pPr marL="12700" marR="5080" indent="54610">
              <a:lnSpc>
                <a:spcPct val="100000"/>
              </a:lnSpc>
              <a:spcBef>
                <a:spcPts val="100"/>
              </a:spcBef>
            </a:pPr>
            <a:r>
              <a:rPr sz="4800" spc="-10" dirty="0">
                <a:solidFill>
                  <a:srgbClr val="4F81BC"/>
                </a:solidFill>
                <a:latin typeface="Calibri"/>
                <a:cs typeface="Calibri"/>
              </a:rPr>
              <a:t>ESCENARIO  </a:t>
            </a:r>
            <a:r>
              <a:rPr sz="4800" spc="-5" dirty="0">
                <a:solidFill>
                  <a:srgbClr val="4F81BC"/>
                </a:solidFill>
                <a:latin typeface="Calibri"/>
                <a:cs typeface="Calibri"/>
              </a:rPr>
              <a:t>FINANCIE</a:t>
            </a:r>
            <a:r>
              <a:rPr sz="4800" spc="-65" dirty="0">
                <a:solidFill>
                  <a:srgbClr val="4F81BC"/>
                </a:solidFill>
                <a:latin typeface="Calibri"/>
                <a:cs typeface="Calibri"/>
              </a:rPr>
              <a:t>R</a:t>
            </a:r>
            <a:r>
              <a:rPr sz="4800" dirty="0">
                <a:solidFill>
                  <a:srgbClr val="4F81BC"/>
                </a:solidFill>
                <a:latin typeface="Calibri"/>
                <a:cs typeface="Calibri"/>
              </a:rPr>
              <a:t>O</a:t>
            </a:r>
            <a:endParaRPr sz="4800">
              <a:latin typeface="Calibri"/>
              <a:cs typeface="Calibri"/>
            </a:endParaRPr>
          </a:p>
        </p:txBody>
      </p:sp>
      <p:sp>
        <p:nvSpPr>
          <p:cNvPr id="5" name="object 5"/>
          <p:cNvSpPr/>
          <p:nvPr/>
        </p:nvSpPr>
        <p:spPr>
          <a:xfrm>
            <a:off x="342900" y="1045463"/>
            <a:ext cx="4939284" cy="349605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88035" y="856436"/>
            <a:ext cx="5467186" cy="4011198"/>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908" y="531875"/>
            <a:ext cx="8330183" cy="4611622"/>
          </a:xfrm>
          <a:prstGeom prst="rect">
            <a:avLst/>
          </a:prstGeom>
          <a:blipFill>
            <a:blip r:embed="rId2" cstate="print"/>
            <a:stretch>
              <a:fillRect/>
            </a:stretch>
          </a:blipFill>
        </p:spPr>
        <p:txBody>
          <a:bodyPr wrap="square" lIns="0" tIns="0" rIns="0" bIns="0" rtlCol="0"/>
          <a:lstStyle/>
          <a:p>
            <a:endParaRPr/>
          </a:p>
        </p:txBody>
      </p:sp>
      <p:sp>
        <p:nvSpPr>
          <p:cNvPr id="3" name="Rectángulo 2"/>
          <p:cNvSpPr/>
          <p:nvPr/>
        </p:nvSpPr>
        <p:spPr>
          <a:xfrm>
            <a:off x="7467600" y="2647950"/>
            <a:ext cx="1066800" cy="286504"/>
          </a:xfrm>
          <a:prstGeom prst="rect">
            <a:avLst/>
          </a:prstGeom>
          <a:solidFill>
            <a:srgbClr val="7030A0"/>
          </a:solidFill>
          <a:ln>
            <a:noFill/>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000" dirty="0" smtClean="0"/>
              <a:t>PRODUCCIÓN</a:t>
            </a:r>
            <a:endParaRPr lang="es-CO" sz="1000" dirty="0"/>
          </a:p>
        </p:txBody>
      </p:sp>
      <p:cxnSp>
        <p:nvCxnSpPr>
          <p:cNvPr id="5" name="Conector recto 4"/>
          <p:cNvCxnSpPr/>
          <p:nvPr/>
        </p:nvCxnSpPr>
        <p:spPr>
          <a:xfrm flipH="1">
            <a:off x="7315200" y="2837686"/>
            <a:ext cx="152400"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4129" y="896561"/>
            <a:ext cx="7568213" cy="412883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1312" y="772668"/>
            <a:ext cx="7985759" cy="411243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0395" y="2360676"/>
            <a:ext cx="2361438" cy="78714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15112" y="2787395"/>
            <a:ext cx="1966722" cy="787146"/>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342391" y="2441575"/>
            <a:ext cx="1919605" cy="878840"/>
          </a:xfrm>
          <a:prstGeom prst="rect">
            <a:avLst/>
          </a:prstGeom>
        </p:spPr>
        <p:txBody>
          <a:bodyPr vert="horz" wrap="square" lIns="0" tIns="12065" rIns="0" bIns="0" rtlCol="0">
            <a:spAutoFit/>
          </a:bodyPr>
          <a:lstStyle/>
          <a:p>
            <a:pPr marL="407034" marR="5080" indent="-394970">
              <a:lnSpc>
                <a:spcPct val="100000"/>
              </a:lnSpc>
              <a:spcBef>
                <a:spcPts val="95"/>
              </a:spcBef>
            </a:pPr>
            <a:r>
              <a:rPr sz="2800" spc="-10" dirty="0">
                <a:solidFill>
                  <a:srgbClr val="4F81BC"/>
                </a:solidFill>
                <a:latin typeface="Calibri"/>
                <a:cs typeface="Calibri"/>
              </a:rPr>
              <a:t>Saneamie</a:t>
            </a:r>
            <a:r>
              <a:rPr sz="2800" spc="-40" dirty="0">
                <a:solidFill>
                  <a:srgbClr val="4F81BC"/>
                </a:solidFill>
                <a:latin typeface="Calibri"/>
                <a:cs typeface="Calibri"/>
              </a:rPr>
              <a:t>n</a:t>
            </a:r>
            <a:r>
              <a:rPr sz="2800" spc="-35" dirty="0">
                <a:solidFill>
                  <a:srgbClr val="4F81BC"/>
                </a:solidFill>
                <a:latin typeface="Calibri"/>
                <a:cs typeface="Calibri"/>
              </a:rPr>
              <a:t>t</a:t>
            </a:r>
            <a:r>
              <a:rPr sz="2800" spc="-5" dirty="0">
                <a:solidFill>
                  <a:srgbClr val="4F81BC"/>
                </a:solidFill>
                <a:latin typeface="Calibri"/>
                <a:cs typeface="Calibri"/>
              </a:rPr>
              <a:t>o  </a:t>
            </a:r>
            <a:r>
              <a:rPr sz="2800" spc="-10" dirty="0">
                <a:solidFill>
                  <a:srgbClr val="4F81BC"/>
                </a:solidFill>
                <a:latin typeface="Calibri"/>
                <a:cs typeface="Calibri"/>
              </a:rPr>
              <a:t>Fi</a:t>
            </a:r>
            <a:r>
              <a:rPr sz="2800" spc="-20" dirty="0">
                <a:solidFill>
                  <a:srgbClr val="4F81BC"/>
                </a:solidFill>
                <a:latin typeface="Calibri"/>
                <a:cs typeface="Calibri"/>
              </a:rPr>
              <a:t>n</a:t>
            </a:r>
            <a:r>
              <a:rPr sz="2800" spc="-5" dirty="0">
                <a:solidFill>
                  <a:srgbClr val="4F81BC"/>
                </a:solidFill>
                <a:latin typeface="Calibri"/>
                <a:cs typeface="Calibri"/>
              </a:rPr>
              <a:t>ancie</a:t>
            </a:r>
            <a:r>
              <a:rPr sz="2800" spc="-65" dirty="0">
                <a:solidFill>
                  <a:srgbClr val="4F81BC"/>
                </a:solidFill>
                <a:latin typeface="Calibri"/>
                <a:cs typeface="Calibri"/>
              </a:rPr>
              <a:t>r</a:t>
            </a:r>
            <a:r>
              <a:rPr sz="2800" spc="-5" dirty="0">
                <a:solidFill>
                  <a:srgbClr val="4F81BC"/>
                </a:solidFill>
                <a:latin typeface="Calibri"/>
                <a:cs typeface="Calibri"/>
              </a:rPr>
              <a:t>o</a:t>
            </a:r>
            <a:endParaRPr sz="2800">
              <a:latin typeface="Calibri"/>
              <a:cs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1439" y="635506"/>
            <a:ext cx="8961120" cy="440740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8431" y="770474"/>
            <a:ext cx="8327135" cy="424500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6823" y="857794"/>
            <a:ext cx="7729728" cy="417140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6240" y="827530"/>
            <a:ext cx="8016239" cy="414820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36800" y="1747818"/>
            <a:ext cx="4664734" cy="40665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96640" y="2080260"/>
            <a:ext cx="5517642" cy="122910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619500" y="2750820"/>
            <a:ext cx="5470398" cy="122910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133088" y="3421379"/>
            <a:ext cx="4444746" cy="1229106"/>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3949446" y="1539316"/>
            <a:ext cx="4791075" cy="2709545"/>
          </a:xfrm>
          <a:prstGeom prst="rect">
            <a:avLst/>
          </a:prstGeom>
        </p:spPr>
        <p:txBody>
          <a:bodyPr vert="horz" wrap="square" lIns="0" tIns="13335" rIns="0" bIns="0" rtlCol="0">
            <a:spAutoFit/>
          </a:bodyPr>
          <a:lstStyle/>
          <a:p>
            <a:pPr marL="12700" marR="5080" indent="25400" algn="ctr">
              <a:lnSpc>
                <a:spcPct val="100000"/>
              </a:lnSpc>
              <a:spcBef>
                <a:spcPts val="105"/>
              </a:spcBef>
            </a:pPr>
            <a:r>
              <a:rPr sz="4400" spc="-20" dirty="0">
                <a:solidFill>
                  <a:srgbClr val="4F81BC"/>
                </a:solidFill>
                <a:latin typeface="Calibri"/>
                <a:cs typeface="Calibri"/>
              </a:rPr>
              <a:t>RECOMENDACIONES  </a:t>
            </a:r>
            <a:r>
              <a:rPr sz="4400" dirty="0">
                <a:solidFill>
                  <a:srgbClr val="4F81BC"/>
                </a:solidFill>
                <a:latin typeface="Calibri"/>
                <a:cs typeface="Calibri"/>
              </a:rPr>
              <a:t>A </a:t>
            </a:r>
            <a:r>
              <a:rPr sz="4400" spc="-5" dirty="0">
                <a:solidFill>
                  <a:srgbClr val="4F81BC"/>
                </a:solidFill>
                <a:latin typeface="Calibri"/>
                <a:cs typeface="Calibri"/>
              </a:rPr>
              <a:t>TENER EN </a:t>
            </a:r>
            <a:r>
              <a:rPr sz="4400" spc="-60" dirty="0">
                <a:solidFill>
                  <a:srgbClr val="4F81BC"/>
                </a:solidFill>
                <a:latin typeface="Calibri"/>
                <a:cs typeface="Calibri"/>
              </a:rPr>
              <a:t>CUENTA  </a:t>
            </a:r>
            <a:r>
              <a:rPr sz="4400" dirty="0">
                <a:solidFill>
                  <a:srgbClr val="4F81BC"/>
                </a:solidFill>
                <a:latin typeface="Calibri"/>
                <a:cs typeface="Calibri"/>
              </a:rPr>
              <a:t>EN LA </a:t>
            </a:r>
            <a:r>
              <a:rPr sz="4400" spc="-10" dirty="0">
                <a:solidFill>
                  <a:srgbClr val="4F81BC"/>
                </a:solidFill>
                <a:latin typeface="Calibri"/>
                <a:cs typeface="Calibri"/>
              </a:rPr>
              <a:t>ELABORACIÓN  </a:t>
            </a:r>
            <a:r>
              <a:rPr sz="4400" spc="-5" dirty="0">
                <a:solidFill>
                  <a:srgbClr val="4F81BC"/>
                </a:solidFill>
                <a:latin typeface="Calibri"/>
                <a:cs typeface="Calibri"/>
              </a:rPr>
              <a:t>DEL</a:t>
            </a:r>
            <a:r>
              <a:rPr sz="4400" dirty="0">
                <a:solidFill>
                  <a:srgbClr val="4F81BC"/>
                </a:solidFill>
                <a:latin typeface="Calibri"/>
                <a:cs typeface="Calibri"/>
              </a:rPr>
              <a:t> </a:t>
            </a:r>
            <a:r>
              <a:rPr sz="4400" spc="-10" dirty="0">
                <a:solidFill>
                  <a:srgbClr val="4F81BC"/>
                </a:solidFill>
                <a:latin typeface="Calibri"/>
                <a:cs typeface="Calibri"/>
              </a:rPr>
              <a:t>PROGRAMA</a:t>
            </a:r>
            <a:endParaRPr sz="4400">
              <a:latin typeface="Calibri"/>
              <a:cs typeface="Calibri"/>
            </a:endParaRPr>
          </a:p>
        </p:txBody>
      </p:sp>
      <p:sp>
        <p:nvSpPr>
          <p:cNvPr id="7" name="object 7"/>
          <p:cNvSpPr/>
          <p:nvPr/>
        </p:nvSpPr>
        <p:spPr>
          <a:xfrm>
            <a:off x="219456" y="880872"/>
            <a:ext cx="3497579" cy="4123944"/>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389643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9531" y="759714"/>
            <a:ext cx="8125459" cy="299720"/>
          </a:xfrm>
          <a:prstGeom prst="rect">
            <a:avLst/>
          </a:prstGeom>
        </p:spPr>
        <p:txBody>
          <a:bodyPr vert="horz" wrap="square" lIns="0" tIns="12700" rIns="0" bIns="0" rtlCol="0">
            <a:spAutoFit/>
          </a:bodyPr>
          <a:lstStyle/>
          <a:p>
            <a:pPr marL="299085" indent="-287020">
              <a:lnSpc>
                <a:spcPct val="100000"/>
              </a:lnSpc>
              <a:spcBef>
                <a:spcPts val="100"/>
              </a:spcBef>
              <a:buChar char="•"/>
              <a:tabLst>
                <a:tab pos="299085" algn="l"/>
                <a:tab pos="299720" algn="l"/>
              </a:tabLst>
            </a:pPr>
            <a:r>
              <a:rPr sz="1800" spc="-5" dirty="0">
                <a:latin typeface="Arial"/>
                <a:cs typeface="Arial"/>
              </a:rPr>
              <a:t>Designar</a:t>
            </a:r>
            <a:r>
              <a:rPr sz="1800" spc="65" dirty="0">
                <a:latin typeface="Arial"/>
                <a:cs typeface="Arial"/>
              </a:rPr>
              <a:t> </a:t>
            </a:r>
            <a:r>
              <a:rPr sz="1800" dirty="0">
                <a:latin typeface="Arial"/>
                <a:cs typeface="Arial"/>
              </a:rPr>
              <a:t>el</a:t>
            </a:r>
            <a:r>
              <a:rPr sz="1800" spc="70" dirty="0">
                <a:latin typeface="Arial"/>
                <a:cs typeface="Arial"/>
              </a:rPr>
              <a:t> </a:t>
            </a:r>
            <a:r>
              <a:rPr sz="1800" dirty="0">
                <a:latin typeface="Arial"/>
                <a:cs typeface="Arial"/>
              </a:rPr>
              <a:t>comité</a:t>
            </a:r>
            <a:r>
              <a:rPr sz="1800" spc="60" dirty="0">
                <a:latin typeface="Arial"/>
                <a:cs typeface="Arial"/>
              </a:rPr>
              <a:t> </a:t>
            </a:r>
            <a:r>
              <a:rPr sz="1800" spc="-5" dirty="0">
                <a:latin typeface="Arial"/>
                <a:cs typeface="Arial"/>
              </a:rPr>
              <a:t>para</a:t>
            </a:r>
            <a:r>
              <a:rPr sz="1800" spc="80" dirty="0">
                <a:latin typeface="Arial"/>
                <a:cs typeface="Arial"/>
              </a:rPr>
              <a:t> </a:t>
            </a:r>
            <a:r>
              <a:rPr sz="1800" spc="-5" dirty="0">
                <a:latin typeface="Arial"/>
                <a:cs typeface="Arial"/>
              </a:rPr>
              <a:t>la</a:t>
            </a:r>
            <a:r>
              <a:rPr sz="1800" spc="75" dirty="0">
                <a:latin typeface="Arial"/>
                <a:cs typeface="Arial"/>
              </a:rPr>
              <a:t> </a:t>
            </a:r>
            <a:r>
              <a:rPr sz="1800" spc="-5" dirty="0">
                <a:latin typeface="Arial"/>
                <a:cs typeface="Arial"/>
              </a:rPr>
              <a:t>elaboración</a:t>
            </a:r>
            <a:r>
              <a:rPr sz="1800" spc="85" dirty="0">
                <a:latin typeface="Arial"/>
                <a:cs typeface="Arial"/>
              </a:rPr>
              <a:t> </a:t>
            </a:r>
            <a:r>
              <a:rPr sz="1800" spc="-5" dirty="0">
                <a:latin typeface="Arial"/>
                <a:cs typeface="Arial"/>
              </a:rPr>
              <a:t>del</a:t>
            </a:r>
            <a:r>
              <a:rPr sz="1800" spc="85" dirty="0">
                <a:latin typeface="Arial"/>
                <a:cs typeface="Arial"/>
              </a:rPr>
              <a:t> </a:t>
            </a:r>
            <a:r>
              <a:rPr sz="1800" spc="-5" dirty="0">
                <a:latin typeface="Arial"/>
                <a:cs typeface="Arial"/>
              </a:rPr>
              <a:t>Programa</a:t>
            </a:r>
            <a:r>
              <a:rPr sz="1800" spc="65" dirty="0">
                <a:latin typeface="Arial"/>
                <a:cs typeface="Arial"/>
              </a:rPr>
              <a:t> </a:t>
            </a:r>
            <a:r>
              <a:rPr sz="1800" dirty="0">
                <a:latin typeface="Arial"/>
                <a:cs typeface="Arial"/>
              </a:rPr>
              <a:t>con</a:t>
            </a:r>
            <a:r>
              <a:rPr sz="1800" spc="75" dirty="0">
                <a:latin typeface="Arial"/>
                <a:cs typeface="Arial"/>
              </a:rPr>
              <a:t> </a:t>
            </a:r>
            <a:r>
              <a:rPr sz="1800" spc="-5" dirty="0">
                <a:latin typeface="Arial"/>
                <a:cs typeface="Arial"/>
              </a:rPr>
              <a:t>el</a:t>
            </a:r>
            <a:r>
              <a:rPr sz="1800" spc="65" dirty="0">
                <a:latin typeface="Arial"/>
                <a:cs typeface="Arial"/>
              </a:rPr>
              <a:t> </a:t>
            </a:r>
            <a:r>
              <a:rPr sz="1800" spc="-5" dirty="0">
                <a:latin typeface="Arial"/>
                <a:cs typeface="Arial"/>
              </a:rPr>
              <a:t>recurso</a:t>
            </a:r>
            <a:r>
              <a:rPr sz="1800" spc="70" dirty="0">
                <a:latin typeface="Arial"/>
                <a:cs typeface="Arial"/>
              </a:rPr>
              <a:t> </a:t>
            </a:r>
            <a:r>
              <a:rPr sz="1800" spc="-5" dirty="0">
                <a:latin typeface="Arial"/>
                <a:cs typeface="Arial"/>
              </a:rPr>
              <a:t>humano</a:t>
            </a:r>
            <a:endParaRPr sz="1800">
              <a:latin typeface="Arial"/>
              <a:cs typeface="Arial"/>
            </a:endParaRPr>
          </a:p>
        </p:txBody>
      </p:sp>
      <p:sp>
        <p:nvSpPr>
          <p:cNvPr id="3" name="object 3"/>
          <p:cNvSpPr txBox="1">
            <a:spLocks noGrp="1"/>
          </p:cNvSpPr>
          <p:nvPr>
            <p:ph type="title"/>
          </p:nvPr>
        </p:nvSpPr>
        <p:spPr>
          <a:xfrm>
            <a:off x="606044" y="1033729"/>
            <a:ext cx="4187825" cy="30035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000000"/>
                </a:solidFill>
              </a:rPr>
              <a:t>disponible </a:t>
            </a:r>
            <a:r>
              <a:rPr sz="1800" spc="-5" dirty="0">
                <a:solidFill>
                  <a:srgbClr val="000000"/>
                </a:solidFill>
              </a:rPr>
              <a:t>para evitar costos</a:t>
            </a:r>
            <a:r>
              <a:rPr sz="1800" spc="90" dirty="0">
                <a:solidFill>
                  <a:srgbClr val="000000"/>
                </a:solidFill>
              </a:rPr>
              <a:t> </a:t>
            </a:r>
            <a:r>
              <a:rPr sz="1800" spc="-10" dirty="0">
                <a:solidFill>
                  <a:srgbClr val="000000"/>
                </a:solidFill>
              </a:rPr>
              <a:t>adicionales.</a:t>
            </a:r>
            <a:endParaRPr sz="1800"/>
          </a:p>
        </p:txBody>
      </p:sp>
      <p:sp>
        <p:nvSpPr>
          <p:cNvPr id="4" name="object 4"/>
          <p:cNvSpPr/>
          <p:nvPr/>
        </p:nvSpPr>
        <p:spPr>
          <a:xfrm>
            <a:off x="1432560" y="4550664"/>
            <a:ext cx="7646670" cy="592834"/>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319531" y="1308608"/>
            <a:ext cx="8537575" cy="3775075"/>
          </a:xfrm>
          <a:prstGeom prst="rect">
            <a:avLst/>
          </a:prstGeom>
        </p:spPr>
        <p:txBody>
          <a:bodyPr vert="horz" wrap="square" lIns="0" tIns="12700" rIns="0" bIns="0" rtlCol="0">
            <a:spAutoFit/>
          </a:bodyPr>
          <a:lstStyle/>
          <a:p>
            <a:pPr marL="299085" marR="414655" indent="-287020" algn="just">
              <a:lnSpc>
                <a:spcPct val="100000"/>
              </a:lnSpc>
              <a:spcBef>
                <a:spcPts val="100"/>
              </a:spcBef>
              <a:buChar char="•"/>
              <a:tabLst>
                <a:tab pos="299720" algn="l"/>
              </a:tabLst>
            </a:pPr>
            <a:r>
              <a:rPr sz="1800" spc="-5" dirty="0">
                <a:latin typeface="Arial"/>
                <a:cs typeface="Arial"/>
              </a:rPr>
              <a:t>Elaborar un </a:t>
            </a:r>
            <a:r>
              <a:rPr sz="1800" dirty="0">
                <a:latin typeface="Arial"/>
                <a:cs typeface="Arial"/>
              </a:rPr>
              <a:t>cronograma </a:t>
            </a:r>
            <a:r>
              <a:rPr sz="1800" spc="-5" dirty="0">
                <a:latin typeface="Arial"/>
                <a:cs typeface="Arial"/>
              </a:rPr>
              <a:t>de trabajo para </a:t>
            </a:r>
            <a:r>
              <a:rPr sz="1800" dirty="0">
                <a:latin typeface="Arial"/>
                <a:cs typeface="Arial"/>
              </a:rPr>
              <a:t>la </a:t>
            </a:r>
            <a:r>
              <a:rPr sz="1800" spc="-5" dirty="0">
                <a:latin typeface="Arial"/>
                <a:cs typeface="Arial"/>
              </a:rPr>
              <a:t>elaboración del Programa, </a:t>
            </a:r>
            <a:r>
              <a:rPr sz="1800" dirty="0">
                <a:latin typeface="Arial"/>
                <a:cs typeface="Arial"/>
              </a:rPr>
              <a:t>que  </a:t>
            </a:r>
            <a:r>
              <a:rPr sz="1800" spc="-5" dirty="0">
                <a:latin typeface="Arial"/>
                <a:cs typeface="Arial"/>
              </a:rPr>
              <a:t>discrimine </a:t>
            </a:r>
            <a:r>
              <a:rPr sz="1800" dirty="0">
                <a:latin typeface="Arial"/>
                <a:cs typeface="Arial"/>
              </a:rPr>
              <a:t>cada </a:t>
            </a:r>
            <a:r>
              <a:rPr sz="1800" spc="-5" dirty="0">
                <a:latin typeface="Arial"/>
                <a:cs typeface="Arial"/>
              </a:rPr>
              <a:t>una </a:t>
            </a:r>
            <a:r>
              <a:rPr sz="1800" dirty="0">
                <a:latin typeface="Arial"/>
                <a:cs typeface="Arial"/>
              </a:rPr>
              <a:t>de </a:t>
            </a:r>
            <a:r>
              <a:rPr sz="1800" spc="-5" dirty="0">
                <a:latin typeface="Arial"/>
                <a:cs typeface="Arial"/>
              </a:rPr>
              <a:t>las actividades a realizar conforme a la </a:t>
            </a:r>
            <a:r>
              <a:rPr sz="1800" dirty="0">
                <a:latin typeface="Arial"/>
                <a:cs typeface="Arial"/>
              </a:rPr>
              <a:t>guía </a:t>
            </a:r>
            <a:r>
              <a:rPr sz="1800" spc="-10" dirty="0">
                <a:latin typeface="Arial"/>
                <a:cs typeface="Arial"/>
              </a:rPr>
              <a:t>de  </a:t>
            </a:r>
            <a:r>
              <a:rPr sz="1800" spc="-5" dirty="0">
                <a:latin typeface="Arial"/>
                <a:cs typeface="Arial"/>
              </a:rPr>
              <a:t>elaboración e interactuar </a:t>
            </a:r>
            <a:r>
              <a:rPr sz="1800" dirty="0">
                <a:latin typeface="Arial"/>
                <a:cs typeface="Arial"/>
              </a:rPr>
              <a:t>con </a:t>
            </a:r>
            <a:r>
              <a:rPr sz="1800" spc="-5" dirty="0">
                <a:latin typeface="Arial"/>
                <a:cs typeface="Arial"/>
              </a:rPr>
              <a:t>la secretaria departamental de salud,</a:t>
            </a:r>
            <a:r>
              <a:rPr sz="1800" spc="310" dirty="0">
                <a:latin typeface="Arial"/>
                <a:cs typeface="Arial"/>
              </a:rPr>
              <a:t> </a:t>
            </a:r>
            <a:r>
              <a:rPr sz="1800" spc="-5" dirty="0">
                <a:latin typeface="Arial"/>
                <a:cs typeface="Arial"/>
              </a:rPr>
              <a:t>para  verificar los avances </a:t>
            </a:r>
            <a:r>
              <a:rPr sz="1800" spc="-10" dirty="0">
                <a:latin typeface="Arial"/>
                <a:cs typeface="Arial"/>
              </a:rPr>
              <a:t>del</a:t>
            </a:r>
            <a:r>
              <a:rPr sz="1800" spc="35" dirty="0">
                <a:latin typeface="Arial"/>
                <a:cs typeface="Arial"/>
              </a:rPr>
              <a:t> </a:t>
            </a:r>
            <a:r>
              <a:rPr sz="1800" spc="-5" dirty="0">
                <a:latin typeface="Arial"/>
                <a:cs typeface="Arial"/>
              </a:rPr>
              <a:t>mismo.</a:t>
            </a:r>
            <a:endParaRPr sz="1800">
              <a:latin typeface="Arial"/>
              <a:cs typeface="Arial"/>
            </a:endParaRPr>
          </a:p>
          <a:p>
            <a:pPr marL="299085" marR="415925" indent="-287020" algn="just">
              <a:lnSpc>
                <a:spcPct val="100000"/>
              </a:lnSpc>
              <a:buChar char="•"/>
              <a:tabLst>
                <a:tab pos="299720" algn="l"/>
              </a:tabLst>
            </a:pPr>
            <a:r>
              <a:rPr sz="1800" spc="-5" dirty="0">
                <a:latin typeface="Arial"/>
                <a:cs typeface="Arial"/>
              </a:rPr>
              <a:t>Designar el </a:t>
            </a:r>
            <a:r>
              <a:rPr sz="1800" dirty="0">
                <a:latin typeface="Arial"/>
                <a:cs typeface="Arial"/>
              </a:rPr>
              <a:t>funcionario </a:t>
            </a:r>
            <a:r>
              <a:rPr sz="1800" spc="-5" dirty="0">
                <a:latin typeface="Arial"/>
                <a:cs typeface="Arial"/>
              </a:rPr>
              <a:t>responsable del Programa </a:t>
            </a:r>
            <a:r>
              <a:rPr sz="1800" dirty="0">
                <a:latin typeface="Arial"/>
                <a:cs typeface="Arial"/>
              </a:rPr>
              <a:t>(CUADRO </a:t>
            </a:r>
            <a:r>
              <a:rPr sz="1800" spc="-5" dirty="0">
                <a:latin typeface="Arial"/>
                <a:cs typeface="Arial"/>
              </a:rPr>
              <a:t>1B) </a:t>
            </a:r>
            <a:r>
              <a:rPr sz="1800" dirty="0">
                <a:latin typeface="Arial"/>
                <a:cs typeface="Arial"/>
              </a:rPr>
              <a:t>y </a:t>
            </a:r>
            <a:r>
              <a:rPr sz="1800" spc="-5" dirty="0">
                <a:latin typeface="Arial"/>
                <a:cs typeface="Arial"/>
              </a:rPr>
              <a:t>adicional  el ingeniero o responsable del área de </a:t>
            </a:r>
            <a:r>
              <a:rPr sz="1800" dirty="0">
                <a:latin typeface="Arial"/>
                <a:cs typeface="Arial"/>
              </a:rPr>
              <a:t>sistema </a:t>
            </a:r>
            <a:r>
              <a:rPr sz="1800" spc="-5" dirty="0">
                <a:latin typeface="Arial"/>
                <a:cs typeface="Arial"/>
              </a:rPr>
              <a:t>que liderara la temática </a:t>
            </a:r>
            <a:r>
              <a:rPr sz="1800" dirty="0">
                <a:latin typeface="Arial"/>
                <a:cs typeface="Arial"/>
              </a:rPr>
              <a:t>de </a:t>
            </a:r>
            <a:r>
              <a:rPr sz="1800" spc="-10" dirty="0">
                <a:latin typeface="Arial"/>
                <a:cs typeface="Arial"/>
              </a:rPr>
              <a:t>la  </a:t>
            </a:r>
            <a:r>
              <a:rPr sz="1800" spc="-5" dirty="0">
                <a:latin typeface="Arial"/>
                <a:cs typeface="Arial"/>
              </a:rPr>
              <a:t>herramienta de</a:t>
            </a:r>
            <a:r>
              <a:rPr sz="1800" spc="20" dirty="0">
                <a:latin typeface="Arial"/>
                <a:cs typeface="Arial"/>
              </a:rPr>
              <a:t> </a:t>
            </a:r>
            <a:r>
              <a:rPr sz="1800" spc="-5" dirty="0">
                <a:latin typeface="Arial"/>
                <a:cs typeface="Arial"/>
              </a:rPr>
              <a:t>Excel.</a:t>
            </a:r>
            <a:endParaRPr sz="1800">
              <a:latin typeface="Arial"/>
              <a:cs typeface="Arial"/>
            </a:endParaRPr>
          </a:p>
          <a:p>
            <a:pPr marL="299085" marR="415290" indent="-287020" algn="just">
              <a:lnSpc>
                <a:spcPct val="100000"/>
              </a:lnSpc>
              <a:buChar char="•"/>
              <a:tabLst>
                <a:tab pos="299720" algn="l"/>
              </a:tabLst>
            </a:pPr>
            <a:r>
              <a:rPr sz="1800" spc="-5" dirty="0">
                <a:latin typeface="Arial"/>
                <a:cs typeface="Arial"/>
              </a:rPr>
              <a:t>El grupo de trabajo </a:t>
            </a:r>
            <a:r>
              <a:rPr sz="1800" spc="-10" dirty="0">
                <a:latin typeface="Arial"/>
                <a:cs typeface="Arial"/>
              </a:rPr>
              <a:t>debe </a:t>
            </a:r>
            <a:r>
              <a:rPr sz="1800" spc="-5" dirty="0">
                <a:latin typeface="Arial"/>
                <a:cs typeface="Arial"/>
              </a:rPr>
              <a:t>tener conocimiento de las guías, herramientas,  tutoriales </a:t>
            </a:r>
            <a:r>
              <a:rPr sz="1800" dirty="0">
                <a:latin typeface="Arial"/>
                <a:cs typeface="Arial"/>
              </a:rPr>
              <a:t>y </a:t>
            </a:r>
            <a:r>
              <a:rPr sz="1800" spc="-5" dirty="0">
                <a:latin typeface="Arial"/>
                <a:cs typeface="Arial"/>
              </a:rPr>
              <a:t>videos que ha expedido </a:t>
            </a:r>
            <a:r>
              <a:rPr sz="1800" dirty="0">
                <a:latin typeface="Arial"/>
                <a:cs typeface="Arial"/>
              </a:rPr>
              <a:t>el </a:t>
            </a:r>
            <a:r>
              <a:rPr sz="1800" spc="-50" dirty="0">
                <a:latin typeface="Arial"/>
                <a:cs typeface="Arial"/>
              </a:rPr>
              <a:t>MHCP, </a:t>
            </a:r>
            <a:r>
              <a:rPr sz="1800" spc="-5" dirty="0">
                <a:latin typeface="Arial"/>
                <a:cs typeface="Arial"/>
              </a:rPr>
              <a:t>que se encuentra en </a:t>
            </a:r>
            <a:r>
              <a:rPr sz="1800" dirty="0">
                <a:latin typeface="Arial"/>
                <a:cs typeface="Arial"/>
              </a:rPr>
              <a:t>la </a:t>
            </a:r>
            <a:r>
              <a:rPr sz="1800" spc="-5" dirty="0">
                <a:latin typeface="Arial"/>
                <a:cs typeface="Arial"/>
              </a:rPr>
              <a:t>pagina  </a:t>
            </a:r>
            <a:r>
              <a:rPr sz="1800" spc="-15" dirty="0">
                <a:latin typeface="Arial"/>
                <a:cs typeface="Arial"/>
              </a:rPr>
              <a:t>web </a:t>
            </a:r>
            <a:r>
              <a:rPr sz="1800" spc="-5" dirty="0">
                <a:latin typeface="Arial"/>
                <a:cs typeface="Arial"/>
              </a:rPr>
              <a:t>del MHCP en el</a:t>
            </a:r>
            <a:r>
              <a:rPr sz="1800" spc="50" dirty="0">
                <a:latin typeface="Arial"/>
                <a:cs typeface="Arial"/>
              </a:rPr>
              <a:t> </a:t>
            </a:r>
            <a:r>
              <a:rPr sz="1800" spc="-5" dirty="0">
                <a:latin typeface="Arial"/>
                <a:cs typeface="Arial"/>
              </a:rPr>
              <a:t>siguiente:</a:t>
            </a:r>
            <a:endParaRPr sz="1800">
              <a:latin typeface="Arial"/>
              <a:cs typeface="Arial"/>
            </a:endParaRPr>
          </a:p>
          <a:p>
            <a:pPr marL="299085" marR="416559" indent="-287020" algn="just">
              <a:lnSpc>
                <a:spcPct val="100000"/>
              </a:lnSpc>
              <a:spcBef>
                <a:spcPts val="5"/>
              </a:spcBef>
              <a:buChar char="•"/>
              <a:tabLst>
                <a:tab pos="299720" algn="l"/>
              </a:tabLst>
            </a:pPr>
            <a:r>
              <a:rPr sz="1800" spc="-5" dirty="0">
                <a:latin typeface="Arial"/>
                <a:cs typeface="Arial"/>
              </a:rPr>
              <a:t>Realizar una copia </a:t>
            </a:r>
            <a:r>
              <a:rPr sz="1800" dirty="0">
                <a:latin typeface="Arial"/>
                <a:cs typeface="Arial"/>
              </a:rPr>
              <a:t>de </a:t>
            </a:r>
            <a:r>
              <a:rPr sz="1800" spc="-5" dirty="0">
                <a:latin typeface="Arial"/>
                <a:cs typeface="Arial"/>
              </a:rPr>
              <a:t>seguridad de la herramienta </a:t>
            </a:r>
            <a:r>
              <a:rPr sz="1800" dirty="0">
                <a:latin typeface="Arial"/>
                <a:cs typeface="Arial"/>
              </a:rPr>
              <a:t>de </a:t>
            </a:r>
            <a:r>
              <a:rPr sz="1800" spc="-5" dirty="0">
                <a:latin typeface="Arial"/>
                <a:cs typeface="Arial"/>
              </a:rPr>
              <a:t>Excel, conforme a los  avances que se han</a:t>
            </a:r>
            <a:r>
              <a:rPr sz="1800" spc="20" dirty="0">
                <a:latin typeface="Arial"/>
                <a:cs typeface="Arial"/>
              </a:rPr>
              <a:t> </a:t>
            </a:r>
            <a:r>
              <a:rPr sz="1800" spc="-5" dirty="0">
                <a:latin typeface="Arial"/>
                <a:cs typeface="Arial"/>
              </a:rPr>
              <a:t>realizado.</a:t>
            </a:r>
            <a:endParaRPr sz="1800">
              <a:latin typeface="Arial"/>
              <a:cs typeface="Arial"/>
            </a:endParaRPr>
          </a:p>
          <a:p>
            <a:pPr marL="1348105">
              <a:lnSpc>
                <a:spcPct val="100000"/>
              </a:lnSpc>
              <a:spcBef>
                <a:spcPts val="235"/>
              </a:spcBef>
            </a:pPr>
            <a:r>
              <a:rPr sz="2800" spc="-10" dirty="0">
                <a:solidFill>
                  <a:srgbClr val="4F81BC"/>
                </a:solidFill>
                <a:latin typeface="Calibri"/>
                <a:cs typeface="Calibri"/>
              </a:rPr>
              <a:t>Recomendaciones </a:t>
            </a:r>
            <a:r>
              <a:rPr sz="2800" spc="-5" dirty="0">
                <a:solidFill>
                  <a:srgbClr val="4F81BC"/>
                </a:solidFill>
                <a:latin typeface="Calibri"/>
                <a:cs typeface="Calibri"/>
              </a:rPr>
              <a:t>en la </a:t>
            </a:r>
            <a:r>
              <a:rPr sz="2800" spc="-10" dirty="0">
                <a:solidFill>
                  <a:srgbClr val="4F81BC"/>
                </a:solidFill>
                <a:latin typeface="Calibri"/>
                <a:cs typeface="Calibri"/>
              </a:rPr>
              <a:t>elaboración </a:t>
            </a:r>
            <a:r>
              <a:rPr sz="2800" spc="-5" dirty="0">
                <a:solidFill>
                  <a:srgbClr val="4F81BC"/>
                </a:solidFill>
                <a:latin typeface="Calibri"/>
                <a:cs typeface="Calibri"/>
              </a:rPr>
              <a:t>del </a:t>
            </a:r>
            <a:r>
              <a:rPr sz="2800" spc="-20" dirty="0">
                <a:solidFill>
                  <a:srgbClr val="4F81BC"/>
                </a:solidFill>
                <a:latin typeface="Calibri"/>
                <a:cs typeface="Calibri"/>
              </a:rPr>
              <a:t>Programa</a:t>
            </a:r>
            <a:endParaRPr sz="2800">
              <a:latin typeface="Calibri"/>
              <a:cs typeface="Calibri"/>
            </a:endParaRPr>
          </a:p>
        </p:txBody>
      </p:sp>
    </p:spTree>
    <p:extLst>
      <p:ext uri="{BB962C8B-B14F-4D97-AF65-F5344CB8AC3E}">
        <p14:creationId xmlns:p14="http://schemas.microsoft.com/office/powerpoint/2010/main" val="14633421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2419" y="666750"/>
            <a:ext cx="8544560" cy="4167808"/>
          </a:xfrm>
          <a:prstGeom prst="rect">
            <a:avLst/>
          </a:prstGeom>
        </p:spPr>
        <p:txBody>
          <a:bodyPr vert="horz" wrap="square" lIns="0" tIns="12700" rIns="0" bIns="0" rtlCol="0">
            <a:spAutoFit/>
          </a:bodyPr>
          <a:lstStyle/>
          <a:p>
            <a:pPr marL="299085" marR="6350" indent="-287020" algn="just">
              <a:lnSpc>
                <a:spcPct val="100000"/>
              </a:lnSpc>
              <a:spcBef>
                <a:spcPts val="100"/>
              </a:spcBef>
              <a:buChar char="•"/>
              <a:tabLst>
                <a:tab pos="299720" algn="l"/>
              </a:tabLst>
            </a:pPr>
            <a:r>
              <a:rPr sz="1800" spc="-45" dirty="0">
                <a:latin typeface="Arial"/>
                <a:cs typeface="Arial"/>
              </a:rPr>
              <a:t>Tener </a:t>
            </a:r>
            <a:r>
              <a:rPr sz="1800" spc="-5" dirty="0">
                <a:latin typeface="Arial"/>
                <a:cs typeface="Arial"/>
              </a:rPr>
              <a:t>en cuenta que </a:t>
            </a:r>
            <a:r>
              <a:rPr sz="1800" dirty="0">
                <a:latin typeface="Arial"/>
                <a:cs typeface="Arial"/>
              </a:rPr>
              <a:t>el año </a:t>
            </a:r>
            <a:r>
              <a:rPr sz="1800" spc="-5" dirty="0">
                <a:latin typeface="Arial"/>
                <a:cs typeface="Arial"/>
              </a:rPr>
              <a:t>de presentación en la herramienta </a:t>
            </a:r>
            <a:r>
              <a:rPr sz="1800" dirty="0">
                <a:latin typeface="Arial"/>
                <a:cs typeface="Arial"/>
              </a:rPr>
              <a:t>de </a:t>
            </a:r>
            <a:r>
              <a:rPr sz="1800" spc="-5" dirty="0">
                <a:latin typeface="Arial"/>
                <a:cs typeface="Arial"/>
              </a:rPr>
              <a:t>Excel  (CUADRO 1) debe ser 2019 </a:t>
            </a:r>
            <a:r>
              <a:rPr sz="1800" dirty="0">
                <a:latin typeface="Arial"/>
                <a:cs typeface="Arial"/>
              </a:rPr>
              <a:t>- </a:t>
            </a:r>
            <a:r>
              <a:rPr sz="1800" spc="-10" dirty="0">
                <a:latin typeface="Arial"/>
                <a:cs typeface="Arial"/>
              </a:rPr>
              <a:t>2033, </a:t>
            </a:r>
            <a:r>
              <a:rPr sz="1800" dirty="0">
                <a:latin typeface="Arial"/>
                <a:cs typeface="Arial"/>
              </a:rPr>
              <a:t>y al </a:t>
            </a:r>
            <a:r>
              <a:rPr sz="1800" spc="-5" dirty="0">
                <a:latin typeface="Arial"/>
                <a:cs typeface="Arial"/>
              </a:rPr>
              <a:t>finalizar la elaboración, ajustar el año  final acuerdo a la proyección de la vigencia que propusieron. </a:t>
            </a:r>
            <a:r>
              <a:rPr sz="1800" spc="-30" dirty="0">
                <a:latin typeface="Arial"/>
                <a:cs typeface="Arial"/>
              </a:rPr>
              <a:t>(Ver </a:t>
            </a:r>
            <a:r>
              <a:rPr sz="1800" spc="-5" dirty="0">
                <a:latin typeface="Arial"/>
                <a:cs typeface="Arial"/>
              </a:rPr>
              <a:t>tutorial cuadro  1).</a:t>
            </a:r>
            <a:endParaRPr sz="1800" dirty="0">
              <a:latin typeface="Arial"/>
              <a:cs typeface="Arial"/>
            </a:endParaRPr>
          </a:p>
          <a:p>
            <a:pPr marL="299085" indent="-287020" algn="just">
              <a:lnSpc>
                <a:spcPct val="100000"/>
              </a:lnSpc>
              <a:buChar char="•"/>
              <a:tabLst>
                <a:tab pos="299720" algn="l"/>
              </a:tabLst>
            </a:pPr>
            <a:r>
              <a:rPr sz="1800" spc="-5" dirty="0">
                <a:latin typeface="Arial"/>
                <a:cs typeface="Arial"/>
              </a:rPr>
              <a:t>El </a:t>
            </a:r>
            <a:r>
              <a:rPr sz="1800" dirty="0">
                <a:latin typeface="Arial"/>
                <a:cs typeface="Arial"/>
              </a:rPr>
              <a:t>corte </a:t>
            </a:r>
            <a:r>
              <a:rPr sz="1800" spc="-5" dirty="0">
                <a:latin typeface="Arial"/>
                <a:cs typeface="Arial"/>
              </a:rPr>
              <a:t>de pasivo es Junio 30 del</a:t>
            </a:r>
            <a:r>
              <a:rPr sz="1800" spc="35" dirty="0">
                <a:latin typeface="Arial"/>
                <a:cs typeface="Arial"/>
              </a:rPr>
              <a:t> </a:t>
            </a:r>
            <a:r>
              <a:rPr sz="1800" spc="-5" dirty="0">
                <a:latin typeface="Arial"/>
                <a:cs typeface="Arial"/>
              </a:rPr>
              <a:t>2019.</a:t>
            </a:r>
            <a:endParaRPr sz="1800" dirty="0">
              <a:latin typeface="Arial"/>
              <a:cs typeface="Arial"/>
            </a:endParaRPr>
          </a:p>
          <a:p>
            <a:pPr marL="299085" marR="5080" indent="-287020" algn="just">
              <a:lnSpc>
                <a:spcPct val="100000"/>
              </a:lnSpc>
              <a:buChar char="•"/>
              <a:tabLst>
                <a:tab pos="299720" algn="l"/>
              </a:tabLst>
            </a:pPr>
            <a:r>
              <a:rPr sz="1800" spc="-5" dirty="0">
                <a:latin typeface="Arial"/>
                <a:cs typeface="Arial"/>
              </a:rPr>
              <a:t>Cualquier duda en la elaboración </a:t>
            </a:r>
            <a:r>
              <a:rPr sz="1800" dirty="0">
                <a:latin typeface="Arial"/>
                <a:cs typeface="Arial"/>
              </a:rPr>
              <a:t>del </a:t>
            </a:r>
            <a:r>
              <a:rPr sz="1800" spc="-5" dirty="0">
                <a:latin typeface="Arial"/>
                <a:cs typeface="Arial"/>
              </a:rPr>
              <a:t>Programa por parte de la ESE, deberá  realizarla </a:t>
            </a:r>
            <a:r>
              <a:rPr sz="1800" dirty="0">
                <a:latin typeface="Arial"/>
                <a:cs typeface="Arial"/>
              </a:rPr>
              <a:t>en primera </a:t>
            </a:r>
            <a:r>
              <a:rPr sz="1800" spc="-5" dirty="0">
                <a:latin typeface="Arial"/>
                <a:cs typeface="Arial"/>
              </a:rPr>
              <a:t>instancia a la Secretaria de Salud Departamental, de no ser  competente, dicha secretaria realizara </a:t>
            </a:r>
            <a:r>
              <a:rPr sz="1800" dirty="0">
                <a:latin typeface="Arial"/>
                <a:cs typeface="Arial"/>
              </a:rPr>
              <a:t>la </a:t>
            </a:r>
            <a:r>
              <a:rPr sz="1800" spc="-5" dirty="0">
                <a:latin typeface="Arial"/>
                <a:cs typeface="Arial"/>
              </a:rPr>
              <a:t>consultar al Ministerio de Hacienda </a:t>
            </a:r>
            <a:r>
              <a:rPr sz="1800" dirty="0">
                <a:latin typeface="Arial"/>
                <a:cs typeface="Arial"/>
              </a:rPr>
              <a:t>y  </a:t>
            </a:r>
            <a:r>
              <a:rPr sz="1800" spc="-5" dirty="0">
                <a:latin typeface="Arial"/>
                <a:cs typeface="Arial"/>
              </a:rPr>
              <a:t>Crédito Público, por medio del correo electrónico:</a:t>
            </a:r>
            <a:r>
              <a:rPr sz="1800" spc="95" dirty="0">
                <a:solidFill>
                  <a:srgbClr val="0000FF"/>
                </a:solidFill>
                <a:latin typeface="Arial"/>
                <a:cs typeface="Arial"/>
              </a:rPr>
              <a:t> </a:t>
            </a:r>
            <a:r>
              <a:rPr sz="1800" u="heavy" spc="-10" dirty="0" smtClean="0">
                <a:solidFill>
                  <a:srgbClr val="0000FF"/>
                </a:solidFill>
                <a:uFill>
                  <a:solidFill>
                    <a:srgbClr val="0000FF"/>
                  </a:solidFill>
                </a:uFill>
                <a:latin typeface="Arial"/>
                <a:cs typeface="Arial"/>
                <a:hlinkClick r:id="rId2"/>
              </a:rPr>
              <a:t>psff_ese@minhacienda.gov.co</a:t>
            </a:r>
            <a:endParaRPr lang="es-CO" sz="1800" u="heavy" spc="-10" dirty="0" smtClean="0">
              <a:solidFill>
                <a:srgbClr val="0000FF"/>
              </a:solidFill>
              <a:uFill>
                <a:solidFill>
                  <a:srgbClr val="0000FF"/>
                </a:solidFill>
              </a:uFill>
              <a:latin typeface="Arial"/>
              <a:cs typeface="Arial"/>
            </a:endParaRPr>
          </a:p>
          <a:p>
            <a:pPr marL="299085" indent="-287020" algn="just">
              <a:lnSpc>
                <a:spcPct val="100000"/>
              </a:lnSpc>
              <a:buChar char="•"/>
              <a:tabLst>
                <a:tab pos="299720" algn="l"/>
              </a:tabLst>
            </a:pPr>
            <a:r>
              <a:rPr lang="es-CO" spc="-5" dirty="0">
                <a:latin typeface="Arial"/>
                <a:cs typeface="Arial"/>
              </a:rPr>
              <a:t>Cualquier asesoría o </a:t>
            </a:r>
            <a:r>
              <a:rPr lang="es-CO" dirty="0">
                <a:latin typeface="Arial"/>
                <a:cs typeface="Arial"/>
              </a:rPr>
              <a:t>trámite </a:t>
            </a:r>
            <a:r>
              <a:rPr lang="es-CO" spc="-5" dirty="0">
                <a:latin typeface="Arial"/>
                <a:cs typeface="Arial"/>
              </a:rPr>
              <a:t>que no requiera solicitud por escrito,</a:t>
            </a:r>
            <a:r>
              <a:rPr lang="es-CO" spc="-15" dirty="0">
                <a:latin typeface="Arial"/>
                <a:cs typeface="Arial"/>
              </a:rPr>
              <a:t> </a:t>
            </a:r>
            <a:r>
              <a:rPr lang="es-CO" spc="-5" dirty="0">
                <a:latin typeface="Arial"/>
                <a:cs typeface="Arial"/>
              </a:rPr>
              <a:t>podrá</a:t>
            </a:r>
            <a:endParaRPr lang="es-CO" dirty="0">
              <a:latin typeface="Arial"/>
              <a:cs typeface="Arial"/>
            </a:endParaRPr>
          </a:p>
          <a:p>
            <a:pPr marL="299085" algn="just">
              <a:lnSpc>
                <a:spcPct val="100000"/>
              </a:lnSpc>
            </a:pPr>
            <a:r>
              <a:rPr lang="es-CO" spc="-5" dirty="0">
                <a:latin typeface="Arial"/>
                <a:cs typeface="Arial"/>
              </a:rPr>
              <a:t>realizarla </a:t>
            </a:r>
            <a:r>
              <a:rPr lang="es-CO" dirty="0">
                <a:latin typeface="Arial"/>
                <a:cs typeface="Arial"/>
              </a:rPr>
              <a:t>a </a:t>
            </a:r>
            <a:r>
              <a:rPr lang="es-CO" spc="-5" dirty="0">
                <a:latin typeface="Arial"/>
                <a:cs typeface="Arial"/>
              </a:rPr>
              <a:t>través de la línea telefónica </a:t>
            </a:r>
            <a:r>
              <a:rPr lang="es-CO" spc="-20" dirty="0">
                <a:latin typeface="Arial"/>
                <a:cs typeface="Arial"/>
              </a:rPr>
              <a:t>57-1-3811700, </a:t>
            </a:r>
            <a:r>
              <a:rPr lang="es-CO" spc="-10" dirty="0">
                <a:latin typeface="Arial"/>
                <a:cs typeface="Arial"/>
              </a:rPr>
              <a:t>ext.</a:t>
            </a:r>
            <a:r>
              <a:rPr lang="es-CO" spc="140" dirty="0">
                <a:latin typeface="Arial"/>
                <a:cs typeface="Arial"/>
              </a:rPr>
              <a:t> </a:t>
            </a:r>
            <a:r>
              <a:rPr lang="es-CO" spc="-10" dirty="0">
                <a:latin typeface="Arial"/>
                <a:cs typeface="Arial"/>
              </a:rPr>
              <a:t>3216.</a:t>
            </a:r>
            <a:endParaRPr lang="es-CO" dirty="0">
              <a:latin typeface="Arial"/>
              <a:cs typeface="Arial"/>
            </a:endParaRPr>
          </a:p>
          <a:p>
            <a:pPr marL="299085" indent="-287020" algn="just">
              <a:lnSpc>
                <a:spcPct val="100000"/>
              </a:lnSpc>
              <a:buChar char="•"/>
              <a:tabLst>
                <a:tab pos="299720" algn="l"/>
              </a:tabLst>
            </a:pPr>
            <a:r>
              <a:rPr lang="es-CO" spc="-5" dirty="0">
                <a:latin typeface="Arial"/>
                <a:cs typeface="Arial"/>
              </a:rPr>
              <a:t>Cualquier asesoría o </a:t>
            </a:r>
            <a:r>
              <a:rPr lang="es-CO" dirty="0">
                <a:latin typeface="Arial"/>
                <a:cs typeface="Arial"/>
              </a:rPr>
              <a:t>trámite </a:t>
            </a:r>
            <a:r>
              <a:rPr lang="es-CO" spc="-5" dirty="0">
                <a:latin typeface="Arial"/>
                <a:cs typeface="Arial"/>
              </a:rPr>
              <a:t>que no requiera solicitud por escrito,</a:t>
            </a:r>
            <a:r>
              <a:rPr lang="es-CO" spc="-15" dirty="0">
                <a:latin typeface="Arial"/>
                <a:cs typeface="Arial"/>
              </a:rPr>
              <a:t> </a:t>
            </a:r>
            <a:r>
              <a:rPr lang="es-CO" spc="-5" dirty="0">
                <a:latin typeface="Arial"/>
                <a:cs typeface="Arial"/>
              </a:rPr>
              <a:t>podrá</a:t>
            </a:r>
            <a:endParaRPr lang="es-CO" dirty="0">
              <a:latin typeface="Arial"/>
              <a:cs typeface="Arial"/>
            </a:endParaRPr>
          </a:p>
          <a:p>
            <a:pPr marL="299085" algn="just">
              <a:lnSpc>
                <a:spcPct val="100000"/>
              </a:lnSpc>
            </a:pPr>
            <a:r>
              <a:rPr lang="es-CO" spc="-5" dirty="0">
                <a:latin typeface="Arial"/>
                <a:cs typeface="Arial"/>
              </a:rPr>
              <a:t>realizarla </a:t>
            </a:r>
            <a:r>
              <a:rPr lang="es-CO" dirty="0">
                <a:latin typeface="Arial"/>
                <a:cs typeface="Arial"/>
              </a:rPr>
              <a:t>a </a:t>
            </a:r>
            <a:r>
              <a:rPr lang="es-CO" spc="-5" dirty="0">
                <a:latin typeface="Arial"/>
                <a:cs typeface="Arial"/>
              </a:rPr>
              <a:t>través de la línea telefónica </a:t>
            </a:r>
            <a:r>
              <a:rPr lang="es-CO" spc="-20" dirty="0">
                <a:latin typeface="Arial"/>
                <a:cs typeface="Arial"/>
              </a:rPr>
              <a:t>57-1-3811700, </a:t>
            </a:r>
            <a:r>
              <a:rPr lang="es-CO" spc="-10" dirty="0">
                <a:latin typeface="Arial"/>
                <a:cs typeface="Arial"/>
              </a:rPr>
              <a:t>ext.</a:t>
            </a:r>
            <a:r>
              <a:rPr lang="es-CO" spc="140" dirty="0">
                <a:latin typeface="Arial"/>
                <a:cs typeface="Arial"/>
              </a:rPr>
              <a:t> </a:t>
            </a:r>
            <a:r>
              <a:rPr lang="es-CO" spc="-10" dirty="0">
                <a:latin typeface="Arial"/>
                <a:cs typeface="Arial"/>
              </a:rPr>
              <a:t>3216.</a:t>
            </a:r>
            <a:endParaRPr lang="es-CO" dirty="0">
              <a:latin typeface="Arial"/>
              <a:cs typeface="Arial"/>
            </a:endParaRPr>
          </a:p>
          <a:p>
            <a:pPr marL="299085" marR="5080" indent="-287020" algn="just">
              <a:lnSpc>
                <a:spcPct val="100000"/>
              </a:lnSpc>
              <a:spcBef>
                <a:spcPts val="5"/>
              </a:spcBef>
              <a:buChar char="•"/>
              <a:tabLst>
                <a:tab pos="299720" algn="l"/>
              </a:tabLst>
            </a:pPr>
            <a:r>
              <a:rPr sz="1800" spc="-5" dirty="0" smtClean="0">
                <a:latin typeface="Arial"/>
                <a:cs typeface="Arial"/>
              </a:rPr>
              <a:t>No </a:t>
            </a:r>
            <a:r>
              <a:rPr sz="1800" spc="-5" dirty="0">
                <a:latin typeface="Arial"/>
                <a:cs typeface="Arial"/>
              </a:rPr>
              <a:t>se debe manipular la herramienta en contra de la directrices dada en </a:t>
            </a:r>
            <a:r>
              <a:rPr sz="1800" spc="10" dirty="0">
                <a:latin typeface="Arial"/>
                <a:cs typeface="Arial"/>
              </a:rPr>
              <a:t>el  </a:t>
            </a:r>
            <a:r>
              <a:rPr sz="1800" dirty="0">
                <a:latin typeface="Arial"/>
                <a:cs typeface="Arial"/>
              </a:rPr>
              <a:t>INSTRUCTIVO </a:t>
            </a:r>
            <a:r>
              <a:rPr sz="1800" spc="-5" dirty="0">
                <a:latin typeface="Arial"/>
                <a:cs typeface="Arial"/>
              </a:rPr>
              <a:t>DE </a:t>
            </a:r>
            <a:r>
              <a:rPr sz="1800" spc="-15" dirty="0">
                <a:latin typeface="Arial"/>
                <a:cs typeface="Arial"/>
              </a:rPr>
              <a:t>HERRAMIENTA</a:t>
            </a:r>
            <a:r>
              <a:rPr sz="1800" spc="-130" dirty="0">
                <a:latin typeface="Arial"/>
                <a:cs typeface="Arial"/>
              </a:rPr>
              <a:t> </a:t>
            </a:r>
            <a:r>
              <a:rPr sz="1800" spc="-5" dirty="0">
                <a:latin typeface="Arial"/>
                <a:cs typeface="Arial"/>
              </a:rPr>
              <a:t>V6</a:t>
            </a:r>
            <a:r>
              <a:rPr sz="1800" spc="-5" dirty="0" smtClean="0">
                <a:latin typeface="Arial"/>
                <a:cs typeface="Arial"/>
              </a:rPr>
              <a:t>.</a:t>
            </a:r>
            <a:endParaRPr sz="1800" dirty="0">
              <a:latin typeface="Arial"/>
              <a:cs typeface="Arial"/>
            </a:endParaRPr>
          </a:p>
        </p:txBody>
      </p:sp>
      <p:sp>
        <p:nvSpPr>
          <p:cNvPr id="3" name="object 3"/>
          <p:cNvSpPr/>
          <p:nvPr/>
        </p:nvSpPr>
        <p:spPr>
          <a:xfrm>
            <a:off x="1683944" y="4751315"/>
            <a:ext cx="7148470" cy="337459"/>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752600" y="4719869"/>
            <a:ext cx="7201534"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4F81BC"/>
                </a:solidFill>
                <a:latin typeface="Calibri"/>
                <a:cs typeface="Calibri"/>
              </a:rPr>
              <a:t>Recomendaciones </a:t>
            </a:r>
            <a:r>
              <a:rPr sz="2800" spc="-5" dirty="0">
                <a:solidFill>
                  <a:srgbClr val="4F81BC"/>
                </a:solidFill>
                <a:latin typeface="Calibri"/>
                <a:cs typeface="Calibri"/>
              </a:rPr>
              <a:t>en la </a:t>
            </a:r>
            <a:r>
              <a:rPr sz="2800" spc="-10" dirty="0">
                <a:solidFill>
                  <a:srgbClr val="4F81BC"/>
                </a:solidFill>
                <a:latin typeface="Calibri"/>
                <a:cs typeface="Calibri"/>
              </a:rPr>
              <a:t>elaboración </a:t>
            </a:r>
            <a:r>
              <a:rPr sz="2800" spc="-5" dirty="0">
                <a:solidFill>
                  <a:srgbClr val="4F81BC"/>
                </a:solidFill>
                <a:latin typeface="Calibri"/>
                <a:cs typeface="Calibri"/>
              </a:rPr>
              <a:t>del </a:t>
            </a:r>
            <a:r>
              <a:rPr sz="2800" spc="-20" dirty="0">
                <a:solidFill>
                  <a:srgbClr val="4F81BC"/>
                </a:solidFill>
                <a:latin typeface="Calibri"/>
                <a:cs typeface="Calibri"/>
              </a:rPr>
              <a:t>Programa</a:t>
            </a:r>
            <a:endParaRPr sz="2800" dirty="0">
              <a:latin typeface="Calibri"/>
              <a:cs typeface="Calibri"/>
            </a:endParaRPr>
          </a:p>
        </p:txBody>
      </p:sp>
    </p:spTree>
    <p:extLst>
      <p:ext uri="{BB962C8B-B14F-4D97-AF65-F5344CB8AC3E}">
        <p14:creationId xmlns:p14="http://schemas.microsoft.com/office/powerpoint/2010/main" val="39145719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83944" y="4751315"/>
            <a:ext cx="7148470" cy="33745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06904" y="693564"/>
            <a:ext cx="8525510" cy="4449936"/>
          </a:xfrm>
          <a:prstGeom prst="rect">
            <a:avLst/>
          </a:prstGeom>
        </p:spPr>
        <p:txBody>
          <a:bodyPr vert="horz" wrap="square" lIns="0" tIns="12700" rIns="0" bIns="0" rtlCol="0">
            <a:spAutoFit/>
          </a:bodyPr>
          <a:lstStyle/>
          <a:p>
            <a:pPr marL="299085" marR="389255" indent="-287020" algn="just">
              <a:spcBef>
                <a:spcPts val="100"/>
              </a:spcBef>
              <a:buFontTx/>
              <a:buChar char="•"/>
              <a:tabLst>
                <a:tab pos="299720" algn="l"/>
              </a:tabLst>
            </a:pPr>
            <a:r>
              <a:rPr lang="es-CO" spc="-5" dirty="0">
                <a:latin typeface="Arial"/>
                <a:cs typeface="Arial"/>
              </a:rPr>
              <a:t>Elaborar los Cuadros teniendo como referencia los tutoriales </a:t>
            </a:r>
            <a:r>
              <a:rPr lang="es-CO" dirty="0">
                <a:latin typeface="Arial"/>
                <a:cs typeface="Arial"/>
              </a:rPr>
              <a:t>y </a:t>
            </a:r>
            <a:r>
              <a:rPr lang="es-CO" spc="-5" dirty="0">
                <a:latin typeface="Arial"/>
                <a:cs typeface="Arial"/>
              </a:rPr>
              <a:t>el </a:t>
            </a:r>
            <a:r>
              <a:rPr lang="es-CO" dirty="0">
                <a:latin typeface="Arial"/>
                <a:cs typeface="Arial"/>
              </a:rPr>
              <a:t>INSTRUCTIVO  </a:t>
            </a:r>
            <a:r>
              <a:rPr lang="es-CO" spc="-5" dirty="0">
                <a:latin typeface="Arial"/>
                <a:cs typeface="Arial"/>
              </a:rPr>
              <a:t>DE </a:t>
            </a:r>
            <a:r>
              <a:rPr lang="es-CO" spc="-15" dirty="0">
                <a:latin typeface="Arial"/>
                <a:cs typeface="Arial"/>
              </a:rPr>
              <a:t>HERRAMIENTA</a:t>
            </a:r>
            <a:r>
              <a:rPr lang="es-CO" spc="-105" dirty="0">
                <a:latin typeface="Arial"/>
                <a:cs typeface="Arial"/>
              </a:rPr>
              <a:t> </a:t>
            </a:r>
            <a:r>
              <a:rPr lang="es-CO" spc="-5" dirty="0">
                <a:latin typeface="Arial"/>
                <a:cs typeface="Arial"/>
              </a:rPr>
              <a:t>V6.</a:t>
            </a:r>
            <a:endParaRPr lang="es-CO" dirty="0">
              <a:latin typeface="Arial"/>
              <a:cs typeface="Arial"/>
            </a:endParaRPr>
          </a:p>
          <a:p>
            <a:pPr marL="299085" marR="389255" indent="-287020" algn="just">
              <a:lnSpc>
                <a:spcPct val="100000"/>
              </a:lnSpc>
              <a:spcBef>
                <a:spcPts val="100"/>
              </a:spcBef>
              <a:buChar char="•"/>
              <a:tabLst>
                <a:tab pos="299720" algn="l"/>
              </a:tabLst>
            </a:pPr>
            <a:r>
              <a:rPr sz="1800" spc="-5" dirty="0" smtClean="0">
                <a:latin typeface="Arial"/>
                <a:cs typeface="Arial"/>
              </a:rPr>
              <a:t>El </a:t>
            </a:r>
            <a:r>
              <a:rPr sz="1800" dirty="0">
                <a:latin typeface="Arial"/>
                <a:cs typeface="Arial"/>
              </a:rPr>
              <a:t>documentado </a:t>
            </a:r>
            <a:r>
              <a:rPr sz="1800" spc="-10" dirty="0">
                <a:latin typeface="Arial"/>
                <a:cs typeface="Arial"/>
              </a:rPr>
              <a:t>del </a:t>
            </a:r>
            <a:r>
              <a:rPr sz="1800" dirty="0">
                <a:latin typeface="Arial"/>
                <a:cs typeface="Arial"/>
              </a:rPr>
              <a:t>PSFF </a:t>
            </a:r>
            <a:r>
              <a:rPr sz="1800" spc="-10" dirty="0">
                <a:latin typeface="Arial"/>
                <a:cs typeface="Arial"/>
              </a:rPr>
              <a:t>debe </a:t>
            </a:r>
            <a:r>
              <a:rPr sz="1800" spc="-5" dirty="0">
                <a:latin typeface="Arial"/>
                <a:cs typeface="Arial"/>
              </a:rPr>
              <a:t>estar elaborado conforme </a:t>
            </a:r>
            <a:r>
              <a:rPr sz="1800" dirty="0">
                <a:latin typeface="Arial"/>
                <a:cs typeface="Arial"/>
              </a:rPr>
              <a:t>a </a:t>
            </a:r>
            <a:r>
              <a:rPr sz="1800" spc="-5" dirty="0">
                <a:latin typeface="Arial"/>
                <a:cs typeface="Arial"/>
              </a:rPr>
              <a:t>la </a:t>
            </a:r>
            <a:r>
              <a:rPr sz="1800" dirty="0">
                <a:latin typeface="Arial"/>
                <a:cs typeface="Arial"/>
              </a:rPr>
              <a:t>GUÍA  </a:t>
            </a:r>
            <a:r>
              <a:rPr sz="1800" spc="-5" dirty="0">
                <a:latin typeface="Arial"/>
                <a:cs typeface="Arial"/>
              </a:rPr>
              <a:t>METODOLÓGICA </a:t>
            </a:r>
            <a:r>
              <a:rPr sz="1800" spc="-35" dirty="0">
                <a:latin typeface="Arial"/>
                <a:cs typeface="Arial"/>
              </a:rPr>
              <a:t>PARA </a:t>
            </a:r>
            <a:r>
              <a:rPr sz="1800" spc="-5" dirty="0">
                <a:latin typeface="Arial"/>
                <a:cs typeface="Arial"/>
              </a:rPr>
              <a:t>LA ELABORACIÓN </a:t>
            </a:r>
            <a:r>
              <a:rPr sz="1800" dirty="0">
                <a:latin typeface="Arial"/>
                <a:cs typeface="Arial"/>
              </a:rPr>
              <a:t>O </a:t>
            </a:r>
            <a:r>
              <a:rPr sz="1800" spc="-5" dirty="0">
                <a:latin typeface="Arial"/>
                <a:cs typeface="Arial"/>
              </a:rPr>
              <a:t>MODIFICACIÓN DEL  </a:t>
            </a:r>
            <a:r>
              <a:rPr sz="1800" dirty="0">
                <a:latin typeface="Arial"/>
                <a:cs typeface="Arial"/>
              </a:rPr>
              <a:t>PROGRAMA </a:t>
            </a:r>
            <a:r>
              <a:rPr sz="1800" spc="-5" dirty="0">
                <a:latin typeface="Arial"/>
                <a:cs typeface="Arial"/>
              </a:rPr>
              <a:t>DE SANEAMIENTO FISCAL </a:t>
            </a:r>
            <a:r>
              <a:rPr sz="1800" dirty="0">
                <a:latin typeface="Arial"/>
                <a:cs typeface="Arial"/>
              </a:rPr>
              <a:t>Y </a:t>
            </a:r>
            <a:r>
              <a:rPr sz="1800" spc="-5" dirty="0">
                <a:latin typeface="Arial"/>
                <a:cs typeface="Arial"/>
              </a:rPr>
              <a:t>FINANCIERO </a:t>
            </a:r>
            <a:r>
              <a:rPr sz="1800" dirty="0">
                <a:latin typeface="Arial"/>
                <a:cs typeface="Arial"/>
              </a:rPr>
              <a:t>Y </a:t>
            </a:r>
            <a:r>
              <a:rPr sz="1800" spc="-10" dirty="0">
                <a:latin typeface="Arial"/>
                <a:cs typeface="Arial"/>
              </a:rPr>
              <a:t>DE  </a:t>
            </a:r>
            <a:r>
              <a:rPr sz="1800" spc="-15" dirty="0">
                <a:latin typeface="Arial"/>
                <a:cs typeface="Arial"/>
              </a:rPr>
              <a:t>FORTALECIMIENTO </a:t>
            </a:r>
            <a:r>
              <a:rPr sz="1800" spc="-5" dirty="0">
                <a:latin typeface="Arial"/>
                <a:cs typeface="Arial"/>
              </a:rPr>
              <a:t>INSTITUCIONAL DE LAS EMPRESAS SOCIALES  DEL</a:t>
            </a:r>
            <a:r>
              <a:rPr sz="1800" spc="-70" dirty="0">
                <a:latin typeface="Arial"/>
                <a:cs typeface="Arial"/>
              </a:rPr>
              <a:t> </a:t>
            </a:r>
            <a:r>
              <a:rPr sz="1800" spc="-20" dirty="0">
                <a:latin typeface="Arial"/>
                <a:cs typeface="Arial"/>
              </a:rPr>
              <a:t>ESTADO.</a:t>
            </a:r>
            <a:endParaRPr sz="1800" dirty="0">
              <a:latin typeface="Arial"/>
              <a:cs typeface="Arial"/>
            </a:endParaRPr>
          </a:p>
          <a:p>
            <a:pPr marL="299085" marR="403225" indent="-287020" algn="just">
              <a:lnSpc>
                <a:spcPct val="100000"/>
              </a:lnSpc>
              <a:spcBef>
                <a:spcPts val="5"/>
              </a:spcBef>
              <a:buChar char="•"/>
              <a:tabLst>
                <a:tab pos="299720" algn="l"/>
              </a:tabLst>
            </a:pPr>
            <a:r>
              <a:rPr sz="1800" spc="-15" dirty="0">
                <a:latin typeface="Arial"/>
                <a:cs typeface="Arial"/>
              </a:rPr>
              <a:t>Verificar </a:t>
            </a:r>
            <a:r>
              <a:rPr sz="1800" spc="-5" dirty="0">
                <a:latin typeface="Arial"/>
                <a:cs typeface="Arial"/>
              </a:rPr>
              <a:t>que la tabla de contenido del documento del </a:t>
            </a:r>
            <a:r>
              <a:rPr sz="1800" dirty="0">
                <a:latin typeface="Arial"/>
                <a:cs typeface="Arial"/>
              </a:rPr>
              <a:t>Programa, </a:t>
            </a:r>
            <a:r>
              <a:rPr sz="1800" spc="-5" dirty="0">
                <a:latin typeface="Arial"/>
                <a:cs typeface="Arial"/>
              </a:rPr>
              <a:t>sea  coherente con el cuerpo del documento, en títulos, subtítulos </a:t>
            </a:r>
            <a:r>
              <a:rPr sz="1800" dirty="0">
                <a:latin typeface="Arial"/>
                <a:cs typeface="Arial"/>
              </a:rPr>
              <a:t>y </a:t>
            </a:r>
            <a:r>
              <a:rPr sz="1800" spc="-5" dirty="0">
                <a:latin typeface="Arial"/>
                <a:cs typeface="Arial"/>
              </a:rPr>
              <a:t>números </a:t>
            </a:r>
            <a:r>
              <a:rPr sz="1800" spc="-10" dirty="0">
                <a:latin typeface="Arial"/>
                <a:cs typeface="Arial"/>
              </a:rPr>
              <a:t>de  </a:t>
            </a:r>
            <a:r>
              <a:rPr sz="1800" spc="-5" dirty="0">
                <a:latin typeface="Arial"/>
                <a:cs typeface="Arial"/>
              </a:rPr>
              <a:t>paginas.</a:t>
            </a:r>
            <a:endParaRPr sz="1800" dirty="0">
              <a:latin typeface="Arial"/>
              <a:cs typeface="Arial"/>
            </a:endParaRPr>
          </a:p>
          <a:p>
            <a:pPr marL="299085" indent="-287020" algn="just">
              <a:lnSpc>
                <a:spcPct val="100000"/>
              </a:lnSpc>
              <a:buChar char="•"/>
              <a:tabLst>
                <a:tab pos="299720" algn="l"/>
              </a:tabLst>
            </a:pPr>
            <a:r>
              <a:rPr sz="1800" spc="-5" dirty="0">
                <a:latin typeface="Arial"/>
                <a:cs typeface="Arial"/>
              </a:rPr>
              <a:t>Seguir la guía para la presentación de la propuesta de</a:t>
            </a:r>
            <a:r>
              <a:rPr sz="1800" spc="60" dirty="0">
                <a:latin typeface="Arial"/>
                <a:cs typeface="Arial"/>
              </a:rPr>
              <a:t> </a:t>
            </a:r>
            <a:r>
              <a:rPr sz="1800" spc="-5" dirty="0">
                <a:latin typeface="Arial"/>
                <a:cs typeface="Arial"/>
              </a:rPr>
              <a:t>Programa.</a:t>
            </a:r>
            <a:endParaRPr sz="1800" dirty="0">
              <a:latin typeface="Arial"/>
              <a:cs typeface="Arial"/>
            </a:endParaRPr>
          </a:p>
          <a:p>
            <a:pPr marL="299085" marR="404495" indent="-287020" algn="just">
              <a:lnSpc>
                <a:spcPct val="100000"/>
              </a:lnSpc>
              <a:spcBef>
                <a:spcPts val="5"/>
              </a:spcBef>
              <a:buChar char="•"/>
              <a:tabLst>
                <a:tab pos="299720" algn="l"/>
              </a:tabLst>
            </a:pPr>
            <a:r>
              <a:rPr sz="1800" spc="-45" dirty="0">
                <a:latin typeface="Arial"/>
                <a:cs typeface="Arial"/>
              </a:rPr>
              <a:t>Todos </a:t>
            </a:r>
            <a:r>
              <a:rPr sz="1800" spc="-5" dirty="0">
                <a:latin typeface="Arial"/>
                <a:cs typeface="Arial"/>
              </a:rPr>
              <a:t>los documentos solicitados deben ser suscritos por la autoridad  competente</a:t>
            </a:r>
            <a:r>
              <a:rPr sz="1800" spc="-5" dirty="0" smtClean="0">
                <a:latin typeface="Arial"/>
                <a:cs typeface="Arial"/>
              </a:rPr>
              <a:t>.</a:t>
            </a:r>
            <a:endParaRPr lang="es-CO" sz="1800" spc="-5" dirty="0" smtClean="0">
              <a:latin typeface="Arial"/>
              <a:cs typeface="Arial"/>
            </a:endParaRPr>
          </a:p>
          <a:p>
            <a:pPr marL="299085" marR="404495" indent="-287020" algn="just">
              <a:lnSpc>
                <a:spcPct val="100000"/>
              </a:lnSpc>
              <a:spcBef>
                <a:spcPts val="5"/>
              </a:spcBef>
              <a:buChar char="•"/>
              <a:tabLst>
                <a:tab pos="299720" algn="l"/>
              </a:tabLst>
            </a:pPr>
            <a:r>
              <a:rPr lang="es-CO" spc="-5" dirty="0" smtClean="0">
                <a:latin typeface="Arial"/>
                <a:cs typeface="Arial"/>
              </a:rPr>
              <a:t>Fuentes de Información</a:t>
            </a:r>
            <a:endParaRPr lang="es-CO" sz="1800" spc="-5" dirty="0" smtClean="0">
              <a:latin typeface="Arial"/>
              <a:cs typeface="Arial"/>
            </a:endParaRPr>
          </a:p>
          <a:p>
            <a:pPr marL="1336675">
              <a:lnSpc>
                <a:spcPct val="100000"/>
              </a:lnSpc>
              <a:spcBef>
                <a:spcPts val="865"/>
              </a:spcBef>
            </a:pPr>
            <a:r>
              <a:rPr sz="2800" spc="-10" dirty="0" err="1" smtClean="0">
                <a:solidFill>
                  <a:srgbClr val="4F81BC"/>
                </a:solidFill>
                <a:latin typeface="Calibri"/>
                <a:cs typeface="Calibri"/>
              </a:rPr>
              <a:t>Recomendaciones</a:t>
            </a:r>
            <a:r>
              <a:rPr sz="2800" spc="-10" dirty="0" smtClean="0">
                <a:solidFill>
                  <a:srgbClr val="4F81BC"/>
                </a:solidFill>
                <a:latin typeface="Calibri"/>
                <a:cs typeface="Calibri"/>
              </a:rPr>
              <a:t> </a:t>
            </a:r>
            <a:r>
              <a:rPr sz="2800" spc="-5" dirty="0">
                <a:solidFill>
                  <a:srgbClr val="4F81BC"/>
                </a:solidFill>
                <a:latin typeface="Calibri"/>
                <a:cs typeface="Calibri"/>
              </a:rPr>
              <a:t>en la </a:t>
            </a:r>
            <a:r>
              <a:rPr sz="2800" spc="-10" dirty="0">
                <a:solidFill>
                  <a:srgbClr val="4F81BC"/>
                </a:solidFill>
                <a:latin typeface="Calibri"/>
                <a:cs typeface="Calibri"/>
              </a:rPr>
              <a:t>elaboración </a:t>
            </a:r>
            <a:r>
              <a:rPr sz="2800" spc="-5" dirty="0">
                <a:solidFill>
                  <a:srgbClr val="4F81BC"/>
                </a:solidFill>
                <a:latin typeface="Calibri"/>
                <a:cs typeface="Calibri"/>
              </a:rPr>
              <a:t>del </a:t>
            </a:r>
            <a:r>
              <a:rPr sz="2800" spc="-20" dirty="0">
                <a:solidFill>
                  <a:srgbClr val="4F81BC"/>
                </a:solidFill>
                <a:latin typeface="Calibri"/>
                <a:cs typeface="Calibri"/>
              </a:rPr>
              <a:t>Programa</a:t>
            </a:r>
            <a:endParaRPr sz="2800" dirty="0">
              <a:latin typeface="Calibri"/>
              <a:cs typeface="Calibri"/>
            </a:endParaRPr>
          </a:p>
        </p:txBody>
      </p:sp>
    </p:spTree>
    <p:extLst>
      <p:ext uri="{BB962C8B-B14F-4D97-AF65-F5344CB8AC3E}">
        <p14:creationId xmlns:p14="http://schemas.microsoft.com/office/powerpoint/2010/main" val="35746274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52700" y="1854497"/>
            <a:ext cx="1058568" cy="44323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46320" y="2215895"/>
            <a:ext cx="4054602" cy="133883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757928" y="2947416"/>
            <a:ext cx="4231385" cy="1338834"/>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142103" y="1628343"/>
            <a:ext cx="3466465" cy="2221230"/>
          </a:xfrm>
          <a:prstGeom prst="rect">
            <a:avLst/>
          </a:prstGeom>
        </p:spPr>
        <p:txBody>
          <a:bodyPr vert="horz" wrap="square" lIns="0" tIns="12700" rIns="0" bIns="0" rtlCol="0">
            <a:spAutoFit/>
          </a:bodyPr>
          <a:lstStyle/>
          <a:p>
            <a:pPr marL="12065" marR="5080" indent="-635" algn="ctr">
              <a:lnSpc>
                <a:spcPct val="100000"/>
              </a:lnSpc>
              <a:spcBef>
                <a:spcPts val="100"/>
              </a:spcBef>
            </a:pPr>
            <a:r>
              <a:rPr sz="4800" dirty="0">
                <a:solidFill>
                  <a:srgbClr val="4F81BC"/>
                </a:solidFill>
                <a:latin typeface="Calibri"/>
                <a:cs typeface="Calibri"/>
              </a:rPr>
              <a:t>MSE  </a:t>
            </a:r>
            <a:r>
              <a:rPr sz="4800" spc="-10" dirty="0">
                <a:solidFill>
                  <a:srgbClr val="4F81BC"/>
                </a:solidFill>
                <a:latin typeface="Calibri"/>
                <a:cs typeface="Calibri"/>
              </a:rPr>
              <a:t>PROGRAMAS  </a:t>
            </a:r>
            <a:r>
              <a:rPr sz="4800" spc="-5" dirty="0">
                <a:solidFill>
                  <a:srgbClr val="4F81BC"/>
                </a:solidFill>
                <a:latin typeface="Calibri"/>
                <a:cs typeface="Calibri"/>
              </a:rPr>
              <a:t>VIABILI</a:t>
            </a:r>
            <a:r>
              <a:rPr sz="4800" spc="-25" dirty="0">
                <a:solidFill>
                  <a:srgbClr val="4F81BC"/>
                </a:solidFill>
                <a:latin typeface="Calibri"/>
                <a:cs typeface="Calibri"/>
              </a:rPr>
              <a:t>Z</a:t>
            </a:r>
            <a:r>
              <a:rPr sz="4800" dirty="0">
                <a:solidFill>
                  <a:srgbClr val="4F81BC"/>
                </a:solidFill>
                <a:latin typeface="Calibri"/>
                <a:cs typeface="Calibri"/>
              </a:rPr>
              <a:t>ADOS</a:t>
            </a:r>
            <a:endParaRPr sz="4800">
              <a:latin typeface="Calibri"/>
              <a:cs typeface="Calibri"/>
            </a:endParaRPr>
          </a:p>
        </p:txBody>
      </p:sp>
      <p:sp>
        <p:nvSpPr>
          <p:cNvPr id="6" name="object 6"/>
          <p:cNvSpPr/>
          <p:nvPr/>
        </p:nvSpPr>
        <p:spPr>
          <a:xfrm>
            <a:off x="288036" y="1383791"/>
            <a:ext cx="4552188" cy="31623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65596" y="799144"/>
            <a:ext cx="8275773" cy="413824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90600" y="895350"/>
            <a:ext cx="7607139" cy="406623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95600" y="666750"/>
            <a:ext cx="5602223" cy="4345471"/>
          </a:xfrm>
          <a:prstGeom prst="rect">
            <a:avLst/>
          </a:prstGeom>
          <a:blipFill>
            <a:blip r:embed="rId2" cstate="print"/>
            <a:stretch>
              <a:fillRect/>
            </a:stretch>
          </a:blipFill>
        </p:spPr>
        <p:txBody>
          <a:bodyPr wrap="square" lIns="0" tIns="0" rIns="0" bIns="0" rtlCol="0"/>
          <a:lstStyle/>
          <a:p>
            <a:endParaRPr/>
          </a:p>
        </p:txBody>
      </p:sp>
      <p:graphicFrame>
        <p:nvGraphicFramePr>
          <p:cNvPr id="21" name="Diagrama 20">
            <a:extLst>
              <a:ext uri="{FF2B5EF4-FFF2-40B4-BE49-F238E27FC236}">
                <a16:creationId xmlns:a16="http://schemas.microsoft.com/office/drawing/2014/main" xmlns="" id="{C2EDDA02-42BC-44E1-AB34-25623E0708AC}"/>
              </a:ext>
            </a:extLst>
          </p:cNvPr>
          <p:cNvGraphicFramePr/>
          <p:nvPr>
            <p:extLst>
              <p:ext uri="{D42A27DB-BD31-4B8C-83A1-F6EECF244321}">
                <p14:modId xmlns:p14="http://schemas.microsoft.com/office/powerpoint/2010/main" val="2619168245"/>
              </p:ext>
            </p:extLst>
          </p:nvPr>
        </p:nvGraphicFramePr>
        <p:xfrm>
          <a:off x="304800" y="807485"/>
          <a:ext cx="2819400" cy="3135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TotalTime>
  <Words>7878</Words>
  <Application>Microsoft Office PowerPoint</Application>
  <PresentationFormat>Presentación en pantalla (16:9)</PresentationFormat>
  <Paragraphs>821</Paragraphs>
  <Slides>97</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97</vt:i4>
      </vt:variant>
    </vt:vector>
  </HeadingPairs>
  <TitlesOfParts>
    <vt:vector size="104" baseType="lpstr">
      <vt:lpstr>Arial</vt:lpstr>
      <vt:lpstr>Arial Narrow</vt:lpstr>
      <vt:lpstr>Calibri</vt:lpstr>
      <vt:lpstr>Symbol</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Documentación  a entregar</vt:lpstr>
      <vt:lpstr>Documentación  a entregar</vt:lpstr>
      <vt:lpstr>Presentación de PowerPoint</vt:lpstr>
      <vt:lpstr>Presentación de PowerPoint</vt:lpstr>
      <vt:lpstr>Presentación de PowerPoint</vt:lpstr>
      <vt:lpstr>Presentación de PowerPoint</vt:lpstr>
      <vt:lpstr>PARÁGRAFO 3o. El incumplimiento de lo dispuesto en el presente artículo genera  responsabilidad disciplinaria y fiscal para los representantes legales y revisores  fiscales, de las entidades territoriales y de las Empresas Sociales del Estado,  según corresponda.</vt:lpstr>
      <vt:lpstr>Presentación de PowerPoint</vt:lpstr>
      <vt:lpstr>Presentación de PowerPoint</vt:lpstr>
      <vt:lpstr>Presentación de PowerPoint</vt:lpstr>
      <vt:lpstr>Presentación de PowerPoint</vt:lpstr>
      <vt:lpstr>Presentación de PowerPoint</vt:lpstr>
      <vt:lpstr>Reglas Programa Viabilizado</vt:lpstr>
      <vt:lpstr>Reglas Programa Viabilizado</vt:lpstr>
      <vt:lpstr>Reglas Programa Viabilizado</vt:lpstr>
      <vt:lpstr>Reglas Programa Viabilizado</vt:lpstr>
      <vt:lpstr>Reglas Programa Viabilizado</vt:lpstr>
      <vt:lpstr>Reglas Programa Viabilizado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Aspectos a evaluar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aspectos requeridos por el sistema único de habilitación.</vt:lpstr>
      <vt:lpstr>Presentación de PowerPoint</vt:lpstr>
      <vt:lpstr>Presentación de PowerPoint</vt:lpstr>
      <vt:lpstr>Presentación de PowerPoint</vt:lpstr>
      <vt:lpstr>Presentación de PowerPoint</vt:lpstr>
      <vt:lpstr>Cuadros de referencia  9 al 23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Que tener en cuenta al formular un INDICADOR Ejemplo:</vt:lpstr>
      <vt:lpstr>Que tener en cuenta al formular un INDICADOR Ejemplo: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disponible para evitar costos adicionales.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Harold Saavedra Mercado</cp:lastModifiedBy>
  <cp:revision>15</cp:revision>
  <dcterms:created xsi:type="dcterms:W3CDTF">2019-08-01T19:50:26Z</dcterms:created>
  <dcterms:modified xsi:type="dcterms:W3CDTF">2019-08-21T19:59:57Z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2019-07-27T00:00:00Z</vt:filetime>
  </property>
  <property fmtid="{D5CDD505-2E9C-101B-9397-08002B2CF9AE}" pid="3" name="Creator">
    <vt:lpwstr>Microsoft® PowerPoint® 2016</vt:lpwstr>
  </property>
  <property fmtid="{D5CDD505-2E9C-101B-9397-08002B2CF9AE}" pid="4" name="LastSaved">
    <vt:filetime>2019-08-01T00:00:00Z</vt:filetime>
  </property>
</Properties>
</file>