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96" r:id="rId9"/>
    <p:sldId id="279" r:id="rId10"/>
    <p:sldId id="336" r:id="rId11"/>
    <p:sldId id="280" r:id="rId12"/>
    <p:sldId id="281" r:id="rId13"/>
    <p:sldId id="282" r:id="rId14"/>
    <p:sldId id="284" r:id="rId15"/>
    <p:sldId id="285" r:id="rId16"/>
    <p:sldId id="286" r:id="rId17"/>
    <p:sldId id="287" r:id="rId18"/>
    <p:sldId id="288" r:id="rId19"/>
    <p:sldId id="290" r:id="rId20"/>
    <p:sldId id="291" r:id="rId21"/>
    <p:sldId id="292" r:id="rId22"/>
    <p:sldId id="293" r:id="rId23"/>
    <p:sldId id="294" r:id="rId24"/>
    <p:sldId id="297" r:id="rId25"/>
    <p:sldId id="295" r:id="rId26"/>
    <p:sldId id="319" r:id="rId27"/>
    <p:sldId id="265" r:id="rId28"/>
    <p:sldId id="303" r:id="rId29"/>
    <p:sldId id="304" r:id="rId30"/>
    <p:sldId id="305" r:id="rId31"/>
    <p:sldId id="266" r:id="rId32"/>
    <p:sldId id="322" r:id="rId3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483B"/>
    <a:srgbClr val="E84C48"/>
    <a:srgbClr val="F1833F"/>
    <a:srgbClr val="EE7742"/>
    <a:srgbClr val="F09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2BC1C-7DCD-482C-B066-8FDE66743D91}" type="datetimeFigureOut">
              <a:rPr lang="es-CO" smtClean="0"/>
              <a:t>8/11/2017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932-1D06-4B77-9538-02468794CC4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404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2BC1C-7DCD-482C-B066-8FDE66743D91}" type="datetimeFigureOut">
              <a:rPr lang="es-CO" smtClean="0"/>
              <a:t>8/11/2017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932-1D06-4B77-9538-02468794CC4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43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2BC1C-7DCD-482C-B066-8FDE66743D91}" type="datetimeFigureOut">
              <a:rPr lang="es-CO" smtClean="0"/>
              <a:t>8/11/2017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932-1D06-4B77-9538-02468794CC4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9089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2BC1C-7DCD-482C-B066-8FDE66743D91}" type="datetimeFigureOut">
              <a:rPr lang="es-CO" smtClean="0"/>
              <a:t>8/11/2017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932-1D06-4B77-9538-02468794CC4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427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2BC1C-7DCD-482C-B066-8FDE66743D91}" type="datetimeFigureOut">
              <a:rPr lang="es-CO" smtClean="0"/>
              <a:t>8/11/2017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932-1D06-4B77-9538-02468794CC4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225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2BC1C-7DCD-482C-B066-8FDE66743D91}" type="datetimeFigureOut">
              <a:rPr lang="es-CO" smtClean="0"/>
              <a:t>8/11/2017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932-1D06-4B77-9538-02468794CC4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335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2BC1C-7DCD-482C-B066-8FDE66743D91}" type="datetimeFigureOut">
              <a:rPr lang="es-CO" smtClean="0"/>
              <a:t>8/11/2017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932-1D06-4B77-9538-02468794CC4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759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2BC1C-7DCD-482C-B066-8FDE66743D91}" type="datetimeFigureOut">
              <a:rPr lang="es-CO" smtClean="0"/>
              <a:t>8/11/2017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932-1D06-4B77-9538-02468794CC4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34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2BC1C-7DCD-482C-B066-8FDE66743D91}" type="datetimeFigureOut">
              <a:rPr lang="es-CO" smtClean="0"/>
              <a:t>8/11/2017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932-1D06-4B77-9538-02468794CC4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922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2BC1C-7DCD-482C-B066-8FDE66743D91}" type="datetimeFigureOut">
              <a:rPr lang="es-CO" smtClean="0"/>
              <a:t>8/11/2017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932-1D06-4B77-9538-02468794CC4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599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2BC1C-7DCD-482C-B066-8FDE66743D91}" type="datetimeFigureOut">
              <a:rPr lang="es-CO" smtClean="0"/>
              <a:t>8/11/2017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2932-1D06-4B77-9538-02468794CC4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6523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BC1C-7DCD-482C-B066-8FDE66743D91}" type="datetimeFigureOut">
              <a:rPr lang="es-CO" smtClean="0"/>
              <a:t>8/11/2017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F2932-1D06-4B77-9538-02468794CC4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42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asga.minhacienda.gov.co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432236" y="1126810"/>
            <a:ext cx="551753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600" b="0" cap="none" spc="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ASGA.</a:t>
            </a:r>
            <a:endParaRPr lang="es-ES" sz="166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80857" b="6984"/>
          <a:stretch/>
        </p:blipFill>
        <p:spPr>
          <a:xfrm>
            <a:off x="0" y="5815677"/>
            <a:ext cx="12192000" cy="104232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t="6711" r="55400" b="90000"/>
          <a:stretch/>
        </p:blipFill>
        <p:spPr>
          <a:xfrm>
            <a:off x="0" y="0"/>
            <a:ext cx="12192000" cy="36576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84915" y="3337773"/>
            <a:ext cx="112221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Sistema de Administración de Sobretasa a la Gasolina y al ACPM</a:t>
            </a:r>
            <a:endParaRPr lang="es-E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158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80857" b="6984"/>
          <a:stretch/>
        </p:blipFill>
        <p:spPr>
          <a:xfrm>
            <a:off x="0" y="5815677"/>
            <a:ext cx="12192000" cy="104232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6711" r="55400" b="90000"/>
          <a:stretch/>
        </p:blipFill>
        <p:spPr>
          <a:xfrm>
            <a:off x="0" y="0"/>
            <a:ext cx="12192000" cy="36576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4687" t="12640" r="36328" b="16464"/>
          <a:stretch/>
        </p:blipFill>
        <p:spPr>
          <a:xfrm>
            <a:off x="518614" y="497644"/>
            <a:ext cx="8748215" cy="531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6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80857" b="6984"/>
          <a:stretch/>
        </p:blipFill>
        <p:spPr>
          <a:xfrm>
            <a:off x="0" y="5815677"/>
            <a:ext cx="12192000" cy="104232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6711" r="55400" b="90000"/>
          <a:stretch/>
        </p:blipFill>
        <p:spPr>
          <a:xfrm>
            <a:off x="0" y="0"/>
            <a:ext cx="12192000" cy="365760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4"/>
          <a:srcRect t="8386" r="552" b="38867"/>
          <a:stretch/>
        </p:blipFill>
        <p:spPr>
          <a:xfrm>
            <a:off x="0" y="365761"/>
            <a:ext cx="12192000" cy="544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0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80857" b="6984"/>
          <a:stretch/>
        </p:blipFill>
        <p:spPr>
          <a:xfrm>
            <a:off x="0" y="5815677"/>
            <a:ext cx="12192000" cy="104232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6711" r="55400" b="90000"/>
          <a:stretch/>
        </p:blipFill>
        <p:spPr>
          <a:xfrm>
            <a:off x="0" y="0"/>
            <a:ext cx="12192000" cy="365760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 rotWithShape="1">
          <a:blip r:embed="rId4"/>
          <a:srcRect l="5578" t="11421" r="20250" b="38435"/>
          <a:stretch/>
        </p:blipFill>
        <p:spPr>
          <a:xfrm>
            <a:off x="0" y="365760"/>
            <a:ext cx="12192000" cy="544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8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t="80857" b="6984"/>
          <a:stretch/>
        </p:blipFill>
        <p:spPr>
          <a:xfrm>
            <a:off x="0" y="5815677"/>
            <a:ext cx="12192000" cy="104232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t="6711" r="55400" b="90000"/>
          <a:stretch/>
        </p:blipFill>
        <p:spPr>
          <a:xfrm>
            <a:off x="0" y="0"/>
            <a:ext cx="12192000" cy="36576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65760"/>
            <a:ext cx="12192000" cy="535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80857" b="6984"/>
          <a:stretch/>
        </p:blipFill>
        <p:spPr>
          <a:xfrm>
            <a:off x="0" y="5815677"/>
            <a:ext cx="12192000" cy="104232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t="6711" r="55400" b="90000"/>
          <a:stretch/>
        </p:blipFill>
        <p:spPr>
          <a:xfrm>
            <a:off x="0" y="0"/>
            <a:ext cx="12192000" cy="365760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4"/>
          <a:srcRect t="11819" r="13928" b="9299"/>
          <a:stretch/>
        </p:blipFill>
        <p:spPr>
          <a:xfrm>
            <a:off x="1" y="365760"/>
            <a:ext cx="12192000" cy="544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1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80857" b="6984"/>
          <a:stretch/>
        </p:blipFill>
        <p:spPr>
          <a:xfrm>
            <a:off x="0" y="5815677"/>
            <a:ext cx="12192000" cy="104232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6711" r="55400" b="90000"/>
          <a:stretch/>
        </p:blipFill>
        <p:spPr>
          <a:xfrm>
            <a:off x="0" y="0"/>
            <a:ext cx="12192000" cy="3657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5760"/>
            <a:ext cx="12192000" cy="544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6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80857" b="6984"/>
          <a:stretch/>
        </p:blipFill>
        <p:spPr>
          <a:xfrm>
            <a:off x="0" y="5815677"/>
            <a:ext cx="12192000" cy="10423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6711" r="55400" b="90000"/>
          <a:stretch/>
        </p:blipFill>
        <p:spPr>
          <a:xfrm>
            <a:off x="0" y="0"/>
            <a:ext cx="12192000" cy="365760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 rotWithShape="1">
          <a:blip r:embed="rId4"/>
          <a:srcRect l="230" t="9250" r="7118" b="11628"/>
          <a:stretch/>
        </p:blipFill>
        <p:spPr>
          <a:xfrm>
            <a:off x="1" y="365760"/>
            <a:ext cx="12192000" cy="544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80857" b="6984"/>
          <a:stretch/>
        </p:blipFill>
        <p:spPr>
          <a:xfrm>
            <a:off x="0" y="5815677"/>
            <a:ext cx="12192000" cy="10423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6711" r="55400" b="90000"/>
          <a:stretch/>
        </p:blipFill>
        <p:spPr>
          <a:xfrm>
            <a:off x="0" y="0"/>
            <a:ext cx="12192000" cy="365760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 rotWithShape="1">
          <a:blip r:embed="rId4"/>
          <a:srcRect t="11655" b="14018"/>
          <a:stretch/>
        </p:blipFill>
        <p:spPr>
          <a:xfrm>
            <a:off x="0" y="365761"/>
            <a:ext cx="12037324" cy="544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4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80857" b="6984"/>
          <a:stretch/>
        </p:blipFill>
        <p:spPr>
          <a:xfrm>
            <a:off x="0" y="5815677"/>
            <a:ext cx="12192000" cy="104232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6711" r="55400" b="90000"/>
          <a:stretch/>
        </p:blipFill>
        <p:spPr>
          <a:xfrm>
            <a:off x="0" y="0"/>
            <a:ext cx="12192000" cy="36576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5760"/>
            <a:ext cx="1224915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4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80857" b="6984"/>
          <a:stretch/>
        </p:blipFill>
        <p:spPr>
          <a:xfrm>
            <a:off x="0" y="5815677"/>
            <a:ext cx="12192000" cy="104232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t="6711" r="55400" b="90000"/>
          <a:stretch/>
        </p:blipFill>
        <p:spPr>
          <a:xfrm>
            <a:off x="0" y="0"/>
            <a:ext cx="12192000" cy="365760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4"/>
          <a:srcRect l="8486" t="9355" r="4106" b="18829"/>
          <a:stretch/>
        </p:blipFill>
        <p:spPr bwMode="auto">
          <a:xfrm>
            <a:off x="0" y="365760"/>
            <a:ext cx="12192000" cy="54499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27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80857" b="6984"/>
          <a:stretch/>
        </p:blipFill>
        <p:spPr>
          <a:xfrm>
            <a:off x="0" y="5815677"/>
            <a:ext cx="12192000" cy="104232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t="6711" r="55400" b="90000"/>
          <a:stretch/>
        </p:blipFill>
        <p:spPr>
          <a:xfrm>
            <a:off x="0" y="0"/>
            <a:ext cx="12192000" cy="36576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05790" y="777240"/>
            <a:ext cx="4583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/>
              <a:t>INDICE</a:t>
            </a:r>
            <a:r>
              <a:rPr lang="es-CO" dirty="0" smtClean="0"/>
              <a:t>.</a:t>
            </a:r>
            <a:endParaRPr lang="es-CO" dirty="0"/>
          </a:p>
        </p:txBody>
      </p:sp>
      <p:sp>
        <p:nvSpPr>
          <p:cNvPr id="3" name="CuadroTexto 2"/>
          <p:cNvSpPr txBox="1"/>
          <p:nvPr/>
        </p:nvSpPr>
        <p:spPr>
          <a:xfrm>
            <a:off x="605790" y="1654515"/>
            <a:ext cx="72351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2000" dirty="0" smtClean="0"/>
              <a:t>¿Qué es ASGA?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2000" dirty="0" smtClean="0"/>
              <a:t>Ingreso al Aplicativo de ASGA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2000" dirty="0" smtClean="0"/>
              <a:t>Consulta de Contribuyente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2000" dirty="0" smtClean="0"/>
              <a:t>Crear una Declaración.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2000" dirty="0" smtClean="0"/>
              <a:t>Consulta de Declaración.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CO" sz="2000" dirty="0" smtClean="0"/>
              <a:t>Cargue de Reporte de </a:t>
            </a:r>
            <a:r>
              <a:rPr lang="es-CO" sz="2000" dirty="0" smtClean="0"/>
              <a:t>Ventas</a:t>
            </a:r>
            <a:endParaRPr lang="es-CO" sz="2000" dirty="0" smtClean="0"/>
          </a:p>
        </p:txBody>
      </p:sp>
      <p:pic>
        <p:nvPicPr>
          <p:cNvPr id="8" name="Imagen 7"/>
          <p:cNvPicPr/>
          <p:nvPr/>
        </p:nvPicPr>
        <p:blipFill rotWithShape="1">
          <a:blip r:embed="rId4"/>
          <a:srcRect l="22591" t="43949" r="68252" b="41004"/>
          <a:stretch/>
        </p:blipFill>
        <p:spPr>
          <a:xfrm>
            <a:off x="5902997" y="1946668"/>
            <a:ext cx="3875965" cy="226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1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80857" b="6984"/>
          <a:stretch/>
        </p:blipFill>
        <p:spPr>
          <a:xfrm>
            <a:off x="0" y="5815677"/>
            <a:ext cx="12192000" cy="104232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t="6711" r="55400" b="90000"/>
          <a:stretch/>
        </p:blipFill>
        <p:spPr>
          <a:xfrm>
            <a:off x="0" y="0"/>
            <a:ext cx="12192000" cy="365760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 rotWithShape="1">
          <a:blip r:embed="rId4"/>
          <a:srcRect l="14092" t="12277" r="11009" b="23302"/>
          <a:stretch/>
        </p:blipFill>
        <p:spPr>
          <a:xfrm>
            <a:off x="0" y="365759"/>
            <a:ext cx="12192000" cy="544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3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0"/>
            <a:ext cx="12192000" cy="55778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t="80857" b="6984"/>
          <a:stretch/>
        </p:blipFill>
        <p:spPr>
          <a:xfrm>
            <a:off x="0" y="5815677"/>
            <a:ext cx="12192000" cy="104232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t="6711" r="55400" b="90000"/>
          <a:stretch/>
        </p:blipFill>
        <p:spPr>
          <a:xfrm>
            <a:off x="0" y="0"/>
            <a:ext cx="1219200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4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/>
          <a:srcRect t="7953" b="3846"/>
          <a:stretch/>
        </p:blipFill>
        <p:spPr>
          <a:xfrm>
            <a:off x="0" y="365759"/>
            <a:ext cx="12192000" cy="544991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80857" b="6984"/>
          <a:stretch/>
        </p:blipFill>
        <p:spPr>
          <a:xfrm>
            <a:off x="0" y="5815677"/>
            <a:ext cx="12192000" cy="104232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6711" r="55400" b="90000"/>
          <a:stretch/>
        </p:blipFill>
        <p:spPr>
          <a:xfrm>
            <a:off x="0" y="0"/>
            <a:ext cx="1219200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3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80857" b="6984"/>
          <a:stretch/>
        </p:blipFill>
        <p:spPr>
          <a:xfrm>
            <a:off x="0" y="5815677"/>
            <a:ext cx="12192000" cy="10423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6711" r="55400" b="90000"/>
          <a:stretch/>
        </p:blipFill>
        <p:spPr>
          <a:xfrm>
            <a:off x="0" y="0"/>
            <a:ext cx="12192000" cy="365760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 rotWithShape="1">
          <a:blip r:embed="rId4"/>
          <a:srcRect l="10929" t="9249" r="8334" b="43624"/>
          <a:stretch/>
        </p:blipFill>
        <p:spPr>
          <a:xfrm>
            <a:off x="0" y="365760"/>
            <a:ext cx="12192000" cy="544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9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80857" b="6984"/>
          <a:stretch/>
        </p:blipFill>
        <p:spPr>
          <a:xfrm>
            <a:off x="0" y="5815677"/>
            <a:ext cx="12192000" cy="104232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6711" r="55400" b="90000"/>
          <a:stretch/>
        </p:blipFill>
        <p:spPr>
          <a:xfrm>
            <a:off x="0" y="0"/>
            <a:ext cx="12192000" cy="36576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933675" y="1165830"/>
            <a:ext cx="8643340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u="sng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Ingresar Declaración Cargar archivo </a:t>
            </a:r>
            <a:r>
              <a:rPr lang="es-ES" sz="6000" b="1" u="sng" cap="none" spc="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Galonaje</a:t>
            </a:r>
            <a:r>
              <a:rPr lang="es-ES" sz="6000" b="1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(Para ACPM</a:t>
            </a:r>
            <a:r>
              <a:rPr lang="es-ES" sz="8800" b="1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s-ES" sz="8800" b="1" u="sng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177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80857" b="6984"/>
          <a:stretch/>
        </p:blipFill>
        <p:spPr>
          <a:xfrm>
            <a:off x="0" y="5815677"/>
            <a:ext cx="12192000" cy="10423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6711" r="55400" b="90000"/>
          <a:stretch/>
        </p:blipFill>
        <p:spPr>
          <a:xfrm>
            <a:off x="0" y="0"/>
            <a:ext cx="12192000" cy="365760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 rotWithShape="1">
          <a:blip r:embed="rId4"/>
          <a:srcRect l="11194" t="7540" r="11007" b="58193"/>
          <a:stretch/>
        </p:blipFill>
        <p:spPr bwMode="auto">
          <a:xfrm>
            <a:off x="0" y="365759"/>
            <a:ext cx="12192000" cy="54499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83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293186" y="251430"/>
            <a:ext cx="99604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Formato de cargue de Declaración</a:t>
            </a:r>
            <a:endParaRPr lang="es-E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b="53405"/>
          <a:stretch/>
        </p:blipFill>
        <p:spPr>
          <a:xfrm>
            <a:off x="582311" y="1272654"/>
            <a:ext cx="11382233" cy="3408528"/>
          </a:xfrm>
          <a:prstGeom prst="rect">
            <a:avLst/>
          </a:prstGeom>
        </p:spPr>
      </p:pic>
      <p:cxnSp>
        <p:nvCxnSpPr>
          <p:cNvPr id="16" name="Conector recto 15"/>
          <p:cNvCxnSpPr/>
          <p:nvPr/>
        </p:nvCxnSpPr>
        <p:spPr>
          <a:xfrm>
            <a:off x="6821609" y="4053384"/>
            <a:ext cx="0" cy="1064525"/>
          </a:xfrm>
          <a:prstGeom prst="line">
            <a:avLst/>
          </a:prstGeom>
          <a:ln w="57150">
            <a:solidFill>
              <a:srgbClr val="E84C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10617961" y="4053383"/>
            <a:ext cx="0" cy="1064525"/>
          </a:xfrm>
          <a:prstGeom prst="line">
            <a:avLst/>
          </a:prstGeom>
          <a:ln w="57150">
            <a:solidFill>
              <a:srgbClr val="E84C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V="1">
            <a:off x="6821609" y="5117908"/>
            <a:ext cx="3796352" cy="1"/>
          </a:xfrm>
          <a:prstGeom prst="line">
            <a:avLst/>
          </a:prstGeom>
          <a:ln w="57150">
            <a:solidFill>
              <a:srgbClr val="E84C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echa abajo 18"/>
          <p:cNvSpPr/>
          <p:nvPr/>
        </p:nvSpPr>
        <p:spPr>
          <a:xfrm>
            <a:off x="8460479" y="5117908"/>
            <a:ext cx="369627" cy="436730"/>
          </a:xfrm>
          <a:prstGeom prst="downArrow">
            <a:avLst/>
          </a:prstGeom>
          <a:solidFill>
            <a:srgbClr val="F548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CuadroTexto 19"/>
          <p:cNvSpPr txBox="1"/>
          <p:nvPr/>
        </p:nvSpPr>
        <p:spPr>
          <a:xfrm>
            <a:off x="7122998" y="5800299"/>
            <a:ext cx="2674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Galones de ACPM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5433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80857" b="6984"/>
          <a:stretch/>
        </p:blipFill>
        <p:spPr>
          <a:xfrm>
            <a:off x="0" y="5815677"/>
            <a:ext cx="12192000" cy="10423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6711" r="55400" b="90000"/>
          <a:stretch/>
        </p:blipFill>
        <p:spPr>
          <a:xfrm>
            <a:off x="0" y="0"/>
            <a:ext cx="12192000" cy="36576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79129" y="365760"/>
            <a:ext cx="9913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¿Cómo consultar una Declaración?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47472" y="1918960"/>
            <a:ext cx="1901194" cy="8046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 Consultar una declaración</a:t>
            </a:r>
            <a:endParaRPr lang="es-CO" sz="2000" b="1" dirty="0"/>
          </a:p>
        </p:txBody>
      </p:sp>
      <p:sp>
        <p:nvSpPr>
          <p:cNvPr id="8" name="Flecha derecha 7"/>
          <p:cNvSpPr/>
          <p:nvPr/>
        </p:nvSpPr>
        <p:spPr>
          <a:xfrm>
            <a:off x="2248666" y="2070593"/>
            <a:ext cx="695702" cy="64008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Flecha derecha 8"/>
          <p:cNvSpPr/>
          <p:nvPr/>
        </p:nvSpPr>
        <p:spPr>
          <a:xfrm>
            <a:off x="4940868" y="2105577"/>
            <a:ext cx="695702" cy="64008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/>
          <p:cNvSpPr/>
          <p:nvPr/>
        </p:nvSpPr>
        <p:spPr>
          <a:xfrm>
            <a:off x="5692309" y="2018556"/>
            <a:ext cx="2252096" cy="7441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Consultar declaración</a:t>
            </a:r>
            <a:endParaRPr lang="es-CO" sz="2000" b="1" dirty="0"/>
          </a:p>
        </p:txBody>
      </p:sp>
      <p:sp>
        <p:nvSpPr>
          <p:cNvPr id="11" name="CuadroTexto 10"/>
          <p:cNvSpPr txBox="1"/>
          <p:nvPr/>
        </p:nvSpPr>
        <p:spPr>
          <a:xfrm flipH="1">
            <a:off x="2144426" y="1606642"/>
            <a:ext cx="150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Seleccionar</a:t>
            </a:r>
            <a:endParaRPr lang="es-CO" dirty="0"/>
          </a:p>
        </p:txBody>
      </p:sp>
      <p:sp>
        <p:nvSpPr>
          <p:cNvPr id="14" name="Rectángulo 13"/>
          <p:cNvSpPr/>
          <p:nvPr/>
        </p:nvSpPr>
        <p:spPr>
          <a:xfrm>
            <a:off x="2983935" y="2047138"/>
            <a:ext cx="1901194" cy="6602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Declaración</a:t>
            </a:r>
            <a:endParaRPr lang="es-CO" sz="2000" b="1" dirty="0"/>
          </a:p>
        </p:txBody>
      </p:sp>
      <p:sp>
        <p:nvSpPr>
          <p:cNvPr id="15" name="CuadroTexto 14"/>
          <p:cNvSpPr txBox="1"/>
          <p:nvPr/>
        </p:nvSpPr>
        <p:spPr>
          <a:xfrm flipH="1">
            <a:off x="4711699" y="1640333"/>
            <a:ext cx="207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Luego la opción</a:t>
            </a:r>
            <a:endParaRPr lang="es-CO" dirty="0"/>
          </a:p>
        </p:txBody>
      </p:sp>
      <p:sp>
        <p:nvSpPr>
          <p:cNvPr id="17" name="Flecha derecha 16"/>
          <p:cNvSpPr/>
          <p:nvPr/>
        </p:nvSpPr>
        <p:spPr>
          <a:xfrm>
            <a:off x="8000144" y="2130598"/>
            <a:ext cx="695702" cy="64008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6818357" y="1344948"/>
            <a:ext cx="2131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/>
              <a:t>Ingresar algunos de los siguientes ítems</a:t>
            </a:r>
            <a:endParaRPr lang="es-CO" dirty="0"/>
          </a:p>
        </p:txBody>
      </p:sp>
      <p:sp>
        <p:nvSpPr>
          <p:cNvPr id="18" name="Rectángulo 17"/>
          <p:cNvSpPr/>
          <p:nvPr/>
        </p:nvSpPr>
        <p:spPr>
          <a:xfrm>
            <a:off x="9089113" y="1221196"/>
            <a:ext cx="2252096" cy="6977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/>
              <a:t>Número</a:t>
            </a:r>
          </a:p>
          <a:p>
            <a:pPr algn="ctr"/>
            <a:r>
              <a:rPr lang="es-CO" sz="2000" b="1" dirty="0" smtClean="0"/>
              <a:t> de declaración</a:t>
            </a:r>
            <a:endParaRPr lang="es-CO" sz="2000" b="1" dirty="0"/>
          </a:p>
        </p:txBody>
      </p:sp>
      <p:sp>
        <p:nvSpPr>
          <p:cNvPr id="19" name="Rectángulo 18"/>
          <p:cNvSpPr/>
          <p:nvPr/>
        </p:nvSpPr>
        <p:spPr>
          <a:xfrm>
            <a:off x="9089113" y="2028392"/>
            <a:ext cx="2252096" cy="305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Periodo.</a:t>
            </a:r>
            <a:endParaRPr lang="es-CO" sz="2000" b="1" dirty="0"/>
          </a:p>
        </p:txBody>
      </p:sp>
      <p:sp>
        <p:nvSpPr>
          <p:cNvPr id="20" name="Rectángulo 19"/>
          <p:cNvSpPr/>
          <p:nvPr/>
        </p:nvSpPr>
        <p:spPr>
          <a:xfrm>
            <a:off x="9080213" y="2517641"/>
            <a:ext cx="2252096" cy="4848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Tipo de declaración</a:t>
            </a:r>
            <a:endParaRPr lang="es-CO" sz="2000" b="1" dirty="0"/>
          </a:p>
        </p:txBody>
      </p:sp>
      <p:sp>
        <p:nvSpPr>
          <p:cNvPr id="21" name="Rectángulo 20"/>
          <p:cNvSpPr/>
          <p:nvPr/>
        </p:nvSpPr>
        <p:spPr>
          <a:xfrm>
            <a:off x="9089113" y="3175048"/>
            <a:ext cx="2252096" cy="6726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Tipo de combustible</a:t>
            </a:r>
            <a:endParaRPr lang="es-CO" sz="2000" b="1" dirty="0"/>
          </a:p>
        </p:txBody>
      </p:sp>
      <p:sp>
        <p:nvSpPr>
          <p:cNvPr id="22" name="Rectángulo 21"/>
          <p:cNvSpPr/>
          <p:nvPr/>
        </p:nvSpPr>
        <p:spPr>
          <a:xfrm>
            <a:off x="9089113" y="3997778"/>
            <a:ext cx="2252096" cy="6726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Estado de Declaración</a:t>
            </a:r>
            <a:endParaRPr lang="es-CO" sz="2000" b="1" dirty="0"/>
          </a:p>
        </p:txBody>
      </p:sp>
      <p:sp>
        <p:nvSpPr>
          <p:cNvPr id="23" name="Rectángulo 22"/>
          <p:cNvSpPr/>
          <p:nvPr/>
        </p:nvSpPr>
        <p:spPr>
          <a:xfrm>
            <a:off x="9089113" y="4849496"/>
            <a:ext cx="2252096" cy="6726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Estado de Contribuyente</a:t>
            </a: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92096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80857" b="6984"/>
          <a:stretch/>
        </p:blipFill>
        <p:spPr>
          <a:xfrm>
            <a:off x="0" y="5815677"/>
            <a:ext cx="12192000" cy="104232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6711" r="55400" b="90000"/>
          <a:stretch/>
        </p:blipFill>
        <p:spPr>
          <a:xfrm>
            <a:off x="0" y="0"/>
            <a:ext cx="12192000" cy="36576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" y="443577"/>
            <a:ext cx="12096750" cy="5372100"/>
          </a:xfrm>
          <a:prstGeom prst="rect">
            <a:avLst/>
          </a:prstGeom>
        </p:spPr>
      </p:pic>
      <p:sp>
        <p:nvSpPr>
          <p:cNvPr id="8" name="Flecha derecha 7"/>
          <p:cNvSpPr/>
          <p:nvPr/>
        </p:nvSpPr>
        <p:spPr>
          <a:xfrm rot="13491664">
            <a:off x="1119116" y="1050878"/>
            <a:ext cx="477672" cy="504967"/>
          </a:xfrm>
          <a:prstGeom prst="rightArrow">
            <a:avLst/>
          </a:prstGeom>
          <a:solidFill>
            <a:srgbClr val="F548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uadroTexto 9"/>
          <p:cNvSpPr txBox="1"/>
          <p:nvPr/>
        </p:nvSpPr>
        <p:spPr>
          <a:xfrm>
            <a:off x="1446804" y="1530611"/>
            <a:ext cx="188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 smtClean="0"/>
              <a:t>Seleccionar</a:t>
            </a:r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36211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19777"/>
            <a:ext cx="12192000" cy="52959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80857" b="6984"/>
          <a:stretch/>
        </p:blipFill>
        <p:spPr>
          <a:xfrm>
            <a:off x="0" y="5815677"/>
            <a:ext cx="12192000" cy="104232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6711" r="55400" b="90000"/>
          <a:stretch/>
        </p:blipFill>
        <p:spPr>
          <a:xfrm>
            <a:off x="0" y="0"/>
            <a:ext cx="1219200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80857" b="6984"/>
          <a:stretch/>
        </p:blipFill>
        <p:spPr>
          <a:xfrm>
            <a:off x="0" y="5815677"/>
            <a:ext cx="12192000" cy="10423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6711" r="55400" b="90000"/>
          <a:stretch/>
        </p:blipFill>
        <p:spPr>
          <a:xfrm>
            <a:off x="0" y="0"/>
            <a:ext cx="12192000" cy="36576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703929" y="365760"/>
            <a:ext cx="4464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¿Qué es ASGA?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680210" y="2437959"/>
            <a:ext cx="1245870" cy="7429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ASGA</a:t>
            </a:r>
            <a:endParaRPr lang="es-CO" dirty="0"/>
          </a:p>
        </p:txBody>
      </p:sp>
      <p:sp>
        <p:nvSpPr>
          <p:cNvPr id="8" name="Flecha derecha 7"/>
          <p:cNvSpPr/>
          <p:nvPr/>
        </p:nvSpPr>
        <p:spPr>
          <a:xfrm>
            <a:off x="3017520" y="2629206"/>
            <a:ext cx="354330" cy="42291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/>
          <p:cNvSpPr/>
          <p:nvPr/>
        </p:nvSpPr>
        <p:spPr>
          <a:xfrm>
            <a:off x="3554730" y="2463753"/>
            <a:ext cx="1531620" cy="6913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Aplicativo</a:t>
            </a:r>
            <a:endParaRPr lang="es-CO" dirty="0"/>
          </a:p>
        </p:txBody>
      </p:sp>
      <p:sp>
        <p:nvSpPr>
          <p:cNvPr id="10" name="CuadroTexto 9"/>
          <p:cNvSpPr txBox="1"/>
          <p:nvPr/>
        </p:nvSpPr>
        <p:spPr>
          <a:xfrm>
            <a:off x="2926080" y="2103120"/>
            <a:ext cx="1394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Es un</a:t>
            </a:r>
            <a:endParaRPr lang="es-CO" dirty="0"/>
          </a:p>
        </p:txBody>
      </p:sp>
      <p:sp>
        <p:nvSpPr>
          <p:cNvPr id="11" name="Flecha derecha 10"/>
          <p:cNvSpPr/>
          <p:nvPr/>
        </p:nvSpPr>
        <p:spPr>
          <a:xfrm>
            <a:off x="5269230" y="2641225"/>
            <a:ext cx="636270" cy="45413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/>
          <p:cNvSpPr txBox="1"/>
          <p:nvPr/>
        </p:nvSpPr>
        <p:spPr>
          <a:xfrm>
            <a:off x="4712970" y="2098771"/>
            <a:ext cx="1394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Que permite</a:t>
            </a:r>
            <a:endParaRPr lang="es-CO" dirty="0"/>
          </a:p>
        </p:txBody>
      </p:sp>
      <p:sp>
        <p:nvSpPr>
          <p:cNvPr id="13" name="Rectángulo 12"/>
          <p:cNvSpPr/>
          <p:nvPr/>
        </p:nvSpPr>
        <p:spPr>
          <a:xfrm>
            <a:off x="6107430" y="1685805"/>
            <a:ext cx="1973580" cy="6913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Llevar un  Registro del contribuyente</a:t>
            </a:r>
            <a:endParaRPr lang="es-CO" dirty="0"/>
          </a:p>
        </p:txBody>
      </p:sp>
      <p:sp>
        <p:nvSpPr>
          <p:cNvPr id="15" name="Rectángulo 14"/>
          <p:cNvSpPr/>
          <p:nvPr/>
        </p:nvSpPr>
        <p:spPr>
          <a:xfrm>
            <a:off x="6107430" y="2654847"/>
            <a:ext cx="1973580" cy="6913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Declaraciones a la Sobretasa</a:t>
            </a:r>
            <a:endParaRPr lang="es-CO" dirty="0"/>
          </a:p>
        </p:txBody>
      </p:sp>
      <p:sp>
        <p:nvSpPr>
          <p:cNvPr id="17" name="Rectángulo 16"/>
          <p:cNvSpPr/>
          <p:nvPr/>
        </p:nvSpPr>
        <p:spPr>
          <a:xfrm>
            <a:off x="8641080" y="2412273"/>
            <a:ext cx="1371600" cy="3714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Gasolina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8641080" y="2943616"/>
            <a:ext cx="1371600" cy="3714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tx1"/>
                </a:solidFill>
              </a:rPr>
              <a:t>ACPM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20" name="Flecha derecha 19"/>
          <p:cNvSpPr/>
          <p:nvPr/>
        </p:nvSpPr>
        <p:spPr>
          <a:xfrm>
            <a:off x="8081010" y="2664506"/>
            <a:ext cx="560070" cy="37147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24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80857" b="6984"/>
          <a:stretch/>
        </p:blipFill>
        <p:spPr>
          <a:xfrm>
            <a:off x="0" y="5815677"/>
            <a:ext cx="12192000" cy="10423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6711" r="55400" b="90000"/>
          <a:stretch/>
        </p:blipFill>
        <p:spPr>
          <a:xfrm>
            <a:off x="0" y="0"/>
            <a:ext cx="12192000" cy="365760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 rotWithShape="1">
          <a:blip r:embed="rId4"/>
          <a:srcRect l="-243" t="11411" r="243" b="5575"/>
          <a:stretch/>
        </p:blipFill>
        <p:spPr>
          <a:xfrm>
            <a:off x="0" y="365759"/>
            <a:ext cx="12191999" cy="544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6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80857" b="6984"/>
          <a:stretch/>
        </p:blipFill>
        <p:spPr>
          <a:xfrm>
            <a:off x="95534" y="5997131"/>
            <a:ext cx="12192000" cy="10423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6711" r="55400" b="90000"/>
          <a:stretch/>
        </p:blipFill>
        <p:spPr>
          <a:xfrm>
            <a:off x="0" y="0"/>
            <a:ext cx="12192000" cy="36576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618125" y="365760"/>
            <a:ext cx="8635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¿Cómo Cargar </a:t>
            </a:r>
            <a:r>
              <a:rPr lang="es-E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eporte Venta?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t="7404"/>
          <a:stretch/>
        </p:blipFill>
        <p:spPr>
          <a:xfrm>
            <a:off x="327546" y="1289090"/>
            <a:ext cx="11368585" cy="452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825482" y="251430"/>
            <a:ext cx="8895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Formato de cargue de Reporte</a:t>
            </a:r>
            <a:endParaRPr lang="es-E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1678675" y="4053385"/>
            <a:ext cx="0" cy="1064525"/>
          </a:xfrm>
          <a:prstGeom prst="line">
            <a:avLst/>
          </a:prstGeom>
          <a:ln w="57150">
            <a:solidFill>
              <a:srgbClr val="E84C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5475027" y="4053384"/>
            <a:ext cx="0" cy="1064525"/>
          </a:xfrm>
          <a:prstGeom prst="line">
            <a:avLst/>
          </a:prstGeom>
          <a:ln w="57150">
            <a:solidFill>
              <a:srgbClr val="E84C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 flipV="1">
            <a:off x="1678675" y="5117909"/>
            <a:ext cx="3796352" cy="1"/>
          </a:xfrm>
          <a:prstGeom prst="line">
            <a:avLst/>
          </a:prstGeom>
          <a:ln w="57150">
            <a:solidFill>
              <a:srgbClr val="E84C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echa abajo 13"/>
          <p:cNvSpPr/>
          <p:nvPr/>
        </p:nvSpPr>
        <p:spPr>
          <a:xfrm>
            <a:off x="3317545" y="5117909"/>
            <a:ext cx="369627" cy="436730"/>
          </a:xfrm>
          <a:prstGeom prst="downArrow">
            <a:avLst/>
          </a:prstGeom>
          <a:solidFill>
            <a:srgbClr val="F548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/>
          <p:cNvSpPr txBox="1"/>
          <p:nvPr/>
        </p:nvSpPr>
        <p:spPr>
          <a:xfrm>
            <a:off x="2374710" y="5800299"/>
            <a:ext cx="2674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Galones de Gasolina</a:t>
            </a:r>
            <a:endParaRPr lang="es-CO" dirty="0"/>
          </a:p>
        </p:txBody>
      </p:sp>
      <p:sp>
        <p:nvSpPr>
          <p:cNvPr id="20" name="CuadroTexto 19"/>
          <p:cNvSpPr txBox="1"/>
          <p:nvPr/>
        </p:nvSpPr>
        <p:spPr>
          <a:xfrm>
            <a:off x="7122998" y="5800299"/>
            <a:ext cx="2674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Galones de ACPM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513" r="141" b="37733"/>
          <a:stretch/>
        </p:blipFill>
        <p:spPr>
          <a:xfrm>
            <a:off x="0" y="1027209"/>
            <a:ext cx="12192000" cy="3408311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5884460" y="4435520"/>
            <a:ext cx="0" cy="821142"/>
          </a:xfrm>
          <a:prstGeom prst="line">
            <a:avLst/>
          </a:prstGeom>
          <a:ln w="57150">
            <a:solidFill>
              <a:srgbClr val="E84C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9680812" y="4435520"/>
            <a:ext cx="0" cy="821141"/>
          </a:xfrm>
          <a:prstGeom prst="line">
            <a:avLst/>
          </a:prstGeom>
          <a:ln w="57150">
            <a:solidFill>
              <a:srgbClr val="E84C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 flipV="1">
            <a:off x="5884460" y="5256661"/>
            <a:ext cx="3796352" cy="1"/>
          </a:xfrm>
          <a:prstGeom prst="line">
            <a:avLst/>
          </a:prstGeom>
          <a:ln w="57150">
            <a:solidFill>
              <a:srgbClr val="E84C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echa abajo 16"/>
          <p:cNvSpPr/>
          <p:nvPr/>
        </p:nvSpPr>
        <p:spPr>
          <a:xfrm>
            <a:off x="7523330" y="5256661"/>
            <a:ext cx="369627" cy="436730"/>
          </a:xfrm>
          <a:prstGeom prst="downArrow">
            <a:avLst/>
          </a:prstGeom>
          <a:solidFill>
            <a:srgbClr val="F548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631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80857" b="6984"/>
          <a:stretch/>
        </p:blipFill>
        <p:spPr>
          <a:xfrm>
            <a:off x="0" y="5815677"/>
            <a:ext cx="12192000" cy="10423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6711" r="55400" b="90000"/>
          <a:stretch/>
        </p:blipFill>
        <p:spPr>
          <a:xfrm>
            <a:off x="0" y="0"/>
            <a:ext cx="12192000" cy="36576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393220" y="365760"/>
            <a:ext cx="7085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¿Cómo ingresar a ASGA?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043940" y="1592012"/>
            <a:ext cx="1973580" cy="6913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Ingreso</a:t>
            </a:r>
            <a:endParaRPr lang="es-CO" dirty="0"/>
          </a:p>
        </p:txBody>
      </p:sp>
      <p:sp>
        <p:nvSpPr>
          <p:cNvPr id="2" name="Flecha derecha 1"/>
          <p:cNvSpPr/>
          <p:nvPr/>
        </p:nvSpPr>
        <p:spPr>
          <a:xfrm>
            <a:off x="3154680" y="1748790"/>
            <a:ext cx="480060" cy="43434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3771900" y="1592012"/>
            <a:ext cx="1973580" cy="6913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Es por medio del siguiente enlace</a:t>
            </a:r>
            <a:endParaRPr lang="es-CO" dirty="0"/>
          </a:p>
        </p:txBody>
      </p:sp>
      <p:sp>
        <p:nvSpPr>
          <p:cNvPr id="23" name="Flecha derecha 22"/>
          <p:cNvSpPr/>
          <p:nvPr/>
        </p:nvSpPr>
        <p:spPr>
          <a:xfrm>
            <a:off x="5935985" y="1720522"/>
            <a:ext cx="480060" cy="43434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3" name="Llaves 2"/>
          <p:cNvSpPr/>
          <p:nvPr/>
        </p:nvSpPr>
        <p:spPr>
          <a:xfrm>
            <a:off x="6606550" y="1563206"/>
            <a:ext cx="3840490" cy="748972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s-ES" u="sng">
                <a:hlinkClick r:id="rId4"/>
              </a:rPr>
              <a:t>http://asga.minhacienda.gov.co/</a:t>
            </a:r>
            <a:r>
              <a:rPr lang="es-ES"/>
              <a:t> </a:t>
            </a:r>
            <a:endParaRPr lang="es-CO"/>
          </a:p>
        </p:txBody>
      </p:sp>
      <p:pic>
        <p:nvPicPr>
          <p:cNvPr id="24" name="Imagen 2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0"/>
          <a:stretch>
            <a:fillRect/>
          </a:stretch>
        </p:blipFill>
        <p:spPr bwMode="auto">
          <a:xfrm>
            <a:off x="2393220" y="2823960"/>
            <a:ext cx="6144990" cy="2582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054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80857" b="6984"/>
          <a:stretch/>
        </p:blipFill>
        <p:spPr>
          <a:xfrm>
            <a:off x="0" y="5815677"/>
            <a:ext cx="12192000" cy="10423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6711" r="55400" b="90000"/>
          <a:stretch/>
        </p:blipFill>
        <p:spPr>
          <a:xfrm>
            <a:off x="0" y="0"/>
            <a:ext cx="12192000" cy="36576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393220" y="365760"/>
            <a:ext cx="7085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¿Cómo ingresar a ASGA?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Imagen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2" t="6272" r="1019" b="26507"/>
          <a:stretch/>
        </p:blipFill>
        <p:spPr bwMode="auto">
          <a:xfrm>
            <a:off x="2057400" y="1487681"/>
            <a:ext cx="8629650" cy="3735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652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80857" b="6984"/>
          <a:stretch/>
        </p:blipFill>
        <p:spPr>
          <a:xfrm>
            <a:off x="0" y="5815677"/>
            <a:ext cx="12192000" cy="104232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t="6711" r="55400" b="90000"/>
          <a:stretch/>
        </p:blipFill>
        <p:spPr>
          <a:xfrm>
            <a:off x="0" y="0"/>
            <a:ext cx="12192000" cy="36576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t="9786" r="89680" b="37307"/>
          <a:stretch/>
        </p:blipFill>
        <p:spPr>
          <a:xfrm>
            <a:off x="0" y="365759"/>
            <a:ext cx="3712464" cy="5449917"/>
          </a:xfrm>
          <a:prstGeom prst="rect">
            <a:avLst/>
          </a:prstGeom>
        </p:spPr>
      </p:pic>
      <p:sp>
        <p:nvSpPr>
          <p:cNvPr id="2" name="Flecha derecha 1"/>
          <p:cNvSpPr/>
          <p:nvPr/>
        </p:nvSpPr>
        <p:spPr>
          <a:xfrm rot="10800000">
            <a:off x="3807998" y="2238231"/>
            <a:ext cx="1023309" cy="750627"/>
          </a:xfrm>
          <a:prstGeom prst="rightArrow">
            <a:avLst/>
          </a:prstGeom>
          <a:solidFill>
            <a:srgbClr val="E84C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4926841" y="2259602"/>
            <a:ext cx="3111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/>
              <a:t>Menú</a:t>
            </a:r>
          </a:p>
          <a:p>
            <a:r>
              <a:rPr lang="es-CO" sz="2000" b="1" dirty="0" smtClean="0"/>
              <a:t>Principal</a:t>
            </a: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13090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80857" b="6984"/>
          <a:stretch/>
        </p:blipFill>
        <p:spPr>
          <a:xfrm>
            <a:off x="0" y="5815677"/>
            <a:ext cx="12192000" cy="10423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6711" r="55400" b="90000"/>
          <a:stretch/>
        </p:blipFill>
        <p:spPr>
          <a:xfrm>
            <a:off x="0" y="0"/>
            <a:ext cx="12192000" cy="36576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523186" y="365760"/>
            <a:ext cx="8825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¿Cómo Crear una Declaración?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47472" y="1918960"/>
            <a:ext cx="1901194" cy="8046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Creación de una declaración</a:t>
            </a:r>
            <a:endParaRPr lang="es-CO" sz="2000" b="1" dirty="0"/>
          </a:p>
        </p:txBody>
      </p:sp>
      <p:sp>
        <p:nvSpPr>
          <p:cNvPr id="8" name="Flecha derecha 7"/>
          <p:cNvSpPr/>
          <p:nvPr/>
        </p:nvSpPr>
        <p:spPr>
          <a:xfrm>
            <a:off x="2248666" y="2070593"/>
            <a:ext cx="695702" cy="64008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Flecha derecha 9"/>
          <p:cNvSpPr/>
          <p:nvPr/>
        </p:nvSpPr>
        <p:spPr>
          <a:xfrm>
            <a:off x="5169708" y="2149321"/>
            <a:ext cx="695702" cy="64008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/>
          <p:cNvSpPr/>
          <p:nvPr/>
        </p:nvSpPr>
        <p:spPr>
          <a:xfrm>
            <a:off x="3073214" y="1285955"/>
            <a:ext cx="1901194" cy="3180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Mes, Año</a:t>
            </a:r>
            <a:endParaRPr lang="es-CO" sz="2000" b="1" dirty="0"/>
          </a:p>
        </p:txBody>
      </p:sp>
      <p:sp>
        <p:nvSpPr>
          <p:cNvPr id="14" name="Rectángulo 13"/>
          <p:cNvSpPr/>
          <p:nvPr/>
        </p:nvSpPr>
        <p:spPr>
          <a:xfrm>
            <a:off x="6237890" y="1480240"/>
            <a:ext cx="2252096" cy="7441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Cargue de Archivo </a:t>
            </a:r>
            <a:r>
              <a:rPr lang="es-CO" sz="2000" b="1" dirty="0" err="1" smtClean="0"/>
              <a:t>Galonaje</a:t>
            </a:r>
            <a:endParaRPr lang="es-CO" sz="2000" b="1" dirty="0"/>
          </a:p>
        </p:txBody>
      </p:sp>
      <p:sp>
        <p:nvSpPr>
          <p:cNvPr id="16" name="CuadroTexto 15"/>
          <p:cNvSpPr txBox="1"/>
          <p:nvPr/>
        </p:nvSpPr>
        <p:spPr>
          <a:xfrm flipH="1">
            <a:off x="2192614" y="1710414"/>
            <a:ext cx="150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ingresar</a:t>
            </a:r>
            <a:endParaRPr lang="es-CO" dirty="0"/>
          </a:p>
        </p:txBody>
      </p:sp>
      <p:sp>
        <p:nvSpPr>
          <p:cNvPr id="17" name="Rectángulo 16"/>
          <p:cNvSpPr/>
          <p:nvPr/>
        </p:nvSpPr>
        <p:spPr>
          <a:xfrm>
            <a:off x="3073214" y="1798074"/>
            <a:ext cx="1901194" cy="3180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Contribuyente</a:t>
            </a:r>
            <a:endParaRPr lang="es-CO" sz="2000" b="1" dirty="0"/>
          </a:p>
        </p:txBody>
      </p:sp>
      <p:sp>
        <p:nvSpPr>
          <p:cNvPr id="18" name="Rectángulo 17"/>
          <p:cNvSpPr/>
          <p:nvPr/>
        </p:nvSpPr>
        <p:spPr>
          <a:xfrm>
            <a:off x="3073214" y="2317811"/>
            <a:ext cx="1901194" cy="6602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Tipo combustible</a:t>
            </a:r>
            <a:endParaRPr lang="es-CO" sz="2000" b="1" dirty="0"/>
          </a:p>
        </p:txBody>
      </p:sp>
      <p:sp>
        <p:nvSpPr>
          <p:cNvPr id="19" name="Rectángulo 18"/>
          <p:cNvSpPr/>
          <p:nvPr/>
        </p:nvSpPr>
        <p:spPr>
          <a:xfrm>
            <a:off x="3086496" y="3097470"/>
            <a:ext cx="1901194" cy="6602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Tipo Declaración</a:t>
            </a:r>
            <a:endParaRPr lang="es-CO" sz="2000" b="1" dirty="0"/>
          </a:p>
        </p:txBody>
      </p:sp>
      <p:sp>
        <p:nvSpPr>
          <p:cNvPr id="20" name="CuadroTexto 19"/>
          <p:cNvSpPr txBox="1"/>
          <p:nvPr/>
        </p:nvSpPr>
        <p:spPr>
          <a:xfrm flipH="1">
            <a:off x="5047202" y="1685232"/>
            <a:ext cx="1339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Seleccionar si es </a:t>
            </a:r>
            <a:endParaRPr lang="es-CO" dirty="0"/>
          </a:p>
        </p:txBody>
      </p:sp>
      <p:sp>
        <p:nvSpPr>
          <p:cNvPr id="21" name="Rectángulo 20"/>
          <p:cNvSpPr/>
          <p:nvPr/>
        </p:nvSpPr>
        <p:spPr>
          <a:xfrm>
            <a:off x="6237890" y="2459199"/>
            <a:ext cx="2252096" cy="7441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Ingreso Manual</a:t>
            </a:r>
            <a:endParaRPr lang="es-CO" sz="2000" b="1" dirty="0"/>
          </a:p>
        </p:txBody>
      </p:sp>
      <p:sp>
        <p:nvSpPr>
          <p:cNvPr id="2" name="Flecha derecha 1"/>
          <p:cNvSpPr/>
          <p:nvPr/>
        </p:nvSpPr>
        <p:spPr>
          <a:xfrm>
            <a:off x="8489986" y="2609311"/>
            <a:ext cx="395785" cy="36017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Rectángulo 21"/>
          <p:cNvSpPr/>
          <p:nvPr/>
        </p:nvSpPr>
        <p:spPr>
          <a:xfrm>
            <a:off x="8885771" y="2571318"/>
            <a:ext cx="1084485" cy="3601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000" b="1" dirty="0" smtClean="0"/>
              <a:t>Agregar.</a:t>
            </a:r>
            <a:endParaRPr lang="es-CO" sz="2000" b="1" dirty="0"/>
          </a:p>
        </p:txBody>
      </p:sp>
      <p:pic>
        <p:nvPicPr>
          <p:cNvPr id="25" name="Imagen 24"/>
          <p:cNvPicPr/>
          <p:nvPr/>
        </p:nvPicPr>
        <p:blipFill rotWithShape="1">
          <a:blip r:embed="rId4"/>
          <a:srcRect l="29341" t="17378" r="50444" b="50380"/>
          <a:stretch/>
        </p:blipFill>
        <p:spPr>
          <a:xfrm>
            <a:off x="10738014" y="2149321"/>
            <a:ext cx="1453986" cy="1451872"/>
          </a:xfrm>
          <a:prstGeom prst="rect">
            <a:avLst/>
          </a:prstGeom>
        </p:spPr>
      </p:pic>
      <p:sp>
        <p:nvSpPr>
          <p:cNvPr id="26" name="Flecha derecha 25"/>
          <p:cNvSpPr/>
          <p:nvPr/>
        </p:nvSpPr>
        <p:spPr>
          <a:xfrm>
            <a:off x="10144336" y="2617905"/>
            <a:ext cx="395785" cy="36017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04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80857" b="6984"/>
          <a:stretch/>
        </p:blipFill>
        <p:spPr>
          <a:xfrm>
            <a:off x="0" y="5815677"/>
            <a:ext cx="12192000" cy="104232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6711" r="55400" b="90000"/>
          <a:stretch/>
        </p:blipFill>
        <p:spPr>
          <a:xfrm>
            <a:off x="0" y="0"/>
            <a:ext cx="12192000" cy="36576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832997" y="1984697"/>
            <a:ext cx="1108149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b="1" u="sng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Ingresar Declaración manualmente ACPM</a:t>
            </a:r>
            <a:endParaRPr lang="es-ES" sz="7200" b="1" u="sng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099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80857" b="6984"/>
          <a:stretch/>
        </p:blipFill>
        <p:spPr>
          <a:xfrm>
            <a:off x="0" y="5815677"/>
            <a:ext cx="12192000" cy="104232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6711" r="55400" b="90000"/>
          <a:stretch/>
        </p:blipFill>
        <p:spPr>
          <a:xfrm>
            <a:off x="0" y="0"/>
            <a:ext cx="12192000" cy="36576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5760"/>
            <a:ext cx="12192000" cy="544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0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1216</TotalTime>
  <Words>199</Words>
  <Application>Microsoft Office PowerPoint</Application>
  <PresentationFormat>Panorámica</PresentationFormat>
  <Paragraphs>59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Ministerio de Hacienda y Crèdito Pùblico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Esmeralda Gonzalez Londoño</dc:creator>
  <cp:lastModifiedBy>Oscar Alexander Nope Saavedra</cp:lastModifiedBy>
  <cp:revision>66</cp:revision>
  <dcterms:created xsi:type="dcterms:W3CDTF">2017-10-03T17:02:00Z</dcterms:created>
  <dcterms:modified xsi:type="dcterms:W3CDTF">2017-11-08T21:58:41Z</dcterms:modified>
</cp:coreProperties>
</file>