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3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1.xml" ContentType="application/vnd.openxmlformats-officedocument.themeOverride+xml"/>
  <Override PartName="/ppt/notesSlides/notesSlide4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2.xml" ContentType="application/vnd.openxmlformats-officedocument.themeOverr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4.xml" ContentType="application/vnd.openxmlformats-officedocument.drawingml.chart+xml"/>
  <Override PartName="/ppt/theme/themeOverride3.xml" ContentType="application/vnd.openxmlformats-officedocument.themeOverride+xml"/>
  <Override PartName="/ppt/notesSlides/notesSlide8.xml" ContentType="application/vnd.openxmlformats-officedocument.presentationml.notesSlide+xml"/>
  <Override PartName="/ppt/charts/chart5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6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7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4.xml" ContentType="application/vnd.openxmlformats-officedocument.themeOverride+xml"/>
  <Override PartName="/ppt/notesSlides/notesSlide9.xml" ContentType="application/vnd.openxmlformats-officedocument.presentationml.notesSlide+xml"/>
  <Override PartName="/ppt/theme/themeOverride5.xml" ContentType="application/vnd.openxmlformats-officedocument.themeOverride+xml"/>
  <Override PartName="/ppt/notesSlides/notesSlide10.xml" ContentType="application/vnd.openxmlformats-officedocument.presentationml.notesSlide+xml"/>
  <Override PartName="/ppt/theme/themeOverride6.xml" ContentType="application/vnd.openxmlformats-officedocument.themeOverride+xml"/>
  <Override PartName="/ppt/notesSlides/notesSlide11.xml" ContentType="application/vnd.openxmlformats-officedocument.presentationml.notesSlide+xml"/>
  <Override PartName="/ppt/theme/themeOverride7.xml" ContentType="application/vnd.openxmlformats-officedocument.themeOverride+xml"/>
  <Override PartName="/ppt/charts/chart8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theme/themeOverride8.xml" ContentType="application/vnd.openxmlformats-officedocument.themeOverride+xml"/>
  <Override PartName="/ppt/charts/chartEx1.xml" ContentType="application/vnd.ms-office.chartex+xml"/>
  <Override PartName="/ppt/charts/style8.xml" ContentType="application/vnd.ms-office.chartstyle+xml"/>
  <Override PartName="/ppt/charts/colors8.xml" ContentType="application/vnd.ms-office.chartcolorstyle+xml"/>
  <Override PartName="/ppt/notesSlides/notesSlide12.xml" ContentType="application/vnd.openxmlformats-officedocument.presentationml.notesSlide+xml"/>
  <Override PartName="/ppt/theme/themeOverride9.xml" ContentType="application/vnd.openxmlformats-officedocument.themeOverr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theme/themeOverride10.xml" ContentType="application/vnd.openxmlformats-officedocument.themeOverride+xml"/>
  <Override PartName="/ppt/notesSlides/notesSlide13.xml" ContentType="application/vnd.openxmlformats-officedocument.presentationml.notesSlid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Ex2.xml" ContentType="application/vnd.ms-office.chartex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4" r:id="rId1"/>
    <p:sldMasterId id="2147483666" r:id="rId2"/>
    <p:sldMasterId id="2147483678" r:id="rId3"/>
    <p:sldMasterId id="2147483697" r:id="rId4"/>
  </p:sldMasterIdLst>
  <p:notesMasterIdLst>
    <p:notesMasterId r:id="rId30"/>
  </p:notesMasterIdLst>
  <p:sldIdLst>
    <p:sldId id="2146851385" r:id="rId5"/>
    <p:sldId id="257" r:id="rId6"/>
    <p:sldId id="8296" r:id="rId7"/>
    <p:sldId id="2146851388" r:id="rId8"/>
    <p:sldId id="2146851392" r:id="rId9"/>
    <p:sldId id="2146851393" r:id="rId10"/>
    <p:sldId id="2146851401" r:id="rId11"/>
    <p:sldId id="8338" r:id="rId12"/>
    <p:sldId id="2146851386" r:id="rId13"/>
    <p:sldId id="2146851384" r:id="rId14"/>
    <p:sldId id="2146851397" r:id="rId15"/>
    <p:sldId id="2146851394" r:id="rId16"/>
    <p:sldId id="2146851390" r:id="rId17"/>
    <p:sldId id="2146851391" r:id="rId18"/>
    <p:sldId id="8368" r:id="rId19"/>
    <p:sldId id="2146851375" r:id="rId20"/>
    <p:sldId id="2146851376" r:id="rId21"/>
    <p:sldId id="2146851377" r:id="rId22"/>
    <p:sldId id="2146851359" r:id="rId23"/>
    <p:sldId id="2146851360" r:id="rId24"/>
    <p:sldId id="8364" r:id="rId25"/>
    <p:sldId id="2146851370" r:id="rId26"/>
    <p:sldId id="2146851381" r:id="rId27"/>
    <p:sldId id="2146851400" r:id="rId28"/>
    <p:sldId id="2146851399" r:id="rId29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1910D"/>
    <a:srgbClr val="B8CE12"/>
    <a:srgbClr val="8EA9DB"/>
    <a:srgbClr val="858585"/>
    <a:srgbClr val="B58D47"/>
    <a:srgbClr val="C55A11"/>
    <a:srgbClr val="B8CF0F"/>
    <a:srgbClr val="717276"/>
    <a:srgbClr val="CACACA"/>
    <a:srgbClr val="21AF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5758FB7-9AC5-4552-8A53-C91805E547FA}" styleName="Estilo temático 1 - Énfasis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D113A9D2-9D6B-4929-AA2D-F23B5EE8CBE7}" styleName="Estilo temático 2 - Énfasis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114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4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minhaciendagovco-my.sharepoint.com/personal/submacro_minhacienda_gov_co/Documents/Monitor%20Macro/Monitor%20Macro/6%20-%20Documentos/2025/Gr&#225;ficas%20Plan%20Financiero%202025%20-%20Presentaci&#243;n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package" Target="../embeddings/Microsoft_Excel_Worksheet1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.xlsx"/><Relationship Id="rId1" Type="http://schemas.openxmlformats.org/officeDocument/2006/relationships/themeOverride" Target="../theme/themeOverride3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https://minhaciendagovco-my.sharepoint.com/personal/subfiscal_minhacienda_gov_co/Documents/Monitor%20Fiscal/GNC/2025/3.%20Ejercicios/An&#225;lisis%20gasto/2025-02-03%20Gr&#225;ficasGasto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https://minhaciendagovco-my.sharepoint.com/personal/subfiscal_minhacienda_gov_co/Documents/Monitor%20Fiscal/GNC/2025/3.%20Ejercicios/An&#225;lisis%20gasto/2025-02-03%20Gr&#225;ficasGasto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https://minhaciendagovco-my.sharepoint.com/personal/subfiscal_minhacienda_gov_co/Documents/Monitor%20Fiscal/GNC/2025/3.%20Ejercicios/An&#225;lisis%20gasto/2025-02-03%20Gr&#225;ficasGasto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https://minhaciendagovco-my.sharepoint.com/personal/subfiscal_minhacienda_gov_co/Documents/Monitor%20Fiscal/FEPC/Modelo%20FEPC/2025/1.1.%20Actualizaci&#243;n%20PF2025/2025-01-20%20Modelo%20Proyecci&#243;n%20FEPC%20-%20versi&#243;n%20ajustar.xlsm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https://minhaciendagovco-my.sharepoint.com/personal/subfiscal_minhacienda_gov_co/Documents/Monitor%20Fiscal/GNC/2025/1.%20Escenarios%20fiscales/1.%20Actualizaci&#243;n%20Plan%20Financiero%202025/2025-01-15%20MBF%20Act.%20PF2025.xlsm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https://minhaciendagovco-my.sharepoint.com/personal/subfiscal_minhacienda_gov_co/Documents/Monitor%20Fiscal/GNC/2025/1.%20Escenarios%20fiscales/1.%20Actualizaci&#243;n%20Plan%20Financiero%202025/2025-01-15%20MBF%20Act.%20PF2025.xlsm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https://minhaciendagovco-my.sharepoint.com/personal/subfiscal_minhacienda_gov_co/Documents/Monitor%20Fiscal/GNC/2025/1.%20Escenarios%20fiscales/1.%20Actualizaci&#243;n%20Plan%20Financiero%202025/2025-01-15%20MBF%20Act.%20PF2025.xlsm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Ex1.xml.rels><?xml version="1.0" encoding="UTF-8" standalone="yes"?>
<Relationships xmlns="http://schemas.openxmlformats.org/package/2006/relationships"><Relationship Id="rId3" Type="http://schemas.microsoft.com/office/2011/relationships/chartColorStyle" Target="colors8.xml"/><Relationship Id="rId2" Type="http://schemas.microsoft.com/office/2011/relationships/chartStyle" Target="style8.xml"/><Relationship Id="rId1" Type="http://schemas.openxmlformats.org/officeDocument/2006/relationships/oleObject" Target="https://minhaciendagovco-my.sharepoint.com/personal/subfiscal_minhacienda_gov_co/Documents/Monitor%20Fiscal/GNC/2025/1.%20Escenarios%20fiscales/1.%20Actualizaci&#243;n%20Plan%20Financiero%202025/Tablas%2025.xlsx" TargetMode="External"/></Relationships>
</file>

<file path=ppt/charts/_rels/chartEx2.xml.rels><?xml version="1.0" encoding="UTF-8" standalone="yes"?>
<Relationships xmlns="http://schemas.openxmlformats.org/package/2006/relationships"><Relationship Id="rId3" Type="http://schemas.microsoft.com/office/2011/relationships/chartColorStyle" Target="colors12.xml"/><Relationship Id="rId2" Type="http://schemas.microsoft.com/office/2011/relationships/chartStyle" Target="style12.xml"/><Relationship Id="rId1" Type="http://schemas.openxmlformats.org/officeDocument/2006/relationships/oleObject" Target="https://minhaciendagovco-my.sharepoint.com/personal/subfiscal_minhacienda_gov_co/Documents/Monitor%20Fiscal/GNC/2024/Flash/Balance%20y%20Deuda%20GNC/Documentos%20Excel/Descomposici&#243;n%20de%20la%20deuda%20Nov%20-%202024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320" b="0" i="0" u="none" strike="noStrike" kern="1200" spc="0" baseline="0">
                <a:solidFill>
                  <a:schemeClr val="tx2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+mn-cs"/>
              </a:defRPr>
            </a:pPr>
            <a:r>
              <a:rPr lang="es-CO" b="1">
                <a:solidFill>
                  <a:schemeClr val="tx1"/>
                </a:solidFill>
              </a:rPr>
              <a:t>Crecimiento del PIB </a:t>
            </a:r>
          </a:p>
          <a:p>
            <a:pPr>
              <a:defRPr/>
            </a:pPr>
            <a:r>
              <a:rPr lang="es-CO">
                <a:solidFill>
                  <a:schemeClr val="tx1"/>
                </a:solidFill>
              </a:rPr>
              <a:t>(Precios constantes, %)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20" b="0" i="0" u="none" strike="noStrike" kern="1200" spc="0" baseline="0">
              <a:solidFill>
                <a:schemeClr val="tx2"/>
              </a:solidFill>
              <a:latin typeface="Century Gothic" panose="020B0502020202020204" pitchFamily="34" charset="0"/>
              <a:ea typeface="Verdana" panose="020B0604030504040204" pitchFamily="34" charset="0"/>
              <a:cs typeface="+mn-cs"/>
            </a:defRPr>
          </a:pPr>
          <a:endParaRPr lang="es-CO"/>
        </a:p>
      </c:txPr>
    </c:title>
    <c:autoTitleDeleted val="0"/>
    <c:plotArea>
      <c:layout>
        <c:manualLayout>
          <c:layoutTarget val="inner"/>
          <c:xMode val="edge"/>
          <c:yMode val="edge"/>
          <c:x val="3.5492048635229173E-2"/>
          <c:y val="0.18335764374423341"/>
          <c:w val="0.93888888888888888"/>
          <c:h val="0.6552337677076536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'Crecimiento del PIB'!$B$1</c:f>
              <c:strCache>
                <c:ptCount val="1"/>
                <c:pt idx="0">
                  <c:v>Crecimiento del PIB real (%)</c:v>
                </c:pt>
              </c:strCache>
            </c:strRef>
          </c:tx>
          <c:spPr>
            <a:solidFill>
              <a:srgbClr val="002060"/>
            </a:solidFill>
            <a:ln>
              <a:noFill/>
            </a:ln>
            <a:effectLst/>
          </c:spPr>
          <c:invertIfNegative val="0"/>
          <c:dPt>
            <c:idx val="18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656-4DB1-B708-EDCF778AEE7A}"/>
              </c:ext>
            </c:extLst>
          </c:dPt>
          <c:dPt>
            <c:idx val="19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B656-4DB1-B708-EDCF778AEE7A}"/>
              </c:ext>
            </c:extLst>
          </c:dPt>
          <c:dLbls>
            <c:dLbl>
              <c:idx val="18"/>
              <c:spPr>
                <a:noFill/>
                <a:ln>
                  <a:noFill/>
                </a:ln>
                <a:effectLst/>
              </c:spPr>
              <c:txPr>
                <a:bodyPr rot="-5400000" spcFirstLastPara="1" vertOverflow="ellipsis" wrap="square" anchor="ctr" anchorCtr="1"/>
                <a:lstStyle/>
                <a:p>
                  <a:pPr>
                    <a:defRPr sz="1100" b="1" i="0" u="none" strike="noStrike" kern="1200" baseline="0">
                      <a:solidFill>
                        <a:srgbClr val="C00000"/>
                      </a:solidFill>
                      <a:latin typeface="Century Gothic" panose="020B0502020202020204" pitchFamily="34" charset="0"/>
                      <a:ea typeface="Verdana" panose="020B0604030504040204" pitchFamily="34" charset="0"/>
                      <a:cs typeface="+mn-cs"/>
                    </a:defRPr>
                  </a:pPr>
                  <a:endParaRPr lang="es-C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B656-4DB1-B708-EDCF778AEE7A}"/>
                </c:ext>
              </c:extLst>
            </c:dLbl>
            <c:dLbl>
              <c:idx val="19"/>
              <c:spPr>
                <a:noFill/>
                <a:ln>
                  <a:noFill/>
                </a:ln>
                <a:effectLst/>
              </c:spPr>
              <c:txPr>
                <a:bodyPr rot="-5400000" spcFirstLastPara="1" vertOverflow="ellipsis" wrap="square" anchor="ctr" anchorCtr="1"/>
                <a:lstStyle/>
                <a:p>
                  <a:pPr>
                    <a:defRPr sz="1100" b="1" i="0" u="none" strike="noStrike" kern="1200" baseline="0">
                      <a:solidFill>
                        <a:srgbClr val="C00000"/>
                      </a:solidFill>
                      <a:latin typeface="Century Gothic" panose="020B0502020202020204" pitchFamily="34" charset="0"/>
                      <a:ea typeface="Verdana" panose="020B0604030504040204" pitchFamily="34" charset="0"/>
                      <a:cs typeface="+mn-cs"/>
                    </a:defRPr>
                  </a:pPr>
                  <a:endParaRPr lang="es-C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B656-4DB1-B708-EDCF778AEE7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anchor="ctr" anchorCtr="1"/>
              <a:lstStyle/>
              <a:p>
                <a:pPr>
                  <a:defRPr sz="1100" b="1" i="0" u="none" strike="noStrike" kern="1200" baseline="0">
                    <a:solidFill>
                      <a:srgbClr val="002060"/>
                    </a:solidFill>
                    <a:latin typeface="Century Gothic" panose="020B0502020202020204" pitchFamily="34" charset="0"/>
                    <a:ea typeface="Verdana" panose="020B0604030504040204" pitchFamily="34" charset="0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'Crecimiento del PIB'!$A$2:$A$21</c:f>
              <c:numCache>
                <c:formatCode>General</c:formatCode>
                <c:ptCount val="20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  <c:pt idx="11">
                  <c:v>2017</c:v>
                </c:pt>
                <c:pt idx="12">
                  <c:v>2018</c:v>
                </c:pt>
                <c:pt idx="13">
                  <c:v>2019</c:v>
                </c:pt>
                <c:pt idx="14">
                  <c:v>2020</c:v>
                </c:pt>
                <c:pt idx="15">
                  <c:v>2021</c:v>
                </c:pt>
                <c:pt idx="16">
                  <c:v>2022</c:v>
                </c:pt>
                <c:pt idx="17">
                  <c:v>2023</c:v>
                </c:pt>
                <c:pt idx="18">
                  <c:v>2024</c:v>
                </c:pt>
                <c:pt idx="19">
                  <c:v>2025</c:v>
                </c:pt>
              </c:numCache>
            </c:numRef>
          </c:cat>
          <c:val>
            <c:numRef>
              <c:f>'Crecimiento del PIB'!$B$2:$B$21</c:f>
              <c:numCache>
                <c:formatCode>0.0</c:formatCode>
                <c:ptCount val="20"/>
                <c:pt idx="0">
                  <c:v>6.7168687191715426</c:v>
                </c:pt>
                <c:pt idx="1">
                  <c:v>6.7381946909073287</c:v>
                </c:pt>
                <c:pt idx="2">
                  <c:v>3.2834461861616981</c:v>
                </c:pt>
                <c:pt idx="3">
                  <c:v>1.1396486619846602</c:v>
                </c:pt>
                <c:pt idx="4">
                  <c:v>4.4946589373315637</c:v>
                </c:pt>
                <c:pt idx="5">
                  <c:v>6.9478920140574552</c:v>
                </c:pt>
                <c:pt idx="6">
                  <c:v>3.9126357519785548</c:v>
                </c:pt>
                <c:pt idx="7">
                  <c:v>5.1339935199529618</c:v>
                </c:pt>
                <c:pt idx="8">
                  <c:v>4.4990300011079398</c:v>
                </c:pt>
                <c:pt idx="9">
                  <c:v>2.9559013752739505</c:v>
                </c:pt>
                <c:pt idx="10">
                  <c:v>2.0873825016249459</c:v>
                </c:pt>
                <c:pt idx="11">
                  <c:v>1.359360867887105</c:v>
                </c:pt>
                <c:pt idx="12">
                  <c:v>2.5643242827743107</c:v>
                </c:pt>
                <c:pt idx="13">
                  <c:v>3.1868553924561782</c:v>
                </c:pt>
                <c:pt idx="14">
                  <c:v>-7.1859141376110269</c:v>
                </c:pt>
                <c:pt idx="15">
                  <c:v>10.801198190483753</c:v>
                </c:pt>
                <c:pt idx="16">
                  <c:v>7.2888838865501571</c:v>
                </c:pt>
                <c:pt idx="17">
                  <c:v>0.61042650503877471</c:v>
                </c:pt>
                <c:pt idx="18">
                  <c:v>1.822563831812829</c:v>
                </c:pt>
                <c:pt idx="19">
                  <c:v>2.5626143901653853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656-4DB1-B708-EDCF778AEE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-27"/>
        <c:axId val="149614655"/>
        <c:axId val="149616095"/>
      </c:barChart>
      <c:catAx>
        <c:axId val="14961465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+mn-cs"/>
              </a:defRPr>
            </a:pPr>
            <a:endParaRPr lang="es-CO"/>
          </a:p>
        </c:txPr>
        <c:crossAx val="149616095"/>
        <c:crosses val="autoZero"/>
        <c:auto val="1"/>
        <c:lblAlgn val="ctr"/>
        <c:lblOffset val="100"/>
        <c:noMultiLvlLbl val="0"/>
      </c:catAx>
      <c:valAx>
        <c:axId val="149616095"/>
        <c:scaling>
          <c:orientation val="minMax"/>
        </c:scaling>
        <c:delete val="1"/>
        <c:axPos val="l"/>
        <c:numFmt formatCode="0.0" sourceLinked="1"/>
        <c:majorTickMark val="none"/>
        <c:minorTickMark val="none"/>
        <c:tickLblPos val="nextTo"/>
        <c:crossAx val="14961465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100">
          <a:solidFill>
            <a:schemeClr val="tx2"/>
          </a:solidFill>
          <a:latin typeface="Century Gothic" panose="020B0502020202020204" pitchFamily="34" charset="0"/>
          <a:ea typeface="Verdana" panose="020B0604030504040204" pitchFamily="34" charset="0"/>
        </a:defRPr>
      </a:pPr>
      <a:endParaRPr lang="es-CO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0" i="0" u="none" strike="noStrike" kern="1200" spc="0" baseline="0">
                <a:solidFill>
                  <a:sysClr val="windowText" lastClr="000000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+mn-cs"/>
              </a:defRPr>
            </a:pPr>
            <a:r>
              <a:rPr lang="es-CO" b="1">
                <a:latin typeface="Century Gothic" panose="020B0502020202020204" pitchFamily="34" charset="0"/>
                <a:ea typeface="Verdana" panose="020B0604030504040204" pitchFamily="34" charset="0"/>
              </a:rPr>
              <a:t>Inflación total </a:t>
            </a:r>
            <a:r>
              <a:rPr lang="es-CO">
                <a:latin typeface="Century Gothic" panose="020B0502020202020204" pitchFamily="34" charset="0"/>
                <a:ea typeface="Verdana" panose="020B0604030504040204" pitchFamily="34" charset="0"/>
              </a:rPr>
              <a:t>(%)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ysClr val="windowText" lastClr="000000"/>
              </a:solidFill>
              <a:latin typeface="Century Gothic" panose="020B0502020202020204" pitchFamily="34" charset="0"/>
              <a:ea typeface="Verdana" panose="020B0604030504040204" pitchFamily="34" charset="0"/>
              <a:cs typeface="+mn-cs"/>
            </a:defRPr>
          </a:pPr>
          <a:endParaRPr lang="es-CO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Inflación_!$B$1</c:f>
              <c:strCache>
                <c:ptCount val="1"/>
                <c:pt idx="0">
                  <c:v>Total</c:v>
                </c:pt>
              </c:strCache>
            </c:strRef>
          </c:tx>
          <c:spPr>
            <a:ln w="28575" cap="rnd">
              <a:solidFill>
                <a:srgbClr val="002060"/>
              </a:solidFill>
              <a:round/>
            </a:ln>
            <a:effectLst/>
          </c:spPr>
          <c:marker>
            <c:symbol val="none"/>
          </c:marker>
          <c:dLbls>
            <c:dLbl>
              <c:idx val="35"/>
              <c:layout>
                <c:manualLayout>
                  <c:x val="-3.0913137213992629E-2"/>
                  <c:y val="-3.45395045892791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99A-4771-AB1E-A752B20A72B4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rgbClr val="002060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+mn-cs"/>
                  </a:defRPr>
                </a:pPr>
                <a:endParaRPr lang="es-CO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Inflación_!$A$2:$A$38</c:f>
              <c:numCache>
                <c:formatCode>mmm\-yy</c:formatCode>
                <c:ptCount val="37"/>
                <c:pt idx="0">
                  <c:v>44562</c:v>
                </c:pt>
                <c:pt idx="1">
                  <c:v>44593</c:v>
                </c:pt>
                <c:pt idx="2">
                  <c:v>44621</c:v>
                </c:pt>
                <c:pt idx="3">
                  <c:v>44652</c:v>
                </c:pt>
                <c:pt idx="4">
                  <c:v>44682</c:v>
                </c:pt>
                <c:pt idx="5">
                  <c:v>44713</c:v>
                </c:pt>
                <c:pt idx="6">
                  <c:v>44743</c:v>
                </c:pt>
                <c:pt idx="7">
                  <c:v>44774</c:v>
                </c:pt>
                <c:pt idx="8">
                  <c:v>44805</c:v>
                </c:pt>
                <c:pt idx="9">
                  <c:v>44835</c:v>
                </c:pt>
                <c:pt idx="10">
                  <c:v>44866</c:v>
                </c:pt>
                <c:pt idx="11">
                  <c:v>44896</c:v>
                </c:pt>
                <c:pt idx="12">
                  <c:v>44927</c:v>
                </c:pt>
                <c:pt idx="13">
                  <c:v>44958</c:v>
                </c:pt>
                <c:pt idx="14">
                  <c:v>44986</c:v>
                </c:pt>
                <c:pt idx="15">
                  <c:v>45017</c:v>
                </c:pt>
                <c:pt idx="16">
                  <c:v>45047</c:v>
                </c:pt>
                <c:pt idx="17">
                  <c:v>45078</c:v>
                </c:pt>
                <c:pt idx="18">
                  <c:v>45108</c:v>
                </c:pt>
                <c:pt idx="19">
                  <c:v>45139</c:v>
                </c:pt>
                <c:pt idx="20">
                  <c:v>45170</c:v>
                </c:pt>
                <c:pt idx="21">
                  <c:v>45200</c:v>
                </c:pt>
                <c:pt idx="22">
                  <c:v>45231</c:v>
                </c:pt>
                <c:pt idx="23">
                  <c:v>45261</c:v>
                </c:pt>
                <c:pt idx="24">
                  <c:v>45292</c:v>
                </c:pt>
                <c:pt idx="25">
                  <c:v>45323</c:v>
                </c:pt>
                <c:pt idx="26">
                  <c:v>45352</c:v>
                </c:pt>
                <c:pt idx="27">
                  <c:v>45383</c:v>
                </c:pt>
                <c:pt idx="28">
                  <c:v>45413</c:v>
                </c:pt>
                <c:pt idx="29">
                  <c:v>45444</c:v>
                </c:pt>
                <c:pt idx="30">
                  <c:v>45474</c:v>
                </c:pt>
                <c:pt idx="31">
                  <c:v>45505</c:v>
                </c:pt>
                <c:pt idx="32">
                  <c:v>45536</c:v>
                </c:pt>
                <c:pt idx="33">
                  <c:v>45566</c:v>
                </c:pt>
                <c:pt idx="34">
                  <c:v>45597</c:v>
                </c:pt>
                <c:pt idx="35">
                  <c:v>45627</c:v>
                </c:pt>
                <c:pt idx="36">
                  <c:v>45992</c:v>
                </c:pt>
              </c:numCache>
            </c:numRef>
          </c:cat>
          <c:val>
            <c:numRef>
              <c:f>Inflación_!$B$2:$B$38</c:f>
              <c:numCache>
                <c:formatCode>0.0</c:formatCode>
                <c:ptCount val="37"/>
                <c:pt idx="0">
                  <c:v>6.9447134536742521</c:v>
                </c:pt>
                <c:pt idx="1">
                  <c:v>8.0052922420207562</c:v>
                </c:pt>
                <c:pt idx="2">
                  <c:v>8.5279242831641255</c:v>
                </c:pt>
                <c:pt idx="3">
                  <c:v>9.2341207493312716</c:v>
                </c:pt>
                <c:pt idx="4">
                  <c:v>9.0668073626262604</c:v>
                </c:pt>
                <c:pt idx="5">
                  <c:v>9.6738885344632894</c:v>
                </c:pt>
                <c:pt idx="6">
                  <c:v>10.205881995526505</c:v>
                </c:pt>
                <c:pt idx="7">
                  <c:v>10.833580504762971</c:v>
                </c:pt>
                <c:pt idx="8">
                  <c:v>11.437809390028084</c:v>
                </c:pt>
                <c:pt idx="9">
                  <c:v>12.22248243484424</c:v>
                </c:pt>
                <c:pt idx="10">
                  <c:v>12.528313677293665</c:v>
                </c:pt>
                <c:pt idx="11">
                  <c:v>13.12601143271827</c:v>
                </c:pt>
                <c:pt idx="12">
                  <c:v>13.250199776116741</c:v>
                </c:pt>
                <c:pt idx="13">
                  <c:v>13.279904259881173</c:v>
                </c:pt>
                <c:pt idx="14">
                  <c:v>13.341341844539864</c:v>
                </c:pt>
                <c:pt idx="15">
                  <c:v>12.820560973068956</c:v>
                </c:pt>
                <c:pt idx="16">
                  <c:v>12.364115330892757</c:v>
                </c:pt>
                <c:pt idx="17">
                  <c:v>12.132356116727857</c:v>
                </c:pt>
                <c:pt idx="18">
                  <c:v>11.786634780747701</c:v>
                </c:pt>
                <c:pt idx="19">
                  <c:v>11.432098765432087</c:v>
                </c:pt>
                <c:pt idx="20">
                  <c:v>10.992416211367544</c:v>
                </c:pt>
                <c:pt idx="21">
                  <c:v>10.476884462796521</c:v>
                </c:pt>
                <c:pt idx="22">
                  <c:v>10.147838663024274</c:v>
                </c:pt>
                <c:pt idx="23">
                  <c:v>9.2729863733416664</c:v>
                </c:pt>
                <c:pt idx="24">
                  <c:v>8.3486665653565986</c:v>
                </c:pt>
                <c:pt idx="25">
                  <c:v>7.737730061349696</c:v>
                </c:pt>
                <c:pt idx="26">
                  <c:v>7.3689003566820812</c:v>
                </c:pt>
                <c:pt idx="27">
                  <c:v>7.1686746987951659</c:v>
                </c:pt>
                <c:pt idx="28">
                  <c:v>7.1524966261808309</c:v>
                </c:pt>
                <c:pt idx="29">
                  <c:v>7.1759605322170685</c:v>
                </c:pt>
                <c:pt idx="30">
                  <c:v>6.857567869096318</c:v>
                </c:pt>
                <c:pt idx="31">
                  <c:v>6.1156658541989826</c:v>
                </c:pt>
                <c:pt idx="32">
                  <c:v>5.8139555570235775</c:v>
                </c:pt>
                <c:pt idx="33">
                  <c:v>5.4065238825205082</c:v>
                </c:pt>
                <c:pt idx="34">
                  <c:v>5.2009628711065687</c:v>
                </c:pt>
                <c:pt idx="35">
                  <c:v>5.2014410360284558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99A-4771-AB1E-A752B20A72B4}"/>
            </c:ext>
          </c:extLst>
        </c:ser>
        <c:ser>
          <c:idx val="1"/>
          <c:order val="1"/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Pt>
            <c:idx val="36"/>
            <c:marker>
              <c:symbol val="diamond"/>
              <c:size val="11"/>
              <c:spPr>
                <a:solidFill>
                  <a:srgbClr val="C00000"/>
                </a:solidFill>
                <a:ln w="9525">
                  <a:noFill/>
                </a:ln>
                <a:effectLst/>
              </c:spPr>
            </c:marker>
            <c:bubble3D val="0"/>
            <c:spPr>
              <a:ln w="28575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F99A-4771-AB1E-A752B20A72B4}"/>
              </c:ext>
            </c:extLst>
          </c:dPt>
          <c:dLbls>
            <c:dLbl>
              <c:idx val="36"/>
              <c:layout>
                <c:manualLayout>
                  <c:x val="-1.0128227749549662E-2"/>
                  <c:y val="-4.9277904098214358E-2"/>
                </c:manualLayout>
              </c:layout>
              <c:numFmt formatCode="#,##0.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200" b="1" i="0" u="none" strike="noStrike" kern="1200" baseline="0">
                      <a:solidFill>
                        <a:srgbClr val="C00000"/>
                      </a:solidFill>
                      <a:latin typeface="Verdana" panose="020B0604030504040204" pitchFamily="34" charset="0"/>
                      <a:ea typeface="Verdana" panose="020B0604030504040204" pitchFamily="34" charset="0"/>
                      <a:cs typeface="+mn-cs"/>
                    </a:defRPr>
                  </a:pPr>
                  <a:endParaRPr lang="es-C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99A-4771-AB1E-A752B20A72B4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rgbClr val="B8CE12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+mn-cs"/>
                  </a:defRPr>
                </a:pPr>
                <a:endParaRPr lang="es-CO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Inflación_!$A$2:$A$38</c:f>
              <c:numCache>
                <c:formatCode>mmm\-yy</c:formatCode>
                <c:ptCount val="37"/>
                <c:pt idx="0">
                  <c:v>44562</c:v>
                </c:pt>
                <c:pt idx="1">
                  <c:v>44593</c:v>
                </c:pt>
                <c:pt idx="2">
                  <c:v>44621</c:v>
                </c:pt>
                <c:pt idx="3">
                  <c:v>44652</c:v>
                </c:pt>
                <c:pt idx="4">
                  <c:v>44682</c:v>
                </c:pt>
                <c:pt idx="5">
                  <c:v>44713</c:v>
                </c:pt>
                <c:pt idx="6">
                  <c:v>44743</c:v>
                </c:pt>
                <c:pt idx="7">
                  <c:v>44774</c:v>
                </c:pt>
                <c:pt idx="8">
                  <c:v>44805</c:v>
                </c:pt>
                <c:pt idx="9">
                  <c:v>44835</c:v>
                </c:pt>
                <c:pt idx="10">
                  <c:v>44866</c:v>
                </c:pt>
                <c:pt idx="11">
                  <c:v>44896</c:v>
                </c:pt>
                <c:pt idx="12">
                  <c:v>44927</c:v>
                </c:pt>
                <c:pt idx="13">
                  <c:v>44958</c:v>
                </c:pt>
                <c:pt idx="14">
                  <c:v>44986</c:v>
                </c:pt>
                <c:pt idx="15">
                  <c:v>45017</c:v>
                </c:pt>
                <c:pt idx="16">
                  <c:v>45047</c:v>
                </c:pt>
                <c:pt idx="17">
                  <c:v>45078</c:v>
                </c:pt>
                <c:pt idx="18">
                  <c:v>45108</c:v>
                </c:pt>
                <c:pt idx="19">
                  <c:v>45139</c:v>
                </c:pt>
                <c:pt idx="20">
                  <c:v>45170</c:v>
                </c:pt>
                <c:pt idx="21">
                  <c:v>45200</c:v>
                </c:pt>
                <c:pt idx="22">
                  <c:v>45231</c:v>
                </c:pt>
                <c:pt idx="23">
                  <c:v>45261</c:v>
                </c:pt>
                <c:pt idx="24">
                  <c:v>45292</c:v>
                </c:pt>
                <c:pt idx="25">
                  <c:v>45323</c:v>
                </c:pt>
                <c:pt idx="26">
                  <c:v>45352</c:v>
                </c:pt>
                <c:pt idx="27">
                  <c:v>45383</c:v>
                </c:pt>
                <c:pt idx="28">
                  <c:v>45413</c:v>
                </c:pt>
                <c:pt idx="29">
                  <c:v>45444</c:v>
                </c:pt>
                <c:pt idx="30">
                  <c:v>45474</c:v>
                </c:pt>
                <c:pt idx="31">
                  <c:v>45505</c:v>
                </c:pt>
                <c:pt idx="32">
                  <c:v>45536</c:v>
                </c:pt>
                <c:pt idx="33">
                  <c:v>45566</c:v>
                </c:pt>
                <c:pt idx="34">
                  <c:v>45597</c:v>
                </c:pt>
                <c:pt idx="35">
                  <c:v>45627</c:v>
                </c:pt>
                <c:pt idx="36">
                  <c:v>45992</c:v>
                </c:pt>
              </c:numCache>
            </c:numRef>
          </c:cat>
          <c:val>
            <c:numRef>
              <c:f>Inflación_!$C$2:$C$38</c:f>
              <c:numCache>
                <c:formatCode>General</c:formatCode>
                <c:ptCount val="37"/>
                <c:pt idx="36">
                  <c:v>3.6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F99A-4771-AB1E-A752B20A72B4}"/>
            </c:ext>
          </c:extLst>
        </c:ser>
        <c:ser>
          <c:idx val="2"/>
          <c:order val="2"/>
          <c:tx>
            <c:strRef>
              <c:f>Inflación_!$D$1</c:f>
              <c:strCache>
                <c:ptCount val="1"/>
                <c:pt idx="0">
                  <c:v>Promedio</c:v>
                </c:pt>
              </c:strCache>
            </c:strRef>
          </c:tx>
          <c:spPr>
            <a:ln w="28575" cap="rnd">
              <a:solidFill>
                <a:srgbClr val="717276"/>
              </a:solidFill>
              <a:prstDash val="sysDash"/>
              <a:round/>
            </a:ln>
            <a:effectLst/>
          </c:spPr>
          <c:marker>
            <c:symbol val="none"/>
          </c:marker>
          <c:dPt>
            <c:idx val="12"/>
            <c:marker>
              <c:symbol val="none"/>
            </c:marker>
            <c:bubble3D val="0"/>
            <c:spPr>
              <a:ln w="28575" cap="rnd">
                <a:noFill/>
                <a:prstDash val="sysDash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6-F99A-4771-AB1E-A752B20A72B4}"/>
              </c:ext>
            </c:extLst>
          </c:dPt>
          <c:dPt>
            <c:idx val="24"/>
            <c:marker>
              <c:symbol val="none"/>
            </c:marker>
            <c:bubble3D val="0"/>
            <c:spPr>
              <a:ln w="28575" cap="rnd">
                <a:noFill/>
                <a:prstDash val="sysDash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8-F99A-4771-AB1E-A752B20A72B4}"/>
              </c:ext>
            </c:extLst>
          </c:dPt>
          <c:dLbls>
            <c:dLbl>
              <c:idx val="4"/>
              <c:layout>
                <c:manualLayout>
                  <c:x val="-6.8827641855395735E-2"/>
                  <c:y val="-6.7502612404251705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2022:</a:t>
                    </a:r>
                  </a:p>
                  <a:p>
                    <a:fld id="{4C590435-8875-49F8-ADA8-46A64B2BE405}" type="VALUE">
                      <a:rPr lang="en-US"/>
                      <a:pPr/>
                      <a:t>[VALOR]</a:t>
                    </a:fld>
                    <a:endParaRPr lang="es-CO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F99A-4771-AB1E-A752B20A72B4}"/>
                </c:ext>
              </c:extLst>
            </c:dLbl>
            <c:dLbl>
              <c:idx val="18"/>
              <c:layout>
                <c:manualLayout>
                  <c:x val="-1.8316406048935602E-2"/>
                  <c:y val="-5.7663171344622698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2023:</a:t>
                    </a:r>
                  </a:p>
                  <a:p>
                    <a:fld id="{957BC112-33D0-44BC-86B7-C66346CA9380}" type="VALUE">
                      <a:rPr lang="en-US"/>
                      <a:pPr/>
                      <a:t>[VALOR]</a:t>
                    </a:fld>
                    <a:endParaRPr lang="es-CO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A-F99A-4771-AB1E-A752B20A72B4}"/>
                </c:ext>
              </c:extLst>
            </c:dLbl>
            <c:dLbl>
              <c:idx val="30"/>
              <c:layout>
                <c:manualLayout>
                  <c:x val="-2.7973649553481327E-3"/>
                  <c:y val="-6.6663469022242752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2024:</a:t>
                    </a:r>
                  </a:p>
                  <a:p>
                    <a:fld id="{E7ADEC8D-5AF9-4460-97B2-BE34E2C9F2FD}" type="VALUE">
                      <a:rPr lang="en-US"/>
                      <a:pPr/>
                      <a:t>[VALOR]</a:t>
                    </a:fld>
                    <a:endParaRPr lang="es-CO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B-F99A-4771-AB1E-A752B20A72B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rgbClr val="717276"/>
                    </a:solidFill>
                    <a:latin typeface="Century Gothic" panose="020B0502020202020204" pitchFamily="34" charset="0"/>
                    <a:ea typeface="Verdana" panose="020B0604030504040204" pitchFamily="34" charset="0"/>
                    <a:cs typeface="+mn-cs"/>
                  </a:defRPr>
                </a:pPr>
                <a:endParaRPr lang="es-CO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Inflación_!$A$2:$A$38</c:f>
              <c:numCache>
                <c:formatCode>mmm\-yy</c:formatCode>
                <c:ptCount val="37"/>
                <c:pt idx="0">
                  <c:v>44562</c:v>
                </c:pt>
                <c:pt idx="1">
                  <c:v>44593</c:v>
                </c:pt>
                <c:pt idx="2">
                  <c:v>44621</c:v>
                </c:pt>
                <c:pt idx="3">
                  <c:v>44652</c:v>
                </c:pt>
                <c:pt idx="4">
                  <c:v>44682</c:v>
                </c:pt>
                <c:pt idx="5">
                  <c:v>44713</c:v>
                </c:pt>
                <c:pt idx="6">
                  <c:v>44743</c:v>
                </c:pt>
                <c:pt idx="7">
                  <c:v>44774</c:v>
                </c:pt>
                <c:pt idx="8">
                  <c:v>44805</c:v>
                </c:pt>
                <c:pt idx="9">
                  <c:v>44835</c:v>
                </c:pt>
                <c:pt idx="10">
                  <c:v>44866</c:v>
                </c:pt>
                <c:pt idx="11">
                  <c:v>44896</c:v>
                </c:pt>
                <c:pt idx="12">
                  <c:v>44927</c:v>
                </c:pt>
                <c:pt idx="13">
                  <c:v>44958</c:v>
                </c:pt>
                <c:pt idx="14">
                  <c:v>44986</c:v>
                </c:pt>
                <c:pt idx="15">
                  <c:v>45017</c:v>
                </c:pt>
                <c:pt idx="16">
                  <c:v>45047</c:v>
                </c:pt>
                <c:pt idx="17">
                  <c:v>45078</c:v>
                </c:pt>
                <c:pt idx="18">
                  <c:v>45108</c:v>
                </c:pt>
                <c:pt idx="19">
                  <c:v>45139</c:v>
                </c:pt>
                <c:pt idx="20">
                  <c:v>45170</c:v>
                </c:pt>
                <c:pt idx="21">
                  <c:v>45200</c:v>
                </c:pt>
                <c:pt idx="22">
                  <c:v>45231</c:v>
                </c:pt>
                <c:pt idx="23">
                  <c:v>45261</c:v>
                </c:pt>
                <c:pt idx="24">
                  <c:v>45292</c:v>
                </c:pt>
                <c:pt idx="25">
                  <c:v>45323</c:v>
                </c:pt>
                <c:pt idx="26">
                  <c:v>45352</c:v>
                </c:pt>
                <c:pt idx="27">
                  <c:v>45383</c:v>
                </c:pt>
                <c:pt idx="28">
                  <c:v>45413</c:v>
                </c:pt>
                <c:pt idx="29">
                  <c:v>45444</c:v>
                </c:pt>
                <c:pt idx="30">
                  <c:v>45474</c:v>
                </c:pt>
                <c:pt idx="31">
                  <c:v>45505</c:v>
                </c:pt>
                <c:pt idx="32">
                  <c:v>45536</c:v>
                </c:pt>
                <c:pt idx="33">
                  <c:v>45566</c:v>
                </c:pt>
                <c:pt idx="34">
                  <c:v>45597</c:v>
                </c:pt>
                <c:pt idx="35">
                  <c:v>45627</c:v>
                </c:pt>
                <c:pt idx="36">
                  <c:v>45992</c:v>
                </c:pt>
              </c:numCache>
            </c:numRef>
          </c:cat>
          <c:val>
            <c:numRef>
              <c:f>Inflación_!$D$2:$D$38</c:f>
              <c:numCache>
                <c:formatCode>0.0</c:formatCode>
                <c:ptCount val="37"/>
                <c:pt idx="0">
                  <c:v>10.150568838371141</c:v>
                </c:pt>
                <c:pt idx="1">
                  <c:v>10.150568838371141</c:v>
                </c:pt>
                <c:pt idx="2">
                  <c:v>10.150568838371141</c:v>
                </c:pt>
                <c:pt idx="3">
                  <c:v>10.150568838371141</c:v>
                </c:pt>
                <c:pt idx="4">
                  <c:v>10.150568838371141</c:v>
                </c:pt>
                <c:pt idx="5">
                  <c:v>10.150568838371141</c:v>
                </c:pt>
                <c:pt idx="6">
                  <c:v>10.150568838371141</c:v>
                </c:pt>
                <c:pt idx="7">
                  <c:v>10.150568838371141</c:v>
                </c:pt>
                <c:pt idx="8">
                  <c:v>10.150568838371141</c:v>
                </c:pt>
                <c:pt idx="9">
                  <c:v>10.150568838371141</c:v>
                </c:pt>
                <c:pt idx="10">
                  <c:v>10.150568838371141</c:v>
                </c:pt>
                <c:pt idx="11">
                  <c:v>10.150568838371141</c:v>
                </c:pt>
                <c:pt idx="12">
                  <c:v>11.774778129828094</c:v>
                </c:pt>
                <c:pt idx="13">
                  <c:v>11.774778129828094</c:v>
                </c:pt>
                <c:pt idx="14">
                  <c:v>11.774778129828094</c:v>
                </c:pt>
                <c:pt idx="15">
                  <c:v>11.774778129828094</c:v>
                </c:pt>
                <c:pt idx="16">
                  <c:v>11.774778129828094</c:v>
                </c:pt>
                <c:pt idx="17">
                  <c:v>11.774778129828094</c:v>
                </c:pt>
                <c:pt idx="18">
                  <c:v>11.774778129828094</c:v>
                </c:pt>
                <c:pt idx="19">
                  <c:v>11.774778129828094</c:v>
                </c:pt>
                <c:pt idx="20">
                  <c:v>11.774778129828094</c:v>
                </c:pt>
                <c:pt idx="21">
                  <c:v>11.774778129828094</c:v>
                </c:pt>
                <c:pt idx="22">
                  <c:v>11.774778129828094</c:v>
                </c:pt>
                <c:pt idx="23">
                  <c:v>11.774778129828094</c:v>
                </c:pt>
                <c:pt idx="24">
                  <c:v>6.6290454925463207</c:v>
                </c:pt>
                <c:pt idx="25">
                  <c:v>6.6290454925463207</c:v>
                </c:pt>
                <c:pt idx="26">
                  <c:v>6.6290454925463207</c:v>
                </c:pt>
                <c:pt idx="27">
                  <c:v>6.6290454925463207</c:v>
                </c:pt>
                <c:pt idx="28">
                  <c:v>6.6290454925463207</c:v>
                </c:pt>
                <c:pt idx="29">
                  <c:v>6.6290454925463207</c:v>
                </c:pt>
                <c:pt idx="30">
                  <c:v>6.6290454925463207</c:v>
                </c:pt>
                <c:pt idx="31">
                  <c:v>6.6290454925463207</c:v>
                </c:pt>
                <c:pt idx="32">
                  <c:v>6.6290454925463207</c:v>
                </c:pt>
                <c:pt idx="33">
                  <c:v>6.6290454925463207</c:v>
                </c:pt>
                <c:pt idx="34">
                  <c:v>6.6290454925463207</c:v>
                </c:pt>
                <c:pt idx="35">
                  <c:v>6.6290454925463207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F99A-4771-AB1E-A752B20A72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6243503"/>
        <c:axId val="186228623"/>
      </c:lineChart>
      <c:dateAx>
        <c:axId val="186243503"/>
        <c:scaling>
          <c:orientation val="minMax"/>
          <c:min val="44621"/>
        </c:scaling>
        <c:delete val="0"/>
        <c:axPos val="b"/>
        <c:numFmt formatCode="mmm\-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pPr>
            <a:endParaRPr lang="es-CO"/>
          </a:p>
        </c:txPr>
        <c:crossAx val="186228623"/>
        <c:crosses val="autoZero"/>
        <c:auto val="0"/>
        <c:lblOffset val="100"/>
        <c:baseTimeUnit val="months"/>
        <c:majorUnit val="3"/>
        <c:majorTimeUnit val="months"/>
      </c:dateAx>
      <c:valAx>
        <c:axId val="186228623"/>
        <c:scaling>
          <c:orientation val="minMax"/>
        </c:scaling>
        <c:delete val="0"/>
        <c:axPos val="l"/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pPr>
            <a:endParaRPr lang="es-CO"/>
          </a:p>
        </c:txPr>
        <c:crossAx val="18624350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delete val="1"/>
      </c:legendEntry>
      <c:legendEntry>
        <c:idx val="1"/>
        <c:delete val="1"/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ysClr val="windowText" lastClr="000000"/>
              </a:solidFill>
              <a:latin typeface="Verdana" panose="020B0604030504040204" pitchFamily="34" charset="0"/>
              <a:ea typeface="Verdana" panose="020B0604030504040204" pitchFamily="34" charset="0"/>
              <a:cs typeface="+mn-cs"/>
            </a:defRPr>
          </a:pPr>
          <a:endParaRPr lang="es-C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200">
          <a:solidFill>
            <a:sysClr val="windowText" lastClr="000000"/>
          </a:solidFill>
          <a:latin typeface="Century Gothic" panose="020B0502020202020204" pitchFamily="34" charset="0"/>
        </a:defRPr>
      </a:pPr>
      <a:endParaRPr lang="es-CO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0" i="0" u="none" strike="noStrike" kern="1200" spc="0" baseline="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+mn-cs"/>
              </a:defRPr>
            </a:pPr>
            <a:r>
              <a:rPr lang="en-US" b="1">
                <a:latin typeface="Century Gothic" panose="020B0502020202020204" pitchFamily="34" charset="0"/>
              </a:rPr>
              <a:t>Balance de cuenta corriente</a:t>
            </a:r>
          </a:p>
          <a:p>
            <a:pPr>
              <a:defRPr>
                <a:latin typeface="Century Gothic" panose="020B0502020202020204" pitchFamily="34" charset="0"/>
              </a:defRPr>
            </a:pPr>
            <a:r>
              <a:rPr lang="en-US">
                <a:latin typeface="Century Gothic" panose="020B0502020202020204" pitchFamily="34" charset="0"/>
              </a:rPr>
              <a:t> (% del PIB)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chemeClr val="tx1"/>
              </a:solidFill>
              <a:latin typeface="Century Gothic" panose="020B0502020202020204" pitchFamily="34" charset="0"/>
              <a:ea typeface="Verdana" panose="020B0604030504040204" pitchFamily="34" charset="0"/>
              <a:cs typeface="+mn-cs"/>
            </a:defRPr>
          </a:pPr>
          <a:endParaRPr lang="es-CO"/>
        </a:p>
      </c:txPr>
    </c:title>
    <c:autoTitleDeleted val="0"/>
    <c:plotArea>
      <c:layout>
        <c:manualLayout>
          <c:layoutTarget val="inner"/>
          <c:xMode val="edge"/>
          <c:yMode val="edge"/>
          <c:x val="3.3833848757066305E-2"/>
          <c:y val="0.1575919835458473"/>
          <c:w val="0.94179894179894175"/>
          <c:h val="0.64293478527697723"/>
        </c:manualLayout>
      </c:layout>
      <c:lineChart>
        <c:grouping val="standard"/>
        <c:varyColors val="0"/>
        <c:ser>
          <c:idx val="0"/>
          <c:order val="0"/>
          <c:tx>
            <c:strRef>
              <c:f>'Cuenta Corriente'!$B$1</c:f>
              <c:strCache>
                <c:ptCount val="1"/>
                <c:pt idx="0">
                  <c:v>Balance de cuenta corriente (% del PIB)</c:v>
                </c:pt>
              </c:strCache>
            </c:strRef>
          </c:tx>
          <c:spPr>
            <a:ln w="28575" cap="rnd">
              <a:solidFill>
                <a:srgbClr val="002060"/>
              </a:solidFill>
              <a:round/>
            </a:ln>
            <a:effectLst/>
          </c:spPr>
          <c:marker>
            <c:symbol val="none"/>
          </c:marker>
          <c:dPt>
            <c:idx val="5"/>
            <c:marker>
              <c:symbol val="none"/>
            </c:marker>
            <c:bubble3D val="0"/>
            <c:spPr>
              <a:ln w="28575" cap="rnd">
                <a:solidFill>
                  <a:srgbClr val="C00000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BB49-4C48-AFF6-32529D169071}"/>
              </c:ext>
            </c:extLst>
          </c:dPt>
          <c:dPt>
            <c:idx val="6"/>
            <c:marker>
              <c:symbol val="none"/>
            </c:marker>
            <c:bubble3D val="0"/>
            <c:spPr>
              <a:ln w="28575" cap="rnd">
                <a:solidFill>
                  <a:srgbClr val="C00000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BB49-4C48-AFF6-32529D169071}"/>
              </c:ext>
            </c:extLst>
          </c:dPt>
          <c:dLbls>
            <c:dLbl>
              <c:idx val="2"/>
              <c:layout>
                <c:manualLayout>
                  <c:x val="-3.3195526917369669E-2"/>
                  <c:y val="-3.699474208540248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BB49-4C48-AFF6-32529D169071}"/>
                </c:ext>
              </c:extLst>
            </c:dLbl>
            <c:dLbl>
              <c:idx val="3"/>
              <c:layout>
                <c:manualLayout>
                  <c:x val="-5.6064325800677092E-2"/>
                  <c:y val="4.520307561081576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BB49-4C48-AFF6-32529D169071}"/>
                </c:ext>
              </c:extLst>
            </c:dLbl>
            <c:dLbl>
              <c:idx val="4"/>
              <c:layout>
                <c:manualLayout>
                  <c:x val="-8.0356439952645992E-2"/>
                  <c:y val="-3.699474208540248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BB49-4C48-AFF6-32529D169071}"/>
                </c:ext>
              </c:extLst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rgbClr val="C00000"/>
                      </a:solidFill>
                      <a:latin typeface="Verdana" panose="020B0604030504040204" pitchFamily="34" charset="0"/>
                      <a:ea typeface="Verdana" panose="020B0604030504040204" pitchFamily="34" charset="0"/>
                      <a:cs typeface="+mn-cs"/>
                    </a:defRPr>
                  </a:pPr>
                  <a:endParaRPr lang="es-CO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BB49-4C48-AFF6-32529D169071}"/>
                </c:ext>
              </c:extLst>
            </c:dLbl>
            <c:dLbl>
              <c:idx val="6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rgbClr val="C00000"/>
                      </a:solidFill>
                      <a:latin typeface="Verdana" panose="020B0604030504040204" pitchFamily="34" charset="0"/>
                      <a:ea typeface="Verdana" panose="020B0604030504040204" pitchFamily="34" charset="0"/>
                      <a:cs typeface="+mn-cs"/>
                    </a:defRPr>
                  </a:pPr>
                  <a:endParaRPr lang="es-CO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BB49-4C48-AFF6-32529D16907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rgbClr val="002060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+mn-cs"/>
                  </a:defRPr>
                </a:pPr>
                <a:endParaRPr lang="es-CO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'Cuenta Corriente'!$A$2:$A$8</c:f>
              <c:numCache>
                <c:formatCode>General</c:formatCode>
                <c:ptCount val="7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</c:numCache>
            </c:numRef>
          </c:cat>
          <c:val>
            <c:numRef>
              <c:f>'Cuenta Corriente'!$B$2:$B$8</c:f>
              <c:numCache>
                <c:formatCode>0.0</c:formatCode>
                <c:ptCount val="7"/>
                <c:pt idx="0">
                  <c:v>-4.585349584541488</c:v>
                </c:pt>
                <c:pt idx="1">
                  <c:v>-3.4284029305443173</c:v>
                </c:pt>
                <c:pt idx="2">
                  <c:v>-5.6397685933640958</c:v>
                </c:pt>
                <c:pt idx="3">
                  <c:v>-6.1457805244831425</c:v>
                </c:pt>
                <c:pt idx="4">
                  <c:v>-2.3735931665864101</c:v>
                </c:pt>
                <c:pt idx="5">
                  <c:v>-1.883243156770587</c:v>
                </c:pt>
                <c:pt idx="6">
                  <c:v>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BB49-4C48-AFF6-32529D1690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20910495"/>
        <c:axId val="1176168703"/>
      </c:lineChart>
      <c:catAx>
        <c:axId val="172091049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pPr>
            <a:endParaRPr lang="es-CO"/>
          </a:p>
        </c:txPr>
        <c:crossAx val="1176168703"/>
        <c:crosses val="autoZero"/>
        <c:auto val="1"/>
        <c:lblAlgn val="ctr"/>
        <c:lblOffset val="100"/>
        <c:noMultiLvlLbl val="0"/>
      </c:catAx>
      <c:valAx>
        <c:axId val="1176168703"/>
        <c:scaling>
          <c:orientation val="minMax"/>
        </c:scaling>
        <c:delete val="1"/>
        <c:axPos val="l"/>
        <c:numFmt formatCode="0.0" sourceLinked="1"/>
        <c:majorTickMark val="none"/>
        <c:minorTickMark val="none"/>
        <c:tickLblPos val="nextTo"/>
        <c:crossAx val="172091049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</a:defRPr>
      </a:pPr>
      <a:endParaRPr lang="es-CO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2.7179570494780387E-2"/>
          <c:y val="3.0784208428262329E-2"/>
          <c:w val="0.94151276221474167"/>
          <c:h val="0.72778903452992394"/>
        </c:manualLayout>
      </c:layout>
      <c:barChart>
        <c:barDir val="col"/>
        <c:grouping val="stacked"/>
        <c:varyColors val="0"/>
        <c:ser>
          <c:idx val="1"/>
          <c:order val="1"/>
          <c:tx>
            <c:strRef>
              <c:f>'Gráficas y datos'!$C$36</c:f>
              <c:strCache>
                <c:ptCount val="1"/>
                <c:pt idx="0">
                  <c:v>Caída de ingresos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E9D-442B-85E6-C89FFDF328FF}"/>
                </c:ext>
              </c:extLst>
            </c:dLbl>
            <c:dLbl>
              <c:idx val="1"/>
              <c:layout>
                <c:manualLayout>
                  <c:x val="-2.4904082514480889E-3"/>
                  <c:y val="3.110848090674232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E9D-442B-85E6-C89FFDF328FF}"/>
                </c:ext>
              </c:extLst>
            </c:dLbl>
            <c:dLbl>
              <c:idx val="2"/>
              <c:layout>
                <c:manualLayout>
                  <c:x val="0"/>
                  <c:y val="4.840044983378076E-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E9D-442B-85E6-C89FFDF328FF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BE1-489C-BE78-EBCD37BE199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bg1"/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'Gráficas y datos'!$D$34:$O$34</c:f>
              <c:strCache>
                <c:ptCount val="12"/>
                <c:pt idx="0">
                  <c:v>Enero</c:v>
                </c:pt>
                <c:pt idx="1">
                  <c:v>Febrero</c:v>
                </c:pt>
                <c:pt idx="2">
                  <c:v>Marzo</c:v>
                </c:pt>
                <c:pt idx="3">
                  <c:v>Abril</c:v>
                </c:pt>
                <c:pt idx="4">
                  <c:v>Mayo</c:v>
                </c:pt>
                <c:pt idx="5">
                  <c:v>Junio</c:v>
                </c:pt>
                <c:pt idx="6">
                  <c:v>Julio</c:v>
                </c:pt>
                <c:pt idx="7">
                  <c:v>Agosto</c:v>
                </c:pt>
                <c:pt idx="8">
                  <c:v>Septiembre</c:v>
                </c:pt>
                <c:pt idx="9">
                  <c:v>Octubre</c:v>
                </c:pt>
                <c:pt idx="10">
                  <c:v>Noviembre</c:v>
                </c:pt>
                <c:pt idx="11">
                  <c:v>Diciembre</c:v>
                </c:pt>
              </c:strCache>
            </c:strRef>
          </c:cat>
          <c:val>
            <c:numRef>
              <c:f>'Gráficas y datos'!$D$36:$O$36</c:f>
              <c:numCache>
                <c:formatCode>0.0</c:formatCode>
                <c:ptCount val="12"/>
                <c:pt idx="0">
                  <c:v>-9.7375527695042763E-2</c:v>
                </c:pt>
                <c:pt idx="1">
                  <c:v>-0.16617466399456715</c:v>
                </c:pt>
                <c:pt idx="2">
                  <c:v>-0.52281849123541857</c:v>
                </c:pt>
                <c:pt idx="3">
                  <c:v>0.19597026238952608</c:v>
                </c:pt>
                <c:pt idx="4">
                  <c:v>1.3215216111582606E-2</c:v>
                </c:pt>
                <c:pt idx="5">
                  <c:v>0.82540545040046354</c:v>
                </c:pt>
                <c:pt idx="6">
                  <c:v>0.95637825880056759</c:v>
                </c:pt>
                <c:pt idx="7">
                  <c:v>1.5629530455667897</c:v>
                </c:pt>
                <c:pt idx="8">
                  <c:v>2.048121315195452</c:v>
                </c:pt>
                <c:pt idx="9">
                  <c:v>2.1818957797695013</c:v>
                </c:pt>
                <c:pt idx="10">
                  <c:v>2.1688991234434596</c:v>
                </c:pt>
                <c:pt idx="11">
                  <c:v>2.26968579850395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E9D-442B-85E6-C89FFDF328FF}"/>
            </c:ext>
          </c:extLst>
        </c:ser>
        <c:ser>
          <c:idx val="3"/>
          <c:order val="2"/>
          <c:tx>
            <c:strRef>
              <c:f>'Gráficas y datos'!$C$38</c:f>
              <c:strCache>
                <c:ptCount val="1"/>
                <c:pt idx="0">
                  <c:v>SGP</c:v>
                </c:pt>
              </c:strCache>
            </c:strRef>
          </c:tx>
          <c:spPr>
            <a:solidFill>
              <a:schemeClr val="accent3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E9D-442B-85E6-C89FFDF328FF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E9D-442B-85E6-C89FFDF328F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s-CO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'Gráficas y datos'!$D$34:$O$34</c:f>
              <c:strCache>
                <c:ptCount val="12"/>
                <c:pt idx="0">
                  <c:v>Enero</c:v>
                </c:pt>
                <c:pt idx="1">
                  <c:v>Febrero</c:v>
                </c:pt>
                <c:pt idx="2">
                  <c:v>Marzo</c:v>
                </c:pt>
                <c:pt idx="3">
                  <c:v>Abril</c:v>
                </c:pt>
                <c:pt idx="4">
                  <c:v>Mayo</c:v>
                </c:pt>
                <c:pt idx="5">
                  <c:v>Junio</c:v>
                </c:pt>
                <c:pt idx="6">
                  <c:v>Julio</c:v>
                </c:pt>
                <c:pt idx="7">
                  <c:v>Agosto</c:v>
                </c:pt>
                <c:pt idx="8">
                  <c:v>Septiembre</c:v>
                </c:pt>
                <c:pt idx="9">
                  <c:v>Octubre</c:v>
                </c:pt>
                <c:pt idx="10">
                  <c:v>Noviembre</c:v>
                </c:pt>
                <c:pt idx="11">
                  <c:v>Diciembre</c:v>
                </c:pt>
              </c:strCache>
            </c:strRef>
          </c:cat>
          <c:val>
            <c:numRef>
              <c:f>'Gráficas y datos'!$D$38:$O$38</c:f>
              <c:numCache>
                <c:formatCode>0.0</c:formatCode>
                <c:ptCount val="12"/>
                <c:pt idx="0">
                  <c:v>7.3744352742513342E-2</c:v>
                </c:pt>
                <c:pt idx="1">
                  <c:v>0.14095240650066332</c:v>
                </c:pt>
                <c:pt idx="2">
                  <c:v>0.20732092528061841</c:v>
                </c:pt>
                <c:pt idx="3">
                  <c:v>0.4176465094941243</c:v>
                </c:pt>
                <c:pt idx="4">
                  <c:v>0.44651289009807349</c:v>
                </c:pt>
                <c:pt idx="5">
                  <c:v>0.56612269420288319</c:v>
                </c:pt>
                <c:pt idx="6">
                  <c:v>0.69393060628589254</c:v>
                </c:pt>
                <c:pt idx="7">
                  <c:v>0.73784160314054414</c:v>
                </c:pt>
                <c:pt idx="8">
                  <c:v>0.78104192100507674</c:v>
                </c:pt>
                <c:pt idx="9">
                  <c:v>0.9288095486797574</c:v>
                </c:pt>
                <c:pt idx="10">
                  <c:v>0.99328490831346583</c:v>
                </c:pt>
                <c:pt idx="11">
                  <c:v>0.67166741621700465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EE9D-442B-85E6-C89FFDF328FF}"/>
            </c:ext>
          </c:extLst>
        </c:ser>
        <c:ser>
          <c:idx val="4"/>
          <c:order val="3"/>
          <c:tx>
            <c:strRef>
              <c:f>'Gráficas y datos'!$C$39</c:f>
              <c:strCache>
                <c:ptCount val="1"/>
                <c:pt idx="0">
                  <c:v>Pensiones y salud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9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EE9D-442B-85E6-C89FFDF328F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s-CO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'Gráficas y datos'!$D$34:$O$34</c:f>
              <c:strCache>
                <c:ptCount val="12"/>
                <c:pt idx="0">
                  <c:v>Enero</c:v>
                </c:pt>
                <c:pt idx="1">
                  <c:v>Febrero</c:v>
                </c:pt>
                <c:pt idx="2">
                  <c:v>Marzo</c:v>
                </c:pt>
                <c:pt idx="3">
                  <c:v>Abril</c:v>
                </c:pt>
                <c:pt idx="4">
                  <c:v>Mayo</c:v>
                </c:pt>
                <c:pt idx="5">
                  <c:v>Junio</c:v>
                </c:pt>
                <c:pt idx="6">
                  <c:v>Julio</c:v>
                </c:pt>
                <c:pt idx="7">
                  <c:v>Agosto</c:v>
                </c:pt>
                <c:pt idx="8">
                  <c:v>Septiembre</c:v>
                </c:pt>
                <c:pt idx="9">
                  <c:v>Octubre</c:v>
                </c:pt>
                <c:pt idx="10">
                  <c:v>Noviembre</c:v>
                </c:pt>
                <c:pt idx="11">
                  <c:v>Diciembre</c:v>
                </c:pt>
              </c:strCache>
            </c:strRef>
          </c:cat>
          <c:val>
            <c:numRef>
              <c:f>'Gráficas y datos'!$D$39:$O$39</c:f>
              <c:numCache>
                <c:formatCode>0.0</c:formatCode>
                <c:ptCount val="12"/>
                <c:pt idx="0">
                  <c:v>0.20618381281392578</c:v>
                </c:pt>
                <c:pt idx="1">
                  <c:v>0.18944187878315533</c:v>
                </c:pt>
                <c:pt idx="2">
                  <c:v>0.22915447769957564</c:v>
                </c:pt>
                <c:pt idx="3">
                  <c:v>0.29233076130548619</c:v>
                </c:pt>
                <c:pt idx="4">
                  <c:v>0.2068698077774147</c:v>
                </c:pt>
                <c:pt idx="5">
                  <c:v>0.22609909932197758</c:v>
                </c:pt>
                <c:pt idx="6">
                  <c:v>0.23651587842698696</c:v>
                </c:pt>
                <c:pt idx="7">
                  <c:v>0.2558450826275287</c:v>
                </c:pt>
                <c:pt idx="8">
                  <c:v>0.20103530668555125</c:v>
                </c:pt>
                <c:pt idx="9">
                  <c:v>0.14747512743909752</c:v>
                </c:pt>
                <c:pt idx="10">
                  <c:v>0.17513466185692916</c:v>
                </c:pt>
                <c:pt idx="11">
                  <c:v>0.23715674511672269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EE9D-442B-85E6-C89FFDF328FF}"/>
            </c:ext>
          </c:extLst>
        </c:ser>
        <c:ser>
          <c:idx val="9"/>
          <c:order val="4"/>
          <c:tx>
            <c:strRef>
              <c:f>'Gráficas y datos'!$C$40</c:f>
              <c:strCache>
                <c:ptCount val="1"/>
                <c:pt idx="0">
                  <c:v>Otros gastos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-2.7997632816067066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EE9D-442B-85E6-C89FFDF328FF}"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EE9D-442B-85E6-C89FFDF328F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s-CO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'Gráficas y datos'!$D$34:$O$34</c:f>
              <c:strCache>
                <c:ptCount val="12"/>
                <c:pt idx="0">
                  <c:v>Enero</c:v>
                </c:pt>
                <c:pt idx="1">
                  <c:v>Febrero</c:v>
                </c:pt>
                <c:pt idx="2">
                  <c:v>Marzo</c:v>
                </c:pt>
                <c:pt idx="3">
                  <c:v>Abril</c:v>
                </c:pt>
                <c:pt idx="4">
                  <c:v>Mayo</c:v>
                </c:pt>
                <c:pt idx="5">
                  <c:v>Junio</c:v>
                </c:pt>
                <c:pt idx="6">
                  <c:v>Julio</c:v>
                </c:pt>
                <c:pt idx="7">
                  <c:v>Agosto</c:v>
                </c:pt>
                <c:pt idx="8">
                  <c:v>Septiembre</c:v>
                </c:pt>
                <c:pt idx="9">
                  <c:v>Octubre</c:v>
                </c:pt>
                <c:pt idx="10">
                  <c:v>Noviembre</c:v>
                </c:pt>
                <c:pt idx="11">
                  <c:v>Diciembre</c:v>
                </c:pt>
              </c:strCache>
            </c:strRef>
          </c:cat>
          <c:val>
            <c:numRef>
              <c:f>'Gráficas y datos'!$D$40:$O$40</c:f>
              <c:numCache>
                <c:formatCode>0.0</c:formatCode>
                <c:ptCount val="12"/>
                <c:pt idx="0">
                  <c:v>0.138274275075637</c:v>
                </c:pt>
                <c:pt idx="1">
                  <c:v>0.26871431340151486</c:v>
                </c:pt>
                <c:pt idx="2">
                  <c:v>0.33772084474539243</c:v>
                </c:pt>
                <c:pt idx="3">
                  <c:v>0.87010087303535555</c:v>
                </c:pt>
                <c:pt idx="4">
                  <c:v>1.0978375304647761</c:v>
                </c:pt>
                <c:pt idx="5">
                  <c:v>0.48139841072884848</c:v>
                </c:pt>
                <c:pt idx="6">
                  <c:v>0.40970812988978844</c:v>
                </c:pt>
                <c:pt idx="7">
                  <c:v>5.4173745362042336E-2</c:v>
                </c:pt>
                <c:pt idx="8">
                  <c:v>-0.53959278297058155</c:v>
                </c:pt>
                <c:pt idx="9">
                  <c:v>-0.8212898975162819</c:v>
                </c:pt>
                <c:pt idx="10">
                  <c:v>-0.89993546680343961</c:v>
                </c:pt>
                <c:pt idx="11">
                  <c:v>-1.092209574711235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3-EE9D-442B-85E6-C89FFDF328FF}"/>
            </c:ext>
          </c:extLst>
        </c:ser>
        <c:ser>
          <c:idx val="2"/>
          <c:order val="5"/>
          <c:tx>
            <c:strRef>
              <c:f>'Gráficas y datos'!$C$37</c:f>
              <c:strCache>
                <c:ptCount val="1"/>
                <c:pt idx="0">
                  <c:v>Intereses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1.1414239294204066E-17"/>
                  <c:y val="-2.1775936634718829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EE9D-442B-85E6-C89FFDF328FF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EE9D-442B-85E6-C89FFDF328FF}"/>
                </c:ext>
              </c:extLst>
            </c:dLbl>
            <c:dLbl>
              <c:idx val="2"/>
              <c:layout>
                <c:manualLayout>
                  <c:x val="0"/>
                  <c:y val="-1.5554240453370591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EE9D-442B-85E6-C89FFDF328FF}"/>
                </c:ext>
              </c:extLst>
            </c:dLbl>
            <c:dLbl>
              <c:idx val="3"/>
              <c:layout>
                <c:manualLayout>
                  <c:x val="0"/>
                  <c:y val="-2.7997632816067066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EE9D-442B-85E6-C89FFDF328FF}"/>
                </c:ext>
              </c:extLst>
            </c:dLbl>
            <c:dLbl>
              <c:idx val="4"/>
              <c:layout>
                <c:manualLayout>
                  <c:x val="3.735612377172179E-3"/>
                  <c:y val="-2.799763281606706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EE9D-442B-85E6-C89FFDF328FF}"/>
                </c:ext>
              </c:extLst>
            </c:dLbl>
            <c:dLbl>
              <c:idx val="5"/>
              <c:layout>
                <c:manualLayout>
                  <c:x val="0"/>
                  <c:y val="-3.110848090674118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EE9D-442B-85E6-C89FFDF328FF}"/>
                </c:ext>
              </c:extLst>
            </c:dLbl>
            <c:dLbl>
              <c:idx val="6"/>
              <c:layout>
                <c:manualLayout>
                  <c:x val="0"/>
                  <c:y val="-2.7997632816067007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EE9D-442B-85E6-C89FFDF328FF}"/>
                </c:ext>
              </c:extLst>
            </c:dLbl>
            <c:dLbl>
              <c:idx val="7"/>
              <c:layout>
                <c:manualLayout>
                  <c:x val="0"/>
                  <c:y val="-3.1108480906741183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EE9D-442B-85E6-C89FFDF328FF}"/>
                </c:ext>
              </c:extLst>
            </c:dLbl>
            <c:dLbl>
              <c:idx val="8"/>
              <c:layout>
                <c:manualLayout>
                  <c:x val="0"/>
                  <c:y val="-2.7997632816067094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EE9D-442B-85E6-C89FFDF328FF}"/>
                </c:ext>
              </c:extLst>
            </c:dLbl>
            <c:dLbl>
              <c:idx val="9"/>
              <c:layout>
                <c:manualLayout>
                  <c:x val="-9.1313914353632528E-17"/>
                  <c:y val="-2.7997632816067094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EE9D-442B-85E6-C89FFDF328F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s-CO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'Gráficas y datos'!$D$34:$O$34</c:f>
              <c:strCache>
                <c:ptCount val="12"/>
                <c:pt idx="0">
                  <c:v>Enero</c:v>
                </c:pt>
                <c:pt idx="1">
                  <c:v>Febrero</c:v>
                </c:pt>
                <c:pt idx="2">
                  <c:v>Marzo</c:v>
                </c:pt>
                <c:pt idx="3">
                  <c:v>Abril</c:v>
                </c:pt>
                <c:pt idx="4">
                  <c:v>Mayo</c:v>
                </c:pt>
                <c:pt idx="5">
                  <c:v>Junio</c:v>
                </c:pt>
                <c:pt idx="6">
                  <c:v>Julio</c:v>
                </c:pt>
                <c:pt idx="7">
                  <c:v>Agosto</c:v>
                </c:pt>
                <c:pt idx="8">
                  <c:v>Septiembre</c:v>
                </c:pt>
                <c:pt idx="9">
                  <c:v>Octubre</c:v>
                </c:pt>
                <c:pt idx="10">
                  <c:v>Noviembre</c:v>
                </c:pt>
                <c:pt idx="11">
                  <c:v>Diciembre</c:v>
                </c:pt>
              </c:strCache>
            </c:strRef>
          </c:cat>
          <c:val>
            <c:numRef>
              <c:f>'Gráficas y datos'!$D$37:$O$37</c:f>
              <c:numCache>
                <c:formatCode>0.0</c:formatCode>
                <c:ptCount val="12"/>
                <c:pt idx="0">
                  <c:v>-6.91121738414784E-2</c:v>
                </c:pt>
                <c:pt idx="1">
                  <c:v>-4.7835947819909297E-2</c:v>
                </c:pt>
                <c:pt idx="2">
                  <c:v>-0.15817513367102964</c:v>
                </c:pt>
                <c:pt idx="3">
                  <c:v>-0.15735614453187763</c:v>
                </c:pt>
                <c:pt idx="4">
                  <c:v>5.0282905811153134E-2</c:v>
                </c:pt>
                <c:pt idx="5">
                  <c:v>8.632586876650894E-2</c:v>
                </c:pt>
                <c:pt idx="6">
                  <c:v>0.16619689914335245</c:v>
                </c:pt>
                <c:pt idx="7">
                  <c:v>0.17442822235763122</c:v>
                </c:pt>
                <c:pt idx="8">
                  <c:v>0.1624174624029826</c:v>
                </c:pt>
                <c:pt idx="9">
                  <c:v>0.14353460925792971</c:v>
                </c:pt>
                <c:pt idx="10">
                  <c:v>0.30125963726951666</c:v>
                </c:pt>
                <c:pt idx="11">
                  <c:v>0.49213821774261035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E-EE9D-442B-85E6-C89FFDF328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0"/>
        <c:overlap val="100"/>
        <c:axId val="1411431616"/>
        <c:axId val="1411431136"/>
      </c:barChart>
      <c:lineChart>
        <c:grouping val="standard"/>
        <c:varyColors val="0"/>
        <c:ser>
          <c:idx val="0"/>
          <c:order val="0"/>
          <c:tx>
            <c:strRef>
              <c:f>'Gráficas y datos'!$C$35</c:f>
              <c:strCache>
                <c:ptCount val="1"/>
                <c:pt idx="0">
                  <c:v>Cambio en balance total</c:v>
                </c:pt>
              </c:strCache>
            </c:strRef>
          </c:tx>
          <c:spPr>
            <a:ln w="12700" cap="rnd">
              <a:noFill/>
              <a:round/>
            </a:ln>
            <a:effectLst/>
          </c:spPr>
          <c:marker>
            <c:symbol val="circle"/>
            <c:size val="25"/>
            <c:spPr>
              <a:solidFill>
                <a:sysClr val="window" lastClr="FFFFFF">
                  <a:lumMod val="95000"/>
                </a:sysClr>
              </a:solidFill>
              <a:ln w="25400">
                <a:solidFill>
                  <a:srgbClr val="7030A0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6000" tIns="36000" rIns="36000" bIns="36000" anchor="ctr" anchorCtr="1"/>
              <a:lstStyle/>
              <a:p>
                <a:pPr>
                  <a:defRPr sz="1200" b="1" i="0" u="none" strike="noStrike" kern="1200" baseline="0">
                    <a:solidFill>
                      <a:srgbClr val="7030A0"/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s-CO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'Gráficas y datos'!$D$34:$O$34</c:f>
              <c:strCache>
                <c:ptCount val="12"/>
                <c:pt idx="0">
                  <c:v>Enero</c:v>
                </c:pt>
                <c:pt idx="1">
                  <c:v>Febrero</c:v>
                </c:pt>
                <c:pt idx="2">
                  <c:v>Marzo</c:v>
                </c:pt>
                <c:pt idx="3">
                  <c:v>Abril</c:v>
                </c:pt>
                <c:pt idx="4">
                  <c:v>Mayo</c:v>
                </c:pt>
                <c:pt idx="5">
                  <c:v>Junio</c:v>
                </c:pt>
                <c:pt idx="6">
                  <c:v>Julio</c:v>
                </c:pt>
                <c:pt idx="7">
                  <c:v>Agosto</c:v>
                </c:pt>
                <c:pt idx="8">
                  <c:v>Septiembre</c:v>
                </c:pt>
                <c:pt idx="9">
                  <c:v>Octubre</c:v>
                </c:pt>
                <c:pt idx="10">
                  <c:v>Noviembre</c:v>
                </c:pt>
                <c:pt idx="11">
                  <c:v>Diciembre</c:v>
                </c:pt>
              </c:strCache>
            </c:strRef>
          </c:cat>
          <c:val>
            <c:numRef>
              <c:f>'Gráficas y datos'!$D$35:$O$35</c:f>
              <c:numCache>
                <c:formatCode>0.0</c:formatCode>
                <c:ptCount val="12"/>
                <c:pt idx="0">
                  <c:v>0.25171473909555492</c:v>
                </c:pt>
                <c:pt idx="1">
                  <c:v>0.38509798687085689</c:v>
                </c:pt>
                <c:pt idx="2">
                  <c:v>9.3202622819138825E-2</c:v>
                </c:pt>
                <c:pt idx="3">
                  <c:v>1.6186922616926152</c:v>
                </c:pt>
                <c:pt idx="4">
                  <c:v>1.8147183502629982</c:v>
                </c:pt>
                <c:pt idx="5">
                  <c:v>2.1853515234206817</c:v>
                </c:pt>
                <c:pt idx="6">
                  <c:v>2.4627297725465898</c:v>
                </c:pt>
                <c:pt idx="7">
                  <c:v>2.7852416990545383</c:v>
                </c:pt>
                <c:pt idx="8">
                  <c:v>2.653023222318478</c:v>
                </c:pt>
                <c:pt idx="9">
                  <c:v>2.5804251676300036</c:v>
                </c:pt>
                <c:pt idx="10">
                  <c:v>2.7386428640799338</c:v>
                </c:pt>
                <c:pt idx="11">
                  <c:v>2.5784386028690536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2B-EE9D-442B-85E6-C89FFDF328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839645744"/>
        <c:axId val="1839642384"/>
      </c:lineChart>
      <c:catAx>
        <c:axId val="14114316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s-CO"/>
          </a:p>
        </c:txPr>
        <c:crossAx val="1411431136"/>
        <c:crosses val="autoZero"/>
        <c:auto val="1"/>
        <c:lblAlgn val="ctr"/>
        <c:lblOffset val="500"/>
        <c:noMultiLvlLbl val="0"/>
      </c:catAx>
      <c:valAx>
        <c:axId val="1411431136"/>
        <c:scaling>
          <c:orientation val="minMax"/>
          <c:max val="5"/>
          <c:min val="-1.5"/>
        </c:scaling>
        <c:delete val="0"/>
        <c:axPos val="l"/>
        <c:numFmt formatCode="0.0" sourceLinked="1"/>
        <c:majorTickMark val="out"/>
        <c:minorTickMark val="none"/>
        <c:tickLblPos val="none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 Nova" panose="020B0504020202020204" pitchFamily="34" charset="0"/>
                <a:ea typeface="+mn-ea"/>
                <a:cs typeface="+mn-cs"/>
              </a:defRPr>
            </a:pPr>
            <a:endParaRPr lang="es-CO"/>
          </a:p>
        </c:txPr>
        <c:crossAx val="1411431616"/>
        <c:crosses val="autoZero"/>
        <c:crossBetween val="between"/>
      </c:valAx>
      <c:valAx>
        <c:axId val="1839642384"/>
        <c:scaling>
          <c:orientation val="minMax"/>
          <c:max val="3"/>
          <c:min val="-3"/>
        </c:scaling>
        <c:delete val="0"/>
        <c:axPos val="r"/>
        <c:numFmt formatCode="0.0" sourceLinked="1"/>
        <c:majorTickMark val="none"/>
        <c:minorTickMark val="none"/>
        <c:tickLblPos val="none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 Nova" panose="020B0504020202020204" pitchFamily="34" charset="0"/>
                <a:ea typeface="+mn-ea"/>
                <a:cs typeface="+mn-cs"/>
              </a:defRPr>
            </a:pPr>
            <a:endParaRPr lang="es-CO"/>
          </a:p>
        </c:txPr>
        <c:crossAx val="1839645744"/>
        <c:crosses val="max"/>
        <c:crossBetween val="between"/>
      </c:valAx>
      <c:catAx>
        <c:axId val="183964574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839642384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"/>
          <c:y val="0.88295446306272063"/>
          <c:w val="1"/>
          <c:h val="0.1002543057076958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>
          <a:latin typeface="Arial Nova" panose="020B0504020202020204" pitchFamily="34" charset="0"/>
        </a:defRPr>
      </a:pPr>
      <a:endParaRPr lang="es-CO"/>
    </a:p>
  </c:tx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106582527869271E-2"/>
          <c:y val="0.12729304103652686"/>
          <c:w val="0.93395364522483693"/>
          <c:h val="0.59102928471383176"/>
        </c:manualLayout>
      </c:layout>
      <c:barChart>
        <c:barDir val="col"/>
        <c:grouping val="stacked"/>
        <c:varyColors val="0"/>
        <c:ser>
          <c:idx val="1"/>
          <c:order val="0"/>
          <c:tx>
            <c:strRef>
              <c:f>'Gráficas español'!$AG$8</c:f>
              <c:strCache>
                <c:ptCount val="1"/>
                <c:pt idx="0">
                  <c:v>Pensiones y salud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bg1"/>
                    </a:solidFill>
                    <a:latin typeface="Century Gothic" panose="020B0502020202020204" pitchFamily="34" charset="0"/>
                    <a:ea typeface="Verdana" panose="020B0604030504040204" pitchFamily="34" charset="0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'Gráficas español'!$AH$6:$AM$6</c:f>
              <c:strCache>
                <c:ptCount val="6"/>
                <c:pt idx="0">
                  <c:v>2014-2019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</c:strCache>
            </c:strRef>
          </c:cat>
          <c:val>
            <c:numRef>
              <c:f>'Gráficas español'!$AH$8:$AM$8</c:f>
              <c:numCache>
                <c:formatCode>#,##0.0</c:formatCode>
                <c:ptCount val="6"/>
                <c:pt idx="0">
                  <c:v>4.4276469160661884</c:v>
                </c:pt>
                <c:pt idx="1">
                  <c:v>5.7752573873006261</c:v>
                </c:pt>
                <c:pt idx="2">
                  <c:v>5.3825905142024251</c:v>
                </c:pt>
                <c:pt idx="3">
                  <c:v>4.2515357483785445</c:v>
                </c:pt>
                <c:pt idx="4">
                  <c:v>5.3218747186612969</c:v>
                </c:pt>
                <c:pt idx="5">
                  <c:v>5.7510070260018482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931-4EFC-99D9-9DD656EEC14D}"/>
            </c:ext>
          </c:extLst>
        </c:ser>
        <c:ser>
          <c:idx val="10"/>
          <c:order val="1"/>
          <c:tx>
            <c:strRef>
              <c:f>'Gráficas español'!$AG$16</c:f>
              <c:strCache>
                <c:ptCount val="1"/>
                <c:pt idx="0">
                  <c:v>Intereses</c:v>
                </c:pt>
              </c:strCache>
            </c:strRef>
          </c:tx>
          <c:spPr>
            <a:solidFill>
              <a:srgbClr val="B8CE1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bg1"/>
                    </a:solidFill>
                    <a:latin typeface="Century Gothic" panose="020B0502020202020204" pitchFamily="34" charset="0"/>
                    <a:ea typeface="Verdana" panose="020B0604030504040204" pitchFamily="34" charset="0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'Gráficas español'!$AH$6:$AM$6</c:f>
              <c:strCache>
                <c:ptCount val="6"/>
                <c:pt idx="0">
                  <c:v>2014-2019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</c:strCache>
            </c:strRef>
          </c:cat>
          <c:val>
            <c:numRef>
              <c:f>'Gráficas español'!$AH$16:$AM$16</c:f>
              <c:numCache>
                <c:formatCode>#,##0.0</c:formatCode>
                <c:ptCount val="6"/>
                <c:pt idx="0">
                  <c:v>2.7180479839811338</c:v>
                </c:pt>
                <c:pt idx="1">
                  <c:v>2.8379941720783495</c:v>
                </c:pt>
                <c:pt idx="2">
                  <c:v>3.3268831927706284</c:v>
                </c:pt>
                <c:pt idx="3">
                  <c:v>4.2975311603942599</c:v>
                </c:pt>
                <c:pt idx="4">
                  <c:v>3.9090450173189009</c:v>
                </c:pt>
                <c:pt idx="5">
                  <c:v>4.4155108753530463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931-4EFC-99D9-9DD656EEC14D}"/>
            </c:ext>
          </c:extLst>
        </c:ser>
        <c:ser>
          <c:idx val="0"/>
          <c:order val="2"/>
          <c:tx>
            <c:strRef>
              <c:f>'Gráficas español'!$AG$7</c:f>
              <c:strCache>
                <c:ptCount val="1"/>
                <c:pt idx="0">
                  <c:v>SGP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bg1"/>
                    </a:solidFill>
                    <a:latin typeface="Century Gothic" panose="020B0502020202020204" pitchFamily="34" charset="0"/>
                    <a:ea typeface="Verdana" panose="020B0604030504040204" pitchFamily="34" charset="0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'Gráficas español'!$AH$6:$AM$6</c:f>
              <c:strCache>
                <c:ptCount val="6"/>
                <c:pt idx="0">
                  <c:v>2014-2019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</c:strCache>
            </c:strRef>
          </c:cat>
          <c:val>
            <c:numRef>
              <c:f>'Gráficas español'!$AH$7:$AM$7</c:f>
              <c:numCache>
                <c:formatCode>#,##0.0</c:formatCode>
                <c:ptCount val="6"/>
                <c:pt idx="0">
                  <c:v>3.7703908203623548</c:v>
                </c:pt>
                <c:pt idx="1">
                  <c:v>4.3498064825007567</c:v>
                </c:pt>
                <c:pt idx="2">
                  <c:v>3.8881146607025396</c:v>
                </c:pt>
                <c:pt idx="3">
                  <c:v>3.2583284494254037</c:v>
                </c:pt>
                <c:pt idx="4">
                  <c:v>3.3606569261151309</c:v>
                </c:pt>
                <c:pt idx="5">
                  <c:v>4.0284602965577694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931-4EFC-99D9-9DD656EEC14D}"/>
            </c:ext>
          </c:extLst>
        </c:ser>
        <c:ser>
          <c:idx val="5"/>
          <c:order val="3"/>
          <c:tx>
            <c:strRef>
              <c:f>'Gráficas español'!$AG$12</c:f>
              <c:strCache>
                <c:ptCount val="1"/>
                <c:pt idx="0">
                  <c:v>Demás funcionamiento inflexible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bg1"/>
                    </a:solidFill>
                    <a:latin typeface="Century Gothic" panose="020B0502020202020204" pitchFamily="34" charset="0"/>
                    <a:ea typeface="Verdana" panose="020B0604030504040204" pitchFamily="34" charset="0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'Gráficas español'!$AH$6:$AM$6</c:f>
              <c:strCache>
                <c:ptCount val="6"/>
                <c:pt idx="0">
                  <c:v>2014-2019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</c:strCache>
            </c:strRef>
          </c:cat>
          <c:val>
            <c:numRef>
              <c:f>'Gráficas español'!$AH$12:$AM$12</c:f>
              <c:numCache>
                <c:formatCode>#,##0.0</c:formatCode>
                <c:ptCount val="6"/>
                <c:pt idx="0">
                  <c:v>2.3169265171743665</c:v>
                </c:pt>
                <c:pt idx="1">
                  <c:v>2.4852937061863725</c:v>
                </c:pt>
                <c:pt idx="2">
                  <c:v>2.4388225583219998</c:v>
                </c:pt>
                <c:pt idx="3">
                  <c:v>2.1547721807012907</c:v>
                </c:pt>
                <c:pt idx="4">
                  <c:v>2.5556866566280996</c:v>
                </c:pt>
                <c:pt idx="5">
                  <c:v>2.6110462185121883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931-4EFC-99D9-9DD656EEC14D}"/>
            </c:ext>
          </c:extLst>
        </c:ser>
        <c:ser>
          <c:idx val="8"/>
          <c:order val="4"/>
          <c:tx>
            <c:strRef>
              <c:f>'Gráficas español'!$AG$13</c:f>
              <c:strCache>
                <c:ptCount val="1"/>
                <c:pt idx="0">
                  <c:v>Funcionamiento discrecional</c:v>
                </c:pt>
              </c:strCache>
            </c:strRef>
          </c:tx>
          <c:spPr>
            <a:solidFill>
              <a:srgbClr val="7030A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bg1"/>
                    </a:solidFill>
                    <a:latin typeface="Century Gothic" panose="020B0502020202020204" pitchFamily="34" charset="0"/>
                    <a:ea typeface="Verdana" panose="020B0604030504040204" pitchFamily="34" charset="0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'Gráficas español'!$AH$6:$AM$6</c:f>
              <c:strCache>
                <c:ptCount val="6"/>
                <c:pt idx="0">
                  <c:v>2014-2019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</c:strCache>
            </c:strRef>
          </c:cat>
          <c:val>
            <c:numRef>
              <c:f>'Gráficas español'!$AH$13:$AM$13</c:f>
              <c:numCache>
                <c:formatCode>#,##0.0</c:formatCode>
                <c:ptCount val="6"/>
                <c:pt idx="0">
                  <c:v>1.6103385429069881</c:v>
                </c:pt>
                <c:pt idx="1">
                  <c:v>1.7507877078598351</c:v>
                </c:pt>
                <c:pt idx="2">
                  <c:v>2.1817812245270587</c:v>
                </c:pt>
                <c:pt idx="3">
                  <c:v>1.8932117745345176</c:v>
                </c:pt>
                <c:pt idx="4">
                  <c:v>1.9831521059658848</c:v>
                </c:pt>
                <c:pt idx="5">
                  <c:v>1.5994661953786753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931-4EFC-99D9-9DD656EEC14D}"/>
            </c:ext>
          </c:extLst>
        </c:ser>
        <c:ser>
          <c:idx val="2"/>
          <c:order val="5"/>
          <c:tx>
            <c:strRef>
              <c:f>'Gráficas español'!$AG$9</c:f>
              <c:strCache>
                <c:ptCount val="1"/>
                <c:pt idx="0">
                  <c:v>Gasto de personal mínimo*</c:v>
                </c:pt>
              </c:strCache>
            </c:strRef>
          </c:tx>
          <c:spPr>
            <a:solidFill>
              <a:srgbClr val="81910D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bg1"/>
                    </a:solidFill>
                    <a:latin typeface="Century Gothic" panose="020B0502020202020204" pitchFamily="34" charset="0"/>
                    <a:ea typeface="Verdana" panose="020B0604030504040204" pitchFamily="34" charset="0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'Gráficas español'!$AH$6:$AM$6</c:f>
              <c:strCache>
                <c:ptCount val="6"/>
                <c:pt idx="0">
                  <c:v>2014-2019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</c:strCache>
            </c:strRef>
          </c:cat>
          <c:val>
            <c:numRef>
              <c:f>'Gráficas español'!$AH$9:$AM$9</c:f>
              <c:numCache>
                <c:formatCode>#,##0.0</c:formatCode>
                <c:ptCount val="6"/>
                <c:pt idx="0">
                  <c:v>1.8220181287080743</c:v>
                </c:pt>
                <c:pt idx="1">
                  <c:v>1.9797695215923885</c:v>
                </c:pt>
                <c:pt idx="2">
                  <c:v>1.7404802438976548</c:v>
                </c:pt>
                <c:pt idx="3">
                  <c:v>1.5460915291667359</c:v>
                </c:pt>
                <c:pt idx="4">
                  <c:v>1.6728072551010056</c:v>
                </c:pt>
                <c:pt idx="5">
                  <c:v>1.8046485929738769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8931-4EFC-99D9-9DD656EEC14D}"/>
            </c:ext>
          </c:extLst>
        </c:ser>
        <c:ser>
          <c:idx val="3"/>
          <c:order val="6"/>
          <c:tx>
            <c:strRef>
              <c:f>'Gráficas español'!$AG$10</c:f>
              <c:strCache>
                <c:ptCount val="1"/>
                <c:pt idx="0">
                  <c:v>FEPC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8931-4EFC-99D9-9DD656EEC14D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8931-4EFC-99D9-9DD656EEC14D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8931-4EFC-99D9-9DD656EEC14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bg1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'Gráficas español'!$AH$6:$AM$6</c:f>
              <c:strCache>
                <c:ptCount val="6"/>
                <c:pt idx="0">
                  <c:v>2014-2019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</c:strCache>
            </c:strRef>
          </c:cat>
          <c:val>
            <c:numRef>
              <c:f>'Gráficas español'!$AH$10:$AM$10</c:f>
              <c:numCache>
                <c:formatCode>#,##0.0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1.2425227179536438</c:v>
                </c:pt>
                <c:pt idx="4">
                  <c:v>1.6754993845327024</c:v>
                </c:pt>
                <c:pt idx="5">
                  <c:v>1.2167365297683295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8931-4EFC-99D9-9DD656EEC14D}"/>
            </c:ext>
          </c:extLst>
        </c:ser>
        <c:ser>
          <c:idx val="4"/>
          <c:order val="7"/>
          <c:tx>
            <c:strRef>
              <c:f>'Gráficas español'!$S$11</c:f>
              <c:strCache>
                <c:ptCount val="1"/>
                <c:pt idx="0">
                  <c:v>FOME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8931-4EFC-99D9-9DD656EEC14D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8931-4EFC-99D9-9DD656EEC14D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8931-4EFC-99D9-9DD656EEC14D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8931-4EFC-99D9-9DD656EEC14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bg1"/>
                    </a:solidFill>
                    <a:latin typeface="Century Gothic" panose="020B0502020202020204" pitchFamily="34" charset="0"/>
                    <a:ea typeface="Verdana" panose="020B0604030504040204" pitchFamily="34" charset="0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'Gráficas español'!$AH$6:$AM$6</c:f>
              <c:strCache>
                <c:ptCount val="6"/>
                <c:pt idx="0">
                  <c:v>2014-2019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</c:strCache>
            </c:strRef>
          </c:cat>
          <c:val>
            <c:numRef>
              <c:f>'Gráficas español'!$AH$11:$AM$11</c:f>
              <c:numCache>
                <c:formatCode>#,##0.0</c:formatCode>
                <c:ptCount val="6"/>
                <c:pt idx="0">
                  <c:v>0</c:v>
                </c:pt>
                <c:pt idx="1">
                  <c:v>1.8564865760022227</c:v>
                </c:pt>
                <c:pt idx="2">
                  <c:v>1.9608117975865242</c:v>
                </c:pt>
                <c:pt idx="3">
                  <c:v>0.15720261550655887</c:v>
                </c:pt>
                <c:pt idx="4">
                  <c:v>6.9936303212366395E-3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8931-4EFC-99D9-9DD656EEC14D}"/>
            </c:ext>
          </c:extLst>
        </c:ser>
        <c:ser>
          <c:idx val="7"/>
          <c:order val="8"/>
          <c:tx>
            <c:strRef>
              <c:f>'Gráficas español'!$AG$15</c:f>
              <c:strCache>
                <c:ptCount val="1"/>
                <c:pt idx="0">
                  <c:v>Inversión discrecional</c:v>
                </c:pt>
              </c:strCache>
            </c:strRef>
          </c:tx>
          <c:spPr>
            <a:solidFill>
              <a:schemeClr val="accent3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bg1"/>
                    </a:solidFill>
                    <a:latin typeface="Century Gothic" panose="020B0502020202020204" pitchFamily="34" charset="0"/>
                    <a:ea typeface="Verdana" panose="020B0604030504040204" pitchFamily="34" charset="0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'Gráficas español'!$AH$6:$AM$6</c:f>
              <c:strCache>
                <c:ptCount val="6"/>
                <c:pt idx="0">
                  <c:v>2014-2019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</c:strCache>
            </c:strRef>
          </c:cat>
          <c:val>
            <c:numRef>
              <c:f>'Gráficas español'!$AH$15:$AM$15</c:f>
              <c:numCache>
                <c:formatCode>#,##0.0</c:formatCode>
                <c:ptCount val="6"/>
                <c:pt idx="0">
                  <c:v>1.5211219392045585</c:v>
                </c:pt>
                <c:pt idx="1">
                  <c:v>1.5399460544644223</c:v>
                </c:pt>
                <c:pt idx="2">
                  <c:v>1.5642159070384714</c:v>
                </c:pt>
                <c:pt idx="3">
                  <c:v>2.0071117308039428</c:v>
                </c:pt>
                <c:pt idx="4">
                  <c:v>2.0713130711819554</c:v>
                </c:pt>
                <c:pt idx="5">
                  <c:v>1.4722170351512891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8931-4EFC-99D9-9DD656EEC14D}"/>
            </c:ext>
          </c:extLst>
        </c:ser>
        <c:ser>
          <c:idx val="6"/>
          <c:order val="9"/>
          <c:tx>
            <c:strRef>
              <c:f>'Gráficas español'!$AG$14</c:f>
              <c:strCache>
                <c:ptCount val="1"/>
                <c:pt idx="0">
                  <c:v>Inversión inflexible</c:v>
                </c:pt>
              </c:strCache>
            </c:strRef>
          </c:tx>
          <c:spPr>
            <a:solidFill>
              <a:schemeClr val="accent1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'Gráficas español'!$AH$6:$AM$6</c:f>
              <c:strCache>
                <c:ptCount val="6"/>
                <c:pt idx="0">
                  <c:v>2014-2019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</c:strCache>
            </c:strRef>
          </c:cat>
          <c:val>
            <c:numRef>
              <c:f>'Gráficas español'!$AH$14:$AM$14</c:f>
              <c:numCache>
                <c:formatCode>#,##0.0</c:formatCode>
                <c:ptCount val="6"/>
                <c:pt idx="0">
                  <c:v>0.66784514761664393</c:v>
                </c:pt>
                <c:pt idx="1">
                  <c:v>0.50250911554411848</c:v>
                </c:pt>
                <c:pt idx="2">
                  <c:v>0.59348806436004586</c:v>
                </c:pt>
                <c:pt idx="3">
                  <c:v>0.68100298015403538</c:v>
                </c:pt>
                <c:pt idx="4">
                  <c:v>0.54992764942465922</c:v>
                </c:pt>
                <c:pt idx="5">
                  <c:v>0.51729190115433599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8931-4EFC-99D9-9DD656EEC1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141518111"/>
        <c:axId val="1141521951"/>
      </c:barChart>
      <c:lineChart>
        <c:grouping val="standard"/>
        <c:varyColors val="0"/>
        <c:ser>
          <c:idx val="9"/>
          <c:order val="10"/>
          <c:tx>
            <c:strRef>
              <c:f>'Gráficas español'!$S$17</c:f>
              <c:strCache>
                <c:ptCount val="1"/>
                <c:pt idx="0">
                  <c:v>Gasto total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12"/>
            <c:spPr>
              <a:solidFill>
                <a:schemeClr val="tx1"/>
              </a:solidFill>
              <a:ln w="9525">
                <a:noFill/>
              </a:ln>
              <a:effectLst/>
            </c:spPr>
          </c:marker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Verdana" panose="020B0604030504040204" pitchFamily="34" charset="0"/>
                    <a:cs typeface="+mn-cs"/>
                  </a:defRPr>
                </a:pPr>
                <a:endParaRPr lang="es-CO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'Gráficas español'!$AH$6:$AM$6</c:f>
              <c:strCache>
                <c:ptCount val="6"/>
                <c:pt idx="0">
                  <c:v>2014-2019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</c:strCache>
            </c:strRef>
          </c:cat>
          <c:val>
            <c:numRef>
              <c:f>'Gráficas español'!$AH$17:$AM$17</c:f>
              <c:numCache>
                <c:formatCode>#,##0.0</c:formatCode>
                <c:ptCount val="6"/>
                <c:pt idx="0">
                  <c:v>18.854335996020307</c:v>
                </c:pt>
                <c:pt idx="1">
                  <c:v>23.077850723529092</c:v>
                </c:pt>
                <c:pt idx="2">
                  <c:v>23.077188163407342</c:v>
                </c:pt>
                <c:pt idx="3">
                  <c:v>21.489310887018934</c:v>
                </c:pt>
                <c:pt idx="4">
                  <c:v>23.10695641525087</c:v>
                </c:pt>
                <c:pt idx="5">
                  <c:v>23.416384670851361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1-8931-4EFC-99D9-9DD656EEC14D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141518111"/>
        <c:axId val="1141521951"/>
      </c:lineChart>
      <c:catAx>
        <c:axId val="1141518111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+mn-cs"/>
              </a:defRPr>
            </a:pPr>
            <a:endParaRPr lang="es-CO"/>
          </a:p>
        </c:txPr>
        <c:crossAx val="1141521951"/>
        <c:crosses val="autoZero"/>
        <c:auto val="1"/>
        <c:lblAlgn val="ctr"/>
        <c:lblOffset val="100"/>
        <c:noMultiLvlLbl val="0"/>
      </c:catAx>
      <c:valAx>
        <c:axId val="1141521951"/>
        <c:scaling>
          <c:orientation val="minMax"/>
        </c:scaling>
        <c:delete val="1"/>
        <c:axPos val="l"/>
        <c:numFmt formatCode="#,##0.0" sourceLinked="1"/>
        <c:majorTickMark val="out"/>
        <c:minorTickMark val="none"/>
        <c:tickLblPos val="nextTo"/>
        <c:crossAx val="114151811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"/>
          <c:y val="0.77696067847244599"/>
          <c:w val="1"/>
          <c:h val="0.223039321527554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Century Gothic" panose="020B0502020202020204" pitchFamily="34" charset="0"/>
              <a:ea typeface="Verdana" panose="020B0604030504040204" pitchFamily="34" charset="0"/>
              <a:cs typeface="+mn-cs"/>
            </a:defRPr>
          </a:pPr>
          <a:endParaRPr lang="es-CO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>
          <a:latin typeface="Century Gothic" panose="020B0502020202020204" pitchFamily="34" charset="0"/>
        </a:defRPr>
      </a:pPr>
      <a:endParaRPr lang="es-CO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6977323398370713E-2"/>
          <c:y val="0.12729314778375114"/>
          <c:w val="0.93395364522483693"/>
          <c:h val="0.59102928471383176"/>
        </c:manualLayout>
      </c:layout>
      <c:barChart>
        <c:barDir val="col"/>
        <c:grouping val="stacked"/>
        <c:varyColors val="0"/>
        <c:ser>
          <c:idx val="1"/>
          <c:order val="0"/>
          <c:tx>
            <c:strRef>
              <c:f>'Gráficas español'!$B$8</c:f>
              <c:strCache>
                <c:ptCount val="1"/>
                <c:pt idx="0">
                  <c:v>Pensiones y salud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bg1"/>
                    </a:solidFill>
                    <a:latin typeface="Century Gothic" panose="020B0502020202020204" pitchFamily="34" charset="0"/>
                    <a:ea typeface="Verdana" panose="020B0604030504040204" pitchFamily="34" charset="0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'Gráficas español'!$C$6:$M$6</c:f>
              <c:numCache>
                <c:formatCode>General</c:formatCode>
                <c:ptCount val="11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  <c:pt idx="9">
                  <c:v>2023</c:v>
                </c:pt>
                <c:pt idx="10">
                  <c:v>2024</c:v>
                </c:pt>
              </c:numCache>
            </c:numRef>
          </c:cat>
          <c:val>
            <c:numRef>
              <c:f>'Gráficas español'!$C$8:$M$8</c:f>
              <c:numCache>
                <c:formatCode>#,##0.0</c:formatCode>
                <c:ptCount val="11"/>
                <c:pt idx="0">
                  <c:v>32.499961412907702</c:v>
                </c:pt>
                <c:pt idx="1">
                  <c:v>36.628724731283569</c:v>
                </c:pt>
                <c:pt idx="2">
                  <c:v>39.483616502059903</c:v>
                </c:pt>
                <c:pt idx="3">
                  <c:v>35.715936226743821</c:v>
                </c:pt>
                <c:pt idx="4">
                  <c:v>46.215422634425856</c:v>
                </c:pt>
                <c:pt idx="5">
                  <c:v>49.018480876143087</c:v>
                </c:pt>
                <c:pt idx="6">
                  <c:v>57.664270187554266</c:v>
                </c:pt>
                <c:pt idx="7">
                  <c:v>64.194604553152772</c:v>
                </c:pt>
                <c:pt idx="8">
                  <c:v>62.488689791450305</c:v>
                </c:pt>
                <c:pt idx="9">
                  <c:v>83.684262799305813</c:v>
                </c:pt>
                <c:pt idx="10">
                  <c:v>96.96130983178152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9D3-4C32-A1DA-FA7F3302D3B4}"/>
            </c:ext>
          </c:extLst>
        </c:ser>
        <c:ser>
          <c:idx val="0"/>
          <c:order val="1"/>
          <c:tx>
            <c:strRef>
              <c:f>'Gráficas español'!$B$7</c:f>
              <c:strCache>
                <c:ptCount val="1"/>
                <c:pt idx="0">
                  <c:v>SGP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bg1"/>
                    </a:solidFill>
                    <a:latin typeface="Century Gothic" panose="020B0502020202020204" pitchFamily="34" charset="0"/>
                    <a:ea typeface="Verdana" panose="020B0604030504040204" pitchFamily="34" charset="0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'Gráficas español'!$C$6:$M$6</c:f>
              <c:numCache>
                <c:formatCode>General</c:formatCode>
                <c:ptCount val="11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  <c:pt idx="9">
                  <c:v>2023</c:v>
                </c:pt>
                <c:pt idx="10">
                  <c:v>2024</c:v>
                </c:pt>
              </c:numCache>
            </c:numRef>
          </c:cat>
          <c:val>
            <c:numRef>
              <c:f>'Gráficas español'!$C$7:$M$7</c:f>
              <c:numCache>
                <c:formatCode>#,##0.0</c:formatCode>
                <c:ptCount val="11"/>
                <c:pt idx="0">
                  <c:v>28.634441524681002</c:v>
                </c:pt>
                <c:pt idx="1">
                  <c:v>29.579357286905648</c:v>
                </c:pt>
                <c:pt idx="2">
                  <c:v>32.218582703232997</c:v>
                </c:pt>
                <c:pt idx="3">
                  <c:v>35.739798884571996</c:v>
                </c:pt>
                <c:pt idx="4">
                  <c:v>36.612181372589426</c:v>
                </c:pt>
                <c:pt idx="5">
                  <c:v>41.066442913019578</c:v>
                </c:pt>
                <c:pt idx="6">
                  <c:v>43.431556283890011</c:v>
                </c:pt>
                <c:pt idx="7">
                  <c:v>46.370977402523003</c:v>
                </c:pt>
                <c:pt idx="8">
                  <c:v>47.890618300093998</c:v>
                </c:pt>
                <c:pt idx="9">
                  <c:v>52.844930076458006</c:v>
                </c:pt>
                <c:pt idx="10">
                  <c:v>67.91937224099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9D3-4C32-A1DA-FA7F3302D3B4}"/>
            </c:ext>
          </c:extLst>
        </c:ser>
        <c:ser>
          <c:idx val="5"/>
          <c:order val="2"/>
          <c:tx>
            <c:strRef>
              <c:f>'Gráficas español'!$B$12</c:f>
              <c:strCache>
                <c:ptCount val="1"/>
                <c:pt idx="0">
                  <c:v>Demás funcionamiento inflexible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bg1"/>
                    </a:solidFill>
                    <a:latin typeface="Century Gothic" panose="020B0502020202020204" pitchFamily="34" charset="0"/>
                    <a:ea typeface="Verdana" panose="020B0604030504040204" pitchFamily="34" charset="0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'Gráficas español'!$C$6:$M$6</c:f>
              <c:numCache>
                <c:formatCode>General</c:formatCode>
                <c:ptCount val="11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  <c:pt idx="9">
                  <c:v>2023</c:v>
                </c:pt>
                <c:pt idx="10">
                  <c:v>2024</c:v>
                </c:pt>
              </c:numCache>
            </c:numRef>
          </c:cat>
          <c:val>
            <c:numRef>
              <c:f>'Gráficas español'!$C$12:$M$12</c:f>
              <c:numCache>
                <c:formatCode>#,##0.0</c:formatCode>
                <c:ptCount val="11"/>
                <c:pt idx="0">
                  <c:v>17.420330377403015</c:v>
                </c:pt>
                <c:pt idx="1">
                  <c:v>18.313809285390803</c:v>
                </c:pt>
                <c:pt idx="2">
                  <c:v>19.643345734200956</c:v>
                </c:pt>
                <c:pt idx="3">
                  <c:v>21.517264206137494</c:v>
                </c:pt>
                <c:pt idx="4">
                  <c:v>24.206507525132434</c:v>
                </c:pt>
                <c:pt idx="5">
                  <c:v>24.168904700680052</c:v>
                </c:pt>
                <c:pt idx="6">
                  <c:v>24.814936921096066</c:v>
                </c:pt>
                <c:pt idx="7">
                  <c:v>29.08622703021792</c:v>
                </c:pt>
                <c:pt idx="8">
                  <c:v>31.670647582451217</c:v>
                </c:pt>
                <c:pt idx="9">
                  <c:v>40.187107948257704</c:v>
                </c:pt>
                <c:pt idx="10">
                  <c:v>44.021935677284013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9D3-4C32-A1DA-FA7F3302D3B4}"/>
            </c:ext>
          </c:extLst>
        </c:ser>
        <c:ser>
          <c:idx val="8"/>
          <c:order val="3"/>
          <c:tx>
            <c:strRef>
              <c:f>'Gráficas español'!$B$13</c:f>
              <c:strCache>
                <c:ptCount val="1"/>
                <c:pt idx="0">
                  <c:v>Funcionamiento discrecional</c:v>
                </c:pt>
              </c:strCache>
            </c:strRef>
          </c:tx>
          <c:spPr>
            <a:solidFill>
              <a:srgbClr val="7030A0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bg1"/>
                    </a:solidFill>
                    <a:latin typeface="Century Gothic" panose="020B0502020202020204" pitchFamily="34" charset="0"/>
                    <a:ea typeface="Verdana" panose="020B0604030504040204" pitchFamily="34" charset="0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'Gráficas español'!$C$6:$M$6</c:f>
              <c:numCache>
                <c:formatCode>General</c:formatCode>
                <c:ptCount val="11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  <c:pt idx="9">
                  <c:v>2023</c:v>
                </c:pt>
                <c:pt idx="10">
                  <c:v>2024</c:v>
                </c:pt>
              </c:numCache>
            </c:numRef>
          </c:cat>
          <c:val>
            <c:numRef>
              <c:f>'Gráficas español'!$C$13:$M$13</c:f>
              <c:numCache>
                <c:formatCode>#,##0.0</c:formatCode>
                <c:ptCount val="11"/>
                <c:pt idx="0">
                  <c:v>12.791139044291409</c:v>
                </c:pt>
                <c:pt idx="1">
                  <c:v>9.2876815847416907</c:v>
                </c:pt>
                <c:pt idx="2">
                  <c:v>13.046163538310834</c:v>
                </c:pt>
                <c:pt idx="3">
                  <c:v>23.143535247783561</c:v>
                </c:pt>
                <c:pt idx="4">
                  <c:v>13.206366001382969</c:v>
                </c:pt>
                <c:pt idx="5">
                  <c:v>15.578466846367464</c:v>
                </c:pt>
                <c:pt idx="6">
                  <c:v>17.481107534545124</c:v>
                </c:pt>
                <c:pt idx="7">
                  <c:v>26.020664689325969</c:v>
                </c:pt>
                <c:pt idx="8">
                  <c:v>27.82625627304855</c:v>
                </c:pt>
                <c:pt idx="9">
                  <c:v>31.184240663296244</c:v>
                </c:pt>
                <c:pt idx="10">
                  <c:v>26.966814096102738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9D3-4C32-A1DA-FA7F3302D3B4}"/>
            </c:ext>
          </c:extLst>
        </c:ser>
        <c:ser>
          <c:idx val="2"/>
          <c:order val="4"/>
          <c:tx>
            <c:strRef>
              <c:f>'Gráficas español'!$B$9</c:f>
              <c:strCache>
                <c:ptCount val="1"/>
                <c:pt idx="0">
                  <c:v>Gasto de personal mínimo*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9D3-4C32-A1DA-FA7F3302D3B4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9D3-4C32-A1DA-FA7F3302D3B4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79D3-4C32-A1DA-FA7F3302D3B4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79D3-4C32-A1DA-FA7F3302D3B4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79D3-4C32-A1DA-FA7F3302D3B4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79D3-4C32-A1DA-FA7F3302D3B4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bg1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'Gráficas español'!$C$6:$M$6</c:f>
              <c:numCache>
                <c:formatCode>General</c:formatCode>
                <c:ptCount val="11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  <c:pt idx="9">
                  <c:v>2023</c:v>
                </c:pt>
                <c:pt idx="10">
                  <c:v>2024</c:v>
                </c:pt>
              </c:numCache>
            </c:numRef>
          </c:cat>
          <c:val>
            <c:numRef>
              <c:f>'Gráficas español'!$C$9:$M$9</c:f>
              <c:numCache>
                <c:formatCode>#,##0.0</c:formatCode>
                <c:ptCount val="11"/>
                <c:pt idx="0">
                  <c:v>13.623082323961524</c:v>
                </c:pt>
                <c:pt idx="1">
                  <c:v>14.641505060207766</c:v>
                </c:pt>
                <c:pt idx="2">
                  <c:v>15.972593273894098</c:v>
                </c:pt>
                <c:pt idx="3">
                  <c:v>17.090508211443108</c:v>
                </c:pt>
                <c:pt idx="4">
                  <c:v>18.119888669145805</c:v>
                </c:pt>
                <c:pt idx="5">
                  <c:v>18.939784885293456</c:v>
                </c:pt>
                <c:pt idx="6">
                  <c:v>19.767424539938684</c:v>
                </c:pt>
                <c:pt idx="7">
                  <c:v>20.757559152006301</c:v>
                </c:pt>
                <c:pt idx="8">
                  <c:v>22.724314147454997</c:v>
                </c:pt>
                <c:pt idx="9">
                  <c:v>26.304197176530206</c:v>
                </c:pt>
                <c:pt idx="10">
                  <c:v>30.426165464533796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79D3-4C32-A1DA-FA7F3302D3B4}"/>
            </c:ext>
          </c:extLst>
        </c:ser>
        <c:ser>
          <c:idx val="3"/>
          <c:order val="5"/>
          <c:tx>
            <c:strRef>
              <c:f>'Gráficas español'!$B$10</c:f>
              <c:strCache>
                <c:ptCount val="1"/>
                <c:pt idx="0">
                  <c:v>FEPC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79D3-4C32-A1DA-FA7F3302D3B4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79D3-4C32-A1DA-FA7F3302D3B4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79D3-4C32-A1DA-FA7F3302D3B4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79D3-4C32-A1DA-FA7F3302D3B4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79D3-4C32-A1DA-FA7F3302D3B4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79D3-4C32-A1DA-FA7F3302D3B4}"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79D3-4C32-A1DA-FA7F3302D3B4}"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79D3-4C32-A1DA-FA7F3302D3B4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bg1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'Gráficas español'!$C$6:$M$6</c:f>
              <c:numCache>
                <c:formatCode>General</c:formatCode>
                <c:ptCount val="11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  <c:pt idx="9">
                  <c:v>2023</c:v>
                </c:pt>
                <c:pt idx="10">
                  <c:v>2024</c:v>
                </c:pt>
              </c:numCache>
            </c:numRef>
          </c:cat>
          <c:val>
            <c:numRef>
              <c:f>'Gráficas español'!$C$10:$M$10</c:f>
              <c:numCache>
                <c:formatCode>#,##0.0</c:formatCode>
                <c:ptCount val="1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18.262487081437989</c:v>
                </c:pt>
                <c:pt idx="9">
                  <c:v>26.346529790272857</c:v>
                </c:pt>
                <c:pt idx="10">
                  <c:v>20.514036431030387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3-79D3-4C32-A1DA-FA7F3302D3B4}"/>
            </c:ext>
          </c:extLst>
        </c:ser>
        <c:ser>
          <c:idx val="4"/>
          <c:order val="6"/>
          <c:tx>
            <c:strRef>
              <c:f>'Gráficas español'!$B$11</c:f>
              <c:strCache>
                <c:ptCount val="1"/>
                <c:pt idx="0">
                  <c:v>FOME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79D3-4C32-A1DA-FA7F3302D3B4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79D3-4C32-A1DA-FA7F3302D3B4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79D3-4C32-A1DA-FA7F3302D3B4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79D3-4C32-A1DA-FA7F3302D3B4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79D3-4C32-A1DA-FA7F3302D3B4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79D3-4C32-A1DA-FA7F3302D3B4}"/>
                </c:ext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79D3-4C32-A1DA-FA7F3302D3B4}"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79D3-4C32-A1DA-FA7F3302D3B4}"/>
                </c:ext>
              </c:extLst>
            </c:dLbl>
            <c:dLbl>
              <c:idx val="1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79D3-4C32-A1DA-FA7F3302D3B4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bg1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'Gráficas español'!$C$6:$M$6</c:f>
              <c:numCache>
                <c:formatCode>General</c:formatCode>
                <c:ptCount val="11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  <c:pt idx="9">
                  <c:v>2023</c:v>
                </c:pt>
                <c:pt idx="10">
                  <c:v>2024</c:v>
                </c:pt>
              </c:numCache>
            </c:numRef>
          </c:cat>
          <c:val>
            <c:numRef>
              <c:f>'Gráficas español'!$C$11:$M$11</c:f>
              <c:numCache>
                <c:formatCode>#,##0.0</c:formatCode>
                <c:ptCount val="1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18.536480080275101</c:v>
                </c:pt>
                <c:pt idx="7">
                  <c:v>23.385308174028001</c:v>
                </c:pt>
                <c:pt idx="8">
                  <c:v>2.3105498944800003</c:v>
                </c:pt>
                <c:pt idx="9">
                  <c:v>0.109971923178</c:v>
                </c:pt>
                <c:pt idx="1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D-79D3-4C32-A1DA-FA7F3302D3B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0"/>
        <c:overlap val="100"/>
        <c:axId val="1141518111"/>
        <c:axId val="1141521951"/>
      </c:barChart>
      <c:lineChart>
        <c:grouping val="standard"/>
        <c:varyColors val="0"/>
        <c:ser>
          <c:idx val="9"/>
          <c:order val="7"/>
          <c:tx>
            <c:strRef>
              <c:f>'Gráficas español'!$B$17</c:f>
              <c:strCache>
                <c:ptCount val="1"/>
                <c:pt idx="0">
                  <c:v>Gasto total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12"/>
            <c:spPr>
              <a:solidFill>
                <a:schemeClr val="tx1"/>
              </a:solidFill>
              <a:ln w="9525">
                <a:noFill/>
              </a:ln>
              <a:effectLst/>
            </c:spPr>
          </c:marker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Verdana" panose="020B0604030504040204" pitchFamily="34" charset="0"/>
                    <a:cs typeface="+mn-cs"/>
                  </a:defRPr>
                </a:pPr>
                <a:endParaRPr lang="es-CO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'Gráficas español'!$C$6:$M$6</c:f>
              <c:numCache>
                <c:formatCode>General</c:formatCode>
                <c:ptCount val="11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  <c:pt idx="9">
                  <c:v>2023</c:v>
                </c:pt>
                <c:pt idx="10">
                  <c:v>2024</c:v>
                </c:pt>
              </c:numCache>
            </c:numRef>
          </c:cat>
          <c:val>
            <c:numRef>
              <c:f>'Gráficas español'!$C$20:$M$20</c:f>
              <c:numCache>
                <c:formatCode>#,##0.0</c:formatCode>
                <c:ptCount val="11"/>
                <c:pt idx="0">
                  <c:v>104.96895468324466</c:v>
                </c:pt>
                <c:pt idx="1">
                  <c:v>108.45107794852947</c:v>
                </c:pt>
                <c:pt idx="2">
                  <c:v>120.36430175169879</c:v>
                </c:pt>
                <c:pt idx="3">
                  <c:v>133.20704277668</c:v>
                </c:pt>
                <c:pt idx="4">
                  <c:v>138.36036620267649</c:v>
                </c:pt>
                <c:pt idx="5">
                  <c:v>148.77208022150364</c:v>
                </c:pt>
                <c:pt idx="6">
                  <c:v>181.69577554729923</c:v>
                </c:pt>
                <c:pt idx="7">
                  <c:v>209.81534100125398</c:v>
                </c:pt>
                <c:pt idx="8">
                  <c:v>213.17356307041706</c:v>
                </c:pt>
                <c:pt idx="9">
                  <c:v>260.66124037729884</c:v>
                </c:pt>
                <c:pt idx="10">
                  <c:v>286.80963374172245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E-79D3-4C32-A1DA-FA7F3302D3B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141518111"/>
        <c:axId val="1141521951"/>
      </c:lineChart>
      <c:catAx>
        <c:axId val="1141518111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Verdana" panose="020B0604030504040204" pitchFamily="34" charset="0"/>
                <a:cs typeface="+mn-cs"/>
              </a:defRPr>
            </a:pPr>
            <a:endParaRPr lang="es-CO"/>
          </a:p>
        </c:txPr>
        <c:crossAx val="1141521951"/>
        <c:crosses val="autoZero"/>
        <c:auto val="1"/>
        <c:lblAlgn val="ctr"/>
        <c:lblOffset val="100"/>
        <c:noMultiLvlLbl val="0"/>
      </c:catAx>
      <c:valAx>
        <c:axId val="1141521951"/>
        <c:scaling>
          <c:orientation val="minMax"/>
          <c:max val="300"/>
        </c:scaling>
        <c:delete val="1"/>
        <c:axPos val="l"/>
        <c:numFmt formatCode="#,##0.0" sourceLinked="1"/>
        <c:majorTickMark val="none"/>
        <c:minorTickMark val="none"/>
        <c:tickLblPos val="nextTo"/>
        <c:crossAx val="114151811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2.1276839173992007E-2"/>
          <c:y val="0.79793879846927263"/>
          <c:w val="0.95030027464453104"/>
          <c:h val="0.1814691837210641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Verdana" panose="020B0604030504040204" pitchFamily="34" charset="0"/>
              <a:cs typeface="+mn-cs"/>
            </a:defRPr>
          </a:pPr>
          <a:endParaRPr lang="es-CO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>
          <a:latin typeface="Verdana" panose="020B0604030504040204" pitchFamily="34" charset="0"/>
          <a:ea typeface="Verdana" panose="020B0604030504040204" pitchFamily="34" charset="0"/>
        </a:defRPr>
      </a:pPr>
      <a:endParaRPr lang="es-CO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5259783413150033E-2"/>
          <c:y val="0.12729299009340184"/>
          <c:w val="0.93395364522483693"/>
          <c:h val="0.59102928471383176"/>
        </c:manualLayout>
      </c:layout>
      <c:barChart>
        <c:barDir val="col"/>
        <c:grouping val="stacked"/>
        <c:varyColors val="0"/>
        <c:ser>
          <c:idx val="1"/>
          <c:order val="0"/>
          <c:tx>
            <c:strRef>
              <c:f>'Gráficas español'!$AG$8</c:f>
              <c:strCache>
                <c:ptCount val="1"/>
                <c:pt idx="0">
                  <c:v>Pensiones y salud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bg1"/>
                    </a:solidFill>
                    <a:latin typeface="Century Gothic" panose="020B0502020202020204" pitchFamily="34" charset="0"/>
                    <a:ea typeface="Verdana" panose="020B0604030504040204" pitchFamily="34" charset="0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'Gráficas español'!$AH$6:$AM$6</c:f>
              <c:strCache>
                <c:ptCount val="6"/>
                <c:pt idx="0">
                  <c:v>2014-2019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</c:strCache>
            </c:strRef>
          </c:cat>
          <c:val>
            <c:numRef>
              <c:f>'Gráficas español'!$AH$8:$AM$8</c:f>
              <c:numCache>
                <c:formatCode>#,##0.0</c:formatCode>
                <c:ptCount val="6"/>
                <c:pt idx="0">
                  <c:v>4.4276469160661884</c:v>
                </c:pt>
                <c:pt idx="1">
                  <c:v>5.7752573873006261</c:v>
                </c:pt>
                <c:pt idx="2">
                  <c:v>5.3825905142024251</c:v>
                </c:pt>
                <c:pt idx="3">
                  <c:v>4.2515357483785445</c:v>
                </c:pt>
                <c:pt idx="4">
                  <c:v>5.3218747186612969</c:v>
                </c:pt>
                <c:pt idx="5">
                  <c:v>5.7510070260018482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57E-491C-B0C8-830C48334762}"/>
            </c:ext>
          </c:extLst>
        </c:ser>
        <c:ser>
          <c:idx val="0"/>
          <c:order val="2"/>
          <c:tx>
            <c:strRef>
              <c:f>'Gráficas español'!$AG$7</c:f>
              <c:strCache>
                <c:ptCount val="1"/>
                <c:pt idx="0">
                  <c:v>SGP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bg1"/>
                    </a:solidFill>
                    <a:latin typeface="Century Gothic" panose="020B0502020202020204" pitchFamily="34" charset="0"/>
                    <a:ea typeface="Verdana" panose="020B0604030504040204" pitchFamily="34" charset="0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'Gráficas español'!$AH$6:$AM$6</c:f>
              <c:strCache>
                <c:ptCount val="6"/>
                <c:pt idx="0">
                  <c:v>2014-2019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</c:strCache>
            </c:strRef>
          </c:cat>
          <c:val>
            <c:numRef>
              <c:f>'Gráficas español'!$AH$7:$AM$7</c:f>
              <c:numCache>
                <c:formatCode>#,##0.0</c:formatCode>
                <c:ptCount val="6"/>
                <c:pt idx="0">
                  <c:v>3.7703908203623548</c:v>
                </c:pt>
                <c:pt idx="1">
                  <c:v>4.3498064825007567</c:v>
                </c:pt>
                <c:pt idx="2">
                  <c:v>3.8881146607025396</c:v>
                </c:pt>
                <c:pt idx="3">
                  <c:v>3.2583284494254037</c:v>
                </c:pt>
                <c:pt idx="4">
                  <c:v>3.3606569261151309</c:v>
                </c:pt>
                <c:pt idx="5">
                  <c:v>4.0284602965577694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57E-491C-B0C8-830C48334762}"/>
            </c:ext>
          </c:extLst>
        </c:ser>
        <c:ser>
          <c:idx val="5"/>
          <c:order val="3"/>
          <c:tx>
            <c:strRef>
              <c:f>'Gráficas español'!$AG$12</c:f>
              <c:strCache>
                <c:ptCount val="1"/>
                <c:pt idx="0">
                  <c:v>Demás funcionamiento inflexible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bg1"/>
                    </a:solidFill>
                    <a:latin typeface="Century Gothic" panose="020B0502020202020204" pitchFamily="34" charset="0"/>
                    <a:ea typeface="Verdana" panose="020B0604030504040204" pitchFamily="34" charset="0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'Gráficas español'!$AH$6:$AM$6</c:f>
              <c:strCache>
                <c:ptCount val="6"/>
                <c:pt idx="0">
                  <c:v>2014-2019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</c:strCache>
            </c:strRef>
          </c:cat>
          <c:val>
            <c:numRef>
              <c:f>'Gráficas español'!$AH$12:$AM$12</c:f>
              <c:numCache>
                <c:formatCode>#,##0.0</c:formatCode>
                <c:ptCount val="6"/>
                <c:pt idx="0">
                  <c:v>2.3169265171743665</c:v>
                </c:pt>
                <c:pt idx="1">
                  <c:v>2.4852937061863725</c:v>
                </c:pt>
                <c:pt idx="2">
                  <c:v>2.4388225583219998</c:v>
                </c:pt>
                <c:pt idx="3">
                  <c:v>2.1547721807012907</c:v>
                </c:pt>
                <c:pt idx="4">
                  <c:v>2.5556866566280996</c:v>
                </c:pt>
                <c:pt idx="5">
                  <c:v>2.6110462185121883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57E-491C-B0C8-830C48334762}"/>
            </c:ext>
          </c:extLst>
        </c:ser>
        <c:ser>
          <c:idx val="8"/>
          <c:order val="4"/>
          <c:tx>
            <c:strRef>
              <c:f>'Gráficas español'!$AG$13</c:f>
              <c:strCache>
                <c:ptCount val="1"/>
                <c:pt idx="0">
                  <c:v>Funcionamiento discrecional</c:v>
                </c:pt>
              </c:strCache>
            </c:strRef>
          </c:tx>
          <c:spPr>
            <a:solidFill>
              <a:srgbClr val="7030A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bg1"/>
                    </a:solidFill>
                    <a:latin typeface="Century Gothic" panose="020B0502020202020204" pitchFamily="34" charset="0"/>
                    <a:ea typeface="Verdana" panose="020B0604030504040204" pitchFamily="34" charset="0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'Gráficas español'!$AH$6:$AM$6</c:f>
              <c:strCache>
                <c:ptCount val="6"/>
                <c:pt idx="0">
                  <c:v>2014-2019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</c:strCache>
            </c:strRef>
          </c:cat>
          <c:val>
            <c:numRef>
              <c:f>'Gráficas español'!$AH$13:$AM$13</c:f>
              <c:numCache>
                <c:formatCode>#,##0.0</c:formatCode>
                <c:ptCount val="6"/>
                <c:pt idx="0">
                  <c:v>1.6103385429069881</c:v>
                </c:pt>
                <c:pt idx="1">
                  <c:v>1.7507877078598351</c:v>
                </c:pt>
                <c:pt idx="2">
                  <c:v>2.1817812245270587</c:v>
                </c:pt>
                <c:pt idx="3">
                  <c:v>1.8932117745345176</c:v>
                </c:pt>
                <c:pt idx="4">
                  <c:v>1.9831521059658848</c:v>
                </c:pt>
                <c:pt idx="5">
                  <c:v>1.5994661953786753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57E-491C-B0C8-830C48334762}"/>
            </c:ext>
          </c:extLst>
        </c:ser>
        <c:ser>
          <c:idx val="2"/>
          <c:order val="5"/>
          <c:tx>
            <c:strRef>
              <c:f>'Gráficas español'!$AG$9</c:f>
              <c:strCache>
                <c:ptCount val="1"/>
                <c:pt idx="0">
                  <c:v>Gasto de personal mínimo*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bg1"/>
                    </a:solidFill>
                    <a:latin typeface="Century Gothic" panose="020B0502020202020204" pitchFamily="34" charset="0"/>
                    <a:ea typeface="Verdana" panose="020B0604030504040204" pitchFamily="34" charset="0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'Gráficas español'!$AH$6:$AM$6</c:f>
              <c:strCache>
                <c:ptCount val="6"/>
                <c:pt idx="0">
                  <c:v>2014-2019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</c:strCache>
            </c:strRef>
          </c:cat>
          <c:val>
            <c:numRef>
              <c:f>'Gráficas español'!$AH$9:$AM$9</c:f>
              <c:numCache>
                <c:formatCode>#,##0.0</c:formatCode>
                <c:ptCount val="6"/>
                <c:pt idx="0">
                  <c:v>1.8220181287080743</c:v>
                </c:pt>
                <c:pt idx="1">
                  <c:v>1.9797695215923885</c:v>
                </c:pt>
                <c:pt idx="2">
                  <c:v>1.7404802438976548</c:v>
                </c:pt>
                <c:pt idx="3">
                  <c:v>1.5460915291667359</c:v>
                </c:pt>
                <c:pt idx="4">
                  <c:v>1.6728072551010056</c:v>
                </c:pt>
                <c:pt idx="5">
                  <c:v>1.8046485929738769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57E-491C-B0C8-830C48334762}"/>
            </c:ext>
          </c:extLst>
        </c:ser>
        <c:ser>
          <c:idx val="3"/>
          <c:order val="6"/>
          <c:tx>
            <c:strRef>
              <c:f>'Gráficas español'!$AG$10</c:f>
              <c:strCache>
                <c:ptCount val="1"/>
                <c:pt idx="0">
                  <c:v>FEPC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357E-491C-B0C8-830C48334762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357E-491C-B0C8-830C48334762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357E-491C-B0C8-830C4833476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bg1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'Gráficas español'!$AH$6:$AM$6</c:f>
              <c:strCache>
                <c:ptCount val="6"/>
                <c:pt idx="0">
                  <c:v>2014-2019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</c:strCache>
            </c:strRef>
          </c:cat>
          <c:val>
            <c:numRef>
              <c:f>'Gráficas español'!$AH$10:$AM$10</c:f>
              <c:numCache>
                <c:formatCode>#,##0.0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1.2425227179536438</c:v>
                </c:pt>
                <c:pt idx="4">
                  <c:v>1.6754993845327024</c:v>
                </c:pt>
                <c:pt idx="5">
                  <c:v>1.2167365297683295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357E-491C-B0C8-830C48334762}"/>
            </c:ext>
          </c:extLst>
        </c:ser>
        <c:ser>
          <c:idx val="4"/>
          <c:order val="7"/>
          <c:tx>
            <c:strRef>
              <c:f>'Gráficas español'!$S$11</c:f>
              <c:strCache>
                <c:ptCount val="1"/>
                <c:pt idx="0">
                  <c:v>FOME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357E-491C-B0C8-830C48334762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357E-491C-B0C8-830C48334762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357E-491C-B0C8-830C48334762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357E-491C-B0C8-830C4833476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bg1"/>
                    </a:solidFill>
                    <a:latin typeface="Century Gothic" panose="020B0502020202020204" pitchFamily="34" charset="0"/>
                    <a:ea typeface="Verdana" panose="020B0604030504040204" pitchFamily="34" charset="0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'Gráficas español'!$AH$6:$AM$6</c:f>
              <c:strCache>
                <c:ptCount val="6"/>
                <c:pt idx="0">
                  <c:v>2014-2019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</c:strCache>
            </c:strRef>
          </c:cat>
          <c:val>
            <c:numRef>
              <c:f>'Gráficas español'!$AH$11:$AM$11</c:f>
              <c:numCache>
                <c:formatCode>#,##0.0</c:formatCode>
                <c:ptCount val="6"/>
                <c:pt idx="0">
                  <c:v>0</c:v>
                </c:pt>
                <c:pt idx="1">
                  <c:v>1.8564865760022227</c:v>
                </c:pt>
                <c:pt idx="2">
                  <c:v>1.9608117975865242</c:v>
                </c:pt>
                <c:pt idx="3">
                  <c:v>0.15720261550655887</c:v>
                </c:pt>
                <c:pt idx="4">
                  <c:v>6.9936303212366395E-3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357E-491C-B0C8-830C483347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141518111"/>
        <c:axId val="1141521951"/>
        <c:extLst>
          <c:ext xmlns:c15="http://schemas.microsoft.com/office/drawing/2012/chart" uri="{02D57815-91ED-43cb-92C2-25804820EDAC}">
            <c15:filteredBarSeries>
              <c15:ser>
                <c:idx val="10"/>
                <c:order val="1"/>
                <c:tx>
                  <c:strRef>
                    <c:extLst>
                      <c:ext uri="{02D57815-91ED-43cb-92C2-25804820EDAC}">
                        <c15:formulaRef>
                          <c15:sqref>'Gráficas español'!$AG$16</c15:sqref>
                        </c15:formulaRef>
                      </c:ext>
                    </c:extLst>
                    <c:strCache>
                      <c:ptCount val="1"/>
                      <c:pt idx="0">
                        <c:v>Intereses</c:v>
                      </c:pt>
                    </c:strCache>
                  </c:strRef>
                </c:tx>
                <c:spPr>
                  <a:solidFill>
                    <a:schemeClr val="accent3">
                      <a:lumMod val="8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1000" b="1" i="0" u="none" strike="noStrike" kern="1200" baseline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defRPr>
                      </a:pPr>
                      <a:endParaRPr lang="es-CO"/>
                    </a:p>
                  </c:txPr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>
                    <c:ext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>
                      <c:ext uri="{02D57815-91ED-43cb-92C2-25804820EDAC}">
                        <c15:formulaRef>
                          <c15:sqref>'Gráficas español'!$AH$6:$AM$6</c15:sqref>
                        </c15:formulaRef>
                      </c:ext>
                    </c:extLst>
                    <c:strCache>
                      <c:ptCount val="6"/>
                      <c:pt idx="0">
                        <c:v>2014-2019</c:v>
                      </c:pt>
                      <c:pt idx="1">
                        <c:v>2020</c:v>
                      </c:pt>
                      <c:pt idx="2">
                        <c:v>2021</c:v>
                      </c:pt>
                      <c:pt idx="3">
                        <c:v>2022</c:v>
                      </c:pt>
                      <c:pt idx="4">
                        <c:v>2023</c:v>
                      </c:pt>
                      <c:pt idx="5">
                        <c:v>2024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'Gráficas español'!$AH$16:$AM$16</c15:sqref>
                        </c15:formulaRef>
                      </c:ext>
                    </c:extLst>
                    <c:numCache>
                      <c:formatCode>#,##0.0</c:formatCode>
                      <c:ptCount val="6"/>
                      <c:pt idx="0">
                        <c:v>2.7180479839811338</c:v>
                      </c:pt>
                      <c:pt idx="1">
                        <c:v>2.8379941720783495</c:v>
                      </c:pt>
                      <c:pt idx="2">
                        <c:v>3.3268831927706284</c:v>
                      </c:pt>
                      <c:pt idx="3">
                        <c:v>4.2975311603942599</c:v>
                      </c:pt>
                      <c:pt idx="4">
                        <c:v>3.9090450173189009</c:v>
                      </c:pt>
                      <c:pt idx="5">
                        <c:v>4.4155108753530463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F-357E-491C-B0C8-830C48334762}"/>
                  </c:ext>
                </c:extLst>
              </c15:ser>
            </c15:filteredBarSeries>
            <c15:filteredBarSeries>
              <c15:ser>
                <c:idx val="7"/>
                <c:order val="8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'Gráficas español'!$AG$15</c15:sqref>
                        </c15:formulaRef>
                      </c:ext>
                    </c:extLst>
                    <c:strCache>
                      <c:ptCount val="1"/>
                      <c:pt idx="0">
                        <c:v>Inversión discrecional</c:v>
                      </c:pt>
                    </c:strCache>
                  </c:strRef>
                </c:tx>
                <c:spPr>
                  <a:solidFill>
                    <a:schemeClr val="accent3">
                      <a:lumMod val="80000"/>
                      <a:lumOff val="2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1000" b="1" i="0" u="none" strike="noStrike" kern="1200" baseline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defRPr>
                      </a:pPr>
                      <a:endParaRPr lang="es-CO"/>
                    </a:p>
                  </c:txPr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'Gráficas español'!$AH$6:$AM$6</c15:sqref>
                        </c15:formulaRef>
                      </c:ext>
                    </c:extLst>
                    <c:strCache>
                      <c:ptCount val="6"/>
                      <c:pt idx="0">
                        <c:v>2014-2019</c:v>
                      </c:pt>
                      <c:pt idx="1">
                        <c:v>2020</c:v>
                      </c:pt>
                      <c:pt idx="2">
                        <c:v>2021</c:v>
                      </c:pt>
                      <c:pt idx="3">
                        <c:v>2022</c:v>
                      </c:pt>
                      <c:pt idx="4">
                        <c:v>2023</c:v>
                      </c:pt>
                      <c:pt idx="5">
                        <c:v>2024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'Gráficas español'!$AH$15:$AM$15</c15:sqref>
                        </c15:formulaRef>
                      </c:ext>
                    </c:extLst>
                    <c:numCache>
                      <c:formatCode>#,##0.0</c:formatCode>
                      <c:ptCount val="6"/>
                      <c:pt idx="0">
                        <c:v>1.5211219392045585</c:v>
                      </c:pt>
                      <c:pt idx="1">
                        <c:v>1.5399460544644223</c:v>
                      </c:pt>
                      <c:pt idx="2">
                        <c:v>1.5642159070384714</c:v>
                      </c:pt>
                      <c:pt idx="3">
                        <c:v>2.0071117308039428</c:v>
                      </c:pt>
                      <c:pt idx="4">
                        <c:v>2.0713130711819554</c:v>
                      </c:pt>
                      <c:pt idx="5">
                        <c:v>1.4722170351512891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0-357E-491C-B0C8-830C48334762}"/>
                  </c:ext>
                </c:extLst>
              </c15:ser>
            </c15:filteredBarSeries>
            <c15:filteredBarSeries>
              <c15:ser>
                <c:idx val="6"/>
                <c:order val="9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'Gráficas español'!$AG$14</c15:sqref>
                        </c15:formulaRef>
                      </c:ext>
                    </c:extLst>
                    <c:strCache>
                      <c:ptCount val="1"/>
                      <c:pt idx="0">
                        <c:v>Inversión inflexible</c:v>
                      </c:pt>
                    </c:strCache>
                  </c:strRef>
                </c:tx>
                <c:spPr>
                  <a:solidFill>
                    <a:schemeClr val="accent1">
                      <a:lumMod val="80000"/>
                      <a:lumOff val="2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'Gráficas español'!$AH$6:$AM$6</c15:sqref>
                        </c15:formulaRef>
                      </c:ext>
                    </c:extLst>
                    <c:strCache>
                      <c:ptCount val="6"/>
                      <c:pt idx="0">
                        <c:v>2014-2019</c:v>
                      </c:pt>
                      <c:pt idx="1">
                        <c:v>2020</c:v>
                      </c:pt>
                      <c:pt idx="2">
                        <c:v>2021</c:v>
                      </c:pt>
                      <c:pt idx="3">
                        <c:v>2022</c:v>
                      </c:pt>
                      <c:pt idx="4">
                        <c:v>2023</c:v>
                      </c:pt>
                      <c:pt idx="5">
                        <c:v>2024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'Gráficas español'!$AH$14:$AM$14</c15:sqref>
                        </c15:formulaRef>
                      </c:ext>
                    </c:extLst>
                    <c:numCache>
                      <c:formatCode>#,##0.0</c:formatCode>
                      <c:ptCount val="6"/>
                      <c:pt idx="0">
                        <c:v>0.66784514761664393</c:v>
                      </c:pt>
                      <c:pt idx="1">
                        <c:v>0.50250911554411848</c:v>
                      </c:pt>
                      <c:pt idx="2">
                        <c:v>0.59348806436004586</c:v>
                      </c:pt>
                      <c:pt idx="3">
                        <c:v>0.68100298015403538</c:v>
                      </c:pt>
                      <c:pt idx="4">
                        <c:v>0.54992764942465922</c:v>
                      </c:pt>
                      <c:pt idx="5">
                        <c:v>0.51729190115433599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1-357E-491C-B0C8-830C48334762}"/>
                  </c:ext>
                </c:extLst>
              </c15:ser>
            </c15:filteredBarSeries>
          </c:ext>
        </c:extLst>
      </c:barChart>
      <c:lineChart>
        <c:grouping val="standard"/>
        <c:varyColors val="0"/>
        <c:ser>
          <c:idx val="9"/>
          <c:order val="10"/>
          <c:tx>
            <c:strRef>
              <c:f>'Gráficas español'!$AG$20</c:f>
              <c:strCache>
                <c:ptCount val="1"/>
                <c:pt idx="0">
                  <c:v>Gasto funcionamiento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12"/>
            <c:spPr>
              <a:solidFill>
                <a:schemeClr val="tx1"/>
              </a:solidFill>
              <a:ln w="9525">
                <a:noFill/>
              </a:ln>
              <a:effectLst/>
            </c:spPr>
          </c:marker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1"/>
                    </a:solidFill>
                    <a:latin typeface="Century Gothic" panose="020B0502020202020204" pitchFamily="34" charset="0"/>
                    <a:ea typeface="Verdana" panose="020B0604030504040204" pitchFamily="34" charset="0"/>
                    <a:cs typeface="+mn-cs"/>
                  </a:defRPr>
                </a:pPr>
                <a:endParaRPr lang="es-CO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'Gráficas español'!$AH$6:$AM$6</c:f>
              <c:strCache>
                <c:ptCount val="6"/>
                <c:pt idx="0">
                  <c:v>2014-2019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</c:strCache>
            </c:strRef>
          </c:cat>
          <c:val>
            <c:numRef>
              <c:f>'Gráficas español'!$AH$20:$AM$20</c:f>
              <c:numCache>
                <c:formatCode>#,##0.0</c:formatCode>
                <c:ptCount val="6"/>
                <c:pt idx="0">
                  <c:v>13.947320925217969</c:v>
                </c:pt>
                <c:pt idx="1">
                  <c:v>18.197401381442202</c:v>
                </c:pt>
                <c:pt idx="2">
                  <c:v>17.592600999238201</c:v>
                </c:pt>
                <c:pt idx="3">
                  <c:v>14.503665015666694</c:v>
                </c:pt>
                <c:pt idx="4">
                  <c:v>16.576670677325357</c:v>
                </c:pt>
                <c:pt idx="5">
                  <c:v>17.011364859192689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357E-491C-B0C8-830C48334762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141518111"/>
        <c:axId val="1141521951"/>
      </c:lineChart>
      <c:catAx>
        <c:axId val="1141518111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Verdana" panose="020B0604030504040204" pitchFamily="34" charset="0"/>
                <a:cs typeface="+mn-cs"/>
              </a:defRPr>
            </a:pPr>
            <a:endParaRPr lang="es-CO"/>
          </a:p>
        </c:txPr>
        <c:crossAx val="1141521951"/>
        <c:crosses val="autoZero"/>
        <c:auto val="1"/>
        <c:lblAlgn val="ctr"/>
        <c:lblOffset val="100"/>
        <c:noMultiLvlLbl val="0"/>
      </c:catAx>
      <c:valAx>
        <c:axId val="1141521951"/>
        <c:scaling>
          <c:orientation val="minMax"/>
        </c:scaling>
        <c:delete val="1"/>
        <c:axPos val="l"/>
        <c:numFmt formatCode="#,##0.0" sourceLinked="1"/>
        <c:majorTickMark val="out"/>
        <c:minorTickMark val="none"/>
        <c:tickLblPos val="nextTo"/>
        <c:crossAx val="114151811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2.1276839173992007E-2"/>
          <c:y val="0.79793879846927263"/>
          <c:w val="0.978723119546967"/>
          <c:h val="0.2020612015307273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Verdana" panose="020B0604030504040204" pitchFamily="34" charset="0"/>
              <a:cs typeface="+mn-cs"/>
            </a:defRPr>
          </a:pPr>
          <a:endParaRPr lang="es-CO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latin typeface="Verdana" panose="020B0604030504040204" pitchFamily="34" charset="0"/>
          <a:ea typeface="Verdana" panose="020B0604030504040204" pitchFamily="34" charset="0"/>
        </a:defRPr>
      </a:pPr>
      <a:endParaRPr lang="es-CO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1"/>
          <c:order val="0"/>
          <c:spPr>
            <a:solidFill>
              <a:srgbClr val="002060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00206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13B6-401E-B9FB-00FE70BAD858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13B6-401E-B9FB-00FE70BAD858}"/>
              </c:ext>
            </c:extLst>
          </c:dPt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Resumen!$E$49:$G$49</c:f>
              <c:numCache>
                <c:formatCode>General</c:formatCode>
                <c:ptCount val="3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</c:numCache>
              <c:extLst/>
            </c:numRef>
          </c:cat>
          <c:val>
            <c:numRef>
              <c:f>Resumen!$E$50:$G$50</c:f>
              <c:numCache>
                <c:formatCode>_("$"* #,##0_);_("$"* \(#,##0\);_("$"* "-"_);_(@_)</c:formatCode>
                <c:ptCount val="3"/>
                <c:pt idx="0" formatCode="0.0">
                  <c:v>-15.180725697193001</c:v>
                </c:pt>
                <c:pt idx="1">
                  <c:v>-10.652548118058171</c:v>
                </c:pt>
                <c:pt idx="2">
                  <c:v>-10.279212041415644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4-13B6-401E-B9FB-00FE70BAD8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27"/>
        <c:axId val="1147857663"/>
        <c:axId val="1147852383"/>
      </c:barChart>
      <c:catAx>
        <c:axId val="114785766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pPr>
            <a:endParaRPr lang="es-CO"/>
          </a:p>
        </c:txPr>
        <c:crossAx val="1147852383"/>
        <c:crosses val="autoZero"/>
        <c:auto val="1"/>
        <c:lblAlgn val="ctr"/>
        <c:lblOffset val="100"/>
        <c:noMultiLvlLbl val="0"/>
      </c:catAx>
      <c:valAx>
        <c:axId val="1147852383"/>
        <c:scaling>
          <c:orientation val="minMax"/>
        </c:scaling>
        <c:delete val="1"/>
        <c:axPos val="l"/>
        <c:numFmt formatCode="0.0" sourceLinked="1"/>
        <c:majorTickMark val="none"/>
        <c:minorTickMark val="none"/>
        <c:tickLblPos val="nextTo"/>
        <c:crossAx val="114785766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4055266846435448E-2"/>
          <c:y val="3.8173456140557019E-2"/>
          <c:w val="0.95188946630712912"/>
          <c:h val="0.70244433083188351"/>
        </c:manualLayout>
      </c:layout>
      <c:lineChart>
        <c:grouping val="standard"/>
        <c:varyColors val="0"/>
        <c:ser>
          <c:idx val="2"/>
          <c:order val="2"/>
          <c:tx>
            <c:v>PGN 2025</c:v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chemeClr val="accent5"/>
              </a:solidFill>
              <a:ln w="9525">
                <a:solidFill>
                  <a:schemeClr val="accent5"/>
                </a:solidFill>
              </a:ln>
              <a:effectLst/>
            </c:spPr>
          </c:marker>
          <c:dLbls>
            <c:dLbl>
              <c:idx val="6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EFB-4A25-B217-ADE2190EA810}"/>
                </c:ext>
              </c:extLst>
            </c:dLbl>
            <c:dLbl>
              <c:idx val="7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EFB-4A25-B217-ADE2190EA81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rgbClr val="0070C0"/>
                    </a:solidFill>
                    <a:latin typeface="Century Gothic" panose="020B0502020202020204" pitchFamily="34" charset="0"/>
                    <a:ea typeface="Verdana" panose="020B0604030504040204" pitchFamily="34" charset="0"/>
                    <a:cs typeface="+mn-cs"/>
                  </a:defRPr>
                </a:pPr>
                <a:endParaRPr lang="es-CO"/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'Gráficos y Tablas 2025'!$B$110:$B$117</c:f>
              <c:numCache>
                <c:formatCode>General</c:formatCode>
                <c:ptCount val="8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  <c:pt idx="6">
                  <c:v>2024</c:v>
                </c:pt>
                <c:pt idx="7">
                  <c:v>2025</c:v>
                </c:pt>
              </c:numCache>
            </c:numRef>
          </c:cat>
          <c:val>
            <c:numRef>
              <c:f>'Gráficos y Tablas 2025'!$E$110:$E$117</c:f>
              <c:numCache>
                <c:formatCode>General</c:formatCode>
                <c:ptCount val="8"/>
                <c:pt idx="5" formatCode="#,##0.0">
                  <c:v>-4.2555437040151434</c:v>
                </c:pt>
                <c:pt idx="6" formatCode="#,##0.0">
                  <c:v>-5.6357679853939375</c:v>
                </c:pt>
                <c:pt idx="7" formatCode="#,##0.0">
                  <c:v>-4.7320971949374977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2-DEFB-4A25-B217-ADE2190EA810}"/>
            </c:ext>
          </c:extLst>
        </c:ser>
        <c:ser>
          <c:idx val="3"/>
          <c:order val="3"/>
          <c:tx>
            <c:v>Act. PF 2025</c:v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chemeClr val="accent1">
                  <a:lumMod val="60000"/>
                </a:schemeClr>
              </a:solidFill>
              <a:ln w="9525">
                <a:solidFill>
                  <a:schemeClr val="accent1">
                    <a:lumMod val="60000"/>
                  </a:schemeClr>
                </a:solidFill>
              </a:ln>
              <a:effectLst/>
            </c:spPr>
          </c:marker>
          <c:dLbls>
            <c:dLbl>
              <c:idx val="1"/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DEFB-4A25-B217-ADE2190EA810}"/>
                </c:ext>
              </c:extLst>
            </c:dLbl>
            <c:dLbl>
              <c:idx val="6"/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EFB-4A25-B217-ADE2190EA810}"/>
                </c:ext>
              </c:extLst>
            </c:dLbl>
            <c:dLbl>
              <c:idx val="7"/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DEFB-4A25-B217-ADE2190EA81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rgbClr val="002060"/>
                    </a:solidFill>
                    <a:latin typeface="Century Gothic" panose="020B0502020202020204" pitchFamily="34" charset="0"/>
                    <a:ea typeface="Verdana" panose="020B0604030504040204" pitchFamily="34" charset="0"/>
                    <a:cs typeface="+mn-cs"/>
                  </a:defRPr>
                </a:pPr>
                <a:endParaRPr lang="es-CO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'Gráficos y Tablas 2025'!$B$110:$B$117</c:f>
              <c:numCache>
                <c:formatCode>General</c:formatCode>
                <c:ptCount val="8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  <c:pt idx="6">
                  <c:v>2024</c:v>
                </c:pt>
                <c:pt idx="7">
                  <c:v>2025</c:v>
                </c:pt>
              </c:numCache>
            </c:numRef>
          </c:cat>
          <c:val>
            <c:numRef>
              <c:f>'Gráficos y Tablas 2025'!$F$110:$F$117</c:f>
              <c:numCache>
                <c:formatCode>#,##0.0</c:formatCode>
                <c:ptCount val="8"/>
                <c:pt idx="0">
                  <c:v>-3.0690539949663482</c:v>
                </c:pt>
                <c:pt idx="1">
                  <c:v>-2.4572516375339579</c:v>
                </c:pt>
                <c:pt idx="2">
                  <c:v>-7.7882506350351308</c:v>
                </c:pt>
                <c:pt idx="3">
                  <c:v>-6.9718755141907867</c:v>
                </c:pt>
                <c:pt idx="4">
                  <c:v>-5.2782653440869352</c:v>
                </c:pt>
                <c:pt idx="5">
                  <c:v>-4.2555437040151434</c:v>
                </c:pt>
                <c:pt idx="6">
                  <c:v>-6.8459786880003151</c:v>
                </c:pt>
                <c:pt idx="7">
                  <c:v>-5.0912557821878188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4-DEFB-4A25-B217-ADE2190EA8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74194016"/>
        <c:axId val="1374197344"/>
        <c:extLst>
          <c:ext xmlns:c15="http://schemas.microsoft.com/office/drawing/2012/chart" uri="{02D57815-91ED-43cb-92C2-25804820EDAC}">
            <c15:filteredLine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'Gráficos y Tablas 2025'!$C$109</c15:sqref>
                        </c15:formulaRef>
                      </c:ext>
                    </c:extLst>
                    <c:strCache>
                      <c:ptCount val="1"/>
                      <c:pt idx="0">
                        <c:v>Balance primario PGN 2025</c:v>
                      </c:pt>
                    </c:strCache>
                  </c:strRef>
                </c:tx>
                <c:spPr>
                  <a:ln w="28575" cap="rnd">
                    <a:solidFill>
                      <a:schemeClr val="accent1"/>
                    </a:solidFill>
                    <a:round/>
                  </a:ln>
                  <a:effectLst/>
                </c:spPr>
                <c:marker>
                  <c:symbol val="none"/>
                </c:marker>
                <c:dLbls>
                  <c:dLbl>
                    <c:idx val="6"/>
                    <c:dLblPos val="t"/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>
                      <c:ext uri="{CE6537A1-D6FC-4f65-9D91-7224C49458BB}"/>
                      <c:ext xmlns:c16="http://schemas.microsoft.com/office/drawing/2014/chart" uri="{C3380CC4-5D6E-409C-BE32-E72D297353CC}">
                        <c16:uniqueId val="{00000005-DEFB-4A25-B217-ADE2190EA810}"/>
                      </c:ext>
                    </c:extLst>
                  </c:dLbl>
                  <c:dLbl>
                    <c:idx val="7"/>
                    <c:dLblPos val="r"/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>
                      <c:ext uri="{CE6537A1-D6FC-4f65-9D91-7224C49458BB}"/>
                      <c:ext xmlns:c16="http://schemas.microsoft.com/office/drawing/2014/chart" uri="{C3380CC4-5D6E-409C-BE32-E72D297353CC}">
                        <c16:uniqueId val="{00000006-DEFB-4A25-B217-ADE2190EA810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1400" b="1" i="0" u="none" strike="noStrike" kern="1200" baseline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entury Gothic" panose="020B0502020202020204" pitchFamily="34" charset="0"/>
                          <a:ea typeface="Verdana" panose="020B0604030504040204" pitchFamily="34" charset="0"/>
                          <a:cs typeface="+mn-cs"/>
                        </a:defRPr>
                      </a:pPr>
                      <a:endParaRPr lang="es-CO"/>
                    </a:p>
                  </c:txPr>
                  <c:showLegendKey val="0"/>
                  <c:showVal val="0"/>
                  <c:showCatName val="0"/>
                  <c:showSerName val="0"/>
                  <c:showPercent val="0"/>
                  <c:showBubbleSize val="0"/>
                  <c:extLst>
                    <c:ext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numRef>
                    <c:extLst>
                      <c:ext uri="{02D57815-91ED-43cb-92C2-25804820EDAC}">
                        <c15:formulaRef>
                          <c15:sqref>'Gráficos y Tablas 2025'!$B$110:$B$117</c15:sqref>
                        </c15:formulaRef>
                      </c:ext>
                    </c:extLst>
                    <c:numCache>
                      <c:formatCode>General</c:formatCode>
                      <c:ptCount val="8"/>
                      <c:pt idx="0">
                        <c:v>2018</c:v>
                      </c:pt>
                      <c:pt idx="1">
                        <c:v>2019</c:v>
                      </c:pt>
                      <c:pt idx="2">
                        <c:v>2020</c:v>
                      </c:pt>
                      <c:pt idx="3">
                        <c:v>2021</c:v>
                      </c:pt>
                      <c:pt idx="4">
                        <c:v>2022</c:v>
                      </c:pt>
                      <c:pt idx="5">
                        <c:v>2023</c:v>
                      </c:pt>
                      <c:pt idx="6">
                        <c:v>2024</c:v>
                      </c:pt>
                      <c:pt idx="7">
                        <c:v>2025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'Gráficos y Tablas 2025'!$C$110:$C$117</c15:sqref>
                        </c15:formulaRef>
                      </c:ext>
                    </c:extLst>
                    <c:numCache>
                      <c:formatCode>General</c:formatCode>
                      <c:ptCount val="8"/>
                      <c:pt idx="5" formatCode="#,##0.0">
                        <c:v>-0.34649868669624206</c:v>
                      </c:pt>
                      <c:pt idx="6" formatCode="#,##0.0">
                        <c:v>-0.89989036067494954</c:v>
                      </c:pt>
                      <c:pt idx="7" formatCode="#,##0.0">
                        <c:v>-6.8245275081210741E-2</c:v>
                      </c:pt>
                    </c:numCache>
                  </c:numRef>
                </c:val>
                <c:smooth val="1"/>
                <c:extLst>
                  <c:ext xmlns:c16="http://schemas.microsoft.com/office/drawing/2014/chart" uri="{C3380CC4-5D6E-409C-BE32-E72D297353CC}">
                    <c16:uniqueId val="{00000007-DEFB-4A25-B217-ADE2190EA810}"/>
                  </c:ext>
                </c:extLst>
              </c15:ser>
            </c15:filteredLineSeries>
            <c15:filteredLineSeries>
              <c15:ser>
                <c:idx val="1"/>
                <c:order val="1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'Gráficos y Tablas 2025'!$D$109</c15:sqref>
                        </c15:formulaRef>
                      </c:ext>
                    </c:extLst>
                    <c:strCache>
                      <c:ptCount val="1"/>
                      <c:pt idx="0">
                        <c:v>Balance primario PF 2025</c:v>
                      </c:pt>
                    </c:strCache>
                  </c:strRef>
                </c:tx>
                <c:spPr>
                  <a:ln w="28575" cap="rnd">
                    <a:solidFill>
                      <a:schemeClr val="accent3"/>
                    </a:solidFill>
                    <a:round/>
                  </a:ln>
                  <a:effectLst/>
                </c:spPr>
                <c:marker>
                  <c:symbol val="none"/>
                </c:marker>
                <c:dLbls>
                  <c:dLbl>
                    <c:idx val="6"/>
                    <c:layout>
                      <c:manualLayout>
                        <c:x val="-4.4830895076982478E-2"/>
                        <c:y val="3.3526863233242943E-2"/>
                      </c:manualLayout>
                    </c:layout>
                    <c:dLblPos val="r"/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08-DEFB-4A25-B217-ADE2190EA810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1400" b="1" i="0" u="none" strike="noStrike" kern="1200" baseline="0">
                          <a:solidFill>
                            <a:srgbClr val="1F4E79"/>
                          </a:solidFill>
                          <a:latin typeface="Century Gothic" panose="020B0502020202020204" pitchFamily="34" charset="0"/>
                          <a:ea typeface="Verdana" panose="020B0604030504040204" pitchFamily="34" charset="0"/>
                          <a:cs typeface="+mn-cs"/>
                        </a:defRPr>
                      </a:pPr>
                      <a:endParaRPr lang="es-CO"/>
                    </a:p>
                  </c:txPr>
                  <c:dLblPos val="t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'Gráficos y Tablas 2025'!$B$110:$B$117</c15:sqref>
                        </c15:formulaRef>
                      </c:ext>
                    </c:extLst>
                    <c:numCache>
                      <c:formatCode>General</c:formatCode>
                      <c:ptCount val="8"/>
                      <c:pt idx="0">
                        <c:v>2018</c:v>
                      </c:pt>
                      <c:pt idx="1">
                        <c:v>2019</c:v>
                      </c:pt>
                      <c:pt idx="2">
                        <c:v>2020</c:v>
                      </c:pt>
                      <c:pt idx="3">
                        <c:v>2021</c:v>
                      </c:pt>
                      <c:pt idx="4">
                        <c:v>2022</c:v>
                      </c:pt>
                      <c:pt idx="5">
                        <c:v>2023</c:v>
                      </c:pt>
                      <c:pt idx="6">
                        <c:v>2024</c:v>
                      </c:pt>
                      <c:pt idx="7">
                        <c:v>2025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'Gráficos y Tablas 2025'!$D$110:$D$117</c15:sqref>
                        </c15:formulaRef>
                      </c:ext>
                    </c:extLst>
                    <c:numCache>
                      <c:formatCode>#,##0.0</c:formatCode>
                      <c:ptCount val="8"/>
                      <c:pt idx="0">
                        <c:v>-0.28769603353860967</c:v>
                      </c:pt>
                      <c:pt idx="1">
                        <c:v>0.44825910526369672</c:v>
                      </c:pt>
                      <c:pt idx="2">
                        <c:v>-4.9502564629567809</c:v>
                      </c:pt>
                      <c:pt idx="3">
                        <c:v>-3.6449923214201587</c:v>
                      </c:pt>
                      <c:pt idx="4">
                        <c:v>-0.98073418369267529</c:v>
                      </c:pt>
                      <c:pt idx="5">
                        <c:v>-0.34649868669624206</c:v>
                      </c:pt>
                      <c:pt idx="6">
                        <c:v>-2.4304678126472674</c:v>
                      </c:pt>
                      <c:pt idx="7">
                        <c:v>-0.24830599376694806</c:v>
                      </c:pt>
                    </c:numCache>
                  </c:numRef>
                </c:val>
                <c:smooth val="1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9-DEFB-4A25-B217-ADE2190EA810}"/>
                  </c:ext>
                </c:extLst>
              </c15:ser>
            </c15:filteredLineSeries>
          </c:ext>
        </c:extLst>
      </c:lineChart>
      <c:catAx>
        <c:axId val="1374194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Verdana" panose="020B0604030504040204" pitchFamily="34" charset="0"/>
                <a:cs typeface="+mn-cs"/>
              </a:defRPr>
            </a:pPr>
            <a:endParaRPr lang="es-CO"/>
          </a:p>
        </c:txPr>
        <c:crossAx val="1374197344"/>
        <c:crosses val="autoZero"/>
        <c:auto val="1"/>
        <c:lblAlgn val="ctr"/>
        <c:lblOffset val="100"/>
        <c:noMultiLvlLbl val="0"/>
      </c:catAx>
      <c:valAx>
        <c:axId val="1374197344"/>
        <c:scaling>
          <c:orientation val="minMax"/>
          <c:max val="-2"/>
          <c:min val="-9"/>
        </c:scaling>
        <c:delete val="1"/>
        <c:axPos val="l"/>
        <c:numFmt formatCode="General" sourceLinked="1"/>
        <c:majorTickMark val="out"/>
        <c:minorTickMark val="none"/>
        <c:tickLblPos val="nextTo"/>
        <c:crossAx val="1374194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"/>
          <c:y val="0.83119060185924232"/>
          <c:w val="1"/>
          <c:h val="0.1421919051383288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Verdana" panose="020B0604030504040204" pitchFamily="34" charset="0"/>
              <a:cs typeface="+mn-cs"/>
            </a:defRPr>
          </a:pPr>
          <a:endParaRPr lang="es-CO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400">
          <a:latin typeface="Century Gothic" panose="020B0502020202020204" pitchFamily="34" charset="0"/>
          <a:ea typeface="Verdana" panose="020B0604030504040204" pitchFamily="34" charset="0"/>
        </a:defRPr>
      </a:pPr>
      <a:endParaRPr lang="es-CO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3120970556445297E-2"/>
          <c:y val="7.9053105635490492E-2"/>
          <c:w val="0.94913386477582029"/>
          <c:h val="0.64443352090800665"/>
        </c:manualLayout>
      </c:layout>
      <c:lineChart>
        <c:grouping val="standard"/>
        <c:varyColors val="0"/>
        <c:ser>
          <c:idx val="2"/>
          <c:order val="0"/>
          <c:tx>
            <c:v>PGN 2025</c:v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chemeClr val="accent5"/>
              </a:solidFill>
              <a:ln w="9525">
                <a:solidFill>
                  <a:schemeClr val="accent5"/>
                </a:solidFill>
              </a:ln>
              <a:effectLst/>
            </c:spPr>
          </c:marker>
          <c:dLbls>
            <c:dLbl>
              <c:idx val="6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EFB-4A25-B217-ADE2190EA810}"/>
                </c:ext>
              </c:extLst>
            </c:dLbl>
            <c:dLbl>
              <c:idx val="7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EFB-4A25-B217-ADE2190EA81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rgbClr val="0070C0"/>
                    </a:solidFill>
                    <a:latin typeface="Century Gothic" panose="020B0502020202020204" pitchFamily="34" charset="0"/>
                    <a:ea typeface="Verdana" panose="020B0604030504040204" pitchFamily="34" charset="0"/>
                    <a:cs typeface="+mn-cs"/>
                  </a:defRPr>
                </a:pPr>
                <a:endParaRPr lang="es-CO"/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'Gráficos y Tablas 2025'!$B$110:$B$117</c:f>
              <c:numCache>
                <c:formatCode>General</c:formatCode>
                <c:ptCount val="8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  <c:pt idx="6">
                  <c:v>2024</c:v>
                </c:pt>
                <c:pt idx="7">
                  <c:v>2025</c:v>
                </c:pt>
              </c:numCache>
            </c:numRef>
          </c:cat>
          <c:val>
            <c:numRef>
              <c:f>'Gráficos y Tablas 2025'!$C$110:$C$117</c:f>
              <c:numCache>
                <c:formatCode>General</c:formatCode>
                <c:ptCount val="8"/>
                <c:pt idx="5" formatCode="#,##0.0">
                  <c:v>-0.34649868669624206</c:v>
                </c:pt>
                <c:pt idx="6" formatCode="#,##0.0">
                  <c:v>-0.89989036067494954</c:v>
                </c:pt>
                <c:pt idx="7" formatCode="#,##0.0">
                  <c:v>-6.8245275081210741E-2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2-DEFB-4A25-B217-ADE2190EA810}"/>
            </c:ext>
          </c:extLst>
        </c:ser>
        <c:ser>
          <c:idx val="3"/>
          <c:order val="1"/>
          <c:tx>
            <c:v>Act. PF 2025</c:v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chemeClr val="accent1">
                  <a:lumMod val="60000"/>
                </a:schemeClr>
              </a:solidFill>
              <a:ln w="9525">
                <a:solidFill>
                  <a:schemeClr val="accent1">
                    <a:lumMod val="60000"/>
                  </a:schemeClr>
                </a:solidFill>
              </a:ln>
              <a:effectLst/>
            </c:spPr>
          </c:marker>
          <c:dLbls>
            <c:dLbl>
              <c:idx val="2"/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0044-4658-896C-098F847F9F16}"/>
                </c:ext>
              </c:extLst>
            </c:dLbl>
            <c:dLbl>
              <c:idx val="3"/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0044-4658-896C-098F847F9F16}"/>
                </c:ext>
              </c:extLst>
            </c:dLbl>
            <c:dLbl>
              <c:idx val="6"/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EFB-4A25-B217-ADE2190EA810}"/>
                </c:ext>
              </c:extLst>
            </c:dLbl>
            <c:dLbl>
              <c:idx val="7"/>
              <c:layout>
                <c:manualLayout>
                  <c:x val="-1.5749568211323485E-2"/>
                  <c:y val="8.303563925640283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DEFB-4A25-B217-ADE2190EA81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rgbClr val="002060"/>
                    </a:solidFill>
                    <a:latin typeface="Century Gothic" panose="020B0502020202020204" pitchFamily="34" charset="0"/>
                    <a:ea typeface="Verdana" panose="020B0604030504040204" pitchFamily="34" charset="0"/>
                    <a:cs typeface="+mn-cs"/>
                  </a:defRPr>
                </a:pPr>
                <a:endParaRPr lang="es-CO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'Gráficos y Tablas 2025'!$B$110:$B$117</c:f>
              <c:numCache>
                <c:formatCode>General</c:formatCode>
                <c:ptCount val="8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  <c:pt idx="6">
                  <c:v>2024</c:v>
                </c:pt>
                <c:pt idx="7">
                  <c:v>2025</c:v>
                </c:pt>
              </c:numCache>
            </c:numRef>
          </c:cat>
          <c:val>
            <c:numRef>
              <c:f>'Gráficos y Tablas 2025'!$D$110:$D$117</c:f>
              <c:numCache>
                <c:formatCode>#,##0.0</c:formatCode>
                <c:ptCount val="8"/>
                <c:pt idx="0">
                  <c:v>-0.28769603353860967</c:v>
                </c:pt>
                <c:pt idx="1">
                  <c:v>0.44825910526369672</c:v>
                </c:pt>
                <c:pt idx="2">
                  <c:v>-4.9502564629567809</c:v>
                </c:pt>
                <c:pt idx="3">
                  <c:v>-3.6449923214201587</c:v>
                </c:pt>
                <c:pt idx="4">
                  <c:v>-0.98073418369267529</c:v>
                </c:pt>
                <c:pt idx="5">
                  <c:v>-0.34649868669624206</c:v>
                </c:pt>
                <c:pt idx="6">
                  <c:v>-2.4304678126472674</c:v>
                </c:pt>
                <c:pt idx="7">
                  <c:v>-0.24830599376694806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4-DEFB-4A25-B217-ADE2190EA8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74194016"/>
        <c:axId val="1374197344"/>
        <c:extLst>
          <c:ext xmlns:c15="http://schemas.microsoft.com/office/drawing/2012/chart" uri="{02D57815-91ED-43cb-92C2-25804820EDAC}">
            <c15:filteredLineSeries>
              <c15:ser>
                <c:idx val="0"/>
                <c:order val="2"/>
                <c:tx>
                  <c:strRef>
                    <c:extLst>
                      <c:ext uri="{02D57815-91ED-43cb-92C2-25804820EDAC}">
                        <c15:formulaRef>
                          <c15:sqref>'Gráficos y Tablas 2025'!$E$109</c15:sqref>
                        </c15:formulaRef>
                      </c:ext>
                    </c:extLst>
                    <c:strCache>
                      <c:ptCount val="1"/>
                      <c:pt idx="0">
                        <c:v>Balance total PGN 2025</c:v>
                      </c:pt>
                    </c:strCache>
                  </c:strRef>
                </c:tx>
                <c:spPr>
                  <a:ln w="28575" cap="rnd">
                    <a:solidFill>
                      <a:schemeClr val="accent1"/>
                    </a:solidFill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1"/>
                    </a:solidFill>
                    <a:ln w="9525">
                      <a:solidFill>
                        <a:schemeClr val="accent1"/>
                      </a:solidFill>
                    </a:ln>
                    <a:effectLst/>
                  </c:spPr>
                </c:marker>
                <c:cat>
                  <c:numRef>
                    <c:extLst>
                      <c:ext uri="{02D57815-91ED-43cb-92C2-25804820EDAC}">
                        <c15:formulaRef>
                          <c15:sqref>'Gráficos y Tablas 2025'!$B$110:$B$117</c15:sqref>
                        </c15:formulaRef>
                      </c:ext>
                    </c:extLst>
                    <c:numCache>
                      <c:formatCode>General</c:formatCode>
                      <c:ptCount val="8"/>
                      <c:pt idx="0">
                        <c:v>2018</c:v>
                      </c:pt>
                      <c:pt idx="1">
                        <c:v>2019</c:v>
                      </c:pt>
                      <c:pt idx="2">
                        <c:v>2020</c:v>
                      </c:pt>
                      <c:pt idx="3">
                        <c:v>2021</c:v>
                      </c:pt>
                      <c:pt idx="4">
                        <c:v>2022</c:v>
                      </c:pt>
                      <c:pt idx="5">
                        <c:v>2023</c:v>
                      </c:pt>
                      <c:pt idx="6">
                        <c:v>2024</c:v>
                      </c:pt>
                      <c:pt idx="7">
                        <c:v>2025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'Gráficos y Tablas 2025'!$E$110:$E$117</c15:sqref>
                        </c15:formulaRef>
                      </c:ext>
                    </c:extLst>
                    <c:numCache>
                      <c:formatCode>General</c:formatCode>
                      <c:ptCount val="8"/>
                      <c:pt idx="5" formatCode="#,##0.0">
                        <c:v>-4.2555437040151434</c:v>
                      </c:pt>
                      <c:pt idx="6" formatCode="#,##0.0">
                        <c:v>-5.6357679853939375</c:v>
                      </c:pt>
                      <c:pt idx="7" formatCode="#,##0.0">
                        <c:v>-4.7320971949374977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E-0044-4658-896C-098F847F9F16}"/>
                  </c:ext>
                </c:extLst>
              </c15:ser>
            </c15:filteredLineSeries>
            <c15:filteredLineSeries>
              <c15:ser>
                <c:idx val="1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'Gráficos y Tablas 2025'!$F$109</c15:sqref>
                        </c15:formulaRef>
                      </c:ext>
                    </c:extLst>
                    <c:strCache>
                      <c:ptCount val="1"/>
                      <c:pt idx="0">
                        <c:v>Balance total PF 2025</c:v>
                      </c:pt>
                    </c:strCache>
                  </c:strRef>
                </c:tx>
                <c:spPr>
                  <a:ln w="28575" cap="rnd">
                    <a:solidFill>
                      <a:schemeClr val="accent3"/>
                    </a:solidFill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3"/>
                    </a:solidFill>
                    <a:ln w="9525">
                      <a:solidFill>
                        <a:schemeClr val="accent3"/>
                      </a:solidFill>
                    </a:ln>
                    <a:effectLst/>
                  </c:spPr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'Gráficos y Tablas 2025'!$B$110:$B$117</c15:sqref>
                        </c15:formulaRef>
                      </c:ext>
                    </c:extLst>
                    <c:numCache>
                      <c:formatCode>General</c:formatCode>
                      <c:ptCount val="8"/>
                      <c:pt idx="0">
                        <c:v>2018</c:v>
                      </c:pt>
                      <c:pt idx="1">
                        <c:v>2019</c:v>
                      </c:pt>
                      <c:pt idx="2">
                        <c:v>2020</c:v>
                      </c:pt>
                      <c:pt idx="3">
                        <c:v>2021</c:v>
                      </c:pt>
                      <c:pt idx="4">
                        <c:v>2022</c:v>
                      </c:pt>
                      <c:pt idx="5">
                        <c:v>2023</c:v>
                      </c:pt>
                      <c:pt idx="6">
                        <c:v>2024</c:v>
                      </c:pt>
                      <c:pt idx="7">
                        <c:v>2025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'Gráficos y Tablas 2025'!$F$110:$F$117</c15:sqref>
                        </c15:formulaRef>
                      </c:ext>
                    </c:extLst>
                    <c:numCache>
                      <c:formatCode>#,##0.0</c:formatCode>
                      <c:ptCount val="8"/>
                      <c:pt idx="0">
                        <c:v>-3.0690539949663482</c:v>
                      </c:pt>
                      <c:pt idx="1">
                        <c:v>-2.4572516375339579</c:v>
                      </c:pt>
                      <c:pt idx="2">
                        <c:v>-7.7882506350351308</c:v>
                      </c:pt>
                      <c:pt idx="3">
                        <c:v>-6.9718755141907867</c:v>
                      </c:pt>
                      <c:pt idx="4">
                        <c:v>-5.2782653440869352</c:v>
                      </c:pt>
                      <c:pt idx="5">
                        <c:v>-4.2555437040151434</c:v>
                      </c:pt>
                      <c:pt idx="6">
                        <c:v>-6.8459786880003151</c:v>
                      </c:pt>
                      <c:pt idx="7">
                        <c:v>-5.0912557821878188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F-0044-4658-896C-098F847F9F16}"/>
                  </c:ext>
                </c:extLst>
              </c15:ser>
            </c15:filteredLineSeries>
          </c:ext>
        </c:extLst>
      </c:lineChart>
      <c:catAx>
        <c:axId val="1374194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rgbClr val="E8E8E8">
                <a:lumMod val="90000"/>
              </a:srgb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+mn-cs"/>
              </a:defRPr>
            </a:pPr>
            <a:endParaRPr lang="es-CO"/>
          </a:p>
        </c:txPr>
        <c:crossAx val="1374197344"/>
        <c:crosses val="autoZero"/>
        <c:auto val="1"/>
        <c:lblAlgn val="ctr"/>
        <c:lblOffset val="100"/>
        <c:noMultiLvlLbl val="0"/>
      </c:catAx>
      <c:valAx>
        <c:axId val="1374197344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1374194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"/>
          <c:y val="0.83119060185924232"/>
          <c:w val="1"/>
          <c:h val="0.1421919051383288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Verdana" panose="020B0604030504040204" pitchFamily="34" charset="0"/>
              <a:cs typeface="+mn-cs"/>
            </a:defRPr>
          </a:pPr>
          <a:endParaRPr lang="es-CO"/>
        </a:p>
      </c:txPr>
    </c:legend>
    <c:plotVisOnly val="1"/>
    <c:dispBlanksAs val="gap"/>
    <c:showDLblsOverMax val="0"/>
  </c:chart>
  <c:spPr>
    <a:solidFill>
      <a:sysClr val="window" lastClr="FFFFFF"/>
    </a:solidFill>
    <a:ln w="9525" cap="flat" cmpd="sng" algn="ctr">
      <a:noFill/>
      <a:round/>
    </a:ln>
    <a:effectLst/>
  </c:spPr>
  <c:txPr>
    <a:bodyPr/>
    <a:lstStyle/>
    <a:p>
      <a:pPr>
        <a:defRPr sz="1400">
          <a:latin typeface="Century Gothic" panose="020B0502020202020204" pitchFamily="34" charset="0"/>
          <a:ea typeface="Verdana" panose="020B0604030504040204" pitchFamily="34" charset="0"/>
        </a:defRPr>
      </a:pPr>
      <a:endParaRPr lang="es-CO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1"/>
          <c:order val="0"/>
          <c:tx>
            <c:strRef>
              <c:f>'Gráficos y Tablas 2025'!$C$157</c:f>
              <c:strCache>
                <c:ptCount val="1"/>
                <c:pt idx="0">
                  <c:v>Deuda neta</c:v>
                </c:pt>
              </c:strCache>
            </c:strRef>
          </c:tx>
          <c:spPr>
            <a:ln w="28575" cap="rnd">
              <a:solidFill>
                <a:srgbClr val="002060"/>
              </a:solidFill>
              <a:round/>
            </a:ln>
            <a:effectLst/>
          </c:spPr>
          <c:marker>
            <c:symbol val="circle"/>
            <c:size val="11"/>
            <c:spPr>
              <a:solidFill>
                <a:srgbClr val="002060"/>
              </a:solidFill>
              <a:ln w="9525">
                <a:solidFill>
                  <a:srgbClr val="002060"/>
                </a:solidFill>
              </a:ln>
              <a:effectLst/>
            </c:spPr>
          </c:marker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Verdana" panose="020B0604030504040204" pitchFamily="34" charset="0"/>
                    <a:cs typeface="+mn-cs"/>
                  </a:defRPr>
                </a:pPr>
                <a:endParaRPr lang="es-CO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'Gráficos y Tablas 2025'!$B$158:$B$165</c:f>
              <c:numCache>
                <c:formatCode>General</c:formatCode>
                <c:ptCount val="8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  <c:pt idx="6">
                  <c:v>2024</c:v>
                </c:pt>
                <c:pt idx="7">
                  <c:v>2025</c:v>
                </c:pt>
              </c:numCache>
            </c:numRef>
          </c:cat>
          <c:val>
            <c:numRef>
              <c:f>'Gráficos y Tablas 2025'!$C$158:$C$165</c:f>
              <c:numCache>
                <c:formatCode>_-* #,##0.0_-;\-* #,##0.0_-;_-* "-"??_-;_-@_-</c:formatCode>
                <c:ptCount val="8"/>
                <c:pt idx="0">
                  <c:v>46.343712836609328</c:v>
                </c:pt>
                <c:pt idx="1">
                  <c:v>48.389276423088255</c:v>
                </c:pt>
                <c:pt idx="2">
                  <c:v>60.657103435081083</c:v>
                </c:pt>
                <c:pt idx="3">
                  <c:v>60.048736652970923</c:v>
                </c:pt>
                <c:pt idx="4">
                  <c:v>57.653711697947649</c:v>
                </c:pt>
                <c:pt idx="5">
                  <c:v>53.841883021156214</c:v>
                </c:pt>
                <c:pt idx="6">
                  <c:v>59.985156924039231</c:v>
                </c:pt>
                <c:pt idx="7">
                  <c:v>60.609310737923018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0-1608-40B3-ADD5-DBC8E2F8699A}"/>
            </c:ext>
          </c:extLst>
        </c:ser>
        <c:ser>
          <c:idx val="2"/>
          <c:order val="1"/>
          <c:tx>
            <c:strRef>
              <c:f>'Gráficos y Tablas 2025'!$E$127</c:f>
              <c:strCache>
                <c:ptCount val="1"/>
                <c:pt idx="0">
                  <c:v>Ancla </c:v>
                </c:pt>
              </c:strCache>
            </c:strRef>
          </c:tx>
          <c:spPr>
            <a:ln w="28575" cap="rnd">
              <a:solidFill>
                <a:srgbClr val="B8CF0F"/>
              </a:solidFill>
              <a:prstDash val="sysDash"/>
              <a:round/>
            </a:ln>
            <a:effectLst/>
          </c:spPr>
          <c:marker>
            <c:symbol val="none"/>
          </c:marker>
          <c:dLbls>
            <c:dLbl>
              <c:idx val="6"/>
              <c:layout>
                <c:manualLayout>
                  <c:x val="-2.2966522576212373E-2"/>
                  <c:y val="4.8310551592827301E-2"/>
                </c:manualLayout>
              </c:layout>
              <c:tx>
                <c:rich>
                  <a:bodyPr/>
                  <a:lstStyle/>
                  <a:p>
                    <a:fld id="{86F7A0E5-29D9-41FE-B5D9-7FCCF7C9E0EB}" type="SERIESNAME">
                      <a:rPr lang="en-US" b="1" dirty="0">
                        <a:solidFill>
                          <a:schemeClr val="tx1"/>
                        </a:solidFill>
                      </a:rPr>
                      <a:pPr/>
                      <a:t>[NOMBRE DE LA SERIE]</a:t>
                    </a:fld>
                    <a:r>
                      <a:rPr lang="en-US" b="1" baseline="0">
                        <a:solidFill>
                          <a:srgbClr val="B8CE12"/>
                        </a:solidFill>
                      </a:rPr>
                      <a:t> </a:t>
                    </a:r>
                    <a:fld id="{ED808ACB-70CE-4098-BD5B-6F2598D5D4F6}" type="VALUE">
                      <a:rPr lang="en-US" baseline="0" dirty="0"/>
                      <a:pPr/>
                      <a:t>[VALOR]</a:t>
                    </a:fld>
                    <a:endParaRPr lang="en-US" b="1" baseline="0">
                      <a:solidFill>
                        <a:srgbClr val="B8CE12"/>
                      </a:solidFill>
                    </a:endParaRPr>
                  </a:p>
                </c:rich>
              </c:tx>
              <c:showLegendKey val="0"/>
              <c:showVal val="1"/>
              <c:showCatName val="0"/>
              <c:showSerName val="1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1608-40B3-ADD5-DBC8E2F8699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Verdana" panose="020B0604030504040204" pitchFamily="34" charset="0"/>
                    <a:cs typeface="+mn-cs"/>
                  </a:defRPr>
                </a:pPr>
                <a:endParaRPr lang="es-CO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eparator> </c:separator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'Gráficos y Tablas 2025'!$B$158:$B$165</c:f>
              <c:numCache>
                <c:formatCode>General</c:formatCode>
                <c:ptCount val="8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  <c:pt idx="6">
                  <c:v>2024</c:v>
                </c:pt>
                <c:pt idx="7">
                  <c:v>2025</c:v>
                </c:pt>
              </c:numCache>
            </c:numRef>
          </c:cat>
          <c:val>
            <c:numRef>
              <c:f>'Gráficos y Tablas 2025'!$E$128:$E$135</c:f>
              <c:numCache>
                <c:formatCode>General</c:formatCode>
                <c:ptCount val="8"/>
                <c:pt idx="0">
                  <c:v>55</c:v>
                </c:pt>
                <c:pt idx="1">
                  <c:v>55</c:v>
                </c:pt>
                <c:pt idx="2">
                  <c:v>55</c:v>
                </c:pt>
                <c:pt idx="3">
                  <c:v>55</c:v>
                </c:pt>
                <c:pt idx="4">
                  <c:v>55</c:v>
                </c:pt>
                <c:pt idx="5">
                  <c:v>55</c:v>
                </c:pt>
                <c:pt idx="6">
                  <c:v>55</c:v>
                </c:pt>
                <c:pt idx="7">
                  <c:v>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608-40B3-ADD5-DBC8E2F8699A}"/>
            </c:ext>
          </c:extLst>
        </c:ser>
        <c:ser>
          <c:idx val="3"/>
          <c:order val="2"/>
          <c:tx>
            <c:strRef>
              <c:f>'Gráficos y Tablas 2025'!$F$127</c:f>
              <c:strCache>
                <c:ptCount val="1"/>
                <c:pt idx="0">
                  <c:v>Límite </c:v>
                </c:pt>
              </c:strCache>
            </c:strRef>
          </c:tx>
          <c:spPr>
            <a:ln w="28575" cap="rnd">
              <a:solidFill>
                <a:srgbClr val="920026"/>
              </a:solidFill>
              <a:prstDash val="sysDash"/>
              <a:round/>
            </a:ln>
            <a:effectLst/>
          </c:spPr>
          <c:marker>
            <c:symbol val="none"/>
          </c:marker>
          <c:dLbls>
            <c:dLbl>
              <c:idx val="6"/>
              <c:layout>
                <c:manualLayout>
                  <c:x val="-5.2707381404710381E-2"/>
                  <c:y val="-4.4069113401803486E-2"/>
                </c:manualLayout>
              </c:layout>
              <c:tx>
                <c:rich>
                  <a:bodyPr/>
                  <a:lstStyle/>
                  <a:p>
                    <a:r>
                      <a:rPr lang="en-US" b="1" err="1">
                        <a:solidFill>
                          <a:srgbClr val="C00000"/>
                        </a:solidFill>
                      </a:rPr>
                      <a:t>Límite</a:t>
                    </a:r>
                    <a:r>
                      <a:rPr lang="en-US" b="1">
                        <a:solidFill>
                          <a:srgbClr val="C00000"/>
                        </a:solidFill>
                      </a:rPr>
                      <a:t> 71</a:t>
                    </a:r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4-1608-40B3-ADD5-DBC8E2F8699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Verdana" panose="020B0604030504040204" pitchFamily="34" charset="0"/>
                    <a:cs typeface="+mn-cs"/>
                  </a:defRPr>
                </a:pPr>
                <a:endParaRPr lang="es-CO"/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'Gráficos y Tablas 2025'!$B$158:$B$165</c:f>
              <c:numCache>
                <c:formatCode>General</c:formatCode>
                <c:ptCount val="8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  <c:pt idx="6">
                  <c:v>2024</c:v>
                </c:pt>
                <c:pt idx="7">
                  <c:v>2025</c:v>
                </c:pt>
              </c:numCache>
            </c:numRef>
          </c:cat>
          <c:val>
            <c:numRef>
              <c:f>'Gráficos y Tablas 2025'!$F$128:$F$135</c:f>
              <c:numCache>
                <c:formatCode>General</c:formatCode>
                <c:ptCount val="8"/>
                <c:pt idx="0">
                  <c:v>71</c:v>
                </c:pt>
                <c:pt idx="1">
                  <c:v>71</c:v>
                </c:pt>
                <c:pt idx="2">
                  <c:v>71</c:v>
                </c:pt>
                <c:pt idx="3">
                  <c:v>71</c:v>
                </c:pt>
                <c:pt idx="4">
                  <c:v>71</c:v>
                </c:pt>
                <c:pt idx="5">
                  <c:v>71</c:v>
                </c:pt>
                <c:pt idx="6">
                  <c:v>71</c:v>
                </c:pt>
                <c:pt idx="7">
                  <c:v>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608-40B3-ADD5-DBC8E2F869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15851344"/>
        <c:axId val="515856144"/>
      </c:lineChart>
      <c:catAx>
        <c:axId val="515851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Verdana" panose="020B0604030504040204" pitchFamily="34" charset="0"/>
                <a:cs typeface="+mn-cs"/>
              </a:defRPr>
            </a:pPr>
            <a:endParaRPr lang="es-CO"/>
          </a:p>
        </c:txPr>
        <c:crossAx val="515856144"/>
        <c:crosses val="autoZero"/>
        <c:auto val="1"/>
        <c:lblAlgn val="ctr"/>
        <c:lblOffset val="100"/>
        <c:noMultiLvlLbl val="0"/>
      </c:catAx>
      <c:valAx>
        <c:axId val="515856144"/>
        <c:scaling>
          <c:orientation val="minMax"/>
          <c:min val="40"/>
        </c:scaling>
        <c:delete val="1"/>
        <c:axPos val="l"/>
        <c:numFmt formatCode="_-* #,##0.0_-;\-* #,##0.0_-;_-* &quot;-&quot;??_-;_-@_-" sourceLinked="1"/>
        <c:majorTickMark val="none"/>
        <c:minorTickMark val="none"/>
        <c:tickLblPos val="nextTo"/>
        <c:crossAx val="515851344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400">
          <a:latin typeface="Century Gothic" panose="020B0502020202020204" pitchFamily="34" charset="0"/>
          <a:ea typeface="Verdana" panose="020B0604030504040204" pitchFamily="34" charset="0"/>
        </a:defRPr>
      </a:pPr>
      <a:endParaRPr lang="es-CO"/>
    </a:p>
  </c:txPr>
  <c:externalData r:id="rId3">
    <c:autoUpdate val="0"/>
  </c:externalData>
</c:chartSpace>
</file>

<file path=ppt/charts/chartEx1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'Hoja1 (2)'!$A$31:$A$36</cx:f>
        <cx:lvl ptCount="6">
          <cx:pt idx="0">2025
Ley PGN</cx:pt>
          <cx:pt idx="1">Tributarios</cx:pt>
          <cx:pt idx="2">Intereses</cx:pt>
          <cx:pt idx="3">Recursos 
de capital</cx:pt>
          <cx:pt idx="4">Gasto primario</cx:pt>
          <cx:pt idx="5">2025
Actualización PF</cx:pt>
        </cx:lvl>
      </cx:strDim>
      <cx:numDim type="val">
        <cx:f>'Hoja1 (2)'!$B$31:$B$36</cx:f>
        <cx:lvl ptCount="6" formatCode="#.##0,0">
          <cx:pt idx="0">-4.7320971949374977</cx:pt>
          <cx:pt idx="1">-0.96727730571590342</cx:pt>
          <cx:pt idx="2">-0.17909786856458254</cx:pt>
          <cx:pt idx="3">0.072025293042712102</cx:pt>
          <cx:pt idx="4">0.71152291465053707</cx:pt>
          <cx:pt idx="5">-5.0949241615247347</cx:pt>
        </cx:lvl>
      </cx:numDim>
    </cx:data>
  </cx:chartData>
  <cx:chart>
    <cx:plotArea>
      <cx:plotAreaRegion>
        <cx:series layoutId="waterfall" uniqueId="{2652E333-CC82-4742-B6D5-06762AB4E10D}">
          <cx:dataPt idx="0">
            <cx:spPr>
              <a:solidFill>
                <a:srgbClr val="002060"/>
              </a:solidFill>
              <a:ln>
                <a:solidFill>
                  <a:srgbClr val="002060"/>
                </a:solidFill>
              </a:ln>
            </cx:spPr>
          </cx:dataPt>
          <cx:dataPt idx="1">
            <cx:spPr>
              <a:solidFill>
                <a:srgbClr val="C00000"/>
              </a:solidFill>
            </cx:spPr>
          </cx:dataPt>
          <cx:dataPt idx="2">
            <cx:spPr>
              <a:solidFill>
                <a:srgbClr val="C00000"/>
              </a:solidFill>
            </cx:spPr>
          </cx:dataPt>
          <cx:dataPt idx="3">
            <cx:spPr>
              <a:solidFill>
                <a:srgbClr val="B8CE12"/>
              </a:solidFill>
            </cx:spPr>
          </cx:dataPt>
          <cx:dataPt idx="4">
            <cx:spPr>
              <a:solidFill>
                <a:srgbClr val="B8CE12"/>
              </a:solidFill>
            </cx:spPr>
          </cx:dataPt>
          <cx:dataPt idx="5">
            <cx:spPr>
              <a:solidFill>
                <a:srgbClr val="002060"/>
              </a:solidFill>
              <a:ln>
                <a:solidFill>
                  <a:srgbClr val="002060"/>
                </a:solidFill>
              </a:ln>
            </cx:spPr>
          </cx:dataPt>
          <cx:dataLabels pos="outEnd">
            <cx:txPr>
              <a:bodyPr vertOverflow="overflow" horzOverflow="overflow" wrap="square" lIns="0" tIns="0" rIns="0" bIns="0"/>
              <a:lstStyle/>
              <a:p>
                <a:pPr algn="ctr" rtl="0">
                  <a:defRPr sz="1600" b="1" i="0">
                    <a:solidFill>
                      <a:srgbClr val="C00000"/>
                    </a:solidFill>
                    <a:latin typeface="Century Gothic" panose="020B0502020202020204" pitchFamily="34" charset="0"/>
                    <a:ea typeface="Century Gothic" panose="020B0502020202020204" pitchFamily="34" charset="0"/>
                    <a:cs typeface="Century Gothic" panose="020B0502020202020204" pitchFamily="34" charset="0"/>
                  </a:defRPr>
                </a:pPr>
                <a:endParaRPr lang="es-CO" sz="1600" b="1">
                  <a:solidFill>
                    <a:srgbClr val="C00000"/>
                  </a:solidFill>
                  <a:latin typeface="Century Gothic" panose="020B0502020202020204" pitchFamily="34" charset="0"/>
                  <a:ea typeface="Verdana" panose="020B0604030504040204" pitchFamily="34" charset="0"/>
                </a:endParaRPr>
              </a:p>
            </cx:txPr>
            <cx:visibility seriesName="0" categoryName="0" value="1"/>
            <cx:dataLabel idx="0">
              <cx:txPr>
                <a:bodyPr vertOverflow="overflow" horzOverflow="overflow" wrap="square" lIns="0" tIns="0" rIns="0" bIns="0"/>
                <a:lstStyle/>
                <a:p>
                  <a:pPr algn="ctr" rtl="0">
                    <a:defRPr>
                      <a:solidFill>
                        <a:srgbClr val="002060"/>
                      </a:solidFill>
                    </a:defRPr>
                  </a:pPr>
                  <a:r>
                    <a:rPr lang="es-CO" b="1">
                      <a:solidFill>
                        <a:srgbClr val="002060"/>
                      </a:solidFill>
                      <a:latin typeface="Verdana" panose="020B0604030504040204" pitchFamily="34" charset="0"/>
                      <a:ea typeface="Verdana" panose="020B0604030504040204" pitchFamily="34" charset="0"/>
                    </a:rPr>
                    <a:t>-4,7</a:t>
                  </a:r>
                </a:p>
              </cx:txPr>
              <cx:visibility seriesName="0" categoryName="0" value="1"/>
            </cx:dataLabel>
            <cx:dataLabel idx="1">
              <cx:txPr>
                <a:bodyPr vertOverflow="overflow" horzOverflow="overflow" wrap="square" lIns="0" tIns="0" rIns="0" bIns="0"/>
                <a:lstStyle/>
                <a:p>
                  <a:pPr algn="ctr" rtl="0">
                    <a:defRPr>
                      <a:solidFill>
                        <a:srgbClr val="C00000"/>
                      </a:solidFill>
                    </a:defRPr>
                  </a:pPr>
                  <a:r>
                    <a:rPr lang="es-CO" b="1">
                      <a:solidFill>
                        <a:srgbClr val="C00000"/>
                      </a:solidFill>
                      <a:latin typeface="Verdana" panose="020B0604030504040204" pitchFamily="34" charset="0"/>
                      <a:ea typeface="Verdana" panose="020B0604030504040204" pitchFamily="34" charset="0"/>
                    </a:rPr>
                    <a:t>-1,0</a:t>
                  </a:r>
                </a:p>
              </cx:txPr>
              <cx:visibility seriesName="0" categoryName="0" value="1"/>
            </cx:dataLabel>
            <cx:dataLabel idx="2">
              <cx:txPr>
                <a:bodyPr vertOverflow="overflow" horzOverflow="overflow" wrap="square" lIns="0" tIns="0" rIns="0" bIns="0"/>
                <a:lstStyle/>
                <a:p>
                  <a:pPr algn="ctr" rtl="0">
                    <a:defRPr>
                      <a:solidFill>
                        <a:srgbClr val="C00000"/>
                      </a:solidFill>
                    </a:defRPr>
                  </a:pPr>
                  <a:r>
                    <a:rPr lang="es-CO" b="1">
                      <a:solidFill>
                        <a:srgbClr val="C00000"/>
                      </a:solidFill>
                      <a:latin typeface="Verdana" panose="020B0604030504040204" pitchFamily="34" charset="0"/>
                      <a:ea typeface="Verdana" panose="020B0604030504040204" pitchFamily="34" charset="0"/>
                    </a:rPr>
                    <a:t>-0,2</a:t>
                  </a:r>
                </a:p>
              </cx:txPr>
              <cx:visibility seriesName="0" categoryName="0" value="1"/>
            </cx:dataLabel>
            <cx:dataLabel idx="3">
              <cx:txPr>
                <a:bodyPr vertOverflow="overflow" horzOverflow="overflow" wrap="square" lIns="0" tIns="0" rIns="0" bIns="0"/>
                <a:lstStyle/>
                <a:p>
                  <a:pPr algn="ctr" rtl="0">
                    <a:defRPr>
                      <a:solidFill>
                        <a:srgbClr val="B8CE12"/>
                      </a:solidFill>
                    </a:defRPr>
                  </a:pPr>
                  <a:r>
                    <a:rPr lang="es-CO">
                      <a:solidFill>
                        <a:srgbClr val="B8CE12"/>
                      </a:solidFill>
                      <a:latin typeface="Verdana" panose="020B0604030504040204" pitchFamily="34" charset="0"/>
                      <a:ea typeface="Verdana" panose="020B0604030504040204" pitchFamily="34" charset="0"/>
                    </a:rPr>
                    <a:t>0,1</a:t>
                  </a:r>
                </a:p>
              </cx:txPr>
              <cx:visibility seriesName="0" categoryName="0" value="1"/>
            </cx:dataLabel>
            <cx:dataLabel idx="4">
              <cx:txPr>
                <a:bodyPr vertOverflow="overflow" horzOverflow="overflow" wrap="square" lIns="0" tIns="0" rIns="0" bIns="0"/>
                <a:lstStyle/>
                <a:p>
                  <a:pPr algn="ctr" rtl="0">
                    <a:defRPr>
                      <a:solidFill>
                        <a:srgbClr val="B8CE12"/>
                      </a:solidFill>
                    </a:defRPr>
                  </a:pPr>
                  <a:r>
                    <a:rPr lang="es-CO">
                      <a:solidFill>
                        <a:srgbClr val="B8CE12"/>
                      </a:solidFill>
                      <a:latin typeface="Verdana" panose="020B0604030504040204" pitchFamily="34" charset="0"/>
                      <a:ea typeface="Verdana" panose="020B0604030504040204" pitchFamily="34" charset="0"/>
                    </a:rPr>
                    <a:t>0,7</a:t>
                  </a:r>
                </a:p>
              </cx:txPr>
              <cx:visibility seriesName="0" categoryName="0" value="1"/>
            </cx:dataLabel>
            <cx:dataLabel idx="5">
              <cx:txPr>
                <a:bodyPr vertOverflow="overflow" horzOverflow="overflow" wrap="square" lIns="0" tIns="0" rIns="0" bIns="0"/>
                <a:lstStyle/>
                <a:p>
                  <a:pPr algn="ctr" rtl="0">
                    <a:defRPr>
                      <a:solidFill>
                        <a:srgbClr val="002060"/>
                      </a:solidFill>
                    </a:defRPr>
                  </a:pPr>
                  <a:r>
                    <a:rPr lang="es-CO" b="1">
                      <a:solidFill>
                        <a:srgbClr val="002060"/>
                      </a:solidFill>
                      <a:latin typeface="Verdana" panose="020B0604030504040204" pitchFamily="34" charset="0"/>
                      <a:ea typeface="Verdana" panose="020B0604030504040204" pitchFamily="34" charset="0"/>
                    </a:rPr>
                    <a:t>-5,1</a:t>
                  </a:r>
                </a:p>
              </cx:txPr>
              <cx:visibility seriesName="0" categoryName="0" value="1"/>
            </cx:dataLabel>
          </cx:dataLabels>
          <cx:dataId val="0"/>
          <cx:layoutPr>
            <cx:visibility connectorLines="0"/>
            <cx:subtotals>
              <cx:idx val="0"/>
              <cx:idx val="5"/>
            </cx:subtotals>
          </cx:layoutPr>
        </cx:series>
      </cx:plotAreaRegion>
      <cx:axis id="0">
        <cx:catScaling gapWidth="0.5"/>
        <cx:tickLabels/>
        <cx:txPr>
          <a:bodyPr vertOverflow="overflow" horzOverflow="overflow" wrap="square" lIns="0" tIns="0" rIns="0" bIns="0"/>
          <a:lstStyle/>
          <a:p>
            <a:pPr algn="ctr" rtl="0">
              <a:defRPr sz="1100" b="0" i="0">
                <a:solidFill>
                  <a:schemeClr val="tx1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defRPr>
            </a:pPr>
            <a:endParaRPr lang="es-CO" sz="1100">
              <a:solidFill>
                <a:schemeClr val="tx1"/>
              </a:solidFill>
              <a:latin typeface="Century Gothic" panose="020B0502020202020204" pitchFamily="34" charset="0"/>
              <a:ea typeface="Verdana" panose="020B0604030504040204" pitchFamily="34" charset="0"/>
            </a:endParaRPr>
          </a:p>
        </cx:txPr>
      </cx:axis>
      <cx:axis id="1" hidden="1">
        <cx:valScaling max="-3"/>
        <cx:tickLabels/>
        <cx:txPr>
          <a:bodyPr vertOverflow="overflow" horzOverflow="overflow" wrap="square" lIns="0" tIns="0" rIns="0" bIns="0"/>
          <a:lstStyle/>
          <a:p>
            <a:pPr algn="ctr" rtl="0">
              <a:defRPr sz="900" b="0" i="0">
                <a:solidFill>
                  <a:srgbClr val="595959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defRPr>
            </a:pPr>
            <a:endParaRPr lang="es-CO">
              <a:latin typeface="Century Gothic" panose="020B0502020202020204" pitchFamily="34" charset="0"/>
              <a:ea typeface="Verdana" panose="020B0604030504040204" pitchFamily="34" charset="0"/>
            </a:endParaRPr>
          </a:p>
        </cx:txPr>
      </cx:axis>
    </cx:plotArea>
  </cx:chart>
  <cx:spPr>
    <a:noFill/>
    <a:ln>
      <a:noFill/>
    </a:ln>
  </cx:spPr>
</cx:chartSpace>
</file>

<file path=ppt/charts/chartEx2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'Descomposición 2023 Neta'!$AE$14:$AE$19</cx:f>
        <cx:lvl ptCount="6">
          <cx:pt idx="0">Cierre
2023</cx:pt>
          <cx:pt idx="1">Tasa de
cambio</cx:pt>
          <cx:pt idx="2">Balance
primario</cx:pt>
          <cx:pt idx="3">Costo 
financiero*</cx:pt>
          <cx:pt idx="4">Otros</cx:pt>
          <cx:pt idx="5">Cierre
2024</cx:pt>
        </cx:lvl>
      </cx:strDim>
      <cx:numDim type="val">
        <cx:f>'Descomposición 2023 Neta'!$AF$14:$AF$19</cx:f>
        <cx:lvl ptCount="6" formatCode="#.##0,0">
          <cx:pt idx="0">53.841876414304934</cx:pt>
          <cx:pt idx="1">2.9919165772353749</cx:pt>
          <cx:pt idx="2">2.4304678126472634</cx:pt>
          <cx:pt idx="3">1.2865652528216804</cx:pt>
          <cx:pt idx="4">-0.56567175679773385</cx:pt>
          <cx:pt idx="5">59.985154300211519</cx:pt>
        </cx:lvl>
      </cx:numDim>
    </cx:data>
  </cx:chartData>
  <cx:chart>
    <cx:plotArea>
      <cx:plotAreaRegion>
        <cx:plotSurface>
          <cx:spPr>
            <a:ln>
              <a:noFill/>
            </a:ln>
          </cx:spPr>
        </cx:plotSurface>
        <cx:series layoutId="waterfall" uniqueId="{DFB38970-2012-44ED-9BD9-2EDC6D36E6AC}">
          <cx:dataPt idx="0">
            <cx:spPr>
              <a:solidFill>
                <a:srgbClr val="002060"/>
              </a:solidFill>
              <a:ln>
                <a:solidFill>
                  <a:srgbClr val="002060"/>
                </a:solidFill>
              </a:ln>
            </cx:spPr>
          </cx:dataPt>
          <cx:dataPt idx="1">
            <cx:spPr>
              <a:solidFill>
                <a:prstClr val="white">
                  <a:lumMod val="85000"/>
                </a:prstClr>
              </a:solidFill>
              <a:ln>
                <a:solidFill>
                  <a:prstClr val="white">
                    <a:lumMod val="85000"/>
                  </a:prstClr>
                </a:solidFill>
              </a:ln>
            </cx:spPr>
          </cx:dataPt>
          <cx:dataPt idx="2">
            <cx:spPr>
              <a:solidFill>
                <a:prstClr val="white">
                  <a:lumMod val="85000"/>
                </a:prstClr>
              </a:solidFill>
              <a:ln>
                <a:solidFill>
                  <a:prstClr val="white">
                    <a:lumMod val="85000"/>
                  </a:prstClr>
                </a:solidFill>
              </a:ln>
            </cx:spPr>
          </cx:dataPt>
          <cx:dataPt idx="3">
            <cx:spPr>
              <a:solidFill>
                <a:prstClr val="white">
                  <a:lumMod val="85000"/>
                </a:prstClr>
              </a:solidFill>
              <a:ln>
                <a:solidFill>
                  <a:prstClr val="white">
                    <a:lumMod val="85000"/>
                  </a:prstClr>
                </a:solidFill>
              </a:ln>
            </cx:spPr>
          </cx:dataPt>
          <cx:dataPt idx="4">
            <cx:spPr>
              <a:solidFill>
                <a:srgbClr val="C00000"/>
              </a:solidFill>
              <a:ln>
                <a:solidFill>
                  <a:srgbClr val="C00000"/>
                </a:solidFill>
              </a:ln>
            </cx:spPr>
          </cx:dataPt>
          <cx:dataPt idx="5">
            <cx:spPr>
              <a:solidFill>
                <a:srgbClr val="002060"/>
              </a:solidFill>
              <a:ln>
                <a:solidFill>
                  <a:srgbClr val="002060"/>
                </a:solidFill>
              </a:ln>
            </cx:spPr>
          </cx:dataPt>
          <cx:dataLabels pos="outEnd">
            <cx:txPr>
              <a:bodyPr vertOverflow="overflow" horzOverflow="overflow" wrap="square" lIns="0" tIns="0" rIns="0" bIns="0"/>
              <a:lstStyle/>
              <a:p>
                <a:pPr algn="ctr" rtl="0">
                  <a:defRPr sz="1400" b="1" i="0">
                    <a:solidFill>
                      <a:srgbClr val="595959"/>
                    </a:solidFill>
                    <a:latin typeface="Century Gothic" panose="020B0502020202020204" pitchFamily="34" charset="0"/>
                    <a:ea typeface="Century Gothic" panose="020B0502020202020204" pitchFamily="34" charset="0"/>
                    <a:cs typeface="Century Gothic" panose="020B0502020202020204" pitchFamily="34" charset="0"/>
                  </a:defRPr>
                </a:pPr>
                <a:endParaRPr lang="en-US" sz="1400" b="1">
                  <a:latin typeface="Century Gothic" panose="020B0502020202020204" pitchFamily="34" charset="0"/>
                </a:endParaRPr>
              </a:p>
            </cx:txPr>
            <cx:visibility seriesName="0" categoryName="0" value="1"/>
            <cx:separator>, </cx:separator>
            <cx:dataLabel idx="0">
              <cx:txPr>
                <a:bodyPr vertOverflow="overflow" horzOverflow="overflow" wrap="square" lIns="0" tIns="0" rIns="0" bIns="0"/>
                <a:lstStyle/>
                <a:p>
                  <a:pPr algn="ctr" rtl="0">
                    <a:defRPr sz="1400">
                      <a:solidFill>
                        <a:srgbClr val="002060"/>
                      </a:solidFill>
                      <a:latin typeface="Century Gothic" panose="020B0502020202020204" pitchFamily="34" charset="0"/>
                      <a:ea typeface="Century Gothic" panose="020B0502020202020204" pitchFamily="34" charset="0"/>
                      <a:cs typeface="Century Gothic" panose="020B0502020202020204" pitchFamily="34" charset="0"/>
                    </a:defRPr>
                  </a:pPr>
                  <a:r>
                    <a:rPr lang="en-US" sz="1400" b="1">
                      <a:solidFill>
                        <a:srgbClr val="002060"/>
                      </a:solidFill>
                      <a:latin typeface="Century Gothic" panose="020B0502020202020204" pitchFamily="34" charset="0"/>
                      <a:ea typeface="Verdana" panose="020B0604030504040204" pitchFamily="34" charset="0"/>
                    </a:rPr>
                    <a:t>53,8</a:t>
                  </a:r>
                </a:p>
              </cx:txPr>
              <cx:visibility seriesName="0" categoryName="0" value="1"/>
              <cx:separator>, </cx:separator>
            </cx:dataLabel>
            <cx:dataLabel idx="1">
              <cx:txPr>
                <a:bodyPr vertOverflow="overflow" horzOverflow="overflow" wrap="square" lIns="0" tIns="0" rIns="0" bIns="0"/>
                <a:lstStyle/>
                <a:p>
                  <a:pPr algn="ctr" rtl="0">
                    <a:defRPr sz="1400">
                      <a:solidFill>
                        <a:srgbClr val="858585"/>
                      </a:solidFill>
                      <a:latin typeface="Century Gothic" panose="020B0502020202020204" pitchFamily="34" charset="0"/>
                      <a:ea typeface="Century Gothic" panose="020B0502020202020204" pitchFamily="34" charset="0"/>
                      <a:cs typeface="Century Gothic" panose="020B0502020202020204" pitchFamily="34" charset="0"/>
                    </a:defRPr>
                  </a:pPr>
                  <a:r>
                    <a:rPr lang="en-US" sz="1400" b="1">
                      <a:solidFill>
                        <a:srgbClr val="858585"/>
                      </a:solidFill>
                      <a:latin typeface="Century Gothic" panose="020B0502020202020204" pitchFamily="34" charset="0"/>
                      <a:ea typeface="Verdana" panose="020B0604030504040204" pitchFamily="34" charset="0"/>
                    </a:rPr>
                    <a:t>3,0</a:t>
                  </a:r>
                </a:p>
              </cx:txPr>
              <cx:visibility seriesName="0" categoryName="0" value="1"/>
              <cx:separator>, </cx:separator>
            </cx:dataLabel>
            <cx:dataLabel idx="2">
              <cx:txPr>
                <a:bodyPr vertOverflow="overflow" horzOverflow="overflow" wrap="square" lIns="0" tIns="0" rIns="0" bIns="0"/>
                <a:lstStyle/>
                <a:p>
                  <a:pPr algn="ctr" rtl="0">
                    <a:defRPr sz="1400">
                      <a:solidFill>
                        <a:srgbClr val="858585"/>
                      </a:solidFill>
                      <a:latin typeface="Century Gothic" panose="020B0502020202020204" pitchFamily="34" charset="0"/>
                      <a:ea typeface="Century Gothic" panose="020B0502020202020204" pitchFamily="34" charset="0"/>
                      <a:cs typeface="Century Gothic" panose="020B0502020202020204" pitchFamily="34" charset="0"/>
                    </a:defRPr>
                  </a:pPr>
                  <a:r>
                    <a:rPr lang="en-US" sz="1400" b="1">
                      <a:solidFill>
                        <a:srgbClr val="858585"/>
                      </a:solidFill>
                      <a:latin typeface="Century Gothic" panose="020B0502020202020204" pitchFamily="34" charset="0"/>
                      <a:ea typeface="Verdana" panose="020B0604030504040204" pitchFamily="34" charset="0"/>
                    </a:rPr>
                    <a:t>2,4</a:t>
                  </a:r>
                </a:p>
              </cx:txPr>
              <cx:visibility seriesName="0" categoryName="0" value="1"/>
              <cx:separator>, </cx:separator>
            </cx:dataLabel>
            <cx:dataLabel idx="3">
              <cx:txPr>
                <a:bodyPr vertOverflow="overflow" horzOverflow="overflow" wrap="square" lIns="0" tIns="0" rIns="0" bIns="0"/>
                <a:lstStyle/>
                <a:p>
                  <a:pPr algn="ctr" rtl="0">
                    <a:defRPr sz="1400">
                      <a:solidFill>
                        <a:srgbClr val="858585"/>
                      </a:solidFill>
                      <a:latin typeface="Century Gothic" panose="020B0502020202020204" pitchFamily="34" charset="0"/>
                      <a:ea typeface="Century Gothic" panose="020B0502020202020204" pitchFamily="34" charset="0"/>
                      <a:cs typeface="Century Gothic" panose="020B0502020202020204" pitchFamily="34" charset="0"/>
                    </a:defRPr>
                  </a:pPr>
                  <a:r>
                    <a:rPr lang="en-US" sz="1400" b="1">
                      <a:solidFill>
                        <a:srgbClr val="858585"/>
                      </a:solidFill>
                      <a:latin typeface="Century Gothic" panose="020B0502020202020204" pitchFamily="34" charset="0"/>
                      <a:ea typeface="Verdana" panose="020B0604030504040204" pitchFamily="34" charset="0"/>
                    </a:rPr>
                    <a:t>1,3</a:t>
                  </a:r>
                </a:p>
              </cx:txPr>
              <cx:visibility seriesName="0" categoryName="0" value="1"/>
              <cx:separator>, </cx:separator>
            </cx:dataLabel>
            <cx:dataLabel idx="4">
              <cx:txPr>
                <a:bodyPr vertOverflow="overflow" horzOverflow="overflow" wrap="square" lIns="0" tIns="0" rIns="0" bIns="0"/>
                <a:lstStyle/>
                <a:p>
                  <a:pPr algn="ctr" rtl="0">
                    <a:defRPr sz="1400">
                      <a:solidFill>
                        <a:srgbClr val="C00000"/>
                      </a:solidFill>
                      <a:latin typeface="Century Gothic" panose="020B0502020202020204" pitchFamily="34" charset="0"/>
                      <a:ea typeface="Century Gothic" panose="020B0502020202020204" pitchFamily="34" charset="0"/>
                      <a:cs typeface="Century Gothic" panose="020B0502020202020204" pitchFamily="34" charset="0"/>
                    </a:defRPr>
                  </a:pPr>
                  <a:r>
                    <a:rPr lang="en-US" sz="1400" b="1">
                      <a:solidFill>
                        <a:srgbClr val="C00000"/>
                      </a:solidFill>
                      <a:latin typeface="Century Gothic" panose="020B0502020202020204" pitchFamily="34" charset="0"/>
                      <a:ea typeface="Verdana" panose="020B0604030504040204" pitchFamily="34" charset="0"/>
                    </a:rPr>
                    <a:t>-0,6</a:t>
                  </a:r>
                </a:p>
              </cx:txPr>
              <cx:visibility seriesName="0" categoryName="0" value="1"/>
              <cx:separator>, </cx:separator>
            </cx:dataLabel>
            <cx:dataLabel idx="5">
              <cx:txPr>
                <a:bodyPr vertOverflow="overflow" horzOverflow="overflow" wrap="square" lIns="0" tIns="0" rIns="0" bIns="0"/>
                <a:lstStyle/>
                <a:p>
                  <a:pPr algn="ctr" rtl="0">
                    <a:defRPr sz="1400">
                      <a:solidFill>
                        <a:srgbClr val="002060"/>
                      </a:solidFill>
                      <a:latin typeface="Century Gothic" panose="020B0502020202020204" pitchFamily="34" charset="0"/>
                      <a:ea typeface="Century Gothic" panose="020B0502020202020204" pitchFamily="34" charset="0"/>
                      <a:cs typeface="Century Gothic" panose="020B0502020202020204" pitchFamily="34" charset="0"/>
                    </a:defRPr>
                  </a:pPr>
                  <a:r>
                    <a:rPr lang="en-US" sz="1400" b="1">
                      <a:solidFill>
                        <a:srgbClr val="002060"/>
                      </a:solidFill>
                      <a:latin typeface="Century Gothic" panose="020B0502020202020204" pitchFamily="34" charset="0"/>
                      <a:ea typeface="Verdana" panose="020B0604030504040204" pitchFamily="34" charset="0"/>
                    </a:rPr>
                    <a:t>60,0</a:t>
                  </a:r>
                </a:p>
              </cx:txPr>
              <cx:visibility seriesName="0" categoryName="0" value="1"/>
              <cx:separator>, </cx:separator>
            </cx:dataLabel>
          </cx:dataLabels>
          <cx:dataId val="0"/>
          <cx:layoutPr>
            <cx:visibility connectorLines="0"/>
            <cx:subtotals>
              <cx:idx val="5"/>
              <cx:idx val="6"/>
            </cx:subtotals>
          </cx:layoutPr>
        </cx:series>
      </cx:plotAreaRegion>
      <cx:axis id="0">
        <cx:catScaling gapWidth="0.5"/>
        <cx:tickLabels/>
        <cx:txPr>
          <a:bodyPr vertOverflow="overflow" horzOverflow="overflow" wrap="square" lIns="0" tIns="0" rIns="0" bIns="0"/>
          <a:lstStyle/>
          <a:p>
            <a:pPr algn="ctr" rtl="0">
              <a:defRPr sz="1100" b="0" i="0">
                <a:solidFill>
                  <a:schemeClr val="tx1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defRPr>
            </a:pPr>
            <a:endParaRPr lang="en-US" sz="1100" b="0">
              <a:solidFill>
                <a:schemeClr val="tx1"/>
              </a:solidFill>
              <a:latin typeface="Century Gothic" panose="020B0502020202020204" pitchFamily="34" charset="0"/>
              <a:ea typeface="Verdana" panose="020B0604030504040204" pitchFamily="34" charset="0"/>
            </a:endParaRPr>
          </a:p>
        </cx:txPr>
      </cx:axis>
      <cx:axis id="1" hidden="1">
        <cx:valScaling max="62" min="50"/>
        <cx:tickLabels/>
        <cx:txPr>
          <a:bodyPr vertOverflow="overflow" horzOverflow="overflow" wrap="square" lIns="0" tIns="0" rIns="0" bIns="0"/>
          <a:lstStyle/>
          <a:p>
            <a:pPr algn="ctr" rtl="0">
              <a:defRPr sz="900" b="0" i="0">
                <a:solidFill>
                  <a:srgbClr val="595959"/>
                </a:solidFill>
                <a:latin typeface="Arial Nova" panose="020B0504020202020204" pitchFamily="34" charset="0"/>
                <a:ea typeface="Arial Nova" panose="020B0504020202020204" pitchFamily="34" charset="0"/>
                <a:cs typeface="Arial Nova" panose="020B0504020202020204" pitchFamily="34" charset="0"/>
              </a:defRPr>
            </a:pPr>
            <a:endParaRPr lang="en-US">
              <a:latin typeface="Arial Nova" panose="020B0504020202020204" pitchFamily="34" charset="0"/>
            </a:endParaRPr>
          </a:p>
        </cx:txPr>
      </cx:axis>
    </cx:plotArea>
  </cx:chart>
  <cx:spPr>
    <a:solidFill>
      <a:schemeClr val="bg1"/>
    </a:solidFill>
    <a:ln>
      <a:noFill/>
    </a:ln>
  </cx:spPr>
</cx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20">
  <a:schemeClr val="dk1"/>
  <cs:variation>
    <a:tint val="88500"/>
  </cs:variation>
  <cs:variation>
    <a:tint val="55000"/>
  </cs:variation>
  <cs:variation>
    <a:tint val="75000"/>
  </cs:variation>
  <cs:variation>
    <a:tint val="98500"/>
  </cs:variation>
  <cs:variation>
    <a:tint val="30000"/>
  </cs:variation>
  <cs:variation>
    <a:tint val="60000"/>
  </cs:variation>
  <cs:variation>
    <a:tint val="8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39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39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985C8E-E88A-4A81-BB7F-08D5F49B5D63}" type="datetimeFigureOut">
              <a:rPr lang="es-CO" smtClean="0"/>
              <a:t>10/02/2025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9D45F1-3463-4B50-AF1E-04620D63A2D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2623706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0B9430-80A5-BB82-B9FD-024C86C5E4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B1FA8CD8-3EE5-92E0-FC99-323ED21DA5D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EC6B7C38-15E3-3072-1EEB-96513B9015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O"/>
              <a:t>2025: 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1997F401-006C-E4D7-4425-CD22A277D6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94F7D6-70D0-4DDD-8109-8E0207D7A719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743718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F6AA61-902C-FA1B-6E38-B4B3BCB4F4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C10A65DB-5225-8886-5746-48089C94773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0D952BF3-5D3D-665A-90D6-79711A64F9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O"/>
              <a:t>2025: 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15630B67-525F-8DAB-EAA3-2862A294FF8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94F7D6-70D0-4DDD-8109-8E0207D7A719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221555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B15835-8F85-2683-37D5-CEA610038D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FFF81E9E-5948-8AC3-0C9A-7A953FA271A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07AB9CF4-0AA1-DC88-F92F-8D246B95DBD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O"/>
              <a:t>2025: 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F8628C4-6D8A-096C-C399-B13753A2DA0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94F7D6-70D0-4DDD-8109-8E0207D7A719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787904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461337-91E7-4874-CD9D-081A062161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643D0FD7-007A-DC7F-9D10-20D3FDD6E0F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636957C1-AC9E-0DBB-AB6E-05E1DF183E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O"/>
              <a:t>2025: 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9D935758-D715-78AA-CA1A-1963AFCAEA9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94F7D6-70D0-4DDD-8109-8E0207D7A719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565745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0CE6D5-DDC9-A3F4-3BFB-0B53E64269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31194894-1ED9-7C42-D222-F98719146AD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05F2FDAC-EAB5-8221-D7BD-B9A5FF36ED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O"/>
              <a:t>2025: 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D2C0EB0-F7BD-C76D-27B8-6D87180B8DA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94F7D6-70D0-4DDD-8109-8E0207D7A719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55633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94F7D6-70D0-4DDD-8109-8E0207D7A719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2414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1C5E81-9E65-2762-D245-AD67EED309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DBB4773D-D79B-0142-83FD-D688D84B6F7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E6CCFABC-6B7B-3120-CA69-CC727585ED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E8DAB8DA-8F25-28E7-6805-45B9519BA4C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94F7D6-70D0-4DDD-8109-8E0207D7A719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433779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1C5E81-9E65-2762-D245-AD67EED309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DBB4773D-D79B-0142-83FD-D688D84B6F7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E6CCFABC-6B7B-3120-CA69-CC727585ED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E8DAB8DA-8F25-28E7-6805-45B9519BA4C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94F7D6-70D0-4DDD-8109-8E0207D7A719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55422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94F7D6-70D0-4DDD-8109-8E0207D7A719}" type="slidenum">
              <a:rPr lang="es-ES" smtClean="0"/>
              <a:t>16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770143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F45AB0-643F-5604-2B67-580B75CDB0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C2E9AB3D-0DC6-7EC7-2208-75515615359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32C6124D-BCE1-B324-E41C-376DACB1AC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C1FC2686-BD73-8F7C-6041-B7BEC1A89FA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94F7D6-70D0-4DDD-8109-8E0207D7A719}" type="slidenum">
              <a:rPr lang="es-ES" smtClean="0"/>
              <a:t>17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7983046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D56415-E8B1-FF7E-D3F4-479F112311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E718A7E7-B167-0266-86B0-C564A46A072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56AEC08E-91D6-224A-2CBC-B6C39EA00C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90301547-8DEF-D7A5-41C0-D82204100D1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94F7D6-70D0-4DDD-8109-8E0207D7A719}" type="slidenum">
              <a:rPr lang="es-ES" smtClean="0"/>
              <a:t>18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1025421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1C5E81-9E65-2762-D245-AD67EED309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DBB4773D-D79B-0142-83FD-D688D84B6F7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E6CCFABC-6B7B-3120-CA69-CC727585ED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E8DAB8DA-8F25-28E7-6805-45B9519BA4C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94F7D6-70D0-4DDD-8109-8E0207D7A719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3515026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968081-5A19-F5DD-6015-2F23C80946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EF3EEF47-A225-88DC-4076-BBBA07F7C00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515E6883-CAD6-311E-8E0F-98331D09E1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4273331-72E5-A2FD-CEBE-E065D28B4D7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94F7D6-70D0-4DDD-8109-8E0207D7A719}" type="slidenum">
              <a:rPr lang="es-ES" smtClean="0"/>
              <a:t>23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123978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267780-F868-98F3-967B-AF474704EE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19A0703-24E8-8BC0-9366-428BACAA98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/>
              <a:t>Haz clic para editar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07F7D27-B3DE-98E6-F545-1DEFF6D606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39BA7-A11F-DC4E-A08A-20B44A7161E2}" type="datetimeFigureOut">
              <a:rPr lang="es-CO" smtClean="0"/>
              <a:t>10/02/2025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591F9B9-3A77-2B0F-E560-57F5516C76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C795BC3-7972-85CB-D7CF-F1D2CCD34A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C5CE4-28CD-1F4E-A189-9CAB9799D29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1734275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E0D6C28-A01A-16EF-9552-CEA8E19556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A4E3376-7D21-2C01-3C8D-638D9D7442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C294262-CF22-745A-D80F-6D16D5BC7D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39BA7-A11F-DC4E-A08A-20B44A7161E2}" type="datetimeFigureOut">
              <a:rPr lang="es-CO" smtClean="0"/>
              <a:t>10/02/2025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EB88AE5-1E09-302D-7A8A-B74291E9BE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05528AF-205D-B908-E212-8BEB8BDC46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C5CE4-28CD-1F4E-A189-9CAB9799D29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4114030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2F3D4DB-A6D5-2A20-E56D-2712F97DDF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D1661DE-A992-DFE1-B90F-412015AADF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DF99E90-00E2-554A-BD62-8F9A1F864B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39BA7-A11F-DC4E-A08A-20B44A7161E2}" type="datetimeFigureOut">
              <a:rPr lang="es-CO" smtClean="0"/>
              <a:t>10/02/2025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EA008E3-EAA5-C50C-3F37-CE68B2914E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A70CF21-092C-03E3-EE30-3415EBEDBA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C5CE4-28CD-1F4E-A189-9CAB9799D29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8228747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3BC7D9C-8EB1-5A76-7EC0-AE1D465E7E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569FE53-9807-8F6D-3D93-0C978589DE0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4DD5C0F-22CF-1580-1E23-DDB325F9B7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1EB57D9-8ADC-7ABD-D2C1-A2481FA12D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39BA7-A11F-DC4E-A08A-20B44A7161E2}" type="datetimeFigureOut">
              <a:rPr lang="es-CO" smtClean="0"/>
              <a:t>10/02/2025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C603935-F4C4-E453-CBF1-08C912134F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FD045BE-88C9-019C-CCF8-F2BBD47A69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C5CE4-28CD-1F4E-A189-9CAB9799D29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4894229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BBB52A7-8205-B264-8EF2-FA48F6DCAB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0E47D05-4467-F804-9FDD-45801D842F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5212DF9-0FF8-17CD-2B4E-9843CBAC83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85513845-98F1-13A2-CA47-427023C7F6A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EBAC6979-2606-0CB2-EDBE-935B15E3723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410DD2D7-7765-37D1-B0F3-DF03393918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39BA7-A11F-DC4E-A08A-20B44A7161E2}" type="datetimeFigureOut">
              <a:rPr lang="es-CO" smtClean="0"/>
              <a:t>10/02/2025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AAB72D4F-0448-02C1-D154-466FFE8914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916A4E5C-7980-5D36-B231-08B0D58980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C5CE4-28CD-1F4E-A189-9CAB9799D29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8512874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B7454B6-4FD1-4B8C-9925-78B631D2DA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1A69A8CC-F5CC-B112-20F2-576B8F6E19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39BA7-A11F-DC4E-A08A-20B44A7161E2}" type="datetimeFigureOut">
              <a:rPr lang="es-CO" smtClean="0"/>
              <a:t>10/02/2025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1BE9FA4C-0E70-0FBE-AA96-27EF029D27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8514EEF-130D-AB9A-E1FB-91A86F03EC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C5CE4-28CD-1F4E-A189-9CAB9799D29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207262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3A4A2A57-3EEE-C246-8141-9E9C8FD951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39BA7-A11F-DC4E-A08A-20B44A7161E2}" type="datetimeFigureOut">
              <a:rPr lang="es-CO" smtClean="0"/>
              <a:t>10/02/2025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51BD4250-B8DC-1F51-D8BC-7C7E90E524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39F6939-888B-409A-8436-75232DA2C2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C5CE4-28CD-1F4E-A189-9CAB9799D29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2681782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44B11EA-A1C4-1F08-09BC-A9A6C1385F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F3EC8DC-1FB5-0626-B79C-1F89FA92EA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8F59B30-7F0E-078F-0C33-FC00A42796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A091C50-8D38-A520-ACA5-9DD70B4AEF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39BA7-A11F-DC4E-A08A-20B44A7161E2}" type="datetimeFigureOut">
              <a:rPr lang="es-CO" smtClean="0"/>
              <a:t>10/02/2025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4C561AB-FC76-AFB9-14A7-404AD3C1F1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086B73C-2920-37EF-4284-BB5B2E9CB5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C5CE4-28CD-1F4E-A189-9CAB9799D29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242764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1E0048E-DC5A-95A5-756C-10C827A1B7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DCEA8C9E-72B3-A3C0-8E21-F3092ED37CC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C5A954D-8441-B2F8-7301-388CEB948D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66CFAE9-800A-F6FC-7917-27C8B4AAEF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39BA7-A11F-DC4E-A08A-20B44A7161E2}" type="datetimeFigureOut">
              <a:rPr lang="es-CO" smtClean="0"/>
              <a:t>10/02/2025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1600EF4-FDBF-3846-0203-59008ABA84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C2DBD19-38A6-E267-24F5-0895A20721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C5CE4-28CD-1F4E-A189-9CAB9799D29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8270214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E7F53EB-3856-D4EA-3D59-775E35048C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B47B95E-527A-5C9B-F9EA-05B6D6C3C6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FCE79CF-2C77-540B-A275-A53700595C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39BA7-A11F-DC4E-A08A-20B44A7161E2}" type="datetimeFigureOut">
              <a:rPr lang="es-CO" smtClean="0"/>
              <a:t>10/02/2025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33F6B54-C962-6116-CE4D-AD104C16FA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5B92AA6-D358-F316-C102-AD52126882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C5CE4-28CD-1F4E-A189-9CAB9799D29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6922028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FD6ABA73-2146-1F7A-7DD8-CB88B2E2F9C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97F18EF-178B-B6FC-92AF-747CB4FF79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24A69A9-1044-1623-A03E-A4FFA74FE1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39BA7-A11F-DC4E-A08A-20B44A7161E2}" type="datetimeFigureOut">
              <a:rPr lang="es-CO" smtClean="0"/>
              <a:t>10/02/2025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752B5F3-2C01-D84C-6A16-0FF5D86C94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7C3259D-01AA-CA3E-01D1-C2A1A9D1F3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C5CE4-28CD-1F4E-A189-9CAB9799D29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3790182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B864F53-44E3-21BC-F6E5-1ACEC9161B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131AEAB-17E9-3E86-766B-E9E3FE3687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/>
              <a:t>Haz clic para editar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9F7A39B-7411-8F8C-017F-DB05BDFDD8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D60B3-8B75-9042-939B-49379C938815}" type="datetimeFigureOut">
              <a:rPr lang="es-CO" smtClean="0"/>
              <a:t>10/02/2025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1AFD8DF-5064-796D-C914-BE2A268E0B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348EB99-4D0A-8187-18A1-88FD44372E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13FE0-B7F6-0D49-90D0-B25288F2845C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2648769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736D6D6-BF03-C64B-5EBE-2531F53129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31A47EF-4234-FE44-00D0-67BA459092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3C4B382-076C-2FFF-3365-B04BCD09C7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D60B3-8B75-9042-939B-49379C938815}" type="datetimeFigureOut">
              <a:rPr lang="es-CO" smtClean="0"/>
              <a:t>10/02/2025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BDEFDF1-766E-0A6D-8E63-D9DFBA310A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5452D13-CB0B-27B1-F78F-E4147CA935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13FE0-B7F6-0D49-90D0-B25288F2845C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074118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43A0811-F160-FD69-F25C-DCECC64432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FA67ABF-2644-0C06-46A3-7213358161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9A2B1E7-386D-1093-9238-050CA325C4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D60B3-8B75-9042-939B-49379C938815}" type="datetimeFigureOut">
              <a:rPr lang="es-CO" smtClean="0"/>
              <a:t>10/02/2025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FA8E92F-743B-165A-FE47-705F3EA40B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B62D0C3-909B-8A1A-283F-57266D0A9F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13FE0-B7F6-0D49-90D0-B25288F2845C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2897021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1A1DD5-94BE-2EFB-9B89-F9CFF0680A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41860A4-923D-CBF7-E96B-92D9506044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FFA027C-1226-7D4C-C4DC-FAC5F34CC6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F6521D4-5BD7-6A19-5CE9-AD47C7E5F8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D60B3-8B75-9042-939B-49379C938815}" type="datetimeFigureOut">
              <a:rPr lang="es-CO" smtClean="0"/>
              <a:t>10/02/2025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D9E3823-8B68-4698-D7B6-099043F9D9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C50C8E4-D5A2-CE97-9A90-B418538E89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13FE0-B7F6-0D49-90D0-B25288F2845C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2247733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E819EEB-0CB0-7D09-735F-F8498C8F3F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3CAB6E1-57A6-1B82-77C4-0E67174038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F76B379-9F0D-1583-9B93-1996129181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2123F71A-C54E-EF51-A6BE-62AF9E9CB3A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97E70131-27B5-3399-C21D-6A013D1FD6C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236883F0-A7EF-97F0-0BAD-B8097F9C0D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D60B3-8B75-9042-939B-49379C938815}" type="datetimeFigureOut">
              <a:rPr lang="es-CO" smtClean="0"/>
              <a:t>10/02/2025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8D58C730-5AC2-B243-565E-248037ED35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19DD32BB-A659-99D7-0C16-7D88175C03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13FE0-B7F6-0D49-90D0-B25288F2845C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3471212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AEBF8B-DFB9-7044-1861-594C394948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94642C94-D40A-226A-1713-3E2F2A1F8B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D60B3-8B75-9042-939B-49379C938815}" type="datetimeFigureOut">
              <a:rPr lang="es-CO" smtClean="0"/>
              <a:t>10/02/2025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46311DD-5291-4D94-1A6C-A663BFE3D5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C0050DF-77F0-2520-E92B-905ECEFDE5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13FE0-B7F6-0D49-90D0-B25288F2845C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22465057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E4E02128-B6F4-2ADC-2CEC-8D4FF06D89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D60B3-8B75-9042-939B-49379C938815}" type="datetimeFigureOut">
              <a:rPr lang="es-CO" smtClean="0"/>
              <a:t>10/02/2025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7FE442EF-BEE5-59ED-16A7-4DE4D4423F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E273A2D-81CD-445E-4E9C-076C0C164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13FE0-B7F6-0D49-90D0-B25288F2845C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14953894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F04674-B3E5-CA2C-76D3-CC95F294B5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F6CBB89-EB3F-D5D5-0E56-5D8E5EA7EA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1EBBA15-1F91-4461-B07A-5484FACF8B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0C5CD7B-721B-F19A-928D-23145025EA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D60B3-8B75-9042-939B-49379C938815}" type="datetimeFigureOut">
              <a:rPr lang="es-CO" smtClean="0"/>
              <a:t>10/02/2025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12B4C5F-F0C3-3035-EADF-17F85C1F2D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E92B812-DAE4-773F-E5D9-1DC7472A8F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13FE0-B7F6-0D49-90D0-B25288F2845C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64330618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29AA0CD-7FCC-5703-0887-BE4642A697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3ECE2725-E732-D861-7FE4-19967C3474F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0E13930-8203-D9AE-7B16-0C35A54BBC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D5EE0B4-65EC-2615-A367-22DE59EB9E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D60B3-8B75-9042-939B-49379C938815}" type="datetimeFigureOut">
              <a:rPr lang="es-CO" smtClean="0"/>
              <a:t>10/02/2025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22C5D34-1DB6-CB09-5952-AD983A0A84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0FC887C-E186-6108-FDAB-2C0DF483CD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13FE0-B7F6-0D49-90D0-B25288F2845C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79653065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C0A5764-40A1-6BB3-1D2E-C5D7370888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8A15E97-2779-7084-7E08-F1C71889BD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4AADDD9-42A8-1020-3169-1F9E796E5A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D60B3-8B75-9042-939B-49379C938815}" type="datetimeFigureOut">
              <a:rPr lang="es-CO" smtClean="0"/>
              <a:t>10/02/2025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7659D80-C14D-8532-BB08-F46370F44A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63ADC76-BC71-B0AB-8A0F-EDE1571FDD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13FE0-B7F6-0D49-90D0-B25288F2845C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12090646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0513D556-EAAF-6168-5FAD-ABD4F5833B9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85A2FC3-A009-E81C-B840-0FAB71441D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F1AA61E-68CF-831E-115E-A65B3C986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D60B3-8B75-9042-939B-49379C938815}" type="datetimeFigureOut">
              <a:rPr lang="es-CO" smtClean="0"/>
              <a:t>10/02/2025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671AC96-A72C-30D6-608E-7F03AD0591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3BEBC2E-B58C-5C45-005C-DE1D0290C2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13FE0-B7F6-0D49-90D0-B25288F2845C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88540531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6AD64394-963E-D625-32AA-BDFC76B6E8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10/02/2025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C0F68054-34D7-9279-DFD5-715512BF4F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916C35A-4761-CBE9-49AD-2C3A4928C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53806064-D094-DA86-6C22-C9CFC529A6B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47893" y="2139929"/>
            <a:ext cx="2496212" cy="1783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373983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2C092A5-DE25-767F-031F-CE0639AC53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latin typeface="Verdana" panose="020B0604030504040204" pitchFamily="34" charset="0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1259010-DBE2-D34D-D879-AC7A1D2833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Verdan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28C31B2-286A-C9C4-E01D-E40D72576A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10/02/2025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91D1DDB-6CC7-9360-8F7F-08FF87C5D7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EC3D685-36E9-396E-8492-722E755FAF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49AFD091-953C-4B8E-5508-A2D6A3D77D1D}"/>
              </a:ext>
            </a:extLst>
          </p:cNvPr>
          <p:cNvSpPr/>
          <p:nvPr userDrawn="1"/>
        </p:nvSpPr>
        <p:spPr>
          <a:xfrm>
            <a:off x="0" y="819253"/>
            <a:ext cx="12192000" cy="5219493"/>
          </a:xfrm>
          <a:prstGeom prst="rect">
            <a:avLst/>
          </a:prstGeom>
          <a:solidFill>
            <a:srgbClr val="B0884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5942594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2C092A5-DE25-767F-031F-CE0639AC53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latin typeface="Verdana" panose="020B0604030504040204" pitchFamily="34" charset="0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1259010-DBE2-D34D-D879-AC7A1D2833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Verdan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28C31B2-286A-C9C4-E01D-E40D72576A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10/02/2025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91D1DDB-6CC7-9360-8F7F-08FF87C5D7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EC3D685-36E9-396E-8492-722E755FAF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F663A175-52FA-6661-1F93-E14E5215D728}"/>
              </a:ext>
            </a:extLst>
          </p:cNvPr>
          <p:cNvSpPr/>
          <p:nvPr userDrawn="1"/>
        </p:nvSpPr>
        <p:spPr>
          <a:xfrm>
            <a:off x="0" y="6721474"/>
            <a:ext cx="12192000" cy="136525"/>
          </a:xfrm>
          <a:prstGeom prst="rect">
            <a:avLst/>
          </a:prstGeom>
          <a:solidFill>
            <a:srgbClr val="B0884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59579196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3D0CCB-4FFD-D76C-2516-7E388FCAB9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latin typeface="Verdana" panose="020B0604030504040204" pitchFamily="34" charset="0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1E21056-E582-22D1-6201-8C5FC793E5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7EB76F7-CED7-0277-AFCB-6886CB518D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10/02/2025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4C8B0CA-24C5-6F63-CBFA-9062B6F262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53FA383-2ECC-136F-2454-358FD4FC21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C32AACA3-EE5B-D2A7-8374-77B760538B7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66070" y="159440"/>
            <a:ext cx="659859" cy="46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210802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3D0CCB-4FFD-D76C-2516-7E388FCAB9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latin typeface="Verdana" panose="020B0604030504040204" pitchFamily="34" charset="0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1E21056-E582-22D1-6201-8C5FC793E5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7EB76F7-CED7-0277-AFCB-6886CB518D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10/02/2025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4C8B0CA-24C5-6F63-CBFA-9062B6F262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53FA383-2ECC-136F-2454-358FD4FC21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C32AACA3-EE5B-D2A7-8374-77B760538B7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270" y="159440"/>
            <a:ext cx="659859" cy="46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342475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2_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3D0CCB-4FFD-D76C-2516-7E388FCAB9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latin typeface="Verdana" panose="020B0604030504040204" pitchFamily="34" charset="0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1E21056-E582-22D1-6201-8C5FC793E5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7EB76F7-CED7-0277-AFCB-6886CB518D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10/02/2025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4C8B0CA-24C5-6F63-CBFA-9062B6F262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53FA383-2ECC-136F-2454-358FD4FC21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C32AACA3-EE5B-D2A7-8374-77B760538B7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023870" y="159440"/>
            <a:ext cx="659859" cy="46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842639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3_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3D0CCB-4FFD-D76C-2516-7E388FCAB9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latin typeface="Verdana" panose="020B0604030504040204" pitchFamily="34" charset="0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1E21056-E582-22D1-6201-8C5FC793E5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7EB76F7-CED7-0277-AFCB-6886CB518D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10/02/2025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4C8B0CA-24C5-6F63-CBFA-9062B6F262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53FA383-2ECC-136F-2454-358FD4FC21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C32AACA3-EE5B-D2A7-8374-77B760538B7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66070" y="6251575"/>
            <a:ext cx="659859" cy="46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804984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4_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3D0CCB-4FFD-D76C-2516-7E388FCAB9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latin typeface="Verdana" panose="020B0604030504040204" pitchFamily="34" charset="0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1E21056-E582-22D1-6201-8C5FC793E5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7EB76F7-CED7-0277-AFCB-6886CB518D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10/02/2025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4C8B0CA-24C5-6F63-CBFA-9062B6F262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53FA383-2ECC-136F-2454-358FD4FC21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C32AACA3-EE5B-D2A7-8374-77B760538B7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270" y="6251575"/>
            <a:ext cx="659859" cy="46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038101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5_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3D0CCB-4FFD-D76C-2516-7E388FCAB9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latin typeface="Verdana" panose="020B0604030504040204" pitchFamily="34" charset="0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1E21056-E582-22D1-6201-8C5FC793E5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7EB76F7-CED7-0277-AFCB-6886CB518D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10/02/2025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4C8B0CA-24C5-6F63-CBFA-9062B6F262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53FA383-2ECC-136F-2454-358FD4FC21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C32AACA3-EE5B-D2A7-8374-77B760538B7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023870" y="6251575"/>
            <a:ext cx="659859" cy="46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19139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0A0128F-3548-EBBF-BD29-1EB1D24572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B611771-8F44-52FC-9741-53E17FE373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  <a:lvl2pPr>
              <a:defRPr>
                <a:latin typeface="Verdana" panose="020B0604030504040204" pitchFamily="34" charset="0"/>
              </a:defRPr>
            </a:lvl2pPr>
            <a:lvl3pPr>
              <a:defRPr>
                <a:latin typeface="Verdana" panose="020B0604030504040204" pitchFamily="34" charset="0"/>
              </a:defRPr>
            </a:lvl3pPr>
            <a:lvl4pPr>
              <a:defRPr>
                <a:latin typeface="Verdana" panose="020B0604030504040204" pitchFamily="34" charset="0"/>
              </a:defRPr>
            </a:lvl4pPr>
            <a:lvl5pPr>
              <a:defRPr>
                <a:latin typeface="Verdana" panose="020B0604030504040204" pitchFamily="34" charset="0"/>
              </a:defRPr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A0D0EFA-890A-CDAE-F1B6-CDA7C84A4B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10/02/2025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903C958-22C5-59D4-D584-C88407A5F5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0441F80-8960-189A-2E8E-15505E6A0F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BFA9D7E4-7BA0-40B7-FF99-DD7B5CDE5C94}"/>
              </a:ext>
            </a:extLst>
          </p:cNvPr>
          <p:cNvSpPr/>
          <p:nvPr userDrawn="1"/>
        </p:nvSpPr>
        <p:spPr>
          <a:xfrm>
            <a:off x="0" y="6721474"/>
            <a:ext cx="12192000" cy="136525"/>
          </a:xfrm>
          <a:prstGeom prst="rect">
            <a:avLst/>
          </a:prstGeom>
          <a:solidFill>
            <a:srgbClr val="B0884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69437332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531F210-8371-C703-B82E-47C593C78A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B15A348-98B3-3879-5E17-CB0127E6485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  <a:lvl2pPr>
              <a:defRPr>
                <a:latin typeface="Verdana" panose="020B0604030504040204" pitchFamily="34" charset="0"/>
              </a:defRPr>
            </a:lvl2pPr>
            <a:lvl3pPr>
              <a:defRPr>
                <a:latin typeface="Verdana" panose="020B0604030504040204" pitchFamily="34" charset="0"/>
              </a:defRPr>
            </a:lvl3pPr>
            <a:lvl4pPr>
              <a:defRPr>
                <a:latin typeface="Verdana" panose="020B0604030504040204" pitchFamily="34" charset="0"/>
              </a:defRPr>
            </a:lvl4pPr>
            <a:lvl5pPr>
              <a:defRPr>
                <a:latin typeface="Verdana" panose="020B0604030504040204" pitchFamily="34" charset="0"/>
              </a:defRPr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8F33D3A-1132-9B1A-B962-CD60ABDB6F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  <a:lvl2pPr>
              <a:defRPr>
                <a:latin typeface="Verdana" panose="020B0604030504040204" pitchFamily="34" charset="0"/>
              </a:defRPr>
            </a:lvl2pPr>
            <a:lvl3pPr>
              <a:defRPr>
                <a:latin typeface="Verdana" panose="020B0604030504040204" pitchFamily="34" charset="0"/>
              </a:defRPr>
            </a:lvl3pPr>
            <a:lvl4pPr>
              <a:defRPr>
                <a:latin typeface="Verdana" panose="020B0604030504040204" pitchFamily="34" charset="0"/>
              </a:defRPr>
            </a:lvl4pPr>
            <a:lvl5pPr>
              <a:defRPr>
                <a:latin typeface="Verdana" panose="020B0604030504040204" pitchFamily="34" charset="0"/>
              </a:defRPr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1E0D49E-7178-69A3-8F58-4D4C48A6CE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10/02/2025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F5CC090-A935-39EC-1352-2703D7774C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9F37035-180E-0152-1228-EECA44274B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466487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ECAB338-F339-66BE-83C6-7A3F6FECC9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9935FC1-EFEA-9E70-C955-E0F46AFA99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latin typeface="Verdana" panose="020B060403050404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52A0A90-FD8F-D098-9E3C-8B3903C7EA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  <a:lvl2pPr>
              <a:defRPr>
                <a:latin typeface="Verdana" panose="020B0604030504040204" pitchFamily="34" charset="0"/>
              </a:defRPr>
            </a:lvl2pPr>
            <a:lvl3pPr>
              <a:defRPr>
                <a:latin typeface="Verdana" panose="020B0604030504040204" pitchFamily="34" charset="0"/>
              </a:defRPr>
            </a:lvl3pPr>
            <a:lvl4pPr>
              <a:defRPr>
                <a:latin typeface="Verdana" panose="020B0604030504040204" pitchFamily="34" charset="0"/>
              </a:defRPr>
            </a:lvl4pPr>
            <a:lvl5pPr>
              <a:defRPr>
                <a:latin typeface="Verdana" panose="020B0604030504040204" pitchFamily="34" charset="0"/>
              </a:defRPr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0F47486-611C-6371-6BFF-C8AADB90A80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latin typeface="Verdana" panose="020B060403050404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25A5BFE2-9B56-F9FE-1317-1698B3D8A8E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  <a:lvl2pPr>
              <a:defRPr>
                <a:latin typeface="Verdana" panose="020B0604030504040204" pitchFamily="34" charset="0"/>
              </a:defRPr>
            </a:lvl2pPr>
            <a:lvl3pPr>
              <a:defRPr>
                <a:latin typeface="Verdana" panose="020B0604030504040204" pitchFamily="34" charset="0"/>
              </a:defRPr>
            </a:lvl3pPr>
            <a:lvl4pPr>
              <a:defRPr>
                <a:latin typeface="Verdana" panose="020B0604030504040204" pitchFamily="34" charset="0"/>
              </a:defRPr>
            </a:lvl4pPr>
            <a:lvl5pPr>
              <a:defRPr>
                <a:latin typeface="Verdana" panose="020B0604030504040204" pitchFamily="34" charset="0"/>
              </a:defRPr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758251A3-C7BF-3DF9-1006-6349C94FA1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10/02/2025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44687DF-C287-0B90-0384-AC46566F9D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EB92D22D-0268-7F05-56E0-5963F89C29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15863202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B5FE461-F01D-222B-4C7C-57D2AA8652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5CFB908D-19D2-F83C-4039-D58C06ECA8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10/02/2025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877D68EF-BFF2-A72E-07EE-5E72D7A474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538FE25A-BF2A-CF99-7E87-C956434B72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76486227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DB9DC9B7-1E4F-7D26-4BD7-745061F4E2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10/02/2025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9F5816B9-11D6-2A5A-0FD1-DB0FC94DB7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3A788D0-F4D3-2B6C-9239-17F58235B6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66775004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4911F9C-4982-DC10-47A7-6087D7976D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latin typeface="Verdana" panose="020B0604030504040204" pitchFamily="34" charset="0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A2D4D84-B18F-DC4C-91BD-C2D2452F67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>
                <a:latin typeface="Verdana" panose="020B0604030504040204" pitchFamily="34" charset="0"/>
              </a:defRPr>
            </a:lvl1pPr>
            <a:lvl2pPr>
              <a:defRPr sz="2800">
                <a:latin typeface="Verdana" panose="020B0604030504040204" pitchFamily="34" charset="0"/>
              </a:defRPr>
            </a:lvl2pPr>
            <a:lvl3pPr>
              <a:defRPr sz="2400">
                <a:latin typeface="Verdana" panose="020B0604030504040204" pitchFamily="34" charset="0"/>
              </a:defRPr>
            </a:lvl3pPr>
            <a:lvl4pPr>
              <a:defRPr sz="2000">
                <a:latin typeface="Verdana" panose="020B0604030504040204" pitchFamily="34" charset="0"/>
              </a:defRPr>
            </a:lvl4pPr>
            <a:lvl5pPr>
              <a:defRPr sz="2000">
                <a:latin typeface="Verdana" panose="020B0604030504040204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14A5BCA-21FB-4F80-5D90-71B92FADA7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latin typeface="Verdana" panose="020B060403050404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DC4DC66-6DB7-E14E-1352-1E2E2ED4ED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10/02/2025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5AEA652-EF40-005F-FF90-AD253E40DB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E9AB725-99AA-BB55-8E39-F039EB14A8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89661225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9E65C95-5503-7D88-003E-0E2E5F9113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latin typeface="Verdana" panose="020B0604030504040204" pitchFamily="34" charset="0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93AC4D1E-48F0-A1F3-F9C4-7B875CE887C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>
                <a:latin typeface="Verdana" panose="020B060403050404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1F0E517-DE99-33E7-2751-3A45597C88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latin typeface="Verdana" panose="020B060403050404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9892408-C707-58E8-CE35-B1C506B77F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10/02/2025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65293AC-92C2-E7E4-0ECB-1F609042D4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AB57530-0A48-7CB0-27F9-91E065538C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92189926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505C3E2-E170-9268-25A1-AE60BCD4A1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FDC4665-0C8C-E09A-7C93-4DB3CB0A64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latin typeface="Verdana" panose="020B0604030504040204" pitchFamily="34" charset="0"/>
              </a:defRPr>
            </a:lvl1pPr>
            <a:lvl2pPr>
              <a:defRPr>
                <a:latin typeface="Verdana" panose="020B0604030504040204" pitchFamily="34" charset="0"/>
              </a:defRPr>
            </a:lvl2pPr>
            <a:lvl3pPr>
              <a:defRPr>
                <a:latin typeface="Verdana" panose="020B0604030504040204" pitchFamily="34" charset="0"/>
              </a:defRPr>
            </a:lvl3pPr>
            <a:lvl4pPr>
              <a:defRPr>
                <a:latin typeface="Verdana" panose="020B0604030504040204" pitchFamily="34" charset="0"/>
              </a:defRPr>
            </a:lvl4pPr>
            <a:lvl5pPr>
              <a:defRPr>
                <a:latin typeface="Verdana" panose="020B0604030504040204" pitchFamily="34" charset="0"/>
              </a:defRPr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863F176-85B0-9D54-437B-996F56A1D5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10/02/2025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D9FF4C6-8C08-CBB4-3CE2-59E6FA53D1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DD7E2D5-E6C7-D872-FB2D-BAF970486C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90194650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BAB6635-A1FA-05FB-BAB0-2B865D5253C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6005000-C67B-39FC-C963-1BE222E2F7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>
            <a:lvl1pPr>
              <a:defRPr>
                <a:latin typeface="Verdana" panose="020B0604030504040204" pitchFamily="34" charset="0"/>
              </a:defRPr>
            </a:lvl1pPr>
            <a:lvl2pPr>
              <a:defRPr>
                <a:latin typeface="Verdana" panose="020B0604030504040204" pitchFamily="34" charset="0"/>
              </a:defRPr>
            </a:lvl2pPr>
            <a:lvl3pPr>
              <a:defRPr>
                <a:latin typeface="Verdana" panose="020B0604030504040204" pitchFamily="34" charset="0"/>
              </a:defRPr>
            </a:lvl3pPr>
            <a:lvl4pPr>
              <a:defRPr>
                <a:latin typeface="Verdana" panose="020B0604030504040204" pitchFamily="34" charset="0"/>
              </a:defRPr>
            </a:lvl4pPr>
            <a:lvl5pPr>
              <a:defRPr>
                <a:latin typeface="Verdana" panose="020B0604030504040204" pitchFamily="34" charset="0"/>
              </a:defRPr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277B06B-FF69-1B1F-5058-EED75F49A9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10/02/2025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A1E3432-7CD9-B690-69AF-9AB3EC20FD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0FBBF71-D1BB-B37A-0A5C-4B7A1432A5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3861038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>
            <a:extLst>
              <a:ext uri="{FF2B5EF4-FFF2-40B4-BE49-F238E27FC236}">
                <a16:creationId xmlns:a16="http://schemas.microsoft.com/office/drawing/2014/main" id="{6805B226-F693-E23A-0AC6-0487A3BCF4D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100"/>
            <a:ext cx="12191733" cy="6858148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62C092A5-DE25-767F-031F-CE0639AC53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1259010-DBE2-D34D-D879-AC7A1D2833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28C31B2-286A-C9C4-E01D-E40D72576A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A6FAC-9192-436B-870E-80DDE60983C7}" type="datetimeFigureOut">
              <a:rPr lang="es-CO" smtClean="0"/>
              <a:t>10/02/2025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91D1DDB-6CC7-9360-8F7F-08FF87C5D7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EC3D685-36E9-396E-8492-722E755FAF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CBB0B-5D0C-43FE-9043-22172208F6F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9456367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6AD64394-963E-D625-32AA-BDFC76B6E8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A6FAC-9192-436B-870E-80DDE60983C7}" type="datetimeFigureOut">
              <a:rPr lang="es-CO" smtClean="0"/>
              <a:t>10/02/2025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C0F68054-34D7-9279-DFD5-715512BF4F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916C35A-4761-CBE9-49AD-2C3A4928C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CBB0B-5D0C-43FE-9043-22172208F6F8}" type="slidenum">
              <a:rPr lang="es-CO" smtClean="0"/>
              <a:t>‹Nº›</a:t>
            </a:fld>
            <a:endParaRPr lang="es-CO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3F03094B-3B2A-4C1A-84F1-903486D2D07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298"/>
            <a:ext cx="12191998" cy="6858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487447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C4201D2B-7635-B428-D717-5BAA3AF3AB5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8" y="-149"/>
            <a:ext cx="12191998" cy="6858298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62C092A5-DE25-767F-031F-CE0639AC53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1259010-DBE2-D34D-D879-AC7A1D2833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28C31B2-286A-C9C4-E01D-E40D72576A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A6FAC-9192-436B-870E-80DDE60983C7}" type="datetimeFigureOut">
              <a:rPr lang="es-CO" smtClean="0"/>
              <a:t>10/02/2025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91D1DDB-6CC7-9360-8F7F-08FF87C5D7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EC3D685-36E9-396E-8492-722E755FAF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CBB0B-5D0C-43FE-9043-22172208F6F8}" type="slidenum">
              <a:rPr lang="es-CO" smtClean="0"/>
              <a:t>‹Nº›</a:t>
            </a:fld>
            <a:endParaRPr lang="es-CO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3B05C927-FCF5-0132-3B83-3AA55DB686B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49"/>
            <a:ext cx="12191732" cy="6858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58014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3D0CCB-4FFD-D76C-2516-7E388FCAB9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1E21056-E582-22D1-6201-8C5FC793E5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7EB76F7-CED7-0277-AFCB-6886CB518D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A6FAC-9192-436B-870E-80DDE60983C7}" type="datetimeFigureOut">
              <a:rPr lang="es-CO" smtClean="0"/>
              <a:t>10/02/2025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4C8B0CA-24C5-6F63-CBFA-9062B6F262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53FA383-2ECC-136F-2454-358FD4FC21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CBB0B-5D0C-43FE-9043-22172208F6F8}" type="slidenum">
              <a:rPr lang="es-CO" smtClean="0"/>
              <a:t>‹Nº›</a:t>
            </a:fld>
            <a:endParaRPr lang="es-CO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C4201D2B-7635-B428-D717-5BAA3AF3AB5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8" y="-149"/>
            <a:ext cx="12191998" cy="6858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657069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0A0128F-3548-EBBF-BD29-1EB1D24572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B611771-8F44-52FC-9741-53E17FE373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A0D0EFA-890A-CDAE-F1B6-CDA7C84A4B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A6FAC-9192-436B-870E-80DDE60983C7}" type="datetimeFigureOut">
              <a:rPr lang="es-CO" smtClean="0"/>
              <a:t>10/02/2025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903C958-22C5-59D4-D584-C88407A5F5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0441F80-8960-189A-2E8E-15505E6A0F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CBB0B-5D0C-43FE-9043-22172208F6F8}" type="slidenum">
              <a:rPr lang="es-CO" smtClean="0"/>
              <a:t>‹Nº›</a:t>
            </a:fld>
            <a:endParaRPr lang="es-CO"/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3B05C927-FCF5-0132-3B83-3AA55DB686B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" y="0"/>
            <a:ext cx="12191732" cy="6858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409788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531F210-8371-C703-B82E-47C593C78A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B15A348-98B3-3879-5E17-CB0127E6485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8F33D3A-1132-9B1A-B962-CD60ABDB6F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1E0D49E-7178-69A3-8F58-4D4C48A6CE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A6FAC-9192-436B-870E-80DDE60983C7}" type="datetimeFigureOut">
              <a:rPr lang="es-CO" smtClean="0"/>
              <a:t>10/02/2025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F5CC090-A935-39EC-1352-2703D7774C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9F37035-180E-0152-1228-EECA44274B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CBB0B-5D0C-43FE-9043-22172208F6F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3336409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ECAB338-F339-66BE-83C6-7A3F6FECC9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9935FC1-EFEA-9E70-C955-E0F46AFA99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52A0A90-FD8F-D098-9E3C-8B3903C7EA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0F47486-611C-6371-6BFF-C8AADB90A80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25A5BFE2-9B56-F9FE-1317-1698B3D8A8E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758251A3-C7BF-3DF9-1006-6349C94FA1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A6FAC-9192-436B-870E-80DDE60983C7}" type="datetimeFigureOut">
              <a:rPr lang="es-CO" smtClean="0"/>
              <a:t>10/02/2025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44687DF-C287-0B90-0384-AC46566F9D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EB92D22D-0268-7F05-56E0-5963F89C29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CBB0B-5D0C-43FE-9043-22172208F6F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89882901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B5FE461-F01D-222B-4C7C-57D2AA8652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5CFB908D-19D2-F83C-4039-D58C06ECA8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A6FAC-9192-436B-870E-80DDE60983C7}" type="datetimeFigureOut">
              <a:rPr lang="es-CO" smtClean="0"/>
              <a:t>10/02/2025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877D68EF-BFF2-A72E-07EE-5E72D7A474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538FE25A-BF2A-CF99-7E87-C956434B72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CBB0B-5D0C-43FE-9043-22172208F6F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74939388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DB9DC9B7-1E4F-7D26-4BD7-745061F4E2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A6FAC-9192-436B-870E-80DDE60983C7}" type="datetimeFigureOut">
              <a:rPr lang="es-CO" smtClean="0"/>
              <a:t>10/02/2025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9F5816B9-11D6-2A5A-0FD1-DB0FC94DB7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3A788D0-F4D3-2B6C-9239-17F58235B6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CBB0B-5D0C-43FE-9043-22172208F6F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72586192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4911F9C-4982-DC10-47A7-6087D7976D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A2D4D84-B18F-DC4C-91BD-C2D2452F67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14A5BCA-21FB-4F80-5D90-71B92FADA7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DC4DC66-6DB7-E14E-1352-1E2E2ED4ED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A6FAC-9192-436B-870E-80DDE60983C7}" type="datetimeFigureOut">
              <a:rPr lang="es-CO" smtClean="0"/>
              <a:t>10/02/2025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5AEA652-EF40-005F-FF90-AD253E40DB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E9AB725-99AA-BB55-8E39-F039EB14A8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CBB0B-5D0C-43FE-9043-22172208F6F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67507826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9E65C95-5503-7D88-003E-0E2E5F9113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93AC4D1E-48F0-A1F3-F9C4-7B875CE887C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1F0E517-DE99-33E7-2751-3A45597C88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9892408-C707-58E8-CE35-B1C506B77F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A6FAC-9192-436B-870E-80DDE60983C7}" type="datetimeFigureOut">
              <a:rPr lang="es-CO" smtClean="0"/>
              <a:t>10/02/2025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65293AC-92C2-E7E4-0ECB-1F609042D4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AB57530-0A48-7CB0-27F9-91E065538C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CBB0B-5D0C-43FE-9043-22172208F6F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26513975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505C3E2-E170-9268-25A1-AE60BCD4A1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FDC4665-0C8C-E09A-7C93-4DB3CB0A64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863F176-85B0-9D54-437B-996F56A1D5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A6FAC-9192-436B-870E-80DDE60983C7}" type="datetimeFigureOut">
              <a:rPr lang="es-CO" smtClean="0"/>
              <a:t>10/02/2025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D9FF4C6-8C08-CBB4-3CE2-59E6FA53D1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DD7E2D5-E6C7-D872-FB2D-BAF970486C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CBB0B-5D0C-43FE-9043-22172208F6F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65192762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BAB6635-A1FA-05FB-BAB0-2B865D5253C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6005000-C67B-39FC-C963-1BE222E2F7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277B06B-FF69-1B1F-5058-EED75F49A9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A6FAC-9192-436B-870E-80DDE60983C7}" type="datetimeFigureOut">
              <a:rPr lang="es-CO" smtClean="0"/>
              <a:t>10/02/2025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A1E3432-7CD9-B690-69AF-9AB3EC20FD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0FBBF71-D1BB-B37A-0A5C-4B7A1432A5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CBB0B-5D0C-43FE-9043-22172208F6F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3820582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18" Type="http://schemas.openxmlformats.org/officeDocument/2006/relationships/slideLayout" Target="../slideLayouts/slideLayout4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17" Type="http://schemas.openxmlformats.org/officeDocument/2006/relationships/slideLayout" Target="../slideLayouts/slideLayout39.xml"/><Relationship Id="rId2" Type="http://schemas.openxmlformats.org/officeDocument/2006/relationships/slideLayout" Target="../slideLayouts/slideLayout24.xml"/><Relationship Id="rId16" Type="http://schemas.openxmlformats.org/officeDocument/2006/relationships/slideLayout" Target="../slideLayouts/slideLayout38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32.xml"/><Relationship Id="rId19" Type="http://schemas.openxmlformats.org/officeDocument/2006/relationships/theme" Target="../theme/theme3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13" Type="http://schemas.openxmlformats.org/officeDocument/2006/relationships/slideLayout" Target="../slideLayouts/slideLayout53.xml"/><Relationship Id="rId3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7.xml"/><Relationship Id="rId12" Type="http://schemas.openxmlformats.org/officeDocument/2006/relationships/slideLayout" Target="../slideLayouts/slideLayout52.xml"/><Relationship Id="rId2" Type="http://schemas.openxmlformats.org/officeDocument/2006/relationships/slideLayout" Target="../slideLayouts/slideLayout42.xml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slideLayout" Target="../slideLayouts/slideLayout51.xml"/><Relationship Id="rId5" Type="http://schemas.openxmlformats.org/officeDocument/2006/relationships/slideLayout" Target="../slideLayouts/slideLayout45.xml"/><Relationship Id="rId10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Relationship Id="rId14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00604700-572B-CCBE-52BF-5033CCC8E8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BD0421E-9149-118C-625F-1CC6B562B2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8611E0C-7415-A2D0-2C4E-0B16486141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8E39BA7-A11F-DC4E-A08A-20B44A7161E2}" type="datetimeFigureOut">
              <a:rPr lang="es-CO" smtClean="0"/>
              <a:t>10/02/2025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8FC9497-E235-854E-B02B-C4A81FB9C2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E336113-C205-A17B-1546-9B7CD81947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B9C5CE4-28CD-1F4E-A189-9CAB9799D293}" type="slidenum">
              <a:rPr lang="es-CO" smtClean="0"/>
              <a:t>‹Nº›</a:t>
            </a:fld>
            <a:endParaRPr lang="es-CO"/>
          </a:p>
        </p:txBody>
      </p:sp>
      <p:pic>
        <p:nvPicPr>
          <p:cNvPr id="9" name="Imagen 8" descr="Imagen que contiene Interfaz de usuario gráfica&#10;&#10;Descripción generada automáticamente">
            <a:extLst>
              <a:ext uri="{FF2B5EF4-FFF2-40B4-BE49-F238E27FC236}">
                <a16:creationId xmlns:a16="http://schemas.microsoft.com/office/drawing/2014/main" id="{F15EE8B8-714A-4684-06FA-DDC1D5D57209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592" y="0"/>
            <a:ext cx="1219081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76007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  <p:sldLayoutId id="2147483657" r:id="rId3"/>
    <p:sldLayoutId id="2147483658" r:id="rId4"/>
    <p:sldLayoutId id="2147483659" r:id="rId5"/>
    <p:sldLayoutId id="2147483660" r:id="rId6"/>
    <p:sldLayoutId id="2147483661" r:id="rId7"/>
    <p:sldLayoutId id="2147483662" r:id="rId8"/>
    <p:sldLayoutId id="2147483663" r:id="rId9"/>
    <p:sldLayoutId id="2147483664" r:id="rId10"/>
    <p:sldLayoutId id="214748366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85CDB3C1-3A8E-76E6-4542-2AC922D76F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1CDE016-F8E4-D431-9FA4-71033B206F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BA1CAD8-D90B-426A-6018-19FD25A2F8A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41D60B3-8B75-9042-939B-49379C938815}" type="datetimeFigureOut">
              <a:rPr lang="es-CO" smtClean="0"/>
              <a:t>10/02/2025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552BD02-8446-F184-D1DA-5B5C58C3C8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145CC07-5F8E-8F8D-53FD-9C42B671E0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0713FE0-B7F6-0D49-90D0-B25288F2845C}" type="slidenum">
              <a:rPr lang="es-CO" smtClean="0"/>
              <a:t>‹Nº›</a:t>
            </a:fld>
            <a:endParaRPr lang="es-CO"/>
          </a:p>
        </p:txBody>
      </p:sp>
      <p:pic>
        <p:nvPicPr>
          <p:cNvPr id="9" name="Imagen 8" descr="Imagen que contiene electrónica, computadora, teclado, computer&#10;&#10;Descripción generada automáticamente">
            <a:extLst>
              <a:ext uri="{FF2B5EF4-FFF2-40B4-BE49-F238E27FC236}">
                <a16:creationId xmlns:a16="http://schemas.microsoft.com/office/drawing/2014/main" id="{A1C69873-CA40-94D4-4160-9E3195CD6797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592" y="0"/>
            <a:ext cx="1219081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630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F842174-351A-5C35-E775-1CDC59E17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5D2E68F-9A0D-D89E-ED06-73EDB9E63B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0A95696-420C-C45E-6F3E-ED258E8D8B8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10/02/2025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BEF4216-2A8E-0656-28FD-6CAD51853C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6FEC2FF-6B1B-D345-F657-95FAADED47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568206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  <p:sldLayoutId id="2147483696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Verdana" panose="020B060403050404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F842174-351A-5C35-E775-1CDC59E17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5D2E68F-9A0D-D89E-ED06-73EDB9E63B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0A95696-420C-C45E-6F3E-ED258E8D8B8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10/02/2025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BEF4216-2A8E-0656-28FD-6CAD51853C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6FEC2FF-6B1B-D345-F657-95FAADED47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9501728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  <p:sldLayoutId id="2147483710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Verdana" panose="020B060403050404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3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notesSlide" Target="../notesSlides/notesSlide9.xml"/><Relationship Id="rId7" Type="http://schemas.openxmlformats.org/officeDocument/2006/relationships/image" Target="../media/image17.png"/><Relationship Id="rId2" Type="http://schemas.openxmlformats.org/officeDocument/2006/relationships/slideLayout" Target="../slideLayouts/slideLayout32.xml"/><Relationship Id="rId1" Type="http://schemas.openxmlformats.org/officeDocument/2006/relationships/themeOverride" Target="../theme/themeOverride4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32.xml"/><Relationship Id="rId1" Type="http://schemas.openxmlformats.org/officeDocument/2006/relationships/themeOverride" Target="../theme/themeOverride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32.xml"/><Relationship Id="rId1" Type="http://schemas.openxmlformats.org/officeDocument/2006/relationships/themeOverride" Target="../theme/themeOverride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slideLayout" Target="../slideLayouts/slideLayout32.xml"/><Relationship Id="rId1" Type="http://schemas.openxmlformats.org/officeDocument/2006/relationships/themeOverride" Target="../theme/themeOverride7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14/relationships/chartEx" Target="../charts/chartEx1.xml"/><Relationship Id="rId2" Type="http://schemas.openxmlformats.org/officeDocument/2006/relationships/slideLayout" Target="../slideLayouts/slideLayout32.xml"/><Relationship Id="rId1" Type="http://schemas.openxmlformats.org/officeDocument/2006/relationships/themeOverride" Target="../theme/themeOverride8.xml"/><Relationship Id="rId4" Type="http://schemas.openxmlformats.org/officeDocument/2006/relationships/image" Target="../media/image22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slideLayout" Target="../slideLayouts/slideLayout32.xml"/><Relationship Id="rId1" Type="http://schemas.openxmlformats.org/officeDocument/2006/relationships/themeOverride" Target="../theme/themeOverride9.xml"/><Relationship Id="rId4" Type="http://schemas.openxmlformats.org/officeDocument/2006/relationships/chart" Target="../charts/chart1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32.xml"/><Relationship Id="rId1" Type="http://schemas.openxmlformats.org/officeDocument/2006/relationships/themeOverride" Target="../theme/themeOverride10.xml"/><Relationship Id="rId6" Type="http://schemas.openxmlformats.org/officeDocument/2006/relationships/image" Target="../media/image23.png"/><Relationship Id="rId5" Type="http://schemas.microsoft.com/office/2014/relationships/chartEx" Target="../charts/chartEx2.xml"/><Relationship Id="rId4" Type="http://schemas.openxmlformats.org/officeDocument/2006/relationships/chart" Target="../charts/chart1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80961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80181296-6DA0-2504-4D1B-B2D877A8D08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013"/>
          <a:stretch/>
        </p:blipFill>
        <p:spPr>
          <a:xfrm>
            <a:off x="4991310" y="6261739"/>
            <a:ext cx="2209380" cy="160233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673C0BA5-5B73-5DFF-942E-7348F97DF18B}"/>
              </a:ext>
            </a:extLst>
          </p:cNvPr>
          <p:cNvSpPr txBox="1"/>
          <p:nvPr/>
        </p:nvSpPr>
        <p:spPr>
          <a:xfrm>
            <a:off x="2457200" y="4739995"/>
            <a:ext cx="7234797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Ministerio de Hacienda y Crédito Público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200" b="1">
                <a:solidFill>
                  <a:prstClr val="white"/>
                </a:solidFill>
                <a:latin typeface="Century Gothic" panose="020B0502020202020204" pitchFamily="34" charset="0"/>
              </a:rPr>
              <a:t>Febrero</a:t>
            </a:r>
            <a:r>
              <a:rPr kumimoji="0" lang="es-ES" sz="2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2025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0C663129-4107-716D-989F-C5E0A9EED35D}"/>
              </a:ext>
            </a:extLst>
          </p:cNvPr>
          <p:cNvSpPr txBox="1"/>
          <p:nvPr/>
        </p:nvSpPr>
        <p:spPr>
          <a:xfrm>
            <a:off x="1464564" y="1878447"/>
            <a:ext cx="9262871" cy="1550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9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Verdana" panose="020B0604030504040204" pitchFamily="34" charset="0"/>
                <a:cs typeface="+mn-cs"/>
              </a:rPr>
              <a:t>Perspectivas Macroeconómicas y Fiscales</a:t>
            </a:r>
          </a:p>
        </p:txBody>
      </p:sp>
    </p:spTree>
    <p:extLst>
      <p:ext uri="{BB962C8B-B14F-4D97-AF65-F5344CB8AC3E}">
        <p14:creationId xmlns:p14="http://schemas.microsoft.com/office/powerpoint/2010/main" val="14829759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2F709E-4B55-6A6E-7C09-6D29D21C5F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38BBDF56-0243-D5E2-07CB-5B9D7CB0C9FF}"/>
              </a:ext>
            </a:extLst>
          </p:cNvPr>
          <p:cNvSpPr txBox="1"/>
          <p:nvPr/>
        </p:nvSpPr>
        <p:spPr>
          <a:xfrm>
            <a:off x="0" y="6201895"/>
            <a:ext cx="9912518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Fuente: </a:t>
            </a:r>
            <a:r>
              <a:rPr kumimoji="0" lang="es-CO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MHCP - DGPM</a:t>
            </a:r>
            <a:endParaRPr kumimoji="0" lang="es-C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SimSun" panose="02010600030101010101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SimSun" panose="02010600030101010101" pitchFamily="2" charset="-122"/>
              </a:rPr>
              <a:t>*Datos observados. 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A3E13B47-F922-051E-3B43-61449960F8EB}"/>
              </a:ext>
            </a:extLst>
          </p:cNvPr>
          <p:cNvSpPr txBox="1"/>
          <p:nvPr/>
        </p:nvSpPr>
        <p:spPr>
          <a:xfrm>
            <a:off x="449579" y="514629"/>
            <a:ext cx="1129284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24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cs typeface="Arial"/>
              </a:rPr>
              <a:t>Supuestos macroeconómicos 2024 y 2025</a:t>
            </a:r>
          </a:p>
        </p:txBody>
      </p:sp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039661F0-36C2-A053-69A2-9DB8344D73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0477028"/>
              </p:ext>
            </p:extLst>
          </p:nvPr>
        </p:nvGraphicFramePr>
        <p:xfrm>
          <a:off x="1664538" y="1358264"/>
          <a:ext cx="8862922" cy="3635690"/>
        </p:xfrm>
        <a:graphic>
          <a:graphicData uri="http://schemas.openxmlformats.org/drawingml/2006/table">
            <a:tbl>
              <a:tblPr/>
              <a:tblGrid>
                <a:gridCol w="3048378">
                  <a:extLst>
                    <a:ext uri="{9D8B030D-6E8A-4147-A177-3AD203B41FA5}">
                      <a16:colId xmlns:a16="http://schemas.microsoft.com/office/drawing/2014/main" val="1714186347"/>
                    </a:ext>
                  </a:extLst>
                </a:gridCol>
                <a:gridCol w="817228">
                  <a:extLst>
                    <a:ext uri="{9D8B030D-6E8A-4147-A177-3AD203B41FA5}">
                      <a16:colId xmlns:a16="http://schemas.microsoft.com/office/drawing/2014/main" val="477778173"/>
                    </a:ext>
                  </a:extLst>
                </a:gridCol>
                <a:gridCol w="1249329">
                  <a:extLst>
                    <a:ext uri="{9D8B030D-6E8A-4147-A177-3AD203B41FA5}">
                      <a16:colId xmlns:a16="http://schemas.microsoft.com/office/drawing/2014/main" val="1927690930"/>
                    </a:ext>
                  </a:extLst>
                </a:gridCol>
                <a:gridCol w="1249329">
                  <a:extLst>
                    <a:ext uri="{9D8B030D-6E8A-4147-A177-3AD203B41FA5}">
                      <a16:colId xmlns:a16="http://schemas.microsoft.com/office/drawing/2014/main" val="3147031590"/>
                    </a:ext>
                  </a:extLst>
                </a:gridCol>
                <a:gridCol w="1249329">
                  <a:extLst>
                    <a:ext uri="{9D8B030D-6E8A-4147-A177-3AD203B41FA5}">
                      <a16:colId xmlns:a16="http://schemas.microsoft.com/office/drawing/2014/main" val="619936452"/>
                    </a:ext>
                  </a:extLst>
                </a:gridCol>
                <a:gridCol w="1249329">
                  <a:extLst>
                    <a:ext uri="{9D8B030D-6E8A-4147-A177-3AD203B41FA5}">
                      <a16:colId xmlns:a16="http://schemas.microsoft.com/office/drawing/2014/main" val="1300187602"/>
                    </a:ext>
                  </a:extLst>
                </a:gridCol>
              </a:tblGrid>
              <a:tr h="212422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s-CO" sz="16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Variable</a:t>
                      </a:r>
                    </a:p>
                  </a:txBody>
                  <a:tcPr marL="9274" marR="9274" marT="927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s-CO" sz="14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2023</a:t>
                      </a:r>
                    </a:p>
                  </a:txBody>
                  <a:tcPr marL="9274" marR="9274" marT="927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es-CO" sz="14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2024</a:t>
                      </a:r>
                    </a:p>
                  </a:txBody>
                  <a:tcPr marL="9274" marR="9274" marT="927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es-CO" sz="14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2025</a:t>
                      </a:r>
                    </a:p>
                  </a:txBody>
                  <a:tcPr marL="9274" marR="9274" marT="927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6626710"/>
                  </a:ext>
                </a:extLst>
              </a:tr>
              <a:tr h="212422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MFMP2024</a:t>
                      </a:r>
                    </a:p>
                  </a:txBody>
                  <a:tcPr marL="9274" marR="9274" marT="927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PF2025</a:t>
                      </a:r>
                    </a:p>
                  </a:txBody>
                  <a:tcPr marL="9274" marR="9274" marT="927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MFMP2024</a:t>
                      </a:r>
                    </a:p>
                  </a:txBody>
                  <a:tcPr marL="9274" marR="9274" marT="927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PF2025</a:t>
                      </a:r>
                    </a:p>
                  </a:txBody>
                  <a:tcPr marL="9274" marR="9274" marT="927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820419"/>
                  </a:ext>
                </a:extLst>
              </a:tr>
              <a:tr h="376488">
                <a:tc>
                  <a:txBody>
                    <a:bodyPr/>
                    <a:lstStyle/>
                    <a:p>
                      <a:pPr lvl="0" algn="l" rtl="0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PIB real (crecimiento, %)</a:t>
                      </a:r>
                    </a:p>
                  </a:txBody>
                  <a:tcPr marL="9274" marR="9274" marT="927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0,6</a:t>
                      </a:r>
                    </a:p>
                  </a:txBody>
                  <a:tcPr marL="9274" marR="9274" marT="927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1,7</a:t>
                      </a:r>
                    </a:p>
                  </a:txBody>
                  <a:tcPr marL="9274" marR="9274" marT="927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1,8</a:t>
                      </a:r>
                    </a:p>
                  </a:txBody>
                  <a:tcPr marL="9274" marR="9274" marT="927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3,0</a:t>
                      </a:r>
                    </a:p>
                  </a:txBody>
                  <a:tcPr marL="9274" marR="9274" marT="927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2,6</a:t>
                      </a:r>
                    </a:p>
                  </a:txBody>
                  <a:tcPr marL="9274" marR="9274" marT="927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6240384"/>
                  </a:ext>
                </a:extLst>
              </a:tr>
              <a:tr h="376488">
                <a:tc>
                  <a:txBody>
                    <a:bodyPr/>
                    <a:lstStyle/>
                    <a:p>
                      <a:pPr lvl="0" algn="l" rtl="0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PIB nominal (crecimiento, %)</a:t>
                      </a:r>
                    </a:p>
                  </a:txBody>
                  <a:tcPr marL="9274" marR="9274" marT="927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7,0</a:t>
                      </a:r>
                    </a:p>
                  </a:txBody>
                  <a:tcPr marL="9274" marR="9274" marT="927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7,1</a:t>
                      </a:r>
                    </a:p>
                  </a:txBody>
                  <a:tcPr marL="9274" marR="9274" marT="927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7,2</a:t>
                      </a:r>
                    </a:p>
                  </a:txBody>
                  <a:tcPr marL="9274" marR="9274" marT="927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5,7</a:t>
                      </a:r>
                    </a:p>
                  </a:txBody>
                  <a:tcPr marL="9274" marR="9274" marT="927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5,8</a:t>
                      </a:r>
                    </a:p>
                  </a:txBody>
                  <a:tcPr marL="9274" marR="9274" marT="927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6108445"/>
                  </a:ext>
                </a:extLst>
              </a:tr>
              <a:tr h="376488">
                <a:tc>
                  <a:txBody>
                    <a:bodyPr/>
                    <a:lstStyle/>
                    <a:p>
                      <a:pPr lvl="0" algn="l" rtl="0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Inflación (fin de periodo, %)</a:t>
                      </a:r>
                    </a:p>
                  </a:txBody>
                  <a:tcPr marL="9274" marR="9274" marT="927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9,3</a:t>
                      </a:r>
                    </a:p>
                  </a:txBody>
                  <a:tcPr marL="9274" marR="9274" marT="927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5,3</a:t>
                      </a:r>
                    </a:p>
                  </a:txBody>
                  <a:tcPr marL="9274" marR="9274" marT="927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5,2*</a:t>
                      </a:r>
                    </a:p>
                  </a:txBody>
                  <a:tcPr marL="9274" marR="9274" marT="927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3,2</a:t>
                      </a:r>
                    </a:p>
                  </a:txBody>
                  <a:tcPr marL="9274" marR="9274" marT="927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3,6</a:t>
                      </a:r>
                    </a:p>
                  </a:txBody>
                  <a:tcPr marL="9274" marR="9274" marT="927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6945277"/>
                  </a:ext>
                </a:extLst>
              </a:tr>
              <a:tr h="376488">
                <a:tc>
                  <a:txBody>
                    <a:bodyPr/>
                    <a:lstStyle/>
                    <a:p>
                      <a:pPr lvl="0" algn="l" rtl="0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Tasa de cambio promedio (USD/COP)</a:t>
                      </a:r>
                    </a:p>
                  </a:txBody>
                  <a:tcPr marL="9274" marR="9274" marT="927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4.328</a:t>
                      </a:r>
                    </a:p>
                  </a:txBody>
                  <a:tcPr marL="9274" marR="9274" marT="927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3.997</a:t>
                      </a:r>
                    </a:p>
                  </a:txBody>
                  <a:tcPr marL="9274" marR="9274" marT="927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4.073*</a:t>
                      </a:r>
                    </a:p>
                  </a:txBody>
                  <a:tcPr marL="9274" marR="9274" marT="927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4.179</a:t>
                      </a:r>
                    </a:p>
                  </a:txBody>
                  <a:tcPr marL="9274" marR="9274" marT="927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4.360</a:t>
                      </a:r>
                    </a:p>
                  </a:txBody>
                  <a:tcPr marL="9274" marR="9274" marT="927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9793408"/>
                  </a:ext>
                </a:extLst>
              </a:tr>
              <a:tr h="376488">
                <a:tc>
                  <a:txBody>
                    <a:bodyPr/>
                    <a:lstStyle/>
                    <a:p>
                      <a:pPr lvl="0" algn="l" rtl="0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Precio del petróleo (USD por barril)</a:t>
                      </a:r>
                    </a:p>
                  </a:txBody>
                  <a:tcPr marL="9274" marR="9274" marT="927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82,4</a:t>
                      </a:r>
                    </a:p>
                  </a:txBody>
                  <a:tcPr marL="9274" marR="9274" marT="927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83,0</a:t>
                      </a:r>
                    </a:p>
                  </a:txBody>
                  <a:tcPr marL="9274" marR="9274" marT="927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80,6*</a:t>
                      </a:r>
                    </a:p>
                  </a:txBody>
                  <a:tcPr marL="9274" marR="9274" marT="927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80,0</a:t>
                      </a:r>
                    </a:p>
                  </a:txBody>
                  <a:tcPr marL="9274" marR="9274" marT="927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74,3</a:t>
                      </a:r>
                    </a:p>
                  </a:txBody>
                  <a:tcPr marL="9274" marR="9274" marT="927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967574"/>
                  </a:ext>
                </a:extLst>
              </a:tr>
              <a:tr h="376488">
                <a:tc>
                  <a:txBody>
                    <a:bodyPr/>
                    <a:lstStyle/>
                    <a:p>
                      <a:pPr lvl="0" algn="l" rtl="0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Producción de petróleo (KBPD)</a:t>
                      </a:r>
                    </a:p>
                  </a:txBody>
                  <a:tcPr marL="9274" marR="9274" marT="927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777</a:t>
                      </a:r>
                    </a:p>
                  </a:txBody>
                  <a:tcPr marL="9274" marR="9274" marT="927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745</a:t>
                      </a:r>
                    </a:p>
                  </a:txBody>
                  <a:tcPr marL="9274" marR="9274" marT="927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775*</a:t>
                      </a:r>
                    </a:p>
                  </a:txBody>
                  <a:tcPr marL="9274" marR="9274" marT="927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764</a:t>
                      </a:r>
                    </a:p>
                  </a:txBody>
                  <a:tcPr marL="9274" marR="9274" marT="927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765 </a:t>
                      </a:r>
                    </a:p>
                  </a:txBody>
                  <a:tcPr marL="9274" marR="9274" marT="927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1607465"/>
                  </a:ext>
                </a:extLst>
              </a:tr>
              <a:tr h="376488">
                <a:tc>
                  <a:txBody>
                    <a:bodyPr/>
                    <a:lstStyle/>
                    <a:p>
                      <a:pPr lvl="0" algn="l" rtl="0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Importaciones (USD FOB, crecimiento %)</a:t>
                      </a:r>
                    </a:p>
                  </a:txBody>
                  <a:tcPr marL="9274" marR="9274" marT="927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-17,0</a:t>
                      </a:r>
                    </a:p>
                  </a:txBody>
                  <a:tcPr marL="9274" marR="9274" marT="927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-0,6</a:t>
                      </a:r>
                    </a:p>
                  </a:txBody>
                  <a:tcPr marL="9274" marR="9274" marT="927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2,4</a:t>
                      </a:r>
                    </a:p>
                  </a:txBody>
                  <a:tcPr marL="9274" marR="9274" marT="927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2,5</a:t>
                      </a:r>
                    </a:p>
                  </a:txBody>
                  <a:tcPr marL="9274" marR="9274" marT="927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3,6</a:t>
                      </a:r>
                    </a:p>
                  </a:txBody>
                  <a:tcPr marL="9274" marR="9274" marT="927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233709"/>
                  </a:ext>
                </a:extLst>
              </a:tr>
              <a:tr h="376488">
                <a:tc>
                  <a:txBody>
                    <a:bodyPr/>
                    <a:lstStyle/>
                    <a:p>
                      <a:pPr lvl="0" algn="l" rtl="0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Balance de cuenta corriente (% del PIB)</a:t>
                      </a:r>
                    </a:p>
                  </a:txBody>
                  <a:tcPr marL="9274" marR="9274" marT="927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-2,4</a:t>
                      </a:r>
                    </a:p>
                  </a:txBody>
                  <a:tcPr marL="9274" marR="9274" marT="927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-2,6</a:t>
                      </a:r>
                    </a:p>
                  </a:txBody>
                  <a:tcPr marL="9274" marR="9274" marT="927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-1,9</a:t>
                      </a:r>
                    </a:p>
                  </a:txBody>
                  <a:tcPr marL="9274" marR="9274" marT="927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-2,5</a:t>
                      </a:r>
                    </a:p>
                  </a:txBody>
                  <a:tcPr marL="9274" marR="9274" marT="927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-2,0</a:t>
                      </a:r>
                    </a:p>
                  </a:txBody>
                  <a:tcPr marL="9274" marR="9274" marT="927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01186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061495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452BD1-F3CA-7656-7069-3127C63FB5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C0BD245-AFC4-D038-D304-387B43AC0233}"/>
              </a:ext>
            </a:extLst>
          </p:cNvPr>
          <p:cNvSpPr txBox="1">
            <a:spLocks/>
          </p:cNvSpPr>
          <p:nvPr/>
        </p:nvSpPr>
        <p:spPr>
          <a:xfrm>
            <a:off x="530352" y="325440"/>
            <a:ext cx="7987495" cy="12430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2400" b="1">
                <a:solidFill>
                  <a:srgbClr val="002060"/>
                </a:solidFill>
                <a:latin typeface="Century Gothic" panose="020B0502020202020204" pitchFamily="34" charset="0"/>
                <a:ea typeface="Verdana"/>
              </a:rPr>
              <a:t>La economía colombiana crecería 1,8% en 2024 y 2,6% en 2025, consolidando el inicio de una senda sostenible de recuperación económica</a:t>
            </a:r>
            <a:endParaRPr kumimoji="0" lang="es-CO" sz="2400" b="1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anose="020B0502020202020204" pitchFamily="34" charset="0"/>
              <a:ea typeface="Verdana"/>
            </a:endParaRPr>
          </a:p>
        </p:txBody>
      </p:sp>
      <p:graphicFrame>
        <p:nvGraphicFramePr>
          <p:cNvPr id="5" name="Gráfico 4">
            <a:extLst>
              <a:ext uri="{FF2B5EF4-FFF2-40B4-BE49-F238E27FC236}">
                <a16:creationId xmlns:a16="http://schemas.microsoft.com/office/drawing/2014/main" id="{9FBFA2A7-5E06-36C1-11C8-AD665029D27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11430627"/>
              </p:ext>
            </p:extLst>
          </p:nvPr>
        </p:nvGraphicFramePr>
        <p:xfrm>
          <a:off x="530352" y="1796144"/>
          <a:ext cx="5145406" cy="42464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Rectángulo: esquinas redondeadas 6">
            <a:extLst>
              <a:ext uri="{FF2B5EF4-FFF2-40B4-BE49-F238E27FC236}">
                <a16:creationId xmlns:a16="http://schemas.microsoft.com/office/drawing/2014/main" id="{060AB4C6-3A2A-8800-7C71-E4845116FD67}"/>
              </a:ext>
            </a:extLst>
          </p:cNvPr>
          <p:cNvSpPr/>
          <p:nvPr/>
        </p:nvSpPr>
        <p:spPr>
          <a:xfrm>
            <a:off x="6111505" y="1796144"/>
            <a:ext cx="5812271" cy="1737360"/>
          </a:xfrm>
          <a:prstGeom prst="roundRect">
            <a:avLst/>
          </a:prstGeom>
          <a:noFill/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CO" sz="1300" b="1" spc="-4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</a:rPr>
              <a:t>En </a:t>
            </a:r>
            <a:r>
              <a:rPr lang="es-CO" sz="1300" b="1" u="sng" spc="-4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</a:rPr>
              <a:t>2024</a:t>
            </a:r>
            <a:r>
              <a:rPr lang="es-CO" sz="1300" b="1" spc="-4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</a:rPr>
              <a:t> el crecimiento económico estaría explicado por: </a:t>
            </a:r>
          </a:p>
          <a:p>
            <a:pPr algn="just"/>
            <a:endParaRPr lang="es-CO" sz="1300" b="1" spc="-40">
              <a:solidFill>
                <a:schemeClr val="tx1"/>
              </a:solidFill>
              <a:latin typeface="Century Gothic" panose="020B0502020202020204" pitchFamily="34" charset="0"/>
              <a:ea typeface="Verdana" panose="020B0604030504040204" pitchFamily="34" charset="0"/>
            </a:endParaRPr>
          </a:p>
          <a:p>
            <a:pPr marL="285750" indent="-285750" algn="just">
              <a:buClr>
                <a:srgbClr val="002060"/>
              </a:buClr>
              <a:buFont typeface="Courier New" panose="02070309020205020404" pitchFamily="49" charset="0"/>
              <a:buChar char="o"/>
            </a:pPr>
            <a:r>
              <a:rPr lang="es-CO" sz="1300" spc="-4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</a:rPr>
              <a:t>La mejor dinámica de actividades como </a:t>
            </a:r>
            <a:r>
              <a:rPr lang="es-CO" sz="1300" b="1" spc="-40">
                <a:solidFill>
                  <a:srgbClr val="002060"/>
                </a:solidFill>
                <a:latin typeface="Century Gothic" panose="020B0502020202020204" pitchFamily="34" charset="0"/>
                <a:ea typeface="Verdana" panose="020B0604030504040204" pitchFamily="34" charset="0"/>
              </a:rPr>
              <a:t>agricultura y ganadería</a:t>
            </a:r>
            <a:r>
              <a:rPr lang="es-CO" sz="1300" spc="-40">
                <a:solidFill>
                  <a:srgbClr val="002060"/>
                </a:solidFill>
                <a:latin typeface="Century Gothic" panose="020B0502020202020204" pitchFamily="34" charset="0"/>
                <a:ea typeface="Verdana" panose="020B0604030504040204" pitchFamily="34" charset="0"/>
              </a:rPr>
              <a:t>, </a:t>
            </a:r>
            <a:r>
              <a:rPr lang="es-CO" sz="1300" b="1" spc="-40">
                <a:solidFill>
                  <a:srgbClr val="002060"/>
                </a:solidFill>
                <a:latin typeface="Century Gothic" panose="020B0502020202020204" pitchFamily="34" charset="0"/>
                <a:ea typeface="Verdana" panose="020B0604030504040204" pitchFamily="34" charset="0"/>
              </a:rPr>
              <a:t>arte y entretenimiento</a:t>
            </a:r>
            <a:r>
              <a:rPr lang="es-CO" sz="1300" spc="-40">
                <a:solidFill>
                  <a:srgbClr val="002060"/>
                </a:solidFill>
                <a:latin typeface="Century Gothic" panose="020B0502020202020204" pitchFamily="34" charset="0"/>
                <a:ea typeface="Verdana" panose="020B0604030504040204" pitchFamily="34" charset="0"/>
              </a:rPr>
              <a:t>, </a:t>
            </a:r>
            <a:r>
              <a:rPr lang="es-CO" sz="1300" spc="-4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</a:rPr>
              <a:t>y la recuperación de la </a:t>
            </a:r>
            <a:r>
              <a:rPr lang="es-CO" sz="1300" b="1" spc="-40">
                <a:solidFill>
                  <a:srgbClr val="002060"/>
                </a:solidFill>
                <a:latin typeface="Century Gothic" panose="020B0502020202020204" pitchFamily="34" charset="0"/>
                <a:ea typeface="Verdana" panose="020B0604030504040204" pitchFamily="34" charset="0"/>
              </a:rPr>
              <a:t>construcción de obras civiles. </a:t>
            </a:r>
          </a:p>
          <a:p>
            <a:pPr marL="285750" indent="-285750" algn="just">
              <a:buClr>
                <a:srgbClr val="002060"/>
              </a:buClr>
              <a:buFont typeface="Courier New" panose="02070309020205020404" pitchFamily="49" charset="0"/>
              <a:buChar char="o"/>
            </a:pPr>
            <a:endParaRPr lang="es-CO" sz="1300" b="1" spc="-40">
              <a:solidFill>
                <a:srgbClr val="81910D"/>
              </a:solidFill>
              <a:latin typeface="Century Gothic" panose="020B0502020202020204" pitchFamily="34" charset="0"/>
              <a:ea typeface="Verdana" panose="020B0604030504040204" pitchFamily="34" charset="0"/>
            </a:endParaRPr>
          </a:p>
          <a:p>
            <a:pPr marL="285750" indent="-285750" algn="just">
              <a:buClr>
                <a:srgbClr val="002060"/>
              </a:buClr>
              <a:buFont typeface="Courier New" panose="02070309020205020404" pitchFamily="49" charset="0"/>
              <a:buChar char="o"/>
            </a:pPr>
            <a:r>
              <a:rPr lang="es-CO" sz="1300" spc="-4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</a:rPr>
              <a:t>Por el lado del gasto, un dinamismo en el </a:t>
            </a:r>
            <a:r>
              <a:rPr lang="es-CO" sz="1300" b="1" spc="-40">
                <a:solidFill>
                  <a:srgbClr val="002060"/>
                </a:solidFill>
                <a:latin typeface="Century Gothic" panose="020B0502020202020204" pitchFamily="34" charset="0"/>
                <a:ea typeface="Verdana" panose="020B0604030504040204" pitchFamily="34" charset="0"/>
              </a:rPr>
              <a:t>consumo de los hogares</a:t>
            </a:r>
            <a:r>
              <a:rPr lang="es-CO" sz="1300" spc="-4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</a:rPr>
              <a:t>, la </a:t>
            </a:r>
            <a:r>
              <a:rPr lang="es-CO" sz="1300" b="1" spc="-40">
                <a:solidFill>
                  <a:srgbClr val="002060"/>
                </a:solidFill>
                <a:latin typeface="Century Gothic" panose="020B0502020202020204" pitchFamily="34" charset="0"/>
                <a:ea typeface="Verdana" panose="020B0604030504040204" pitchFamily="34" charset="0"/>
              </a:rPr>
              <a:t>inversión fija </a:t>
            </a:r>
            <a:r>
              <a:rPr lang="es-CO" sz="1300" spc="-4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</a:rPr>
              <a:t>y las </a:t>
            </a:r>
            <a:r>
              <a:rPr lang="es-CO" sz="1300" b="1" spc="-40">
                <a:solidFill>
                  <a:srgbClr val="002060"/>
                </a:solidFill>
                <a:latin typeface="Century Gothic" panose="020B0502020202020204" pitchFamily="34" charset="0"/>
                <a:ea typeface="Verdana" panose="020B0604030504040204" pitchFamily="34" charset="0"/>
              </a:rPr>
              <a:t>exportaciones</a:t>
            </a:r>
            <a:r>
              <a:rPr lang="es-CO" sz="1300" spc="-4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</a:rPr>
              <a:t>, especialmente las no tradicionales. </a:t>
            </a:r>
          </a:p>
        </p:txBody>
      </p:sp>
      <p:sp>
        <p:nvSpPr>
          <p:cNvPr id="8" name="Rectángulo: esquinas redondeadas 7">
            <a:extLst>
              <a:ext uri="{FF2B5EF4-FFF2-40B4-BE49-F238E27FC236}">
                <a16:creationId xmlns:a16="http://schemas.microsoft.com/office/drawing/2014/main" id="{8FA2BCBF-A0EB-3C02-BE4E-9FD3E03A6B7F}"/>
              </a:ext>
            </a:extLst>
          </p:cNvPr>
          <p:cNvSpPr/>
          <p:nvPr/>
        </p:nvSpPr>
        <p:spPr>
          <a:xfrm>
            <a:off x="6111505" y="3761161"/>
            <a:ext cx="5812271" cy="1394526"/>
          </a:xfrm>
          <a:prstGeom prst="roundRect">
            <a:avLst/>
          </a:prstGeom>
          <a:noFill/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CO" sz="1300" b="1" spc="-5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</a:rPr>
              <a:t>La economía colombiana en </a:t>
            </a:r>
            <a:r>
              <a:rPr lang="es-CO" sz="1300" b="1" u="sng" spc="-5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</a:rPr>
              <a:t>2025 </a:t>
            </a:r>
            <a:r>
              <a:rPr lang="es-CO" sz="1300" b="1" spc="-5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</a:rPr>
              <a:t>consolidaría el tránsito hacia una senda de crecimiento sostenible, el cual se daría por</a:t>
            </a:r>
            <a:r>
              <a:rPr lang="es-CO" sz="1300" spc="-5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</a:rPr>
              <a:t>:</a:t>
            </a:r>
            <a:r>
              <a:rPr lang="es-CO" sz="1300" b="0" spc="-5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</a:rPr>
              <a:t> </a:t>
            </a:r>
          </a:p>
          <a:p>
            <a:pPr algn="just"/>
            <a:endParaRPr lang="es-CO" sz="1300" b="0" spc="-50">
              <a:solidFill>
                <a:schemeClr val="tx1"/>
              </a:solidFill>
              <a:latin typeface="Century Gothic" panose="020B0502020202020204" pitchFamily="34" charset="0"/>
              <a:ea typeface="Verdana" panose="020B0604030504040204" pitchFamily="34" charset="0"/>
            </a:endParaRPr>
          </a:p>
          <a:p>
            <a:pPr marL="171450" indent="-171450" algn="just">
              <a:buClr>
                <a:srgbClr val="002060"/>
              </a:buClr>
              <a:buFont typeface="Courier New" panose="02070309020205020404" pitchFamily="49" charset="0"/>
              <a:buChar char="o"/>
            </a:pPr>
            <a:r>
              <a:rPr lang="es-CO" sz="1300" b="0" spc="-5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</a:rPr>
              <a:t>El comportamiento favorable de la </a:t>
            </a:r>
            <a:r>
              <a:rPr lang="es-CO" sz="1300" b="1" spc="-50">
                <a:solidFill>
                  <a:srgbClr val="002060"/>
                </a:solidFill>
                <a:latin typeface="Century Gothic" panose="020B0502020202020204" pitchFamily="34" charset="0"/>
                <a:ea typeface="Verdana" panose="020B0604030504040204" pitchFamily="34" charset="0"/>
              </a:rPr>
              <a:t>demanda interna</a:t>
            </a:r>
            <a:r>
              <a:rPr lang="es-CO" sz="1300" b="1" spc="-50">
                <a:solidFill>
                  <a:srgbClr val="81910D"/>
                </a:solidFill>
                <a:latin typeface="Century Gothic" panose="020B0502020202020204" pitchFamily="34" charset="0"/>
                <a:ea typeface="Verdana" panose="020B0604030504040204" pitchFamily="34" charset="0"/>
              </a:rPr>
              <a:t> </a:t>
            </a:r>
            <a:r>
              <a:rPr lang="es-CO" sz="1300" b="0" spc="-5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</a:rPr>
              <a:t>y las </a:t>
            </a:r>
            <a:r>
              <a:rPr lang="es-CO" sz="1300" b="1" spc="-50">
                <a:solidFill>
                  <a:srgbClr val="002060"/>
                </a:solidFill>
                <a:latin typeface="Century Gothic" panose="020B0502020202020204" pitchFamily="34" charset="0"/>
                <a:ea typeface="Verdana" panose="020B0604030504040204" pitchFamily="34" charset="0"/>
              </a:rPr>
              <a:t>exportaciones. </a:t>
            </a:r>
            <a:r>
              <a:rPr lang="es-CO" sz="1300" b="0" spc="-5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</a:rPr>
              <a:t>En especial, el </a:t>
            </a:r>
            <a:r>
              <a:rPr lang="es-CO" sz="1300" b="1" spc="-50">
                <a:solidFill>
                  <a:srgbClr val="002060"/>
                </a:solidFill>
                <a:latin typeface="Century Gothic" panose="020B0502020202020204" pitchFamily="34" charset="0"/>
                <a:ea typeface="Verdana" panose="020B0604030504040204" pitchFamily="34" charset="0"/>
              </a:rPr>
              <a:t>consumo</a:t>
            </a:r>
            <a:r>
              <a:rPr lang="es-CO" sz="1300" b="1" spc="-50">
                <a:solidFill>
                  <a:srgbClr val="81910D"/>
                </a:solidFill>
                <a:latin typeface="Century Gothic" panose="020B0502020202020204" pitchFamily="34" charset="0"/>
                <a:ea typeface="Verdana" panose="020B0604030504040204" pitchFamily="34" charset="0"/>
              </a:rPr>
              <a:t> </a:t>
            </a:r>
            <a:r>
              <a:rPr lang="es-CO" sz="1300" spc="-5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</a:rPr>
              <a:t>y la </a:t>
            </a:r>
            <a:r>
              <a:rPr lang="es-CO" sz="1300" b="1" spc="-50">
                <a:solidFill>
                  <a:srgbClr val="002060"/>
                </a:solidFill>
                <a:latin typeface="Century Gothic" panose="020B0502020202020204" pitchFamily="34" charset="0"/>
                <a:ea typeface="Verdana" panose="020B0604030504040204" pitchFamily="34" charset="0"/>
              </a:rPr>
              <a:t>inversión</a:t>
            </a:r>
            <a:r>
              <a:rPr lang="es-CO" sz="1300" b="1" spc="-50">
                <a:solidFill>
                  <a:srgbClr val="81910D"/>
                </a:solidFill>
                <a:latin typeface="Century Gothic" panose="020B0502020202020204" pitchFamily="34" charset="0"/>
                <a:ea typeface="Verdana" panose="020B0604030504040204" pitchFamily="34" charset="0"/>
              </a:rPr>
              <a:t> </a:t>
            </a:r>
            <a:r>
              <a:rPr lang="es-CO" sz="1300" b="0" spc="-5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</a:rPr>
              <a:t>se verían favorecidos por cuenta de unos menores niveles de inflación y tasas de interés.</a:t>
            </a:r>
            <a:endParaRPr lang="es-CO" sz="1300" spc="-50">
              <a:solidFill>
                <a:schemeClr val="tx1"/>
              </a:solidFill>
              <a:latin typeface="Century Gothic" panose="020B0502020202020204" pitchFamily="34" charset="0"/>
              <a:ea typeface="Verdana" panose="020B0604030504040204" pitchFamily="34" charset="0"/>
            </a:endParaRPr>
          </a:p>
        </p:txBody>
      </p:sp>
      <p:sp>
        <p:nvSpPr>
          <p:cNvPr id="9" name="Título 1">
            <a:extLst>
              <a:ext uri="{FF2B5EF4-FFF2-40B4-BE49-F238E27FC236}">
                <a16:creationId xmlns:a16="http://schemas.microsoft.com/office/drawing/2014/main" id="{1FAA67DA-FADD-BD80-F0D9-DD7EFC57A936}"/>
              </a:ext>
            </a:extLst>
          </p:cNvPr>
          <p:cNvSpPr txBox="1">
            <a:spLocks/>
          </p:cNvSpPr>
          <p:nvPr/>
        </p:nvSpPr>
        <p:spPr>
          <a:xfrm>
            <a:off x="0" y="6270267"/>
            <a:ext cx="4996112" cy="370113"/>
          </a:xfrm>
          <a:prstGeom prst="rect">
            <a:avLst/>
          </a:prstGeom>
          <a:ln>
            <a:solidFill>
              <a:srgbClr val="FFFFFF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2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Verdana" panose="020B0604030504040204" pitchFamily="34" charset="0"/>
              </a:rPr>
              <a:t>Fuente: </a:t>
            </a:r>
            <a:r>
              <a:rPr kumimoji="0" lang="es-MX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Verdana" panose="020B0604030504040204" pitchFamily="34" charset="0"/>
              </a:rPr>
              <a:t>DANE.</a:t>
            </a:r>
            <a:endParaRPr kumimoji="0" lang="es-CO" sz="12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1751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AE81C9-E05F-58C1-BD1F-9BEC7A351A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>
            <a:extLst>
              <a:ext uri="{FF2B5EF4-FFF2-40B4-BE49-F238E27FC236}">
                <a16:creationId xmlns:a16="http://schemas.microsoft.com/office/drawing/2014/main" id="{8E145A23-AC5C-6162-01F0-D8A6BFEF85A1}"/>
              </a:ext>
            </a:extLst>
          </p:cNvPr>
          <p:cNvSpPr txBox="1">
            <a:spLocks/>
          </p:cNvSpPr>
          <p:nvPr/>
        </p:nvSpPr>
        <p:spPr>
          <a:xfrm>
            <a:off x="377931" y="149487"/>
            <a:ext cx="8525924" cy="12430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4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Verdana"/>
              </a:rPr>
              <a:t>La inflación convergería al rango meta en 2025</a:t>
            </a:r>
            <a:endParaRPr kumimoji="0" lang="es-CO" sz="2400" b="1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anose="020B0502020202020204" pitchFamily="34" charset="0"/>
              <a:ea typeface="Verdana"/>
            </a:endParaRP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4FB699F1-809A-CD15-48F7-FB4348A81ED0}"/>
              </a:ext>
            </a:extLst>
          </p:cNvPr>
          <p:cNvSpPr txBox="1">
            <a:spLocks/>
          </p:cNvSpPr>
          <p:nvPr/>
        </p:nvSpPr>
        <p:spPr>
          <a:xfrm>
            <a:off x="0" y="6265167"/>
            <a:ext cx="5329382" cy="370113"/>
          </a:xfrm>
          <a:prstGeom prst="rect">
            <a:avLst/>
          </a:prstGeom>
          <a:ln>
            <a:solidFill>
              <a:srgbClr val="FFFFFF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2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Verdana" panose="020B0604030504040204" pitchFamily="34" charset="0"/>
              </a:rPr>
              <a:t>Fuente: </a:t>
            </a:r>
            <a:r>
              <a:rPr kumimoji="0" lang="es-MX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Verdana" panose="020B0604030504040204" pitchFamily="34" charset="0"/>
              </a:rPr>
              <a:t>DANE. Estimaciones Ministerio de Hacienda y Crédito Público. </a:t>
            </a:r>
            <a:endParaRPr kumimoji="0" lang="es-CO" sz="12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Verdana" panose="020B0604030504040204" pitchFamily="34" charset="0"/>
            </a:endParaRPr>
          </a:p>
        </p:txBody>
      </p:sp>
      <p:graphicFrame>
        <p:nvGraphicFramePr>
          <p:cNvPr id="6" name="Gráfico 5">
            <a:extLst>
              <a:ext uri="{FF2B5EF4-FFF2-40B4-BE49-F238E27FC236}">
                <a16:creationId xmlns:a16="http://schemas.microsoft.com/office/drawing/2014/main" id="{0C43C532-38C4-04B2-EEF8-7E7F39241F5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67138340"/>
              </p:ext>
            </p:extLst>
          </p:nvPr>
        </p:nvGraphicFramePr>
        <p:xfrm>
          <a:off x="530352" y="1670497"/>
          <a:ext cx="5778084" cy="41504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CuadroTexto 9">
            <a:extLst>
              <a:ext uri="{FF2B5EF4-FFF2-40B4-BE49-F238E27FC236}">
                <a16:creationId xmlns:a16="http://schemas.microsoft.com/office/drawing/2014/main" id="{DD986A80-752D-79A0-9203-759641194364}"/>
              </a:ext>
            </a:extLst>
          </p:cNvPr>
          <p:cNvSpPr txBox="1"/>
          <p:nvPr/>
        </p:nvSpPr>
        <p:spPr>
          <a:xfrm>
            <a:off x="6308436" y="1670497"/>
            <a:ext cx="5555697" cy="2031325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pPr algn="just">
              <a:buClr>
                <a:srgbClr val="B8CE12"/>
              </a:buClr>
            </a:pPr>
            <a:r>
              <a:rPr lang="es-CO" sz="1400" b="1">
                <a:latin typeface="Century Gothic" panose="020B0502020202020204" pitchFamily="34" charset="0"/>
                <a:ea typeface="Verdana" panose="020B0604030504040204" pitchFamily="34" charset="0"/>
              </a:rPr>
              <a:t>La corrección de la inflación hacia el rango meta en 2025 estaría explicada, principalmente, por: </a:t>
            </a:r>
          </a:p>
          <a:p>
            <a:pPr algn="just">
              <a:buClr>
                <a:srgbClr val="B8CE12"/>
              </a:buClr>
              <a:buFont typeface="Courier New" panose="02070309020205020404" pitchFamily="49" charset="0"/>
              <a:buChar char="o"/>
            </a:pPr>
            <a:endParaRPr lang="es-MX" sz="1400">
              <a:latin typeface="Century Gothic" panose="020B0502020202020204" pitchFamily="34" charset="0"/>
              <a:ea typeface="Verdana" panose="020B0604030504040204" pitchFamily="34" charset="0"/>
            </a:endParaRPr>
          </a:p>
          <a:p>
            <a:pPr marL="628650" lvl="1" indent="-171450" algn="just">
              <a:buClr>
                <a:srgbClr val="002060"/>
              </a:buClr>
              <a:buFont typeface="Courier New" panose="02070309020205020404" pitchFamily="49" charset="0"/>
              <a:buChar char="o"/>
            </a:pPr>
            <a:r>
              <a:rPr lang="es-CO" sz="1400" b="1">
                <a:solidFill>
                  <a:srgbClr val="002060"/>
                </a:solidFill>
                <a:latin typeface="Century Gothic" panose="020B0502020202020204" pitchFamily="34" charset="0"/>
                <a:ea typeface="Verdana" panose="020B0604030504040204" pitchFamily="34" charset="0"/>
              </a:rPr>
              <a:t>Los efectos rezagados de la política monetaria contractiva implementada</a:t>
            </a:r>
            <a:r>
              <a:rPr lang="es-CO" sz="1400">
                <a:solidFill>
                  <a:srgbClr val="002060"/>
                </a:solidFill>
                <a:latin typeface="Century Gothic" panose="020B0502020202020204" pitchFamily="34" charset="0"/>
                <a:ea typeface="Verdana" panose="020B0604030504040204" pitchFamily="34" charset="0"/>
              </a:rPr>
              <a:t> </a:t>
            </a:r>
            <a:r>
              <a:rPr lang="es-CO" sz="1400">
                <a:latin typeface="Century Gothic" panose="020B0502020202020204" pitchFamily="34" charset="0"/>
                <a:ea typeface="Verdana" panose="020B0604030504040204" pitchFamily="34" charset="0"/>
              </a:rPr>
              <a:t>por el Banco de la República a lo largo de los últimos años.</a:t>
            </a:r>
          </a:p>
          <a:p>
            <a:pPr marL="628650" lvl="1" indent="-171450" algn="just">
              <a:buClr>
                <a:srgbClr val="002060"/>
              </a:buClr>
              <a:buFont typeface="Courier New" panose="02070309020205020404" pitchFamily="49" charset="0"/>
              <a:buChar char="o"/>
            </a:pPr>
            <a:endParaRPr lang="es-MX" sz="1400">
              <a:latin typeface="Century Gothic" panose="020B0502020202020204" pitchFamily="34" charset="0"/>
              <a:ea typeface="Verdana" panose="020B0604030504040204" pitchFamily="34" charset="0"/>
            </a:endParaRPr>
          </a:p>
          <a:p>
            <a:pPr marL="628650" lvl="1" indent="-171450" algn="just">
              <a:buClr>
                <a:srgbClr val="002060"/>
              </a:buClr>
              <a:buFont typeface="Courier New" panose="02070309020205020404" pitchFamily="49" charset="0"/>
              <a:buChar char="o"/>
            </a:pPr>
            <a:r>
              <a:rPr lang="es-CO" sz="1400">
                <a:latin typeface="Century Gothic" panose="020B0502020202020204" pitchFamily="34" charset="0"/>
                <a:ea typeface="Verdana" panose="020B0604030504040204" pitchFamily="34" charset="0"/>
              </a:rPr>
              <a:t>La disipación de choques de oferta que permitiría una </a:t>
            </a:r>
            <a:r>
              <a:rPr lang="es-CO" sz="1400" b="1">
                <a:solidFill>
                  <a:srgbClr val="002060"/>
                </a:solidFill>
                <a:latin typeface="Century Gothic" panose="020B0502020202020204" pitchFamily="34" charset="0"/>
                <a:ea typeface="Verdana" panose="020B0604030504040204" pitchFamily="34" charset="0"/>
              </a:rPr>
              <a:t>corrección en los precios de los alimentos.</a:t>
            </a:r>
          </a:p>
        </p:txBody>
      </p:sp>
    </p:spTree>
    <p:extLst>
      <p:ext uri="{BB962C8B-B14F-4D97-AF65-F5344CB8AC3E}">
        <p14:creationId xmlns:p14="http://schemas.microsoft.com/office/powerpoint/2010/main" val="22672935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B5DC05-C976-CC2A-EFD9-16668DD329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4FB6DAB-D5A7-44C9-16EC-4C93837CD174}"/>
              </a:ext>
            </a:extLst>
          </p:cNvPr>
          <p:cNvSpPr txBox="1">
            <a:spLocks/>
          </p:cNvSpPr>
          <p:nvPr/>
        </p:nvSpPr>
        <p:spPr>
          <a:xfrm>
            <a:off x="356616" y="156968"/>
            <a:ext cx="8476487" cy="12430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4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Verdana" panose="020B0604030504040204" pitchFamily="34" charset="0"/>
              </a:rPr>
              <a:t>El déficit de cuenta corriente se reduciría en 2024, y mostraría una ligera ampliación en 2025</a:t>
            </a:r>
            <a:endParaRPr kumimoji="0" lang="es-CO" sz="2400" b="1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anose="020B0502020202020204" pitchFamily="34" charset="0"/>
              <a:ea typeface="Verdana" panose="020B0604030504040204" pitchFamily="34" charset="0"/>
            </a:endParaRPr>
          </a:p>
        </p:txBody>
      </p:sp>
      <p:graphicFrame>
        <p:nvGraphicFramePr>
          <p:cNvPr id="5" name="Gráfico 4">
            <a:extLst>
              <a:ext uri="{FF2B5EF4-FFF2-40B4-BE49-F238E27FC236}">
                <a16:creationId xmlns:a16="http://schemas.microsoft.com/office/drawing/2014/main" id="{709F8628-A0BE-A77F-06AB-50668C05E47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79686348"/>
              </p:ext>
            </p:extLst>
          </p:nvPr>
        </p:nvGraphicFramePr>
        <p:xfrm>
          <a:off x="356616" y="1692354"/>
          <a:ext cx="5366135" cy="42464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Marcador de contenido 2">
            <a:extLst>
              <a:ext uri="{FF2B5EF4-FFF2-40B4-BE49-F238E27FC236}">
                <a16:creationId xmlns:a16="http://schemas.microsoft.com/office/drawing/2014/main" id="{03BEFAB5-D506-73F3-2F2B-D158D7989B0B}"/>
              </a:ext>
            </a:extLst>
          </p:cNvPr>
          <p:cNvSpPr txBox="1">
            <a:spLocks/>
          </p:cNvSpPr>
          <p:nvPr/>
        </p:nvSpPr>
        <p:spPr>
          <a:xfrm>
            <a:off x="5897881" y="3731680"/>
            <a:ext cx="5937502" cy="5410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Clr>
                <a:srgbClr val="B8CE12"/>
              </a:buClr>
              <a:buFont typeface="Arial" panose="020B0604020202020204" pitchFamily="34" charset="0"/>
              <a:buNone/>
            </a:pPr>
            <a:r>
              <a:rPr lang="es-MX" sz="1300" b="1">
                <a:latin typeface="Century Gothic" panose="020B0502020202020204" pitchFamily="34" charset="0"/>
                <a:ea typeface="Verdana" panose="020B0604030504040204" pitchFamily="34" charset="0"/>
              </a:rPr>
              <a:t>En </a:t>
            </a:r>
            <a:r>
              <a:rPr lang="es-MX" sz="1300" b="1" u="sng">
                <a:latin typeface="Century Gothic" panose="020B0502020202020204" pitchFamily="34" charset="0"/>
                <a:ea typeface="Verdana" panose="020B0604030504040204" pitchFamily="34" charset="0"/>
              </a:rPr>
              <a:t>2025</a:t>
            </a:r>
            <a:r>
              <a:rPr lang="es-MX" sz="1300" b="1">
                <a:latin typeface="Century Gothic" panose="020B0502020202020204" pitchFamily="34" charset="0"/>
                <a:ea typeface="Verdana" panose="020B0604030504040204" pitchFamily="34" charset="0"/>
              </a:rPr>
              <a:t>, el déficit externo se ampliaría ligeramente hasta 2,0% del PIB, </a:t>
            </a:r>
            <a:r>
              <a:rPr lang="es-MX" sz="1300">
                <a:latin typeface="Century Gothic" panose="020B0502020202020204" pitchFamily="34" charset="0"/>
                <a:ea typeface="Verdana" panose="020B0604030504040204" pitchFamily="34" charset="0"/>
              </a:rPr>
              <a:t>en línea con la reactivación esperada del crecimiento local.</a:t>
            </a:r>
          </a:p>
          <a:p>
            <a:pPr marL="0" indent="0" algn="just">
              <a:buClr>
                <a:srgbClr val="B8CE12"/>
              </a:buClr>
              <a:buFont typeface="Arial" panose="020B0604020202020204" pitchFamily="34" charset="0"/>
              <a:buNone/>
            </a:pPr>
            <a:endParaRPr lang="es-MX" sz="1300">
              <a:latin typeface="Century Gothic" panose="020B0502020202020204" pitchFamily="34" charset="0"/>
              <a:ea typeface="Verdana" panose="020B0604030504040204" pitchFamily="34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38C12362-5243-5551-1864-2A7D71D3F391}"/>
              </a:ext>
            </a:extLst>
          </p:cNvPr>
          <p:cNvSpPr txBox="1"/>
          <p:nvPr/>
        </p:nvSpPr>
        <p:spPr>
          <a:xfrm>
            <a:off x="5897879" y="1692354"/>
            <a:ext cx="5937503" cy="1692771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pPr algn="just">
              <a:buClr>
                <a:srgbClr val="B8CE12"/>
              </a:buClr>
            </a:pPr>
            <a:r>
              <a:rPr lang="es-MX" sz="1300" b="1">
                <a:latin typeface="Century Gothic" panose="020B0502020202020204" pitchFamily="34" charset="0"/>
                <a:ea typeface="Verdana" panose="020B0604030504040204" pitchFamily="34" charset="0"/>
              </a:rPr>
              <a:t>En </a:t>
            </a:r>
            <a:r>
              <a:rPr lang="es-MX" sz="1300" b="1" u="sng">
                <a:latin typeface="Century Gothic" panose="020B0502020202020204" pitchFamily="34" charset="0"/>
                <a:ea typeface="Verdana" panose="020B0604030504040204" pitchFamily="34" charset="0"/>
              </a:rPr>
              <a:t>2024</a:t>
            </a:r>
            <a:r>
              <a:rPr lang="es-MX" sz="1300" b="1">
                <a:latin typeface="Century Gothic" panose="020B0502020202020204" pitchFamily="34" charset="0"/>
                <a:ea typeface="Verdana" panose="020B0604030504040204" pitchFamily="34" charset="0"/>
              </a:rPr>
              <a:t>, el déficit de cuenta corriente habría disminuido a 1,9% del PIB, </a:t>
            </a:r>
            <a:r>
              <a:rPr lang="es-MX" sz="1300">
                <a:latin typeface="Century Gothic" panose="020B0502020202020204" pitchFamily="34" charset="0"/>
                <a:ea typeface="Verdana" panose="020B0604030504040204" pitchFamily="34" charset="0"/>
              </a:rPr>
              <a:t>explicado por:</a:t>
            </a:r>
          </a:p>
          <a:p>
            <a:pPr algn="just">
              <a:buClr>
                <a:srgbClr val="B8CE12"/>
              </a:buClr>
              <a:buFont typeface="Courier New" panose="02070309020205020404" pitchFamily="49" charset="0"/>
              <a:buChar char="o"/>
            </a:pPr>
            <a:endParaRPr lang="es-MX" sz="1300">
              <a:latin typeface="Century Gothic" panose="020B0502020202020204" pitchFamily="34" charset="0"/>
              <a:ea typeface="Verdana" panose="020B0604030504040204" pitchFamily="34" charset="0"/>
            </a:endParaRPr>
          </a:p>
          <a:p>
            <a:pPr marL="628650" lvl="1" indent="-171450" algn="just">
              <a:buClr>
                <a:srgbClr val="002060"/>
              </a:buClr>
              <a:buFont typeface="Courier New" panose="02070309020205020404" pitchFamily="49" charset="0"/>
              <a:buChar char="o"/>
            </a:pPr>
            <a:r>
              <a:rPr lang="es-MX" sz="1300">
                <a:latin typeface="Century Gothic" panose="020B0502020202020204" pitchFamily="34" charset="0"/>
                <a:ea typeface="Verdana" panose="020B0604030504040204" pitchFamily="34" charset="0"/>
              </a:rPr>
              <a:t>Un </a:t>
            </a:r>
            <a:r>
              <a:rPr lang="es-MX" sz="1300" b="1">
                <a:solidFill>
                  <a:srgbClr val="002060"/>
                </a:solidFill>
                <a:latin typeface="Century Gothic" panose="020B0502020202020204" pitchFamily="34" charset="0"/>
                <a:ea typeface="Verdana" panose="020B0604030504040204" pitchFamily="34" charset="0"/>
              </a:rPr>
              <a:t>bajo dinamismo de las importaciones</a:t>
            </a:r>
            <a:r>
              <a:rPr lang="es-MX" sz="1300" b="1">
                <a:solidFill>
                  <a:srgbClr val="81910D"/>
                </a:solidFill>
                <a:latin typeface="Century Gothic" panose="020B0502020202020204" pitchFamily="34" charset="0"/>
                <a:ea typeface="Verdana" panose="020B0604030504040204" pitchFamily="34" charset="0"/>
              </a:rPr>
              <a:t> </a:t>
            </a:r>
            <a:r>
              <a:rPr lang="es-MX" sz="1300">
                <a:latin typeface="Century Gothic" panose="020B0502020202020204" pitchFamily="34" charset="0"/>
                <a:ea typeface="Verdana" panose="020B0604030504040204" pitchFamily="34" charset="0"/>
              </a:rPr>
              <a:t>y una </a:t>
            </a:r>
            <a:r>
              <a:rPr lang="es-MX" sz="1300" b="1">
                <a:solidFill>
                  <a:srgbClr val="002060"/>
                </a:solidFill>
                <a:latin typeface="Century Gothic" panose="020B0502020202020204" pitchFamily="34" charset="0"/>
                <a:ea typeface="Verdana" panose="020B0604030504040204" pitchFamily="34" charset="0"/>
              </a:rPr>
              <a:t>mayor entrada de remesas</a:t>
            </a:r>
            <a:r>
              <a:rPr lang="es-MX" sz="1300" b="1">
                <a:solidFill>
                  <a:srgbClr val="81910D"/>
                </a:solidFill>
                <a:latin typeface="Century Gothic" panose="020B0502020202020204" pitchFamily="34" charset="0"/>
                <a:ea typeface="Verdana" panose="020B0604030504040204" pitchFamily="34" charset="0"/>
              </a:rPr>
              <a:t> </a:t>
            </a:r>
            <a:r>
              <a:rPr lang="es-MX" sz="1300">
                <a:latin typeface="Century Gothic" panose="020B0502020202020204" pitchFamily="34" charset="0"/>
                <a:ea typeface="Verdana" panose="020B0604030504040204" pitchFamily="34" charset="0"/>
              </a:rPr>
              <a:t>al país.</a:t>
            </a:r>
          </a:p>
          <a:p>
            <a:pPr marL="628650" lvl="1" indent="-171450" algn="just">
              <a:buClr>
                <a:srgbClr val="002060"/>
              </a:buClr>
              <a:buFont typeface="Courier New" panose="02070309020205020404" pitchFamily="49" charset="0"/>
              <a:buChar char="o"/>
            </a:pPr>
            <a:endParaRPr lang="es-MX" sz="1300">
              <a:latin typeface="Century Gothic" panose="020B0502020202020204" pitchFamily="34" charset="0"/>
              <a:ea typeface="Verdana" panose="020B0604030504040204" pitchFamily="34" charset="0"/>
            </a:endParaRPr>
          </a:p>
          <a:p>
            <a:pPr marL="628650" lvl="1" indent="-171450" algn="just">
              <a:buClr>
                <a:srgbClr val="002060"/>
              </a:buClr>
              <a:buFont typeface="Courier New" panose="02070309020205020404" pitchFamily="49" charset="0"/>
              <a:buChar char="o"/>
            </a:pPr>
            <a:r>
              <a:rPr lang="es-MX" sz="1300" b="1">
                <a:solidFill>
                  <a:srgbClr val="002060"/>
                </a:solidFill>
                <a:latin typeface="Century Gothic" panose="020B0502020202020204" pitchFamily="34" charset="0"/>
                <a:ea typeface="Verdana" panose="020B0604030504040204" pitchFamily="34" charset="0"/>
              </a:rPr>
              <a:t>El dinamismo de las exportaciones no tradicionales</a:t>
            </a:r>
            <a:r>
              <a:rPr lang="es-MX" sz="1300">
                <a:solidFill>
                  <a:srgbClr val="002060"/>
                </a:solidFill>
                <a:latin typeface="Century Gothic" panose="020B0502020202020204" pitchFamily="34" charset="0"/>
                <a:ea typeface="Verdana" panose="020B0604030504040204" pitchFamily="34" charset="0"/>
              </a:rPr>
              <a:t>, </a:t>
            </a:r>
            <a:r>
              <a:rPr lang="es-MX" sz="1300">
                <a:latin typeface="Century Gothic" panose="020B0502020202020204" pitchFamily="34" charset="0"/>
                <a:ea typeface="Verdana" panose="020B0604030504040204" pitchFamily="34" charset="0"/>
              </a:rPr>
              <a:t>que se mantuvieron en máximos históricos en 2024</a:t>
            </a:r>
            <a:r>
              <a:rPr lang="es-MX" sz="1300" b="1">
                <a:latin typeface="Century Gothic" panose="020B0502020202020204" pitchFamily="34" charset="0"/>
                <a:ea typeface="Verdana" panose="020B0604030504040204" pitchFamily="34" charset="0"/>
              </a:rPr>
              <a:t>.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A20D4C9B-C698-9476-A811-B9B14FEB8F45}"/>
              </a:ext>
            </a:extLst>
          </p:cNvPr>
          <p:cNvSpPr txBox="1"/>
          <p:nvPr/>
        </p:nvSpPr>
        <p:spPr>
          <a:xfrm>
            <a:off x="5897880" y="4509941"/>
            <a:ext cx="5937502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just">
              <a:buClr>
                <a:srgbClr val="B8CE12"/>
              </a:buClr>
              <a:buNone/>
            </a:pPr>
            <a:r>
              <a:rPr lang="es-MX" sz="1300">
                <a:latin typeface="Century Gothic" panose="020B0502020202020204" pitchFamily="34" charset="0"/>
                <a:ea typeface="Verdana" panose="020B0604030504040204" pitchFamily="34" charset="0"/>
              </a:rPr>
              <a:t>En ambos años, </a:t>
            </a:r>
            <a:r>
              <a:rPr lang="es-MX" sz="1300" b="1">
                <a:latin typeface="Century Gothic" panose="020B0502020202020204" pitchFamily="34" charset="0"/>
                <a:ea typeface="Verdana" panose="020B0604030504040204" pitchFamily="34" charset="0"/>
              </a:rPr>
              <a:t>el desbalance externo estaría financiado en su totalidad por la entrada de flujos de inversión extranjera directa.</a:t>
            </a:r>
          </a:p>
        </p:txBody>
      </p:sp>
      <p:sp>
        <p:nvSpPr>
          <p:cNvPr id="11" name="Título 1">
            <a:extLst>
              <a:ext uri="{FF2B5EF4-FFF2-40B4-BE49-F238E27FC236}">
                <a16:creationId xmlns:a16="http://schemas.microsoft.com/office/drawing/2014/main" id="{1F0553BB-0D8B-3A06-7162-4BFE4776C19D}"/>
              </a:ext>
            </a:extLst>
          </p:cNvPr>
          <p:cNvSpPr txBox="1">
            <a:spLocks/>
          </p:cNvSpPr>
          <p:nvPr/>
        </p:nvSpPr>
        <p:spPr>
          <a:xfrm>
            <a:off x="0" y="6330919"/>
            <a:ext cx="6853382" cy="3701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2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Verdana" panose="020B0604030504040204" pitchFamily="34" charset="0"/>
              </a:rPr>
              <a:t>Fuente: </a:t>
            </a:r>
            <a:r>
              <a:rPr kumimoji="0" lang="es-MX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Verdana" panose="020B0604030504040204" pitchFamily="34" charset="0"/>
              </a:rPr>
              <a:t>Banco de la República. Estimaciones Ministerio de Hacienda y Crédito Público. </a:t>
            </a:r>
            <a:endParaRPr kumimoji="0" lang="es-CO" sz="12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43478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62417A-C6C3-8C66-BA9A-5D9B06EE05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>
            <a:extLst>
              <a:ext uri="{FF2B5EF4-FFF2-40B4-BE49-F238E27FC236}">
                <a16:creationId xmlns:a16="http://schemas.microsoft.com/office/drawing/2014/main" id="{F2F05C5C-E6B0-FA58-1566-9AF751475707}"/>
              </a:ext>
            </a:extLst>
          </p:cNvPr>
          <p:cNvSpPr txBox="1">
            <a:spLocks/>
          </p:cNvSpPr>
          <p:nvPr/>
        </p:nvSpPr>
        <p:spPr>
          <a:xfrm>
            <a:off x="3228128" y="2355343"/>
            <a:ext cx="5735743" cy="21473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s-CO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4400"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6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Arial" panose="020B0604020202020204" pitchFamily="34" charset="0"/>
              </a:rPr>
              <a:t>Cierre preliminar del GNC 2024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3600" b="1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75748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AF584B-79D1-F4D5-A609-932A947231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F996C891-90CB-C691-9581-34F6B1D96133}"/>
              </a:ext>
            </a:extLst>
          </p:cNvPr>
          <p:cNvSpPr txBox="1"/>
          <p:nvPr/>
        </p:nvSpPr>
        <p:spPr>
          <a:xfrm>
            <a:off x="499962" y="300250"/>
            <a:ext cx="110791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Mensajes</a:t>
            </a: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Principales</a:t>
            </a:r>
            <a:endParaRPr kumimoji="0" lang="en-US" sz="3200" b="1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4011A91-4016-28DF-8B74-24965A8E1BC3}"/>
              </a:ext>
            </a:extLst>
          </p:cNvPr>
          <p:cNvSpPr txBox="1"/>
          <p:nvPr/>
        </p:nvSpPr>
        <p:spPr>
          <a:xfrm>
            <a:off x="975360" y="1061606"/>
            <a:ext cx="11003280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000">
                <a:latin typeface="Verdana" panose="020B0604030504040204" pitchFamily="34" charset="0"/>
                <a:ea typeface="Verdana" panose="020B0604030504040204" pitchFamily="34" charset="0"/>
              </a:rPr>
              <a:t>Durante 2024, el Gobierno Nacional </a:t>
            </a:r>
            <a:r>
              <a:rPr lang="es-ES" sz="2000" b="1">
                <a:solidFill>
                  <a:srgbClr val="002060"/>
                </a:solidFill>
                <a:latin typeface="Century Gothic" panose="020B0502020202020204" pitchFamily="34" charset="0"/>
                <a:ea typeface="Verdana" panose="020B0604030504040204" pitchFamily="34" charset="0"/>
              </a:rPr>
              <a:t>enfrentó </a:t>
            </a:r>
            <a:r>
              <a:rPr lang="es-ES" sz="2000" b="1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retos presupuestales, de caja y fiscales, </a:t>
            </a:r>
            <a:r>
              <a:rPr lang="es-ES" sz="2000">
                <a:latin typeface="Verdana" panose="020B0604030504040204" pitchFamily="34" charset="0"/>
                <a:ea typeface="Verdana" panose="020B0604030504040204" pitchFamily="34" charset="0"/>
              </a:rPr>
              <a:t>por una caída</a:t>
            </a:r>
            <a:r>
              <a:rPr lang="es-ES" sz="2000" b="1">
                <a:solidFill>
                  <a:srgbClr val="0070C0"/>
                </a:solidFill>
                <a:latin typeface="Century Gothic" panose="020B0502020202020204" pitchFamily="34" charset="0"/>
                <a:ea typeface="Verdana" panose="020B0604030504040204" pitchFamily="34" charset="0"/>
              </a:rPr>
              <a:t> </a:t>
            </a:r>
            <a:r>
              <a:rPr lang="es-ES" sz="2000" b="1">
                <a:latin typeface="Verdana" panose="020B0604030504040204" pitchFamily="34" charset="0"/>
                <a:ea typeface="Verdana" panose="020B0604030504040204" pitchFamily="34" charset="0"/>
              </a:rPr>
              <a:t>sin precedentes en los ingresos tributarios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000" b="1">
              <a:solidFill>
                <a:srgbClr val="0070C0"/>
              </a:solidFill>
              <a:latin typeface="Century Gothic" panose="020B0502020202020204" pitchFamily="34" charset="0"/>
              <a:ea typeface="Verdana" panose="020B0604030504040204" pitchFamily="34" charset="0"/>
            </a:endParaRPr>
          </a:p>
          <a:p>
            <a:pPr algn="just"/>
            <a:r>
              <a:rPr lang="es-ES" sz="2000">
                <a:latin typeface="Verdana" panose="020B0604030504040204" pitchFamily="34" charset="0"/>
                <a:ea typeface="Verdana" panose="020B0604030504040204" pitchFamily="34" charset="0"/>
              </a:rPr>
              <a:t>La respuesta del Gobierno se centró en esos tres frentes:</a:t>
            </a:r>
          </a:p>
          <a:p>
            <a:pPr algn="just"/>
            <a:endParaRPr lang="en-US" sz="2000" noProof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800100" lvl="1" indent="-342900" algn="just">
              <a:buFont typeface="Wingdings" panose="05000000000000000000" pitchFamily="2" charset="2"/>
              <a:buChar char=""/>
            </a:pPr>
            <a:r>
              <a:rPr lang="es-ES" sz="2000" b="1">
                <a:solidFill>
                  <a:srgbClr val="002060"/>
                </a:solidFill>
                <a:latin typeface="Century Gothic" panose="020B0502020202020204" pitchFamily="34" charset="0"/>
                <a:ea typeface="Verdana" panose="020B0604030504040204" pitchFamily="34" charset="0"/>
              </a:rPr>
              <a:t>Presupuestal: </a:t>
            </a:r>
            <a:r>
              <a:rPr lang="es-ES" sz="2000">
                <a:latin typeface="Verdana" panose="020B0604030504040204" pitchFamily="34" charset="0"/>
                <a:ea typeface="Verdana" panose="020B0604030504040204" pitchFamily="34" charset="0"/>
              </a:rPr>
              <a:t>recorte por $28,4 billones de pesos. </a:t>
            </a:r>
          </a:p>
          <a:p>
            <a:pPr lvl="1" algn="just"/>
            <a:endParaRPr lang="es-ES" sz="200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800100" lvl="1" indent="-342900" algn="just">
              <a:buFont typeface="Wingdings" panose="05000000000000000000" pitchFamily="2" charset="2"/>
              <a:buChar char=""/>
            </a:pPr>
            <a:r>
              <a:rPr lang="es-ES" sz="2000" b="1">
                <a:solidFill>
                  <a:srgbClr val="002060"/>
                </a:solidFill>
                <a:latin typeface="Century Gothic" panose="020B0502020202020204" pitchFamily="34" charset="0"/>
                <a:ea typeface="Verdana" panose="020B0604030504040204" pitchFamily="34" charset="0"/>
              </a:rPr>
              <a:t>Caja: </a:t>
            </a:r>
            <a:r>
              <a:rPr lang="es-ES" sz="2000">
                <a:latin typeface="Verdana" panose="020B0604030504040204" pitchFamily="34" charset="0"/>
                <a:ea typeface="Verdana" panose="020B0604030504040204" pitchFamily="34" charset="0"/>
              </a:rPr>
              <a:t>manejo responsable y eficiente del Programa Anual Mensualizado de Caja (PAC). </a:t>
            </a:r>
          </a:p>
          <a:p>
            <a:pPr lvl="1" algn="just"/>
            <a:endParaRPr lang="es-ES" sz="200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800100" lvl="1" indent="-342900" algn="just">
              <a:buFont typeface="Wingdings" panose="05000000000000000000" pitchFamily="2" charset="2"/>
              <a:buChar char=""/>
            </a:pPr>
            <a:r>
              <a:rPr lang="es-ES" sz="2000" b="1">
                <a:solidFill>
                  <a:srgbClr val="002060"/>
                </a:solidFill>
                <a:latin typeface="Century Gothic" panose="020B0502020202020204" pitchFamily="34" charset="0"/>
                <a:ea typeface="Verdana" panose="020B0604030504040204" pitchFamily="34" charset="0"/>
              </a:rPr>
              <a:t>Fiscal: </a:t>
            </a:r>
            <a:r>
              <a:rPr lang="es-ES" sz="2000">
                <a:latin typeface="Verdana" panose="020B0604030504040204" pitchFamily="34" charset="0"/>
                <a:ea typeface="Verdana" panose="020B0604030504040204" pitchFamily="34" charset="0"/>
              </a:rPr>
              <a:t>identificación de Transacciones de Única Vez que no deterioran el balance primario neto estructural.</a:t>
            </a:r>
          </a:p>
          <a:p>
            <a:pPr lvl="1" algn="just"/>
            <a:endParaRPr lang="es-ES" sz="200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just"/>
            <a:r>
              <a:rPr lang="es-ES" sz="2000">
                <a:latin typeface="Verdana" panose="020B0604030504040204" pitchFamily="34" charset="0"/>
                <a:ea typeface="Verdana" panose="020B0604030504040204" pitchFamily="34" charset="0"/>
              </a:rPr>
              <a:t>Las acciones implementadas por el Gobierno Nacional permitieron </a:t>
            </a:r>
          </a:p>
          <a:p>
            <a:pPr algn="just"/>
            <a:r>
              <a:rPr lang="es-ES" sz="2000">
                <a:latin typeface="Verdana" panose="020B0604030504040204" pitchFamily="34" charset="0"/>
                <a:ea typeface="Verdana" panose="020B0604030504040204" pitchFamily="34" charset="0"/>
              </a:rPr>
              <a:t>el </a:t>
            </a:r>
            <a:r>
              <a:rPr lang="es-ES" sz="2000" b="1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cumplimiento de la Regla Fiscal para la vigencia 2024. </a:t>
            </a:r>
          </a:p>
          <a:p>
            <a:pPr algn="just"/>
            <a:endParaRPr lang="es-ES" sz="2000" b="1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lvl="1" algn="just"/>
            <a:endParaRPr lang="es-ES" sz="200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6" name="Elipse 5">
            <a:extLst>
              <a:ext uri="{FF2B5EF4-FFF2-40B4-BE49-F238E27FC236}">
                <a16:creationId xmlns:a16="http://schemas.microsoft.com/office/drawing/2014/main" id="{D6599335-2352-A8E9-894C-4D3583AE4C17}"/>
              </a:ext>
            </a:extLst>
          </p:cNvPr>
          <p:cNvSpPr/>
          <p:nvPr/>
        </p:nvSpPr>
        <p:spPr>
          <a:xfrm>
            <a:off x="342903" y="975784"/>
            <a:ext cx="540000" cy="540000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Verdana" panose="020B0604030504040204" pitchFamily="34" charset="0"/>
                <a:cs typeface="+mn-cs"/>
              </a:rPr>
              <a:t>1</a:t>
            </a:r>
          </a:p>
        </p:txBody>
      </p:sp>
      <p:sp>
        <p:nvSpPr>
          <p:cNvPr id="7" name="Elipse 6">
            <a:extLst>
              <a:ext uri="{FF2B5EF4-FFF2-40B4-BE49-F238E27FC236}">
                <a16:creationId xmlns:a16="http://schemas.microsoft.com/office/drawing/2014/main" id="{C5CE0EA0-AE6B-4026-35FE-F2D9775B79E3}"/>
              </a:ext>
            </a:extLst>
          </p:cNvPr>
          <p:cNvSpPr/>
          <p:nvPr/>
        </p:nvSpPr>
        <p:spPr>
          <a:xfrm>
            <a:off x="342903" y="1663933"/>
            <a:ext cx="540000" cy="540000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Verdana" panose="020B0604030504040204" pitchFamily="34" charset="0"/>
                <a:cs typeface="+mn-cs"/>
              </a:rPr>
              <a:t>2</a:t>
            </a:r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3DF66ECF-1F28-1F0A-B957-FCB05F3D98DD}"/>
              </a:ext>
            </a:extLst>
          </p:cNvPr>
          <p:cNvSpPr/>
          <p:nvPr/>
        </p:nvSpPr>
        <p:spPr>
          <a:xfrm>
            <a:off x="342903" y="5108749"/>
            <a:ext cx="540000" cy="540000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Verdana" panose="020B0604030504040204" pitchFamily="34" charset="0"/>
                <a:cs typeface="+mn-cs"/>
              </a:rPr>
              <a:t>3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0E306A34-37BD-C71C-9DC6-30BD91A2E5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4679" y="3255533"/>
            <a:ext cx="321126" cy="321126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7E124360-08EF-F0BC-0B97-6147D488EB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4514" y="2570622"/>
            <a:ext cx="419680" cy="419680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717AB68B-4276-3D70-6FB5-D3D1EC211EA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5242" y="4076723"/>
            <a:ext cx="397933" cy="397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87512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53FCE9D0-3418-7A0F-E02A-86B177FC51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51" y="2296893"/>
            <a:ext cx="11839458" cy="3883489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51CF3263-A2D0-6987-E038-2C7C16CA441E}"/>
              </a:ext>
            </a:extLst>
          </p:cNvPr>
          <p:cNvSpPr txBox="1"/>
          <p:nvPr/>
        </p:nvSpPr>
        <p:spPr>
          <a:xfrm>
            <a:off x="752475" y="177284"/>
            <a:ext cx="1050607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200"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/>
              </a:rPr>
              <a:t> </a:t>
            </a:r>
            <a:r>
              <a:rPr lang="es-CO" sz="2800" b="1">
                <a:solidFill>
                  <a:srgbClr val="002060"/>
                </a:solidFill>
                <a:latin typeface="Century Gothic" panose="020B0502020202020204" pitchFamily="34" charset="0"/>
                <a:cs typeface="Arial"/>
              </a:rPr>
              <a:t>Comparación anual recaudo tributario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Arial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9F4671C9-1AA6-AC19-A5BE-46788F032240}"/>
              </a:ext>
            </a:extLst>
          </p:cNvPr>
          <p:cNvSpPr txBox="1"/>
          <p:nvPr/>
        </p:nvSpPr>
        <p:spPr>
          <a:xfrm>
            <a:off x="236725" y="981722"/>
            <a:ext cx="116712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b="1" noProof="0">
                <a:latin typeface="Verdana" panose="020B0604030504040204" pitchFamily="34" charset="0"/>
                <a:ea typeface="Verdana" panose="020B0604030504040204" pitchFamily="34" charset="0"/>
              </a:rPr>
              <a:t>Los ingresos tributarios presentaron una caída nominal de $18,6 billones, frente al 2023. </a:t>
            </a:r>
            <a:r>
              <a:rPr lang="es-MX">
                <a:latin typeface="Verdana" panose="020B0604030504040204" pitchFamily="34" charset="0"/>
                <a:ea typeface="Verdana" panose="020B0604030504040204" pitchFamily="34" charset="0"/>
              </a:rPr>
              <a:t>Esta caída no anticipada del recaudo desfinanció de forma significativa el PGN 2024, lo que motivó ajustes en el gasto para hacer frente a la situación inesperada. Varios impuestos cayeron y otro crecieron, en promedio, por debajo de la economía.</a:t>
            </a:r>
            <a:endParaRPr lang="en-US" noProof="0"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E093B0D4-3F48-4CE4-8DDE-097CC9E4A8DE}"/>
              </a:ext>
            </a:extLst>
          </p:cNvPr>
          <p:cNvSpPr/>
          <p:nvPr/>
        </p:nvSpPr>
        <p:spPr>
          <a:xfrm>
            <a:off x="1120001" y="2909334"/>
            <a:ext cx="3858884" cy="3160807"/>
          </a:xfrm>
          <a:prstGeom prst="rect">
            <a:avLst/>
          </a:prstGeom>
          <a:noFill/>
          <a:ln w="28575">
            <a:solidFill>
              <a:srgbClr val="00206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s-CO" sz="1200" b="1" kern="1200">
                <a:solidFill>
                  <a:schemeClr val="tx1"/>
                </a:solidFill>
              </a:rPr>
              <a:t>Impuesto</a:t>
            </a:r>
            <a:r>
              <a:rPr lang="es-CO" sz="1200" b="1" kern="1200" baseline="0">
                <a:solidFill>
                  <a:schemeClr val="tx1"/>
                </a:solidFill>
              </a:rPr>
              <a:t> de Renta de</a:t>
            </a:r>
          </a:p>
          <a:p>
            <a:pPr algn="r"/>
            <a:r>
              <a:rPr lang="es-CO" sz="1200" b="1" kern="1200" baseline="0">
                <a:solidFill>
                  <a:schemeClr val="tx1"/>
                </a:solidFill>
              </a:rPr>
              <a:t>Personas Jurídicas</a:t>
            </a:r>
          </a:p>
          <a:p>
            <a:pPr algn="r"/>
            <a:r>
              <a:rPr lang="es-CO" sz="1200" b="1" kern="1200" baseline="0">
                <a:solidFill>
                  <a:schemeClr val="tx1"/>
                </a:solidFill>
              </a:rPr>
              <a:t>por Sector</a:t>
            </a:r>
          </a:p>
          <a:p>
            <a:pPr algn="r"/>
            <a:r>
              <a:rPr lang="es-CO" sz="1400" b="1" kern="1200" baseline="0">
                <a:solidFill>
                  <a:schemeClr val="tx1"/>
                </a:solidFill>
              </a:rPr>
              <a:t>$22,1 </a:t>
            </a:r>
            <a:r>
              <a:rPr lang="es-CO" sz="1400" b="1" kern="1200" baseline="0" err="1">
                <a:solidFill>
                  <a:schemeClr val="tx1"/>
                </a:solidFill>
              </a:rPr>
              <a:t>bn</a:t>
            </a:r>
            <a:endParaRPr lang="es-CO" sz="1400" b="1" kern="1200">
              <a:solidFill>
                <a:schemeClr val="tx1"/>
              </a:solidFill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168366D6-0A5F-556E-7183-491488B078AB}"/>
              </a:ext>
            </a:extLst>
          </p:cNvPr>
          <p:cNvSpPr txBox="1"/>
          <p:nvPr/>
        </p:nvSpPr>
        <p:spPr>
          <a:xfrm>
            <a:off x="161924" y="6295224"/>
            <a:ext cx="115633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 *</a:t>
            </a:r>
            <a:r>
              <a:rPr lang="en-US" sz="800">
                <a:solidFill>
                  <a:prstClr val="black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IRPN: </a:t>
            </a:r>
            <a:r>
              <a:rPr lang="en-US" sz="800" err="1">
                <a:solidFill>
                  <a:prstClr val="black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Impuesto</a:t>
            </a:r>
            <a:r>
              <a:rPr lang="en-US" sz="800">
                <a:solidFill>
                  <a:prstClr val="black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de </a:t>
            </a:r>
            <a:r>
              <a:rPr lang="en-US" sz="800" err="1">
                <a:solidFill>
                  <a:prstClr val="black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renta</a:t>
            </a:r>
            <a:r>
              <a:rPr lang="en-US" sz="800">
                <a:solidFill>
                  <a:prstClr val="black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persona natural</a:t>
            </a: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; **. </a:t>
            </a:r>
            <a:r>
              <a:rPr kumimoji="0" lang="en-US" sz="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Estimaciones</a:t>
            </a: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 preliminaries dado que </a:t>
            </a:r>
            <a:r>
              <a:rPr kumimoji="0" lang="en-US" sz="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esta</a:t>
            </a: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 variable no es observable
Fuente: </a:t>
            </a:r>
            <a:r>
              <a:rPr kumimoji="0" lang="en-US" sz="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Ministerio</a:t>
            </a: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 de Hacienda y </a:t>
            </a:r>
            <a:r>
              <a:rPr kumimoji="0" lang="en-US" sz="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Crédito</a:t>
            </a: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Público</a:t>
            </a: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 con base </a:t>
            </a:r>
            <a:r>
              <a:rPr kumimoji="0" lang="en-US" sz="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en</a:t>
            </a: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datos</a:t>
            </a: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 DIAN.</a:t>
            </a: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B3DF257-F795-BCE3-7859-8E60CF8AC3C0}"/>
              </a:ext>
            </a:extLst>
          </p:cNvPr>
          <p:cNvSpPr txBox="1"/>
          <p:nvPr/>
        </p:nvSpPr>
        <p:spPr>
          <a:xfrm>
            <a:off x="2913955" y="2269162"/>
            <a:ext cx="662076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400" b="1">
                <a:latin typeface="Verdana" panose="020B0604030504040204" pitchFamily="34" charset="0"/>
                <a:ea typeface="Verdana" panose="020B0604030504040204" pitchFamily="34" charset="0"/>
              </a:rPr>
              <a:t>Descomposición del cambio en el recaudo DIAN</a:t>
            </a:r>
            <a:endParaRPr lang="es-CO" sz="1400" b="1" noProof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ctr"/>
            <a:r>
              <a:rPr lang="es-CO" sz="1400" noProof="0">
                <a:latin typeface="Verdana" panose="020B0604030504040204" pitchFamily="34" charset="0"/>
                <a:ea typeface="Verdana" panose="020B0604030504040204" pitchFamily="34" charset="0"/>
              </a:rPr>
              <a:t>(Billones)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204528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DB2F1F-949E-86FB-25C8-0BD4736C3D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182E67D6-5771-D8B7-063A-E053C7EA4097}"/>
              </a:ext>
            </a:extLst>
          </p:cNvPr>
          <p:cNvSpPr/>
          <p:nvPr/>
        </p:nvSpPr>
        <p:spPr>
          <a:xfrm>
            <a:off x="43543" y="79387"/>
            <a:ext cx="12104914" cy="954107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8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Verdana" panose="020B0604030504040204" pitchFamily="34" charset="0"/>
                <a:cs typeface="Arial"/>
              </a:rPr>
              <a:t>¿Qué cambió entre 2023 y 2024?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28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Verdana" panose="020B0604030504040204" pitchFamily="34" charset="0"/>
                <a:cs typeface="Arial"/>
              </a:rPr>
              <a:t>  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E6654088-5643-106D-DDEA-D38068345D02}"/>
              </a:ext>
            </a:extLst>
          </p:cNvPr>
          <p:cNvSpPr txBox="1"/>
          <p:nvPr/>
        </p:nvSpPr>
        <p:spPr>
          <a:xfrm>
            <a:off x="1354832" y="920132"/>
            <a:ext cx="1049579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Verdana" panose="020B0604030504040204" pitchFamily="34" charset="0"/>
                <a:cs typeface="+mn-cs"/>
              </a:rPr>
              <a:t>El Gobierno nacional logró contener el deterioro del déficit fiscal mediante </a:t>
            </a:r>
            <a:r>
              <a:rPr kumimoji="0" lang="es-ES" sz="20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Verdana" panose="020B0604030504040204" pitchFamily="34" charset="0"/>
                <a:cs typeface="+mn-cs"/>
              </a:rPr>
              <a:t>el ajuste de otros gastos distintos a las principales inflexibilidades de la Nación.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0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Verdana" panose="020B0604030504040204" pitchFamily="34" charset="0"/>
              <a:cs typeface="+mn-cs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3BD7F5C5-9534-E23A-0B71-26017EFFEBC0}"/>
              </a:ext>
            </a:extLst>
          </p:cNvPr>
          <p:cNvSpPr txBox="1"/>
          <p:nvPr/>
        </p:nvSpPr>
        <p:spPr>
          <a:xfrm>
            <a:off x="3071810" y="1960144"/>
            <a:ext cx="604837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 u="none" strike="noStrike" kern="1200" spc="0" baseline="0">
                <a:solidFill>
                  <a:sysClr val="windowText" lastClr="000000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r>
              <a:rPr kumimoji="0" lang="es-CO" sz="1600" b="1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Descomposición del cambio en el balance total de 2024 </a:t>
            </a:r>
            <a:r>
              <a:rPr kumimoji="0" lang="es-CO" sz="16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(Vs 2023, </a:t>
            </a:r>
            <a:r>
              <a:rPr kumimoji="0" lang="es-CO" sz="1600" b="0" i="0" u="none" strike="noStrike" kern="1200" cap="none" spc="0" normalizeH="0" baseline="0" noProof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pp</a:t>
            </a:r>
            <a:r>
              <a:rPr kumimoji="0" lang="es-CO" sz="16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del PIB)</a:t>
            </a:r>
          </a:p>
        </p:txBody>
      </p:sp>
      <p:graphicFrame>
        <p:nvGraphicFramePr>
          <p:cNvPr id="8" name="Gráfico 7">
            <a:extLst>
              <a:ext uri="{FF2B5EF4-FFF2-40B4-BE49-F238E27FC236}">
                <a16:creationId xmlns:a16="http://schemas.microsoft.com/office/drawing/2014/main" id="{4C6BC8BE-B101-D1C9-0C1D-3DD64F59C45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98963585"/>
              </p:ext>
            </p:extLst>
          </p:nvPr>
        </p:nvGraphicFramePr>
        <p:xfrm>
          <a:off x="996431" y="2663050"/>
          <a:ext cx="10199131" cy="35930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9" name="Imagen 8">
            <a:extLst>
              <a:ext uri="{FF2B5EF4-FFF2-40B4-BE49-F238E27FC236}">
                <a16:creationId xmlns:a16="http://schemas.microsoft.com/office/drawing/2014/main" id="{7505219E-F42D-A06B-9E84-7C9BA9631A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6658" y="965916"/>
            <a:ext cx="786940" cy="786940"/>
          </a:xfrm>
          <a:prstGeom prst="rect">
            <a:avLst/>
          </a:prstGeom>
        </p:spPr>
      </p:pic>
      <p:sp>
        <p:nvSpPr>
          <p:cNvPr id="11" name="Título 1">
            <a:extLst>
              <a:ext uri="{FF2B5EF4-FFF2-40B4-BE49-F238E27FC236}">
                <a16:creationId xmlns:a16="http://schemas.microsoft.com/office/drawing/2014/main" id="{70D70B89-85BC-F015-AA27-C215327AF82F}"/>
              </a:ext>
            </a:extLst>
          </p:cNvPr>
          <p:cNvSpPr txBox="1">
            <a:spLocks/>
          </p:cNvSpPr>
          <p:nvPr/>
        </p:nvSpPr>
        <p:spPr>
          <a:xfrm>
            <a:off x="0" y="6441120"/>
            <a:ext cx="4996112" cy="370113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j-cs"/>
              </a:rPr>
              <a:t>Fuente: </a:t>
            </a:r>
            <a:r>
              <a:rPr kumimoji="0" lang="es-MX" sz="8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j-cs"/>
              </a:rPr>
              <a:t>Ministerio de Hacienda y Crédito Público. </a:t>
            </a:r>
            <a:endParaRPr kumimoji="0" lang="es-CO" sz="80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2253638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DB2F1F-949E-86FB-25C8-0BD4736C3D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182E67D6-5771-D8B7-063A-E053C7EA4097}"/>
              </a:ext>
            </a:extLst>
          </p:cNvPr>
          <p:cNvSpPr/>
          <p:nvPr/>
        </p:nvSpPr>
        <p:spPr>
          <a:xfrm>
            <a:off x="43543" y="224627"/>
            <a:ext cx="12104914" cy="523220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28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Verdana" panose="020B0604030504040204" pitchFamily="34" charset="0"/>
                <a:cs typeface="Arial"/>
              </a:rPr>
              <a:t>Inflexibilidad del gasto</a:t>
            </a:r>
          </a:p>
        </p:txBody>
      </p:sp>
      <p:sp>
        <p:nvSpPr>
          <p:cNvPr id="12" name="Rectángulo: esquinas redondeadas 11">
            <a:extLst>
              <a:ext uri="{FF2B5EF4-FFF2-40B4-BE49-F238E27FC236}">
                <a16:creationId xmlns:a16="http://schemas.microsoft.com/office/drawing/2014/main" id="{AEBA9B84-A6D1-4C56-DE44-E6D7A89FD882}"/>
              </a:ext>
            </a:extLst>
          </p:cNvPr>
          <p:cNvSpPr/>
          <p:nvPr/>
        </p:nvSpPr>
        <p:spPr>
          <a:xfrm>
            <a:off x="8025507" y="2348061"/>
            <a:ext cx="3930193" cy="2161878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CO" sz="140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</a:rPr>
              <a:t>El ajuste de gasto del Gobierno nacional en 2024 encontró un límite en las inflexibilidades del gasto. </a:t>
            </a:r>
          </a:p>
          <a:p>
            <a:pPr algn="just"/>
            <a:endParaRPr lang="es-CO" sz="1400" b="1">
              <a:solidFill>
                <a:schemeClr val="tx1"/>
              </a:solidFill>
              <a:latin typeface="Century Gothic" panose="020B0502020202020204" pitchFamily="34" charset="0"/>
              <a:ea typeface="Verdana" panose="020B0604030504040204" pitchFamily="34" charset="0"/>
            </a:endParaRPr>
          </a:p>
          <a:p>
            <a:pPr algn="just"/>
            <a:r>
              <a:rPr lang="es-CO" sz="1400" b="1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</a:rPr>
              <a:t>Se estima que el 90% del gasto de funcionamiento es inflexible y podría llegar a ser del 93% en 2025.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13218C7-D6DE-8E5A-3CCB-B12C0B9FC5E0}"/>
              </a:ext>
            </a:extLst>
          </p:cNvPr>
          <p:cNvSpPr txBox="1"/>
          <p:nvPr/>
        </p:nvSpPr>
        <p:spPr>
          <a:xfrm>
            <a:off x="321450" y="1315717"/>
            <a:ext cx="73136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b="1">
                <a:latin typeface="Century Gothic" panose="020B0502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Gasto total (% del PIB)</a:t>
            </a:r>
            <a:endParaRPr lang="en-US" b="1" noProof="0">
              <a:latin typeface="Century Gothic" panose="020B0502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Gráfico 3">
            <a:extLst>
              <a:ext uri="{FF2B5EF4-FFF2-40B4-BE49-F238E27FC236}">
                <a16:creationId xmlns:a16="http://schemas.microsoft.com/office/drawing/2014/main" id="{FB3672DE-4BD7-5A08-B487-66E95815F98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14682597"/>
              </p:ext>
            </p:extLst>
          </p:nvPr>
        </p:nvGraphicFramePr>
        <p:xfrm>
          <a:off x="65305" y="1685049"/>
          <a:ext cx="7813313" cy="42377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ítulo 1">
            <a:extLst>
              <a:ext uri="{FF2B5EF4-FFF2-40B4-BE49-F238E27FC236}">
                <a16:creationId xmlns:a16="http://schemas.microsoft.com/office/drawing/2014/main" id="{675CE6F7-4111-78C3-2294-2BC599C44150}"/>
              </a:ext>
            </a:extLst>
          </p:cNvPr>
          <p:cNvSpPr txBox="1">
            <a:spLocks/>
          </p:cNvSpPr>
          <p:nvPr/>
        </p:nvSpPr>
        <p:spPr>
          <a:xfrm>
            <a:off x="0" y="6441120"/>
            <a:ext cx="4996112" cy="370113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j-cs"/>
              </a:rPr>
              <a:t>Fuente: </a:t>
            </a:r>
            <a:r>
              <a:rPr kumimoji="0" lang="es-MX" sz="8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j-cs"/>
              </a:rPr>
              <a:t>Ministerio de Hacienda y Crédito Público. </a:t>
            </a:r>
            <a:endParaRPr kumimoji="0" lang="es-CO" sz="80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0952312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3416B331-CCD4-EB8A-5CD1-C2B9133C0F6D}"/>
              </a:ext>
            </a:extLst>
          </p:cNvPr>
          <p:cNvSpPr/>
          <p:nvPr/>
        </p:nvSpPr>
        <p:spPr>
          <a:xfrm>
            <a:off x="1856220" y="267657"/>
            <a:ext cx="8897112" cy="523220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/>
              </a:rPr>
              <a:t>Gasto</a:t>
            </a: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/>
              </a:rPr>
              <a:t> de </a:t>
            </a:r>
            <a:r>
              <a:rPr kumimoji="0" lang="en-US" sz="2800" b="1" i="0" u="none" strike="noStrike" kern="1200" cap="none" spc="0" normalizeH="0" baseline="0" noProof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/>
              </a:rPr>
              <a:t>funcionamiento</a:t>
            </a:r>
            <a:endParaRPr kumimoji="0" lang="en-US" sz="2800" b="1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Arial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18151A8A-6FBD-59E3-D49B-3FDB91B7B02C}"/>
              </a:ext>
            </a:extLst>
          </p:cNvPr>
          <p:cNvSpPr txBox="1"/>
          <p:nvPr/>
        </p:nvSpPr>
        <p:spPr>
          <a:xfrm>
            <a:off x="259841" y="846589"/>
            <a:ext cx="1167231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MX" sz="1600" noProof="0">
                <a:latin typeface="Century Gothic" panose="020B0502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En 2024 el gasto de funcionamiento fue </a:t>
            </a:r>
            <a:r>
              <a:rPr lang="es-MX" sz="1600" b="1" noProof="0">
                <a:latin typeface="Century Gothic" panose="020B0502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17,0% del PIB</a:t>
            </a:r>
            <a:r>
              <a:rPr lang="es-MX" sz="1600" noProof="0">
                <a:latin typeface="Century Gothic" panose="020B0502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, inferior al 17,3% promedio de 2020 a 2024 (exceptuando 2022).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MX" sz="1600" noProof="0">
                <a:latin typeface="Century Gothic" panose="020B0502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En 2022 el gasto de funcionamiento cayó 3,1pp por el desmonte del FOME (2% del PIB), un evento de única vez relacionado con traslados del RAIS al RPM que redujo a la mitad el aporte de la Nación a Colpensiones y un menor gasto del SGP.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MX" sz="1600" noProof="0">
                <a:latin typeface="Century Gothic" panose="020B0502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Junto a las inflexibilidades del SGP, pensiones y salud, </a:t>
            </a:r>
            <a:r>
              <a:rPr lang="es-MX" sz="1600" b="1" noProof="0">
                <a:latin typeface="Century Gothic" panose="020B0502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el FEPC ha ganado protagonismo desde 2022.</a:t>
            </a:r>
            <a:endParaRPr lang="en-US" sz="1600" b="1" noProof="0">
              <a:latin typeface="Century Gothic" panose="020B0502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" name="Gráfico 1">
            <a:extLst>
              <a:ext uri="{FF2B5EF4-FFF2-40B4-BE49-F238E27FC236}">
                <a16:creationId xmlns:a16="http://schemas.microsoft.com/office/drawing/2014/main" id="{09AB3FAF-C51D-A32C-EA74-5646A4BD529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60971330"/>
              </p:ext>
            </p:extLst>
          </p:nvPr>
        </p:nvGraphicFramePr>
        <p:xfrm>
          <a:off x="350521" y="2895728"/>
          <a:ext cx="5443200" cy="333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Gráfico 2">
            <a:extLst>
              <a:ext uri="{FF2B5EF4-FFF2-40B4-BE49-F238E27FC236}">
                <a16:creationId xmlns:a16="http://schemas.microsoft.com/office/drawing/2014/main" id="{23A9C9B4-9766-0AA0-5728-7DB40E2F6BD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1213093"/>
              </p:ext>
            </p:extLst>
          </p:nvPr>
        </p:nvGraphicFramePr>
        <p:xfrm>
          <a:off x="6288022" y="2915446"/>
          <a:ext cx="5443729" cy="33299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:a16="http://schemas.microsoft.com/office/drawing/2014/main" id="{F0C1EFFD-10FA-299D-2AE3-B1A471514C27}"/>
              </a:ext>
            </a:extLst>
          </p:cNvPr>
          <p:cNvSpPr txBox="1"/>
          <p:nvPr/>
        </p:nvSpPr>
        <p:spPr>
          <a:xfrm>
            <a:off x="777401" y="2546115"/>
            <a:ext cx="463448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b="1">
                <a:latin typeface="Century Gothic" panose="020B0502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($ billones)</a:t>
            </a:r>
            <a:endParaRPr lang="en-US" b="1" noProof="0">
              <a:latin typeface="Century Gothic" panose="020B0502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54553B9D-445D-9FCE-C1EB-BFB29E657A65}"/>
              </a:ext>
            </a:extLst>
          </p:cNvPr>
          <p:cNvSpPr txBox="1"/>
          <p:nvPr/>
        </p:nvSpPr>
        <p:spPr>
          <a:xfrm>
            <a:off x="6648713" y="2546115"/>
            <a:ext cx="463448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b="1">
                <a:latin typeface="Century Gothic" panose="020B0502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(% del PIB)</a:t>
            </a:r>
            <a:endParaRPr lang="en-US" b="1" noProof="0">
              <a:latin typeface="Century Gothic" panose="020B0502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9" name="Título 1">
            <a:extLst>
              <a:ext uri="{FF2B5EF4-FFF2-40B4-BE49-F238E27FC236}">
                <a16:creationId xmlns:a16="http://schemas.microsoft.com/office/drawing/2014/main" id="{6B104BF7-4C91-6D5B-1E82-5CC3A4229B38}"/>
              </a:ext>
            </a:extLst>
          </p:cNvPr>
          <p:cNvSpPr txBox="1">
            <a:spLocks/>
          </p:cNvSpPr>
          <p:nvPr/>
        </p:nvSpPr>
        <p:spPr>
          <a:xfrm>
            <a:off x="131921" y="6398476"/>
            <a:ext cx="10524744" cy="370113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>
                <a:solidFill>
                  <a:prstClr val="white">
                    <a:lumMod val="50000"/>
                  </a:prst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*Gasto de personal mínimo: Se refiere a fuerzas armadas, sistemas judicial y organismos de control. Es un escenario extremo donde todo el demás gasto de personal es más flexible. </a:t>
            </a:r>
            <a:endParaRPr kumimoji="0" lang="es-MX" sz="80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j-cs"/>
              </a:rPr>
              <a:t>Fuente: </a:t>
            </a:r>
            <a:r>
              <a:rPr kumimoji="0" lang="es-MX" sz="8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j-cs"/>
              </a:rPr>
              <a:t>Ministerio de Hacienda y Crédito Público. </a:t>
            </a:r>
            <a:endParaRPr kumimoji="0" lang="es-CO" sz="80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8750339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A5ACBD8A-607C-5340-A45C-431A15A737AA}"/>
              </a:ext>
            </a:extLst>
          </p:cNvPr>
          <p:cNvSpPr/>
          <p:nvPr/>
        </p:nvSpPr>
        <p:spPr>
          <a:xfrm>
            <a:off x="1664035" y="35803"/>
            <a:ext cx="8897112" cy="954107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ctr" defTabSz="457200">
              <a:defRPr/>
            </a:pPr>
            <a:r>
              <a:rPr lang="es-CO" sz="2800" b="1">
                <a:solidFill>
                  <a:srgbClr val="002060"/>
                </a:solidFill>
                <a:latin typeface="Century Gothic" panose="020B0502020202020204" pitchFamily="34" charset="0"/>
                <a:cs typeface="Arial"/>
              </a:rPr>
              <a:t>TUV por la caída no anticipada del recaudo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Arial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8E867208-1163-F339-C6AA-1E8B41F3ED3C}"/>
              </a:ext>
            </a:extLst>
          </p:cNvPr>
          <p:cNvSpPr txBox="1"/>
          <p:nvPr/>
        </p:nvSpPr>
        <p:spPr>
          <a:xfrm>
            <a:off x="374903" y="6337429"/>
            <a:ext cx="1096857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 algn="just">
              <a:buAutoNum type="arabicPeriod"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1. </a:t>
            </a:r>
            <a:r>
              <a:rPr lang="es-ES" sz="1000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FMI (2011). </a:t>
            </a:r>
            <a:r>
              <a:rPr lang="en-US" sz="1000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When and How to Adjust Beyond the Business Cycle? A Guide to Structural Fiscal Balances. </a:t>
            </a:r>
            <a:r>
              <a:rPr lang="en-US" sz="1000" err="1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Traducción</a:t>
            </a:r>
            <a:r>
              <a:rPr lang="en-US" sz="1000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1000" err="1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propia</a:t>
            </a:r>
            <a:r>
              <a:rPr lang="en-US" sz="1000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.</a:t>
            </a:r>
          </a:p>
          <a:p>
            <a:pPr marL="228600" indent="-228600" algn="just">
              <a:buAutoNum type="arabicPeriod"/>
            </a:pPr>
            <a:r>
              <a:rPr lang="es-CO" sz="1000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En el caso de </a:t>
            </a:r>
            <a:r>
              <a:rPr lang="es-CO" sz="1000" err="1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carbon</a:t>
            </a:r>
            <a:r>
              <a:rPr lang="es-CO" sz="1000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, la regla fiscal no cuenta con un ciclo que permita asumir los cambios </a:t>
            </a:r>
            <a:r>
              <a:rPr lang="es-CO" sz="1000" err="1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ciclicos</a:t>
            </a:r>
            <a:r>
              <a:rPr lang="es-CO" sz="1000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del precio internacional.</a:t>
            </a:r>
            <a:r>
              <a:rPr lang="en-US" sz="1000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 </a:t>
            </a:r>
            <a:endParaRPr lang="es-ES" sz="1000"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8A66B52-E368-E0A6-CE40-E91D022208ED}"/>
              </a:ext>
            </a:extLst>
          </p:cNvPr>
          <p:cNvSpPr txBox="1"/>
          <p:nvPr/>
        </p:nvSpPr>
        <p:spPr>
          <a:xfrm>
            <a:off x="451942" y="644010"/>
            <a:ext cx="10968570" cy="9951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1600" i="1">
                <a:effectLst/>
                <a:latin typeface="Century Gothic" panose="020B050202020202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“el balance estructural debería corregir todas las fluctuaciones macroeconómicas, no solo aquellas atribuibles al ciclo económico. Si estas fluctuaciones no están correlacionadas con el ciclo económico y tienen impactos fiscales fuertes, </a:t>
            </a:r>
            <a:r>
              <a:rPr lang="es-CO" sz="1600" b="1" i="1" u="sng">
                <a:effectLst/>
                <a:latin typeface="Century Gothic" panose="020B050202020202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podría ser necesario ir más allá del ajuste cíclico para considerarlas</a:t>
            </a:r>
            <a:r>
              <a:rPr lang="es-CO" sz="1600" i="1" u="sng">
                <a:effectLst/>
                <a:latin typeface="Century Gothic" panose="020B050202020202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.</a:t>
            </a:r>
            <a:r>
              <a:rPr lang="es-CO" sz="1600" i="1">
                <a:effectLst/>
                <a:latin typeface="Century Gothic" panose="020B050202020202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"</a:t>
            </a:r>
            <a:r>
              <a:rPr lang="es-CO" sz="1600">
                <a:effectLst/>
                <a:latin typeface="Century Gothic" panose="020B0502020202020204" pitchFamily="34" charset="0"/>
                <a:ea typeface="Verdana" panose="020B0604030504040204" pitchFamily="34" charset="0"/>
              </a:rPr>
              <a:t>​</a:t>
            </a:r>
            <a:r>
              <a:rPr lang="es-CO" sz="1600" baseline="30000">
                <a:effectLst/>
                <a:latin typeface="Century Gothic" panose="020B0502020202020204" pitchFamily="34" charset="0"/>
                <a:ea typeface="Verdana" panose="020B0604030504040204" pitchFamily="34" charset="0"/>
              </a:rPr>
              <a:t>1</a:t>
            </a:r>
            <a:endParaRPr lang="es-CO" sz="1600" baseline="30000">
              <a:latin typeface="Century Gothic" panose="020B0502020202020204" pitchFamily="34" charset="0"/>
              <a:ea typeface="Verdana" panose="020B060403050404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3000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Verdana" panose="020B0604030504040204" pitchFamily="34" charset="0"/>
            </a:endParaRPr>
          </a:p>
        </p:txBody>
      </p:sp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A92BD5B3-AC38-08F7-0725-77EDB207F97E}"/>
              </a:ext>
            </a:extLst>
          </p:cNvPr>
          <p:cNvSpPr/>
          <p:nvPr/>
        </p:nvSpPr>
        <p:spPr>
          <a:xfrm>
            <a:off x="374904" y="1861746"/>
            <a:ext cx="11442192" cy="100145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O" sz="1600" b="1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</a:rPr>
              <a:t>Los ciclos resultan ser insuficientes para asumir la caída de ingresos: </a:t>
            </a:r>
            <a:r>
              <a:rPr lang="es-CO" sz="160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</a:rPr>
              <a:t>en el caso de carbón es porque a pesar de naturaleza cíclica no tiene un ciclo y el ciclo económico se mostró ineficaz en absorber choques en otros impuestos</a:t>
            </a:r>
            <a:endParaRPr kumimoji="0" lang="en-US" sz="1600" b="1" i="0" u="sng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Verdana" panose="020B0604030504040204" pitchFamily="34" charset="0"/>
            </a:endParaRPr>
          </a:p>
        </p:txBody>
      </p:sp>
      <p:sp>
        <p:nvSpPr>
          <p:cNvPr id="9" name="Rectángulo: esquinas redondeadas 8">
            <a:extLst>
              <a:ext uri="{FF2B5EF4-FFF2-40B4-BE49-F238E27FC236}">
                <a16:creationId xmlns:a16="http://schemas.microsoft.com/office/drawing/2014/main" id="{89B104CA-F88D-4110-3E61-CB658C0ED125}"/>
              </a:ext>
            </a:extLst>
          </p:cNvPr>
          <p:cNvSpPr/>
          <p:nvPr/>
        </p:nvSpPr>
        <p:spPr>
          <a:xfrm>
            <a:off x="374904" y="3265619"/>
            <a:ext cx="11442192" cy="55724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CO" sz="160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</a:rPr>
              <a:t>Una caída en los ingresos de $71,3 billones </a:t>
            </a:r>
            <a:r>
              <a:rPr lang="es-CO" sz="1600" b="1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</a:rPr>
              <a:t>(20,4% del gasto primario proyectado para el PGN 2024) </a:t>
            </a:r>
            <a:r>
              <a:rPr lang="es-CO" sz="160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</a:rPr>
              <a:t>es significativa y tiene un efecto negativo en el déficit.</a:t>
            </a:r>
            <a:endParaRPr lang="es-CO" sz="1600" b="1" u="sng">
              <a:solidFill>
                <a:schemeClr val="tx1"/>
              </a:solidFill>
              <a:latin typeface="Century Gothic" panose="020B0502020202020204" pitchFamily="34" charset="0"/>
              <a:ea typeface="Verdana" panose="020B0604030504040204" pitchFamily="34" charset="0"/>
            </a:endParaRPr>
          </a:p>
        </p:txBody>
      </p:sp>
      <p:sp>
        <p:nvSpPr>
          <p:cNvPr id="11" name="Rectángulo: esquinas redondeadas 10">
            <a:extLst>
              <a:ext uri="{FF2B5EF4-FFF2-40B4-BE49-F238E27FC236}">
                <a16:creationId xmlns:a16="http://schemas.microsoft.com/office/drawing/2014/main" id="{F8F45435-1380-0EFF-625B-974DC13FD7D9}"/>
              </a:ext>
            </a:extLst>
          </p:cNvPr>
          <p:cNvSpPr/>
          <p:nvPr/>
        </p:nvSpPr>
        <p:spPr>
          <a:xfrm>
            <a:off x="374904" y="4262766"/>
            <a:ext cx="11442192" cy="77933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CO" sz="160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</a:rPr>
              <a:t>En Colombia, una caída del recaudo en términos nominales solo se había registrado una vez en la historia durante la pandemia por Covid-19 en 2020. Que esto ocurra en un contexto de crecimiento de actividad económica </a:t>
            </a:r>
            <a:r>
              <a:rPr lang="es-CO" sz="1600" b="1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</a:rPr>
              <a:t>es un hecho atípico, sin precedentes e impredecible. </a:t>
            </a:r>
            <a:endParaRPr lang="es-CO" sz="1600" b="1" u="sng">
              <a:solidFill>
                <a:schemeClr val="tx1"/>
              </a:solidFill>
              <a:latin typeface="Century Gothic" panose="020B0502020202020204" pitchFamily="34" charset="0"/>
              <a:ea typeface="Verdana" panose="020B0604030504040204" pitchFamily="34" charset="0"/>
            </a:endParaRPr>
          </a:p>
        </p:txBody>
      </p:sp>
      <p:sp>
        <p:nvSpPr>
          <p:cNvPr id="13" name="Rectángulo: esquinas redondeadas 12">
            <a:extLst>
              <a:ext uri="{FF2B5EF4-FFF2-40B4-BE49-F238E27FC236}">
                <a16:creationId xmlns:a16="http://schemas.microsoft.com/office/drawing/2014/main" id="{8BD1EAA0-26B6-9653-FB9E-2B7C093E90AD}"/>
              </a:ext>
            </a:extLst>
          </p:cNvPr>
          <p:cNvSpPr/>
          <p:nvPr/>
        </p:nvSpPr>
        <p:spPr>
          <a:xfrm>
            <a:off x="374904" y="5511564"/>
            <a:ext cx="11442192" cy="77933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CO" sz="160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</a:rPr>
              <a:t>La caída de ingresos tributarios con crecimiento económico es un fenómeno que no debería volver a repetirse, por lo que </a:t>
            </a:r>
            <a:r>
              <a:rPr lang="es-CO" sz="1600" b="1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</a:rPr>
              <a:t>no se puede catalogar como un aspecto permanente y estructural. La programación fiscal será consistente con esto.</a:t>
            </a:r>
            <a:endParaRPr lang="es-CO" sz="1600" b="1" u="sng">
              <a:solidFill>
                <a:schemeClr val="tx1"/>
              </a:solidFill>
              <a:latin typeface="Century Gothic" panose="020B0502020202020204" pitchFamily="34" charset="0"/>
              <a:ea typeface="Verdana" panose="020B0604030504040204" pitchFamily="34" charset="0"/>
            </a:endParaRPr>
          </a:p>
        </p:txBody>
      </p:sp>
      <p:sp>
        <p:nvSpPr>
          <p:cNvPr id="8" name="Rectángulo: esquinas redondeadas 7">
            <a:extLst>
              <a:ext uri="{FF2B5EF4-FFF2-40B4-BE49-F238E27FC236}">
                <a16:creationId xmlns:a16="http://schemas.microsoft.com/office/drawing/2014/main" id="{86C1AED6-8AE9-D2D2-BDCC-C805193F5167}"/>
              </a:ext>
            </a:extLst>
          </p:cNvPr>
          <p:cNvSpPr/>
          <p:nvPr/>
        </p:nvSpPr>
        <p:spPr>
          <a:xfrm>
            <a:off x="374904" y="1633146"/>
            <a:ext cx="5254370" cy="310896"/>
          </a:xfrm>
          <a:prstGeom prst="roundRect">
            <a:avLst/>
          </a:prstGeom>
          <a:solidFill>
            <a:srgbClr val="0F9ED5"/>
          </a:solidFill>
          <a:ln>
            <a:solidFill>
              <a:srgbClr val="0F9E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b="1">
                <a:latin typeface="Century Gothic" panose="020B0502020202020204" pitchFamily="34" charset="0"/>
                <a:ea typeface="Verdana" panose="020B0604030504040204" pitchFamily="34" charset="0"/>
              </a:rPr>
              <a:t>¿Es un componente cíclico? </a:t>
            </a:r>
          </a:p>
        </p:txBody>
      </p:sp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7A77461F-B0D0-6E98-7749-6AE317AEFDAA}"/>
              </a:ext>
            </a:extLst>
          </p:cNvPr>
          <p:cNvSpPr/>
          <p:nvPr/>
        </p:nvSpPr>
        <p:spPr>
          <a:xfrm>
            <a:off x="374903" y="2982155"/>
            <a:ext cx="5254371" cy="310896"/>
          </a:xfrm>
          <a:prstGeom prst="roundRect">
            <a:avLst/>
          </a:prstGeom>
          <a:solidFill>
            <a:srgbClr val="0F9ED5"/>
          </a:solidFill>
          <a:ln>
            <a:solidFill>
              <a:srgbClr val="0F9E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b="1">
                <a:latin typeface="Century Gothic" panose="020B0502020202020204" pitchFamily="34" charset="0"/>
                <a:ea typeface="Verdana" panose="020B0604030504040204" pitchFamily="34" charset="0"/>
              </a:rPr>
              <a:t>Significativo y deteriora el déficit</a:t>
            </a:r>
          </a:p>
        </p:txBody>
      </p:sp>
      <p:sp>
        <p:nvSpPr>
          <p:cNvPr id="12" name="Rectángulo: esquinas redondeadas 11">
            <a:extLst>
              <a:ext uri="{FF2B5EF4-FFF2-40B4-BE49-F238E27FC236}">
                <a16:creationId xmlns:a16="http://schemas.microsoft.com/office/drawing/2014/main" id="{4787C071-DDD0-F8B4-AEAA-3A7348865A60}"/>
              </a:ext>
            </a:extLst>
          </p:cNvPr>
          <p:cNvSpPr/>
          <p:nvPr/>
        </p:nvSpPr>
        <p:spPr>
          <a:xfrm>
            <a:off x="374904" y="3970158"/>
            <a:ext cx="5254370" cy="310896"/>
          </a:xfrm>
          <a:prstGeom prst="roundRect">
            <a:avLst/>
          </a:prstGeom>
          <a:solidFill>
            <a:srgbClr val="0F9ED5"/>
          </a:solidFill>
          <a:ln>
            <a:solidFill>
              <a:srgbClr val="0F9E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b="1">
                <a:latin typeface="Century Gothic" panose="020B0502020202020204" pitchFamily="34" charset="0"/>
                <a:ea typeface="Verdana" panose="020B0604030504040204" pitchFamily="34" charset="0"/>
              </a:rPr>
              <a:t>Sobreviniente</a:t>
            </a:r>
          </a:p>
        </p:txBody>
      </p:sp>
      <p:sp>
        <p:nvSpPr>
          <p:cNvPr id="14" name="Rectángulo: esquinas redondeadas 13">
            <a:extLst>
              <a:ext uri="{FF2B5EF4-FFF2-40B4-BE49-F238E27FC236}">
                <a16:creationId xmlns:a16="http://schemas.microsoft.com/office/drawing/2014/main" id="{8C7BCBCE-567E-E64F-049C-8C646803AF5C}"/>
              </a:ext>
            </a:extLst>
          </p:cNvPr>
          <p:cNvSpPr/>
          <p:nvPr/>
        </p:nvSpPr>
        <p:spPr>
          <a:xfrm>
            <a:off x="374903" y="5228100"/>
            <a:ext cx="5254369" cy="310896"/>
          </a:xfrm>
          <a:prstGeom prst="roundRect">
            <a:avLst/>
          </a:prstGeom>
          <a:solidFill>
            <a:srgbClr val="0F9ED5"/>
          </a:solidFill>
          <a:ln>
            <a:solidFill>
              <a:srgbClr val="0F9E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b="1">
                <a:latin typeface="Century Gothic" panose="020B0502020202020204" pitchFamily="34" charset="0"/>
                <a:ea typeface="Verdana" panose="020B0604030504040204" pitchFamily="34" charset="0"/>
              </a:rPr>
              <a:t>Naturaleza de la transacción</a:t>
            </a:r>
          </a:p>
        </p:txBody>
      </p:sp>
    </p:spTree>
    <p:extLst>
      <p:ext uri="{BB962C8B-B14F-4D97-AF65-F5344CB8AC3E}">
        <p14:creationId xmlns:p14="http://schemas.microsoft.com/office/powerpoint/2010/main" val="18365523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182E67D6-5771-D8B7-063A-E053C7EA4097}"/>
              </a:ext>
            </a:extLst>
          </p:cNvPr>
          <p:cNvSpPr/>
          <p:nvPr/>
        </p:nvSpPr>
        <p:spPr>
          <a:xfrm>
            <a:off x="43543" y="273014"/>
            <a:ext cx="12104914" cy="523220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>
                <a:solidFill>
                  <a:srgbClr val="002060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Arial"/>
              </a:rPr>
              <a:t>Regla Fiscal</a:t>
            </a: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Verdana" panose="020B0604030504040204" pitchFamily="34" charset="0"/>
                <a:cs typeface="Arial"/>
              </a:rPr>
              <a:t> </a:t>
            </a:r>
          </a:p>
        </p:txBody>
      </p:sp>
      <p:graphicFrame>
        <p:nvGraphicFramePr>
          <p:cNvPr id="6" name="Tabla 5">
            <a:extLst>
              <a:ext uri="{FF2B5EF4-FFF2-40B4-BE49-F238E27FC236}">
                <a16:creationId xmlns:a16="http://schemas.microsoft.com/office/drawing/2014/main" id="{113B4460-51EA-B636-785C-ACCD2684BD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660187"/>
              </p:ext>
            </p:extLst>
          </p:nvPr>
        </p:nvGraphicFramePr>
        <p:xfrm>
          <a:off x="284499" y="1151533"/>
          <a:ext cx="6866110" cy="3885584"/>
        </p:xfrm>
        <a:graphic>
          <a:graphicData uri="http://schemas.openxmlformats.org/drawingml/2006/table">
            <a:tbl>
              <a:tblPr/>
              <a:tblGrid>
                <a:gridCol w="3826568">
                  <a:extLst>
                    <a:ext uri="{9D8B030D-6E8A-4147-A177-3AD203B41FA5}">
                      <a16:colId xmlns:a16="http://schemas.microsoft.com/office/drawing/2014/main" val="3984912719"/>
                    </a:ext>
                  </a:extLst>
                </a:gridCol>
                <a:gridCol w="1519771">
                  <a:extLst>
                    <a:ext uri="{9D8B030D-6E8A-4147-A177-3AD203B41FA5}">
                      <a16:colId xmlns:a16="http://schemas.microsoft.com/office/drawing/2014/main" val="2067416565"/>
                    </a:ext>
                  </a:extLst>
                </a:gridCol>
                <a:gridCol w="1519771">
                  <a:extLst>
                    <a:ext uri="{9D8B030D-6E8A-4147-A177-3AD203B41FA5}">
                      <a16:colId xmlns:a16="http://schemas.microsoft.com/office/drawing/2014/main" val="3228316248"/>
                    </a:ext>
                  </a:extLst>
                </a:gridCol>
              </a:tblGrid>
              <a:tr h="659476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noProof="0" err="1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Concepto</a:t>
                      </a:r>
                      <a:endParaRPr lang="en-US" sz="2000" b="1" i="0" u="none" strike="noStrike" noProof="0">
                        <a:solidFill>
                          <a:srgbClr val="FFFF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solidFill>
                      <a:srgbClr val="00206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noProof="0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2024 (% of GDP)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800" b="1" i="0" u="none" strike="noStrike" noProof="0">
                        <a:solidFill>
                          <a:srgbClr val="FFFF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6120143"/>
                  </a:ext>
                </a:extLst>
              </a:tr>
              <a:tr h="659476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noProof="0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MFMP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noProof="0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Act. </a:t>
                      </a:r>
                      <a:r>
                        <a:rPr lang="en-US" sz="2000" b="1" i="0" u="none" strike="noStrike" noProof="0" err="1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Preliminar</a:t>
                      </a:r>
                      <a:endParaRPr lang="en-US" sz="2000" b="1" i="0" u="none" strike="noStrike" noProof="0">
                        <a:solidFill>
                          <a:srgbClr val="FFFFFF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8809485"/>
                  </a:ext>
                </a:extLst>
              </a:tr>
              <a:tr h="320829">
                <a:tc>
                  <a:txBody>
                    <a:bodyPr/>
                    <a:lstStyle/>
                    <a:p>
                      <a:pPr algn="l" fontAlgn="b"/>
                      <a:r>
                        <a:rPr lang="es-CO" sz="16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Balance Primario Neto Estructural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6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-0,2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6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-0,2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32600077"/>
                  </a:ext>
                </a:extLst>
              </a:tr>
              <a:tr h="320829">
                <a:tc>
                  <a:txBody>
                    <a:bodyPr/>
                    <a:lstStyle/>
                    <a:p>
                      <a:pPr algn="l" fontAlgn="b"/>
                      <a:r>
                        <a:rPr lang="es-CO" sz="16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Ciclo económico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6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-0,2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6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-0,1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94399007"/>
                  </a:ext>
                </a:extLst>
              </a:tr>
              <a:tr h="320829">
                <a:tc>
                  <a:txBody>
                    <a:bodyPr/>
                    <a:lstStyle/>
                    <a:p>
                      <a:pPr algn="l" fontAlgn="b"/>
                      <a:r>
                        <a:rPr lang="es-CO" sz="16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Ciclo petrolero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6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-0,2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6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-0,1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35465132"/>
                  </a:ext>
                </a:extLst>
              </a:tr>
              <a:tr h="320829">
                <a:tc>
                  <a:txBody>
                    <a:bodyPr/>
                    <a:lstStyle/>
                    <a:p>
                      <a:pPr algn="l" fontAlgn="b"/>
                      <a:r>
                        <a:rPr lang="es-CO" sz="16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Transacciones de única vez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6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-0,3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6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-1,9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99630403"/>
                  </a:ext>
                </a:extLst>
              </a:tr>
              <a:tr h="320829">
                <a:tc>
                  <a:txBody>
                    <a:bodyPr/>
                    <a:lstStyle/>
                    <a:p>
                      <a:pPr algn="l" fontAlgn="b"/>
                      <a:r>
                        <a:rPr lang="es-CO" sz="16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Rendimientos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6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0,0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6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0,0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9737130"/>
                  </a:ext>
                </a:extLst>
              </a:tr>
              <a:tr h="320829">
                <a:tc>
                  <a:txBody>
                    <a:bodyPr/>
                    <a:lstStyle/>
                    <a:p>
                      <a:pPr algn="l" fontAlgn="b"/>
                      <a:r>
                        <a:rPr lang="es-CO" sz="16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Balance primario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6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-0,9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6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-2,4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67688372"/>
                  </a:ext>
                </a:extLst>
              </a:tr>
              <a:tr h="320829">
                <a:tc>
                  <a:txBody>
                    <a:bodyPr/>
                    <a:lstStyle/>
                    <a:p>
                      <a:pPr algn="l" fontAlgn="b"/>
                      <a:r>
                        <a:rPr lang="es-CO" sz="16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Intereses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6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-4,7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6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-4,4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EA9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7396360"/>
                  </a:ext>
                </a:extLst>
              </a:tr>
              <a:tr h="320829">
                <a:tc>
                  <a:txBody>
                    <a:bodyPr/>
                    <a:lstStyle/>
                    <a:p>
                      <a:pPr algn="l" fontAlgn="b"/>
                      <a:r>
                        <a:rPr lang="es-CO" sz="16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Balance total permitido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6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-5,6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6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-6,8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22253268"/>
                  </a:ext>
                </a:extLst>
              </a:tr>
            </a:tbl>
          </a:graphicData>
        </a:graphic>
      </p:graphicFrame>
      <p:sp>
        <p:nvSpPr>
          <p:cNvPr id="11" name="Rectángulo: esquinas redondeadas 10">
            <a:extLst>
              <a:ext uri="{FF2B5EF4-FFF2-40B4-BE49-F238E27FC236}">
                <a16:creationId xmlns:a16="http://schemas.microsoft.com/office/drawing/2014/main" id="{DBF85F80-594D-ED6F-348D-EAAD06403E29}"/>
              </a:ext>
            </a:extLst>
          </p:cNvPr>
          <p:cNvSpPr/>
          <p:nvPr/>
        </p:nvSpPr>
        <p:spPr>
          <a:xfrm>
            <a:off x="5916169" y="3509061"/>
            <a:ext cx="1005840" cy="274320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elvetica"/>
              <a:ea typeface="+mn-ea"/>
              <a:cs typeface="+mn-cs"/>
            </a:endParaRPr>
          </a:p>
        </p:txBody>
      </p:sp>
      <p:sp>
        <p:nvSpPr>
          <p:cNvPr id="12" name="Rectángulo: esquinas redondeadas 11">
            <a:extLst>
              <a:ext uri="{FF2B5EF4-FFF2-40B4-BE49-F238E27FC236}">
                <a16:creationId xmlns:a16="http://schemas.microsoft.com/office/drawing/2014/main" id="{AEBA9B84-A6D1-4C56-DE44-E6D7A89FD882}"/>
              </a:ext>
            </a:extLst>
          </p:cNvPr>
          <p:cNvSpPr/>
          <p:nvPr/>
        </p:nvSpPr>
        <p:spPr>
          <a:xfrm>
            <a:off x="7977308" y="2563165"/>
            <a:ext cx="3930193" cy="1024836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S" sz="1400" b="1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</a:rPr>
              <a:t>Transacciones de única vez aprobadas por el CONFIS</a:t>
            </a:r>
            <a:r>
              <a:rPr lang="es-ES" sz="140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</a:rPr>
              <a:t>, con previo concepto no vinculante del CARF.</a:t>
            </a:r>
          </a:p>
        </p:txBody>
      </p:sp>
      <p:cxnSp>
        <p:nvCxnSpPr>
          <p:cNvPr id="13" name="Conector: angular 12">
            <a:extLst>
              <a:ext uri="{FF2B5EF4-FFF2-40B4-BE49-F238E27FC236}">
                <a16:creationId xmlns:a16="http://schemas.microsoft.com/office/drawing/2014/main" id="{7C4CEE49-A599-CD40-D43D-07ADBC1E09AA}"/>
              </a:ext>
            </a:extLst>
          </p:cNvPr>
          <p:cNvCxnSpPr>
            <a:cxnSpLocks/>
            <a:stCxn id="11" idx="3"/>
            <a:endCxn id="12" idx="1"/>
          </p:cNvCxnSpPr>
          <p:nvPr/>
        </p:nvCxnSpPr>
        <p:spPr>
          <a:xfrm flipV="1">
            <a:off x="6922009" y="3075583"/>
            <a:ext cx="1055299" cy="570638"/>
          </a:xfrm>
          <a:prstGeom prst="bentConnector3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12D16158-9C1F-A5E8-7C9D-7256E68F64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4222335"/>
              </p:ext>
            </p:extLst>
          </p:nvPr>
        </p:nvGraphicFramePr>
        <p:xfrm>
          <a:off x="7449658" y="3742570"/>
          <a:ext cx="4603913" cy="2083968"/>
        </p:xfrm>
        <a:graphic>
          <a:graphicData uri="http://schemas.openxmlformats.org/drawingml/2006/table">
            <a:tbl>
              <a:tblPr/>
              <a:tblGrid>
                <a:gridCol w="3823673">
                  <a:extLst>
                    <a:ext uri="{9D8B030D-6E8A-4147-A177-3AD203B41FA5}">
                      <a16:colId xmlns:a16="http://schemas.microsoft.com/office/drawing/2014/main" val="870099786"/>
                    </a:ext>
                  </a:extLst>
                </a:gridCol>
                <a:gridCol w="780240">
                  <a:extLst>
                    <a:ext uri="{9D8B030D-6E8A-4147-A177-3AD203B41FA5}">
                      <a16:colId xmlns:a16="http://schemas.microsoft.com/office/drawing/2014/main" val="850665514"/>
                    </a:ext>
                  </a:extLst>
                </a:gridCol>
              </a:tblGrid>
              <a:tr h="341396"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Concepto 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$MM 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8281315"/>
                  </a:ext>
                </a:extLst>
              </a:tr>
              <a:tr h="295682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Componente no estructural FEPC 2023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1.301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36562615"/>
                  </a:ext>
                </a:extLst>
              </a:tr>
              <a:tr h="295682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Deducibilidad de regalías Carbón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2.319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11606729"/>
                  </a:ext>
                </a:extLst>
              </a:tr>
              <a:tr h="295682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Sentencia Consejo de Estado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611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42467492"/>
                  </a:ext>
                </a:extLst>
              </a:tr>
              <a:tr h="295682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Caída no anticipada del recaudo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25.788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13111200"/>
                  </a:ext>
                </a:extLst>
              </a:tr>
              <a:tr h="264162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Emergencia invernal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1.943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17374075"/>
                  </a:ext>
                </a:extLst>
              </a:tr>
              <a:tr h="295682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1400" b="1" i="0" u="none" strike="noStrike" kern="1200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  <a:cs typeface="+mn-cs"/>
                        </a:rPr>
                        <a:t>Total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1400" b="1" i="0" u="none" strike="noStrike" kern="1200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  <a:cs typeface="+mn-cs"/>
                        </a:rPr>
                        <a:t>31.962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9027846"/>
                  </a:ext>
                </a:extLst>
              </a:tr>
            </a:tbl>
          </a:graphicData>
        </a:graphic>
      </p:graphicFrame>
      <p:sp>
        <p:nvSpPr>
          <p:cNvPr id="9" name="Título 1">
            <a:extLst>
              <a:ext uri="{FF2B5EF4-FFF2-40B4-BE49-F238E27FC236}">
                <a16:creationId xmlns:a16="http://schemas.microsoft.com/office/drawing/2014/main" id="{5767C98B-8399-78BC-DB4B-8C1AD8C9C824}"/>
              </a:ext>
            </a:extLst>
          </p:cNvPr>
          <p:cNvSpPr txBox="1">
            <a:spLocks/>
          </p:cNvSpPr>
          <p:nvPr/>
        </p:nvSpPr>
        <p:spPr>
          <a:xfrm>
            <a:off x="0" y="6441120"/>
            <a:ext cx="4996112" cy="370113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j-cs"/>
              </a:rPr>
              <a:t>Fuente: </a:t>
            </a:r>
            <a:r>
              <a:rPr kumimoji="0" lang="es-MX" sz="8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j-cs"/>
              </a:rPr>
              <a:t>Ministerio de Hacienda y Crédito Público. </a:t>
            </a:r>
            <a:endParaRPr kumimoji="0" lang="es-CO" sz="80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7868166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52D03A-C754-BE44-287C-BFF8326EE5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316102D8-8B4E-3C83-A02A-D5BA3EA6E303}"/>
              </a:ext>
            </a:extLst>
          </p:cNvPr>
          <p:cNvSpPr txBox="1">
            <a:spLocks/>
          </p:cNvSpPr>
          <p:nvPr/>
        </p:nvSpPr>
        <p:spPr>
          <a:xfrm>
            <a:off x="3228128" y="2355343"/>
            <a:ext cx="5735743" cy="21473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s-CO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4400"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6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Arial" panose="020B0604020202020204" pitchFamily="34" charset="0"/>
              </a:rPr>
              <a:t>Actualización Plan Financiero 2025</a:t>
            </a:r>
          </a:p>
        </p:txBody>
      </p:sp>
      <p:sp>
        <p:nvSpPr>
          <p:cNvPr id="6" name="Elipse 5">
            <a:extLst>
              <a:ext uri="{FF2B5EF4-FFF2-40B4-BE49-F238E27FC236}">
                <a16:creationId xmlns:a16="http://schemas.microsoft.com/office/drawing/2014/main" id="{18AFDA13-2410-BC4B-2F6C-D9EE7BF4F114}"/>
              </a:ext>
            </a:extLst>
          </p:cNvPr>
          <p:cNvSpPr/>
          <p:nvPr/>
        </p:nvSpPr>
        <p:spPr>
          <a:xfrm>
            <a:off x="11031791" y="5862602"/>
            <a:ext cx="737423" cy="81953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elvetic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24721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>
          <a:extLst>
            <a:ext uri="{FF2B5EF4-FFF2-40B4-BE49-F238E27FC236}">
              <a16:creationId xmlns:a16="http://schemas.microsoft.com/office/drawing/2014/main" id="{EFAF584B-79D1-F4D5-A609-932A947231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F996C891-90CB-C691-9581-34F6B1D96133}"/>
              </a:ext>
            </a:extLst>
          </p:cNvPr>
          <p:cNvSpPr txBox="1"/>
          <p:nvPr/>
        </p:nvSpPr>
        <p:spPr>
          <a:xfrm>
            <a:off x="1839833" y="245695"/>
            <a:ext cx="77777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800" b="1" noProof="0">
                <a:solidFill>
                  <a:srgbClr val="002060"/>
                </a:solidFill>
                <a:latin typeface="Century Gothic" panose="020B0502020202020204" pitchFamily="34" charset="0"/>
                <a:ea typeface="Verdana" panose="020B0604030504040204" pitchFamily="34" charset="0"/>
              </a:rPr>
              <a:t>Principales desafíos de la política fiscal</a:t>
            </a:r>
            <a:endParaRPr lang="en-US" sz="2800" b="1" noProof="0">
              <a:solidFill>
                <a:srgbClr val="002060"/>
              </a:solidFill>
              <a:latin typeface="Century Gothic" panose="020B0502020202020204" pitchFamily="34" charset="0"/>
              <a:ea typeface="Verdana" panose="020B0604030504040204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4011A91-4016-28DF-8B74-24965A8E1BC3}"/>
              </a:ext>
            </a:extLst>
          </p:cNvPr>
          <p:cNvSpPr txBox="1"/>
          <p:nvPr/>
        </p:nvSpPr>
        <p:spPr>
          <a:xfrm>
            <a:off x="1013287" y="1236948"/>
            <a:ext cx="10288126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en-US" noProof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just"/>
            <a:endParaRPr lang="en-US" noProof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just">
              <a:buClr>
                <a:srgbClr val="09A7AF"/>
              </a:buClr>
            </a:pPr>
            <a:r>
              <a:rPr lang="es-MX" noProof="0">
                <a:latin typeface="Century Gothic" panose="020B0502020202020204" pitchFamily="34" charset="0"/>
                <a:ea typeface="Verdana" panose="020B0604030504040204" pitchFamily="34" charset="0"/>
              </a:rPr>
              <a:t>A corto plazo, el Gobierno debe centrar sus esfuerzos en lograr la </a:t>
            </a:r>
            <a:r>
              <a:rPr lang="es-MX" b="1" noProof="0">
                <a:solidFill>
                  <a:srgbClr val="002060"/>
                </a:solidFill>
                <a:latin typeface="Century Gothic" panose="020B0502020202020204" pitchFamily="34" charset="0"/>
                <a:ea typeface="Verdana" panose="020B0604030504040204" pitchFamily="34" charset="0"/>
              </a:rPr>
              <a:t>recaudación de ingresos que financia el PGN</a:t>
            </a:r>
            <a:r>
              <a:rPr lang="es-MX" noProof="0">
                <a:solidFill>
                  <a:srgbClr val="002060"/>
                </a:solidFill>
                <a:latin typeface="Century Gothic" panose="020B0502020202020204" pitchFamily="34" charset="0"/>
                <a:ea typeface="Verdana" panose="020B0604030504040204" pitchFamily="34" charset="0"/>
              </a:rPr>
              <a:t>.</a:t>
            </a:r>
          </a:p>
          <a:p>
            <a:pPr algn="just">
              <a:buClr>
                <a:srgbClr val="09A7AF"/>
              </a:buClr>
            </a:pPr>
            <a:endParaRPr lang="en-US" b="1" noProof="0">
              <a:solidFill>
                <a:srgbClr val="0070C0"/>
              </a:solidFill>
              <a:latin typeface="Century Gothic" panose="020B0502020202020204" pitchFamily="34" charset="0"/>
              <a:ea typeface="Verdana" panose="020B0604030504040204" pitchFamily="34" charset="0"/>
            </a:endParaRPr>
          </a:p>
          <a:p>
            <a:pPr algn="just">
              <a:buClr>
                <a:srgbClr val="09A7AF"/>
              </a:buClr>
            </a:pPr>
            <a:r>
              <a:rPr lang="es-MX">
                <a:latin typeface="Century Gothic" panose="020B0502020202020204" pitchFamily="34" charset="0"/>
                <a:ea typeface="Verdana" panose="020B0604030504040204" pitchFamily="34" charset="0"/>
              </a:rPr>
              <a:t>Mecanismos</a:t>
            </a:r>
            <a:r>
              <a:rPr lang="es-MX" noProof="0">
                <a:latin typeface="Century Gothic" panose="020B0502020202020204" pitchFamily="34" charset="0"/>
                <a:ea typeface="Verdana" panose="020B0604030504040204" pitchFamily="34" charset="0"/>
              </a:rPr>
              <a:t> de contingencia, como el </a:t>
            </a:r>
            <a:r>
              <a:rPr lang="es-MX" b="1" noProof="0">
                <a:solidFill>
                  <a:srgbClr val="002060"/>
                </a:solidFill>
                <a:latin typeface="Century Gothic" panose="020B0502020202020204" pitchFamily="34" charset="0"/>
                <a:ea typeface="Verdana" panose="020B0604030504040204" pitchFamily="34" charset="0"/>
              </a:rPr>
              <a:t>control de liquidez y medidas administrativas para aumentar la eficiencia del gasto</a:t>
            </a:r>
            <a:r>
              <a:rPr lang="es-MX" noProof="0">
                <a:latin typeface="Century Gothic" panose="020B0502020202020204" pitchFamily="34" charset="0"/>
                <a:ea typeface="Verdana" panose="020B0604030504040204" pitchFamily="34" charset="0"/>
              </a:rPr>
              <a:t>, serán esenciales para generar confianza en el cumplimiento de las metas fiscales.</a:t>
            </a:r>
            <a:endParaRPr lang="en-US" noProof="0">
              <a:latin typeface="Century Gothic" panose="020B0502020202020204" pitchFamily="34" charset="0"/>
              <a:ea typeface="Verdana" panose="020B0604030504040204" pitchFamily="34" charset="0"/>
            </a:endParaRPr>
          </a:p>
          <a:p>
            <a:pPr algn="just">
              <a:buClr>
                <a:srgbClr val="09A7AF"/>
              </a:buClr>
            </a:pPr>
            <a:endParaRPr lang="en-US" noProof="0">
              <a:latin typeface="Century Gothic" panose="020B0502020202020204" pitchFamily="34" charset="0"/>
              <a:ea typeface="Verdana" panose="020B0604030504040204" pitchFamily="34" charset="0"/>
            </a:endParaRPr>
          </a:p>
          <a:p>
            <a:pPr algn="just">
              <a:buClr>
                <a:srgbClr val="09A7AF"/>
              </a:buClr>
            </a:pPr>
            <a:r>
              <a:rPr lang="es-MX" noProof="0">
                <a:latin typeface="Century Gothic" panose="020B0502020202020204" pitchFamily="34" charset="0"/>
                <a:ea typeface="Verdana" panose="020B0604030504040204" pitchFamily="34" charset="0"/>
              </a:rPr>
              <a:t>Las eficiencias en el gasto, como la </a:t>
            </a:r>
            <a:r>
              <a:rPr lang="es-MX" b="1" noProof="0">
                <a:solidFill>
                  <a:srgbClr val="002060"/>
                </a:solidFill>
                <a:latin typeface="Century Gothic" panose="020B0502020202020204" pitchFamily="34" charset="0"/>
                <a:ea typeface="Verdana" panose="020B0604030504040204" pitchFamily="34" charset="0"/>
              </a:rPr>
              <a:t>eliminación de los gastos del FEPC y la reducción de los costos de endeudamiento</a:t>
            </a:r>
            <a:r>
              <a:rPr lang="es-MX" noProof="0">
                <a:latin typeface="Century Gothic" panose="020B0502020202020204" pitchFamily="34" charset="0"/>
                <a:ea typeface="Verdana" panose="020B0604030504040204" pitchFamily="34" charset="0"/>
              </a:rPr>
              <a:t>, fortalecerán la posición fiscal del país.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BBA5FC88-401E-49C1-856E-77A7104FC0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2700" y="1807589"/>
            <a:ext cx="609600" cy="60960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AAFA6B99-73EB-67F3-141E-B9F54FD665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9048" y="2750322"/>
            <a:ext cx="646439" cy="646439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0DD441BB-7DD5-7C2D-7AAE-A3C3EDFFC2A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1139" y="3738552"/>
            <a:ext cx="520059" cy="520059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C8FDB7C5-B39F-B4B9-81EF-1B192EC3E6D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2266" y="4756103"/>
            <a:ext cx="646439" cy="646439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8D66536F-13BD-FEE5-0D3A-1E54941F153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5361" y="5762549"/>
            <a:ext cx="673815" cy="673815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869465AF-1ECC-F05A-0066-F0087F7E7566}"/>
              </a:ext>
            </a:extLst>
          </p:cNvPr>
          <p:cNvSpPr txBox="1"/>
          <p:nvPr/>
        </p:nvSpPr>
        <p:spPr>
          <a:xfrm>
            <a:off x="628061" y="1106195"/>
            <a:ext cx="9302322" cy="4078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2050" b="1" noProof="0">
                <a:latin typeface="Century Gothic" panose="020B0502020202020204" pitchFamily="34" charset="0"/>
                <a:ea typeface="Verdana" panose="020B0604030504040204" pitchFamily="34" charset="0"/>
              </a:rPr>
              <a:t>Colombia enfrenta desafíos fiscales a </a:t>
            </a:r>
            <a:r>
              <a:rPr lang="es-MX" sz="2050" b="1" noProof="0">
                <a:solidFill>
                  <a:srgbClr val="002060"/>
                </a:solidFill>
                <a:latin typeface="Century Gothic" panose="020B0502020202020204" pitchFamily="34" charset="0"/>
                <a:ea typeface="Verdana" panose="020B0604030504040204" pitchFamily="34" charset="0"/>
              </a:rPr>
              <a:t>corto</a:t>
            </a:r>
            <a:r>
              <a:rPr lang="es-MX" sz="2050" b="1" noProof="0">
                <a:latin typeface="Century Gothic" panose="020B0502020202020204" pitchFamily="34" charset="0"/>
                <a:ea typeface="Verdana" panose="020B0604030504040204" pitchFamily="34" charset="0"/>
              </a:rPr>
              <a:t> y </a:t>
            </a:r>
            <a:r>
              <a:rPr lang="es-MX" sz="2050" b="1" noProof="0">
                <a:solidFill>
                  <a:srgbClr val="B58D47"/>
                </a:solidFill>
                <a:latin typeface="Century Gothic" panose="020B0502020202020204" pitchFamily="34" charset="0"/>
                <a:ea typeface="Verdana" panose="020B0604030504040204" pitchFamily="34" charset="0"/>
              </a:rPr>
              <a:t>mediano</a:t>
            </a:r>
            <a:r>
              <a:rPr lang="es-MX" sz="2050" b="1" noProof="0">
                <a:solidFill>
                  <a:srgbClr val="B8CE12"/>
                </a:solidFill>
                <a:latin typeface="Century Gothic" panose="020B0502020202020204" pitchFamily="34" charset="0"/>
                <a:ea typeface="Verdana" panose="020B0604030504040204" pitchFamily="34" charset="0"/>
              </a:rPr>
              <a:t> </a:t>
            </a:r>
            <a:r>
              <a:rPr lang="es-MX" sz="2050" b="1" noProof="0">
                <a:latin typeface="Century Gothic" panose="020B0502020202020204" pitchFamily="34" charset="0"/>
                <a:ea typeface="Verdana" panose="020B0604030504040204" pitchFamily="34" charset="0"/>
              </a:rPr>
              <a:t>plazo: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B9C6B4C6-1DB4-2613-AB06-D375680E68CB}"/>
              </a:ext>
            </a:extLst>
          </p:cNvPr>
          <p:cNvSpPr txBox="1"/>
          <p:nvPr/>
        </p:nvSpPr>
        <p:spPr>
          <a:xfrm>
            <a:off x="1013287" y="5688975"/>
            <a:ext cx="943087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Clr>
                <a:srgbClr val="09A7AF"/>
              </a:buClr>
            </a:pPr>
            <a:r>
              <a:rPr lang="es-MX" noProof="0">
                <a:latin typeface="Century Gothic" panose="020B0502020202020204" pitchFamily="34" charset="0"/>
                <a:ea typeface="Verdana" panose="020B0604030504040204" pitchFamily="34" charset="0"/>
              </a:rPr>
              <a:t>Las </a:t>
            </a:r>
            <a:r>
              <a:rPr lang="es-MX" b="1" noProof="0">
                <a:solidFill>
                  <a:srgbClr val="B58D47"/>
                </a:solidFill>
                <a:latin typeface="Century Gothic" panose="020B0502020202020204" pitchFamily="34" charset="0"/>
                <a:ea typeface="Verdana" panose="020B0604030504040204" pitchFamily="34" charset="0"/>
              </a:rPr>
              <a:t>discusiones técnicas sobre el correcto funcionamiento de la regla fiscal </a:t>
            </a:r>
            <a:r>
              <a:rPr lang="es-MX" noProof="0">
                <a:latin typeface="Century Gothic" panose="020B0502020202020204" pitchFamily="34" charset="0"/>
                <a:ea typeface="Verdana" panose="020B0604030504040204" pitchFamily="34" charset="0"/>
              </a:rPr>
              <a:t>pueden fortalecer su papel estabilizador y, al mismo tiempo, brindar un mayor impulso a la actividad económica.</a:t>
            </a:r>
            <a:endParaRPr lang="en-US" noProof="0">
              <a:latin typeface="Century Gothic" panose="020B0502020202020204" pitchFamily="34" charset="0"/>
              <a:ea typeface="Verdana" panose="020B0604030504040204" pitchFamily="34" charset="0"/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3A75F27D-4DF6-72C4-61FB-945B3198FB27}"/>
              </a:ext>
            </a:extLst>
          </p:cNvPr>
          <p:cNvSpPr txBox="1"/>
          <p:nvPr/>
        </p:nvSpPr>
        <p:spPr>
          <a:xfrm>
            <a:off x="1013287" y="4607744"/>
            <a:ext cx="943087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Clr>
                <a:srgbClr val="09A7AF"/>
              </a:buClr>
            </a:pPr>
            <a:r>
              <a:rPr lang="es-MX" noProof="0">
                <a:latin typeface="Century Gothic" panose="020B0502020202020204" pitchFamily="34" charset="0"/>
                <a:ea typeface="Verdana" panose="020B0604030504040204" pitchFamily="34" charset="0"/>
              </a:rPr>
              <a:t>A mediano plazo, se requieren medidas para </a:t>
            </a:r>
            <a:r>
              <a:rPr lang="es-MX" b="1" noProof="0">
                <a:solidFill>
                  <a:srgbClr val="B58D47"/>
                </a:solidFill>
                <a:latin typeface="Century Gothic" panose="020B0502020202020204" pitchFamily="34" charset="0"/>
                <a:ea typeface="Verdana" panose="020B0604030504040204" pitchFamily="34" charset="0"/>
              </a:rPr>
              <a:t>reducir las inflexibilidades del gasto y aumentar la eficiencia en la asignación de recursos</a:t>
            </a:r>
            <a:r>
              <a:rPr lang="es-MX" noProof="0">
                <a:latin typeface="Century Gothic" panose="020B0502020202020204" pitchFamily="34" charset="0"/>
                <a:ea typeface="Verdana" panose="020B0604030504040204" pitchFamily="34" charset="0"/>
              </a:rPr>
              <a:t>, con el SGP representando una oportunidad clave.</a:t>
            </a:r>
          </a:p>
        </p:txBody>
      </p:sp>
    </p:spTree>
    <p:extLst>
      <p:ext uri="{BB962C8B-B14F-4D97-AF65-F5344CB8AC3E}">
        <p14:creationId xmlns:p14="http://schemas.microsoft.com/office/powerpoint/2010/main" val="40761451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>
          <a:extLst>
            <a:ext uri="{FF2B5EF4-FFF2-40B4-BE49-F238E27FC236}">
              <a16:creationId xmlns:a16="http://schemas.microsoft.com/office/drawing/2014/main" id="{DDE6ECE3-CD78-0156-CB95-9B1A9634BE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780872A2-9CFE-EF05-906B-267B17D3A6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6925336"/>
              </p:ext>
            </p:extLst>
          </p:nvPr>
        </p:nvGraphicFramePr>
        <p:xfrm>
          <a:off x="456564" y="1518954"/>
          <a:ext cx="6371999" cy="4311765"/>
        </p:xfrm>
        <a:graphic>
          <a:graphicData uri="http://schemas.openxmlformats.org/drawingml/2006/table">
            <a:tbl>
              <a:tblPr/>
              <a:tblGrid>
                <a:gridCol w="2131696">
                  <a:extLst>
                    <a:ext uri="{9D8B030D-6E8A-4147-A177-3AD203B41FA5}">
                      <a16:colId xmlns:a16="http://schemas.microsoft.com/office/drawing/2014/main" val="3994139711"/>
                    </a:ext>
                  </a:extLst>
                </a:gridCol>
                <a:gridCol w="860431">
                  <a:extLst>
                    <a:ext uri="{9D8B030D-6E8A-4147-A177-3AD203B41FA5}">
                      <a16:colId xmlns:a16="http://schemas.microsoft.com/office/drawing/2014/main" val="1992209344"/>
                    </a:ext>
                  </a:extLst>
                </a:gridCol>
                <a:gridCol w="848133">
                  <a:extLst>
                    <a:ext uri="{9D8B030D-6E8A-4147-A177-3AD203B41FA5}">
                      <a16:colId xmlns:a16="http://schemas.microsoft.com/office/drawing/2014/main" val="476161105"/>
                    </a:ext>
                  </a:extLst>
                </a:gridCol>
                <a:gridCol w="1038015">
                  <a:extLst>
                    <a:ext uri="{9D8B030D-6E8A-4147-A177-3AD203B41FA5}">
                      <a16:colId xmlns:a16="http://schemas.microsoft.com/office/drawing/2014/main" val="3984111100"/>
                    </a:ext>
                  </a:extLst>
                </a:gridCol>
                <a:gridCol w="746862">
                  <a:extLst>
                    <a:ext uri="{9D8B030D-6E8A-4147-A177-3AD203B41FA5}">
                      <a16:colId xmlns:a16="http://schemas.microsoft.com/office/drawing/2014/main" val="836464811"/>
                    </a:ext>
                  </a:extLst>
                </a:gridCol>
                <a:gridCol w="746862">
                  <a:extLst>
                    <a:ext uri="{9D8B030D-6E8A-4147-A177-3AD203B41FA5}">
                      <a16:colId xmlns:a16="http://schemas.microsoft.com/office/drawing/2014/main" val="4289832478"/>
                    </a:ext>
                  </a:extLst>
                </a:gridCol>
              </a:tblGrid>
              <a:tr h="18775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Miles de Millones</a:t>
                      </a:r>
                    </a:p>
                  </a:txBody>
                  <a:tcPr marL="5025" marR="5025" marT="50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2024</a:t>
                      </a:r>
                      <a:br>
                        <a:rPr lang="es-CO" sz="12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</a:br>
                      <a:r>
                        <a:rPr lang="es-CO" sz="12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(1)</a:t>
                      </a:r>
                    </a:p>
                  </a:txBody>
                  <a:tcPr marL="5025" marR="5025" marT="50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2025</a:t>
                      </a:r>
                    </a:p>
                  </a:txBody>
                  <a:tcPr marL="5025" marR="5025" marT="50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5025" marR="5025" marT="50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(3)-(2)</a:t>
                      </a:r>
                    </a:p>
                  </a:txBody>
                  <a:tcPr marL="5025" marR="5025" marT="50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(3)-(1)</a:t>
                      </a:r>
                    </a:p>
                  </a:txBody>
                  <a:tcPr marL="5025" marR="5025" marT="50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4174572"/>
                  </a:ext>
                </a:extLst>
              </a:tr>
              <a:tr h="362561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PGN</a:t>
                      </a:r>
                      <a:br>
                        <a:rPr lang="es-CO" sz="12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</a:br>
                      <a:r>
                        <a:rPr lang="es-CO" sz="12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(2)</a:t>
                      </a:r>
                    </a:p>
                  </a:txBody>
                  <a:tcPr marL="5025" marR="5025" marT="50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Act. PF 2025</a:t>
                      </a:r>
                    </a:p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(3)</a:t>
                      </a:r>
                    </a:p>
                  </a:txBody>
                  <a:tcPr marL="5025" marR="5025" marT="50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7248744"/>
                  </a:ext>
                </a:extLst>
              </a:tr>
              <a:tr h="187755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Ingreso Total </a:t>
                      </a:r>
                    </a:p>
                  </a:txBody>
                  <a:tcPr marL="75370" marR="5025" marT="50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279.228</a:t>
                      </a:r>
                    </a:p>
                  </a:txBody>
                  <a:tcPr marL="5025" marR="5025" marT="50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343.161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327.948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-15.214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48.719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3662226"/>
                  </a:ext>
                </a:extLst>
              </a:tr>
              <a:tr h="187755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Tributarios</a:t>
                      </a:r>
                    </a:p>
                  </a:txBody>
                  <a:tcPr marL="75370" marR="5025" marT="50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244.692</a:t>
                      </a:r>
                    </a:p>
                  </a:txBody>
                  <a:tcPr marL="5025" marR="5025" marT="50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316.505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299.888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-16.617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55.196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782770"/>
                  </a:ext>
                </a:extLst>
              </a:tr>
              <a:tr h="187755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DIAN</a:t>
                      </a:r>
                    </a:p>
                  </a:txBody>
                  <a:tcPr marL="150739" marR="5025" marT="50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243.578</a:t>
                      </a:r>
                    </a:p>
                  </a:txBody>
                  <a:tcPr marL="5025" marR="5025" marT="50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315.439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298.796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-16.643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55.219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7969165"/>
                  </a:ext>
                </a:extLst>
              </a:tr>
              <a:tr h="187755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1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Ley de Financiamiento</a:t>
                      </a:r>
                    </a:p>
                  </a:txBody>
                  <a:tcPr marL="301478" marR="5025" marT="50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1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0</a:t>
                      </a:r>
                    </a:p>
                  </a:txBody>
                  <a:tcPr marL="5025" marR="5025" marT="50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12.000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-12.000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018062"/>
                  </a:ext>
                </a:extLst>
              </a:tr>
              <a:tr h="187755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No DIAN </a:t>
                      </a:r>
                    </a:p>
                  </a:txBody>
                  <a:tcPr marL="150739" marR="5025" marT="50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1.114</a:t>
                      </a:r>
                    </a:p>
                  </a:txBody>
                  <a:tcPr marL="5025" marR="5025" marT="50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1.066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1.092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25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-22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509601"/>
                  </a:ext>
                </a:extLst>
              </a:tr>
              <a:tr h="187755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No Tributarios</a:t>
                      </a:r>
                    </a:p>
                  </a:txBody>
                  <a:tcPr marL="75370" marR="5025" marT="50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1.885</a:t>
                      </a:r>
                    </a:p>
                  </a:txBody>
                  <a:tcPr marL="5025" marR="5025" marT="50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1.273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1.232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-42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-653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3398070"/>
                  </a:ext>
                </a:extLst>
              </a:tr>
              <a:tr h="187755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Fondos Especiales</a:t>
                      </a:r>
                    </a:p>
                  </a:txBody>
                  <a:tcPr marL="75370" marR="5025" marT="50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4.801</a:t>
                      </a:r>
                    </a:p>
                  </a:txBody>
                  <a:tcPr marL="5025" marR="5025" marT="50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4.357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4.475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118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-326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6288357"/>
                  </a:ext>
                </a:extLst>
              </a:tr>
              <a:tr h="187755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Recursos de Capital</a:t>
                      </a:r>
                    </a:p>
                  </a:txBody>
                  <a:tcPr marL="75370" marR="5025" marT="50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27.850</a:t>
                      </a:r>
                    </a:p>
                  </a:txBody>
                  <a:tcPr marL="5025" marR="5025" marT="50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21.026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22.353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1.327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-5.498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4500278"/>
                  </a:ext>
                </a:extLst>
              </a:tr>
              <a:tr h="187755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Rendimientos Financieros</a:t>
                      </a:r>
                    </a:p>
                  </a:txBody>
                  <a:tcPr marL="150739" marR="5025" marT="50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0</a:t>
                      </a:r>
                    </a:p>
                  </a:txBody>
                  <a:tcPr marL="5025" marR="5025" marT="50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0083132"/>
                  </a:ext>
                </a:extLst>
              </a:tr>
              <a:tr h="187755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Excedentes Financieros</a:t>
                      </a:r>
                    </a:p>
                  </a:txBody>
                  <a:tcPr marL="150739" marR="5025" marT="50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25.035</a:t>
                      </a:r>
                    </a:p>
                  </a:txBody>
                  <a:tcPr marL="5025" marR="5025" marT="50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19.526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21.598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2.072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-3.437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5687576"/>
                  </a:ext>
                </a:extLst>
              </a:tr>
              <a:tr h="187755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Reintegros y otros recursos</a:t>
                      </a:r>
                    </a:p>
                  </a:txBody>
                  <a:tcPr marL="150739" marR="5025" marT="50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2.815</a:t>
                      </a:r>
                    </a:p>
                  </a:txBody>
                  <a:tcPr marL="5025" marR="5025" marT="50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1.500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754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-746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-2.061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0875343"/>
                  </a:ext>
                </a:extLst>
              </a:tr>
              <a:tr h="187755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1" i="0" u="none" strike="noStrike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Gasto Total</a:t>
                      </a:r>
                    </a:p>
                  </a:txBody>
                  <a:tcPr marL="75370" marR="5025" marT="50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394.651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427.389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418.749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-8.640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24.098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4091415"/>
                  </a:ext>
                </a:extLst>
              </a:tr>
              <a:tr h="187755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Intereses</a:t>
                      </a:r>
                    </a:p>
                  </a:txBody>
                  <a:tcPr marL="75370" marR="5025" marT="50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74.445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83.013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86.373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3.360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11.928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0310933"/>
                  </a:ext>
                </a:extLst>
              </a:tr>
              <a:tr h="187755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Gasto primario</a:t>
                      </a:r>
                    </a:p>
                  </a:txBody>
                  <a:tcPr marL="75370" marR="5025" marT="50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320.353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344.376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332.376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-12.000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12.023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2293578"/>
                  </a:ext>
                </a:extLst>
              </a:tr>
              <a:tr h="187755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Préstamo neto</a:t>
                      </a:r>
                    </a:p>
                  </a:txBody>
                  <a:tcPr marL="75370" marR="5025" marT="50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-147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147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6537332"/>
                  </a:ext>
                </a:extLst>
              </a:tr>
              <a:tr h="187755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Balance Primario</a:t>
                      </a:r>
                    </a:p>
                  </a:txBody>
                  <a:tcPr marL="75370" marR="5025" marT="50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-40.977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-1.215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-4.428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-3.214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36.549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9094255"/>
                  </a:ext>
                </a:extLst>
              </a:tr>
              <a:tr h="187755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Balance Total</a:t>
                      </a:r>
                    </a:p>
                  </a:txBody>
                  <a:tcPr marL="75370" marR="5025" marT="50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-115.422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-84.227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-90.801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-6.574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24.621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6494780"/>
                  </a:ext>
                </a:extLst>
              </a:tr>
              <a:tr h="362561">
                <a:tc>
                  <a:txBody>
                    <a:bodyPr/>
                    <a:lstStyle/>
                    <a:p>
                      <a:pPr algn="l" rtl="0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Balance Primario cumpliendo Regla Fiscal</a:t>
                      </a:r>
                    </a:p>
                  </a:txBody>
                  <a:tcPr marL="75370" marR="5025" marT="50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200" b="1" i="0" u="none" strike="noStrike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-40.978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200" b="1" i="0" u="none" strike="noStrike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-1.215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200" b="1" i="0" u="none" strike="noStrike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-4.428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200" b="1" i="0" u="none" strike="noStrike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-3.214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200" b="1" i="0" u="none" strike="noStrike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36.550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9772563"/>
                  </a:ext>
                </a:extLst>
              </a:tr>
              <a:tr h="187755">
                <a:tc>
                  <a:txBody>
                    <a:bodyPr/>
                    <a:lstStyle/>
                    <a:p>
                      <a:pPr algn="l" rtl="0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Excedente(+)/Ajuste(-)</a:t>
                      </a:r>
                    </a:p>
                  </a:txBody>
                  <a:tcPr marL="75370" marR="5025" marT="50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1" i="0" u="none" strike="noStrike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Verdana" panose="020B060403050404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1" i="0" u="none" strike="noStrike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Verdana" panose="020B060403050404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3953088"/>
                  </a:ext>
                </a:extLst>
              </a:tr>
            </a:tbl>
          </a:graphicData>
        </a:graphic>
      </p:graphicFrame>
      <p:sp>
        <p:nvSpPr>
          <p:cNvPr id="8" name="Rectángulo: esquinas redondeadas 7">
            <a:extLst>
              <a:ext uri="{FF2B5EF4-FFF2-40B4-BE49-F238E27FC236}">
                <a16:creationId xmlns:a16="http://schemas.microsoft.com/office/drawing/2014/main" id="{CB3CC0B3-75B1-6558-F749-CCF119E66FA2}"/>
              </a:ext>
            </a:extLst>
          </p:cNvPr>
          <p:cNvSpPr/>
          <p:nvPr/>
        </p:nvSpPr>
        <p:spPr>
          <a:xfrm>
            <a:off x="7093174" y="1816587"/>
            <a:ext cx="4751028" cy="1412991"/>
          </a:xfrm>
          <a:prstGeom prst="roundRect">
            <a:avLst>
              <a:gd name="adj" fmla="val 14550"/>
            </a:avLst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buClr>
                <a:srgbClr val="B8CE12"/>
              </a:buClr>
            </a:pPr>
            <a:r>
              <a:rPr lang="es-ES" sz="160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</a:rPr>
              <a:t>La proyección de ingresos tributarios es coherente con las decisiones de política y las inversiones en la DIAN, las cuales se espera que contribuyan a </a:t>
            </a:r>
            <a:r>
              <a:rPr lang="es-ES" sz="1600" b="1">
                <a:solidFill>
                  <a:srgbClr val="002060"/>
                </a:solidFill>
                <a:latin typeface="Century Gothic" panose="020B0502020202020204" pitchFamily="34" charset="0"/>
                <a:ea typeface="Verdana" panose="020B0604030504040204" pitchFamily="34" charset="0"/>
              </a:rPr>
              <a:t>reducir las pérdidas por evasión y elusión</a:t>
            </a:r>
            <a:r>
              <a:rPr lang="es-ES" sz="1600">
                <a:solidFill>
                  <a:srgbClr val="002060"/>
                </a:solidFill>
                <a:latin typeface="Century Gothic" panose="020B0502020202020204" pitchFamily="34" charset="0"/>
                <a:ea typeface="Verdana" panose="020B0604030504040204" pitchFamily="34" charset="0"/>
              </a:rPr>
              <a:t>.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FEA610BA-473E-26D0-DD66-3B20AD552D47}"/>
              </a:ext>
            </a:extLst>
          </p:cNvPr>
          <p:cNvSpPr txBox="1"/>
          <p:nvPr/>
        </p:nvSpPr>
        <p:spPr>
          <a:xfrm>
            <a:off x="232863" y="395177"/>
            <a:ext cx="109703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>
                <a:solidFill>
                  <a:srgbClr val="002060"/>
                </a:solidFill>
                <a:latin typeface="Century Gothic" panose="020B0502020202020204" pitchFamily="34" charset="0"/>
                <a:ea typeface="Verdana" panose="020B0604030504040204" pitchFamily="34" charset="0"/>
              </a:rPr>
              <a:t>Escenario fiscal GNC 2025</a:t>
            </a:r>
          </a:p>
        </p:txBody>
      </p:sp>
      <p:sp>
        <p:nvSpPr>
          <p:cNvPr id="14" name="Rectángulo: esquinas redondeadas 13">
            <a:extLst>
              <a:ext uri="{FF2B5EF4-FFF2-40B4-BE49-F238E27FC236}">
                <a16:creationId xmlns:a16="http://schemas.microsoft.com/office/drawing/2014/main" id="{703F6F5A-38CE-2C5E-70E6-0608E4F98169}"/>
              </a:ext>
            </a:extLst>
          </p:cNvPr>
          <p:cNvSpPr/>
          <p:nvPr/>
        </p:nvSpPr>
        <p:spPr>
          <a:xfrm>
            <a:off x="5330951" y="4505231"/>
            <a:ext cx="755905" cy="219456"/>
          </a:xfrm>
          <a:prstGeom prst="round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>
              <a:solidFill>
                <a:srgbClr val="002060"/>
              </a:solidFill>
            </a:endParaRPr>
          </a:p>
        </p:txBody>
      </p:sp>
      <p:sp>
        <p:nvSpPr>
          <p:cNvPr id="15" name="Rectángulo: esquinas redondeadas 14">
            <a:extLst>
              <a:ext uri="{FF2B5EF4-FFF2-40B4-BE49-F238E27FC236}">
                <a16:creationId xmlns:a16="http://schemas.microsoft.com/office/drawing/2014/main" id="{BC66BC0D-2462-3E46-B334-353732E58057}"/>
              </a:ext>
            </a:extLst>
          </p:cNvPr>
          <p:cNvSpPr/>
          <p:nvPr/>
        </p:nvSpPr>
        <p:spPr>
          <a:xfrm>
            <a:off x="7093174" y="3451060"/>
            <a:ext cx="4751028" cy="1200475"/>
          </a:xfrm>
          <a:prstGeom prst="round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S" sz="160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</a:rPr>
              <a:t>El nivel de </a:t>
            </a:r>
            <a:r>
              <a:rPr lang="es-ES" sz="1600" b="1">
                <a:solidFill>
                  <a:srgbClr val="002060"/>
                </a:solidFill>
                <a:latin typeface="Century Gothic" panose="020B0502020202020204" pitchFamily="34" charset="0"/>
                <a:ea typeface="Verdana" panose="020B0604030504040204" pitchFamily="34" charset="0"/>
              </a:rPr>
              <a:t>gasto primario se ajusta </a:t>
            </a:r>
            <a:r>
              <a:rPr lang="es-ES" sz="160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</a:rPr>
              <a:t>con el decreto de aplazamiento de $12 billones, dado el archivo en el Congreso del Proyecto de Ley de Financiamiento. </a:t>
            </a:r>
            <a:endParaRPr lang="es-ES" sz="1600" b="1">
              <a:solidFill>
                <a:schemeClr val="tx1"/>
              </a:solidFill>
              <a:latin typeface="Century Gothic" panose="020B0502020202020204" pitchFamily="34" charset="0"/>
              <a:ea typeface="Verdana" panose="020B0604030504040204" pitchFamily="34" charset="0"/>
            </a:endParaRPr>
          </a:p>
        </p:txBody>
      </p:sp>
      <p:sp>
        <p:nvSpPr>
          <p:cNvPr id="9" name="Título 1">
            <a:extLst>
              <a:ext uri="{FF2B5EF4-FFF2-40B4-BE49-F238E27FC236}">
                <a16:creationId xmlns:a16="http://schemas.microsoft.com/office/drawing/2014/main" id="{34936F90-ECD8-9D52-0866-BEC647945504}"/>
              </a:ext>
            </a:extLst>
          </p:cNvPr>
          <p:cNvSpPr txBox="1">
            <a:spLocks/>
          </p:cNvSpPr>
          <p:nvPr/>
        </p:nvSpPr>
        <p:spPr>
          <a:xfrm>
            <a:off x="0" y="6441120"/>
            <a:ext cx="4996112" cy="370113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j-cs"/>
              </a:rPr>
              <a:t>Fuente: </a:t>
            </a:r>
            <a:r>
              <a:rPr kumimoji="0" lang="es-MX" sz="8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j-cs"/>
              </a:rPr>
              <a:t>Ministerio de Hacienda y Crédito Público. </a:t>
            </a:r>
            <a:endParaRPr kumimoji="0" lang="es-CO" sz="80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13433391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>
          <a:extLst>
            <a:ext uri="{FF2B5EF4-FFF2-40B4-BE49-F238E27FC236}">
              <a16:creationId xmlns:a16="http://schemas.microsoft.com/office/drawing/2014/main" id="{8F143C29-C482-F2D4-07C2-CB0DDA8C2C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a 5">
            <a:extLst>
              <a:ext uri="{FF2B5EF4-FFF2-40B4-BE49-F238E27FC236}">
                <a16:creationId xmlns:a16="http://schemas.microsoft.com/office/drawing/2014/main" id="{DB3E70EF-66FA-4187-C4E9-714AC0874E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6200333"/>
              </p:ext>
            </p:extLst>
          </p:nvPr>
        </p:nvGraphicFramePr>
        <p:xfrm>
          <a:off x="434426" y="1555092"/>
          <a:ext cx="6371999" cy="4312940"/>
        </p:xfrm>
        <a:graphic>
          <a:graphicData uri="http://schemas.openxmlformats.org/drawingml/2006/table">
            <a:tbl>
              <a:tblPr/>
              <a:tblGrid>
                <a:gridCol w="2131696">
                  <a:extLst>
                    <a:ext uri="{9D8B030D-6E8A-4147-A177-3AD203B41FA5}">
                      <a16:colId xmlns:a16="http://schemas.microsoft.com/office/drawing/2014/main" val="3994139711"/>
                    </a:ext>
                  </a:extLst>
                </a:gridCol>
                <a:gridCol w="860431">
                  <a:extLst>
                    <a:ext uri="{9D8B030D-6E8A-4147-A177-3AD203B41FA5}">
                      <a16:colId xmlns:a16="http://schemas.microsoft.com/office/drawing/2014/main" val="1992209344"/>
                    </a:ext>
                  </a:extLst>
                </a:gridCol>
                <a:gridCol w="848133">
                  <a:extLst>
                    <a:ext uri="{9D8B030D-6E8A-4147-A177-3AD203B41FA5}">
                      <a16:colId xmlns:a16="http://schemas.microsoft.com/office/drawing/2014/main" val="476161105"/>
                    </a:ext>
                  </a:extLst>
                </a:gridCol>
                <a:gridCol w="1038015">
                  <a:extLst>
                    <a:ext uri="{9D8B030D-6E8A-4147-A177-3AD203B41FA5}">
                      <a16:colId xmlns:a16="http://schemas.microsoft.com/office/drawing/2014/main" val="3984111100"/>
                    </a:ext>
                  </a:extLst>
                </a:gridCol>
                <a:gridCol w="746862">
                  <a:extLst>
                    <a:ext uri="{9D8B030D-6E8A-4147-A177-3AD203B41FA5}">
                      <a16:colId xmlns:a16="http://schemas.microsoft.com/office/drawing/2014/main" val="836464811"/>
                    </a:ext>
                  </a:extLst>
                </a:gridCol>
                <a:gridCol w="746862">
                  <a:extLst>
                    <a:ext uri="{9D8B030D-6E8A-4147-A177-3AD203B41FA5}">
                      <a16:colId xmlns:a16="http://schemas.microsoft.com/office/drawing/2014/main" val="4289832478"/>
                    </a:ext>
                  </a:extLst>
                </a:gridCol>
              </a:tblGrid>
              <a:tr h="18775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% del PIB</a:t>
                      </a:r>
                    </a:p>
                  </a:txBody>
                  <a:tcPr marL="5025" marR="5025" marT="50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2024</a:t>
                      </a:r>
                      <a:br>
                        <a:rPr lang="es-CO" sz="12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</a:br>
                      <a:r>
                        <a:rPr lang="es-CO" sz="12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(1)</a:t>
                      </a:r>
                    </a:p>
                  </a:txBody>
                  <a:tcPr marL="5025" marR="5025" marT="50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CO" sz="1100" b="1" i="0" u="none" strike="noStrike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2025</a:t>
                      </a:r>
                    </a:p>
                  </a:txBody>
                  <a:tcPr marL="5025" marR="5025" marT="50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5025" marR="5025" marT="50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(3)-(2)</a:t>
                      </a:r>
                    </a:p>
                  </a:txBody>
                  <a:tcPr marL="5025" marR="5025" marT="50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(3)-(1)</a:t>
                      </a:r>
                    </a:p>
                  </a:txBody>
                  <a:tcPr marL="5025" marR="5025" marT="50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4174572"/>
                  </a:ext>
                </a:extLst>
              </a:tr>
              <a:tr h="362561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PGN</a:t>
                      </a:r>
                      <a:br>
                        <a:rPr lang="es-CO" sz="12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</a:br>
                      <a:r>
                        <a:rPr lang="es-CO" sz="12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(2)</a:t>
                      </a:r>
                    </a:p>
                  </a:txBody>
                  <a:tcPr marL="5025" marR="5025" marT="50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Act. PF 2025</a:t>
                      </a:r>
                    </a:p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(3)</a:t>
                      </a:r>
                    </a:p>
                  </a:txBody>
                  <a:tcPr marL="5025" marR="5025" marT="50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7248744"/>
                  </a:ext>
                </a:extLst>
              </a:tr>
              <a:tr h="119408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Ingreso Total </a:t>
                      </a:r>
                    </a:p>
                  </a:txBody>
                  <a:tcPr marL="75370" marR="5025" marT="50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16,6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19,3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18,4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-0,9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1,8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3662226"/>
                  </a:ext>
                </a:extLst>
              </a:tr>
              <a:tr h="187755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Tributarios</a:t>
                      </a:r>
                    </a:p>
                  </a:txBody>
                  <a:tcPr marL="75370" marR="5025" marT="50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14,5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17,8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16,8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-1,0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2,3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782770"/>
                  </a:ext>
                </a:extLst>
              </a:tr>
              <a:tr h="187755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DIAN</a:t>
                      </a:r>
                    </a:p>
                  </a:txBody>
                  <a:tcPr marL="150739" marR="5025" marT="50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14,4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17,7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16,8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-1,0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2,3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7969165"/>
                  </a:ext>
                </a:extLst>
              </a:tr>
              <a:tr h="187755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1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Ley de Financiamiento</a:t>
                      </a:r>
                    </a:p>
                  </a:txBody>
                  <a:tcPr marL="301478" marR="5025" marT="50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1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0,0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1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0,7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1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0,0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1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-0,7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1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0,0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018062"/>
                  </a:ext>
                </a:extLst>
              </a:tr>
              <a:tr h="187755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No DIAN </a:t>
                      </a:r>
                    </a:p>
                  </a:txBody>
                  <a:tcPr marL="150739" marR="5025" marT="50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0,1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0,1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0,1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0,0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0,0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509601"/>
                  </a:ext>
                </a:extLst>
              </a:tr>
              <a:tr h="187755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No Tributarios</a:t>
                      </a:r>
                    </a:p>
                  </a:txBody>
                  <a:tcPr marL="75370" marR="5025" marT="50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0,1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0,1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0,1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0,0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0,0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3398070"/>
                  </a:ext>
                </a:extLst>
              </a:tr>
              <a:tr h="187755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Fondos Especiales</a:t>
                      </a:r>
                    </a:p>
                  </a:txBody>
                  <a:tcPr marL="75370" marR="5025" marT="50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0,3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0,2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0,3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0,0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0,0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6288357"/>
                  </a:ext>
                </a:extLst>
              </a:tr>
              <a:tr h="187755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Recursos de Capital</a:t>
                      </a:r>
                    </a:p>
                  </a:txBody>
                  <a:tcPr marL="75370" marR="5025" marT="50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1,7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1,2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1,3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0,1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-0,4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4500278"/>
                  </a:ext>
                </a:extLst>
              </a:tr>
              <a:tr h="187755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Rendimientos Financieros</a:t>
                      </a:r>
                    </a:p>
                  </a:txBody>
                  <a:tcPr marL="150739" marR="5025" marT="50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0,0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0,0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0,0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0,0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0,0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0083132"/>
                  </a:ext>
                </a:extLst>
              </a:tr>
              <a:tr h="187755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Excedentes Financieros</a:t>
                      </a:r>
                    </a:p>
                  </a:txBody>
                  <a:tcPr marL="150739" marR="5025" marT="50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1,5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1,1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1,2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0,1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-0,3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5687576"/>
                  </a:ext>
                </a:extLst>
              </a:tr>
              <a:tr h="187755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Reintegros y otros recursos</a:t>
                      </a:r>
                    </a:p>
                  </a:txBody>
                  <a:tcPr marL="150739" marR="5025" marT="50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0,2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0,1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0,0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0,0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-0,1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0875343"/>
                  </a:ext>
                </a:extLst>
              </a:tr>
              <a:tr h="187755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Gasto Total</a:t>
                      </a:r>
                    </a:p>
                  </a:txBody>
                  <a:tcPr marL="75370" marR="5025" marT="50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23,4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24,0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23,5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-0,5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0,1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4091415"/>
                  </a:ext>
                </a:extLst>
              </a:tr>
              <a:tr h="187755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Intereses</a:t>
                      </a:r>
                    </a:p>
                  </a:txBody>
                  <a:tcPr marL="75370" marR="5025" marT="50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4,4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4,7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4,8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0,2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0,4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0310933"/>
                  </a:ext>
                </a:extLst>
              </a:tr>
              <a:tr h="187755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Gasto primario</a:t>
                      </a:r>
                    </a:p>
                  </a:txBody>
                  <a:tcPr marL="75370" marR="5025" marT="50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19,0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19,3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18,6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-0,7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-0,4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2293578"/>
                  </a:ext>
                </a:extLst>
              </a:tr>
              <a:tr h="187755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Préstamo neto</a:t>
                      </a:r>
                    </a:p>
                  </a:txBody>
                  <a:tcPr marL="75370" marR="5025" marT="50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0,0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0,0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0,0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0,0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0,0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6537332"/>
                  </a:ext>
                </a:extLst>
              </a:tr>
              <a:tr h="187755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Balance Primario</a:t>
                      </a:r>
                    </a:p>
                  </a:txBody>
                  <a:tcPr marL="75370" marR="5025" marT="50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-2,4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-0,1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-0,2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-0,2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2,2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9094255"/>
                  </a:ext>
                </a:extLst>
              </a:tr>
              <a:tr h="187755">
                <a:tc>
                  <a:txBody>
                    <a:bodyPr/>
                    <a:lstStyle/>
                    <a:p>
                      <a:pPr algn="l" fontAlgn="b"/>
                      <a:r>
                        <a:rPr lang="es-CO" sz="12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Balance Total</a:t>
                      </a:r>
                    </a:p>
                  </a:txBody>
                  <a:tcPr marL="75370" marR="5025" marT="50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-6,8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-4,7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-5,1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-0,4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1,8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6494780"/>
                  </a:ext>
                </a:extLst>
              </a:tr>
              <a:tr h="362561">
                <a:tc>
                  <a:txBody>
                    <a:bodyPr/>
                    <a:lstStyle/>
                    <a:p>
                      <a:pPr algn="l" rtl="0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Balance Primario cumpliendo Regla Fiscal</a:t>
                      </a:r>
                    </a:p>
                  </a:txBody>
                  <a:tcPr marL="75370" marR="5025" marT="50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200" b="1" i="0" u="none" strike="noStrike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-2,4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200" b="1" i="0" u="none" strike="noStrike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-0,1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200" b="1" i="0" u="none" strike="noStrike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-0,2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200" b="1" i="0" u="none" strike="noStrike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-0,2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200" b="1" i="0" u="none" strike="noStrike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2,2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9772563"/>
                  </a:ext>
                </a:extLst>
              </a:tr>
              <a:tr h="187755">
                <a:tc>
                  <a:txBody>
                    <a:bodyPr/>
                    <a:lstStyle/>
                    <a:p>
                      <a:pPr algn="l" rtl="0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Excedente(+)/Ajuste(-)</a:t>
                      </a:r>
                    </a:p>
                  </a:txBody>
                  <a:tcPr marL="75370" marR="5025" marT="50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0,0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0,0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Verdana" panose="020B0604030504040204" pitchFamily="34" charset="0"/>
                        </a:rPr>
                        <a:t>0,0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1" i="0" u="none" strike="noStrike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Verdana" panose="020B060403050404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200" b="1" i="0" u="none" strike="noStrike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Verdana" panose="020B060403050404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3953088"/>
                  </a:ext>
                </a:extLst>
              </a:tr>
            </a:tbl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:a16="http://schemas.microsoft.com/office/drawing/2014/main" id="{48D2E4FA-105C-7088-202D-850B69C4FF55}"/>
              </a:ext>
            </a:extLst>
          </p:cNvPr>
          <p:cNvSpPr txBox="1"/>
          <p:nvPr/>
        </p:nvSpPr>
        <p:spPr>
          <a:xfrm>
            <a:off x="599747" y="308386"/>
            <a:ext cx="109925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>
                <a:solidFill>
                  <a:srgbClr val="002060"/>
                </a:solidFill>
                <a:latin typeface="Century Gothic" panose="020B0502020202020204" pitchFamily="34" charset="0"/>
                <a:ea typeface="Verdana" panose="020B0604030504040204" pitchFamily="34" charset="0"/>
              </a:rPr>
              <a:t>Escenario fiscal GNC 2025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45B38D16-BE6F-7306-63D1-FFF67C40AFE8}"/>
              </a:ext>
            </a:extLst>
          </p:cNvPr>
          <p:cNvSpPr txBox="1"/>
          <p:nvPr/>
        </p:nvSpPr>
        <p:spPr>
          <a:xfrm>
            <a:off x="7233929" y="2084318"/>
            <a:ext cx="4367220" cy="30059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350"/>
              </a:spcAft>
              <a:buClr>
                <a:srgbClr val="002060"/>
              </a:buClr>
              <a:buFont typeface="Verdana" panose="020B0604030504040204" pitchFamily="34" charset="0"/>
              <a:buChar char="»"/>
            </a:pPr>
            <a:r>
              <a:rPr lang="es-ES" sz="1600">
                <a:latin typeface="Century Gothic" panose="020B0502020202020204" pitchFamily="34" charset="0"/>
                <a:ea typeface="Verdana" panose="020B0604030504040204" pitchFamily="34" charset="0"/>
              </a:rPr>
              <a:t>En comparación con 2024, el </a:t>
            </a:r>
            <a:r>
              <a:rPr lang="es-ES" sz="1600" b="1">
                <a:solidFill>
                  <a:srgbClr val="002060"/>
                </a:solidFill>
                <a:latin typeface="Century Gothic" panose="020B0502020202020204" pitchFamily="34" charset="0"/>
                <a:ea typeface="Verdana" panose="020B0604030504040204" pitchFamily="34" charset="0"/>
              </a:rPr>
              <a:t>déficit del GNC</a:t>
            </a:r>
            <a:r>
              <a:rPr lang="es-ES" sz="1600">
                <a:latin typeface="Century Gothic" panose="020B0502020202020204" pitchFamily="34" charset="0"/>
                <a:ea typeface="Verdana" panose="020B0604030504040204" pitchFamily="34" charset="0"/>
              </a:rPr>
              <a:t> se recupera 1,8pp del PIB, ubicándose en </a:t>
            </a:r>
            <a:r>
              <a:rPr lang="es-ES" sz="1600" b="1">
                <a:solidFill>
                  <a:srgbClr val="002060"/>
                </a:solidFill>
                <a:latin typeface="Century Gothic" panose="020B0502020202020204" pitchFamily="34" charset="0"/>
                <a:ea typeface="Verdana" panose="020B0604030504040204" pitchFamily="34" charset="0"/>
              </a:rPr>
              <a:t>5,1% del PIB</a:t>
            </a:r>
            <a:r>
              <a:rPr lang="es-ES" sz="1600">
                <a:solidFill>
                  <a:srgbClr val="002060"/>
                </a:solidFill>
                <a:latin typeface="Century Gothic" panose="020B0502020202020204" pitchFamily="34" charset="0"/>
                <a:ea typeface="Verdana" panose="020B0604030504040204" pitchFamily="34" charset="0"/>
              </a:rPr>
              <a:t>.</a:t>
            </a:r>
            <a:r>
              <a:rPr lang="es-ES" sz="1600">
                <a:solidFill>
                  <a:srgbClr val="81910D"/>
                </a:solidFill>
                <a:latin typeface="Century Gothic" panose="020B0502020202020204" pitchFamily="34" charset="0"/>
                <a:ea typeface="Verdana" panose="020B0604030504040204" pitchFamily="34" charset="0"/>
              </a:rPr>
              <a:t> </a:t>
            </a:r>
          </a:p>
          <a:p>
            <a:pPr marL="285750" indent="-285750">
              <a:spcAft>
                <a:spcPts val="350"/>
              </a:spcAft>
              <a:buClr>
                <a:srgbClr val="002060"/>
              </a:buClr>
              <a:buFont typeface="Verdana" panose="020B0604030504040204" pitchFamily="34" charset="0"/>
              <a:buChar char="»"/>
            </a:pPr>
            <a:endParaRPr lang="es-ES" sz="1600">
              <a:latin typeface="Century Gothic" panose="020B0502020202020204" pitchFamily="34" charset="0"/>
              <a:ea typeface="Verdana" panose="020B0604030504040204" pitchFamily="34" charset="0"/>
            </a:endParaRPr>
          </a:p>
          <a:p>
            <a:pPr marL="285750" indent="-285750">
              <a:spcAft>
                <a:spcPts val="350"/>
              </a:spcAft>
              <a:buClr>
                <a:srgbClr val="002060"/>
              </a:buClr>
              <a:buFont typeface="Verdana" panose="020B0604030504040204" pitchFamily="34" charset="0"/>
              <a:buChar char="»"/>
            </a:pPr>
            <a:r>
              <a:rPr lang="es-ES" sz="1600">
                <a:latin typeface="Century Gothic" panose="020B0502020202020204" pitchFamily="34" charset="0"/>
                <a:ea typeface="Verdana" panose="020B0604030504040204" pitchFamily="34" charset="0"/>
              </a:rPr>
              <a:t>El </a:t>
            </a:r>
            <a:r>
              <a:rPr lang="es-ES" sz="1600" b="1">
                <a:solidFill>
                  <a:srgbClr val="002060"/>
                </a:solidFill>
                <a:latin typeface="Century Gothic" panose="020B0502020202020204" pitchFamily="34" charset="0"/>
                <a:ea typeface="Verdana" panose="020B0604030504040204" pitchFamily="34" charset="0"/>
              </a:rPr>
              <a:t>balance primario </a:t>
            </a:r>
            <a:r>
              <a:rPr lang="es-ES" sz="1600">
                <a:latin typeface="Century Gothic" panose="020B0502020202020204" pitchFamily="34" charset="0"/>
                <a:ea typeface="Verdana" panose="020B0604030504040204" pitchFamily="34" charset="0"/>
              </a:rPr>
              <a:t>presentaría una corrección de 2,2pp del PIB, pasando de -2,4% del PIB en 2024 a </a:t>
            </a:r>
            <a:r>
              <a:rPr lang="es-ES" sz="1600" b="1">
                <a:solidFill>
                  <a:srgbClr val="002060"/>
                </a:solidFill>
                <a:latin typeface="Century Gothic" panose="020B0502020202020204" pitchFamily="34" charset="0"/>
                <a:ea typeface="Verdana" panose="020B0604030504040204" pitchFamily="34" charset="0"/>
              </a:rPr>
              <a:t>-0,2% del PIB en 2025</a:t>
            </a:r>
            <a:r>
              <a:rPr lang="es-ES" sz="1600">
                <a:solidFill>
                  <a:srgbClr val="002060"/>
                </a:solidFill>
                <a:latin typeface="Century Gothic" panose="020B0502020202020204" pitchFamily="34" charset="0"/>
                <a:ea typeface="Verdana" panose="020B0604030504040204" pitchFamily="34" charset="0"/>
              </a:rPr>
              <a:t>.</a:t>
            </a:r>
          </a:p>
          <a:p>
            <a:pPr marL="285750" indent="-285750">
              <a:spcAft>
                <a:spcPts val="350"/>
              </a:spcAft>
              <a:buClr>
                <a:srgbClr val="002060"/>
              </a:buClr>
              <a:buFont typeface="Verdana" panose="020B0604030504040204" pitchFamily="34" charset="0"/>
              <a:buChar char="»"/>
            </a:pPr>
            <a:endParaRPr lang="es-ES" sz="1600">
              <a:latin typeface="Century Gothic" panose="020B0502020202020204" pitchFamily="34" charset="0"/>
              <a:ea typeface="Verdana" panose="020B0604030504040204" pitchFamily="34" charset="0"/>
            </a:endParaRPr>
          </a:p>
          <a:p>
            <a:pPr marL="285750" indent="-285750">
              <a:spcAft>
                <a:spcPts val="350"/>
              </a:spcAft>
              <a:buClr>
                <a:srgbClr val="002060"/>
              </a:buClr>
              <a:buFont typeface="Verdana" panose="020B0604030504040204" pitchFamily="34" charset="0"/>
              <a:buChar char="»"/>
            </a:pPr>
            <a:r>
              <a:rPr lang="es-ES" sz="1600">
                <a:latin typeface="Century Gothic" panose="020B0502020202020204" pitchFamily="34" charset="0"/>
                <a:ea typeface="Verdana" panose="020B0604030504040204" pitchFamily="34" charset="0"/>
              </a:rPr>
              <a:t>Este escenario es consistente con el cumplimiento de la Regla Fiscal. </a:t>
            </a:r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C0AE60BF-5D07-9204-F344-048B0D0B4380}"/>
              </a:ext>
            </a:extLst>
          </p:cNvPr>
          <p:cNvSpPr txBox="1">
            <a:spLocks/>
          </p:cNvSpPr>
          <p:nvPr/>
        </p:nvSpPr>
        <p:spPr>
          <a:xfrm>
            <a:off x="0" y="6441120"/>
            <a:ext cx="4996112" cy="370113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j-cs"/>
              </a:rPr>
              <a:t>Fuente: </a:t>
            </a:r>
            <a:r>
              <a:rPr kumimoji="0" lang="es-MX" sz="8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j-cs"/>
              </a:rPr>
              <a:t>Ministerio de Hacienda y Crédito Público. </a:t>
            </a:r>
            <a:endParaRPr kumimoji="0" lang="es-CO" sz="80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64195840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>
          <a:extLst>
            <a:ext uri="{FF2B5EF4-FFF2-40B4-BE49-F238E27FC236}">
              <a16:creationId xmlns:a16="http://schemas.microsoft.com/office/drawing/2014/main" id="{5DC3D4C7-CA16-BB85-952D-08A9B7CF68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EB6508F-53C8-9E01-28E4-F1C4F27B2E36}"/>
              </a:ext>
            </a:extLst>
          </p:cNvPr>
          <p:cNvSpPr txBox="1">
            <a:spLocks/>
          </p:cNvSpPr>
          <p:nvPr/>
        </p:nvSpPr>
        <p:spPr>
          <a:xfrm>
            <a:off x="781350" y="341497"/>
            <a:ext cx="8519668" cy="12430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4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Verdana" panose="020B0604030504040204" pitchFamily="34" charset="0"/>
              </a:rPr>
              <a:t>Fondo de Estabilización de Precios de los Combustibles - FEPC</a:t>
            </a:r>
            <a:endParaRPr kumimoji="0" lang="es-CO" sz="2400" b="1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anose="020B0502020202020204" pitchFamily="34" charset="0"/>
              <a:ea typeface="Verdana" panose="020B0604030504040204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CCDBBC30-AD2E-90EB-53AF-100EE99B938F}"/>
              </a:ext>
            </a:extLst>
          </p:cNvPr>
          <p:cNvSpPr txBox="1"/>
          <p:nvPr/>
        </p:nvSpPr>
        <p:spPr>
          <a:xfrm>
            <a:off x="6642560" y="1644854"/>
            <a:ext cx="471728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defRPr sz="1400" b="0" i="0" u="none" strike="noStrike" kern="1200" spc="0" baseline="0">
                <a:solidFill>
                  <a:sysClr val="windowText" lastClr="000000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r>
              <a:rPr lang="es-CO" sz="1200" b="1">
                <a:latin typeface="Century Gothic" panose="020B0502020202020204" pitchFamily="34" charset="0"/>
                <a:ea typeface="Verdana" panose="020B0604030504040204" pitchFamily="34" charset="0"/>
              </a:rPr>
              <a:t>Déficit Causado por ACPM en el FEPC </a:t>
            </a:r>
          </a:p>
          <a:p>
            <a:pPr algn="ctr" rtl="0">
              <a:defRPr sz="1400" b="0" i="0" u="none" strike="noStrike" kern="1200" spc="0" baseline="0">
                <a:solidFill>
                  <a:sysClr val="windowText" lastClr="000000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r>
              <a:rPr lang="es-CO" sz="1200">
                <a:latin typeface="Century Gothic" panose="020B0502020202020204" pitchFamily="34" charset="0"/>
                <a:ea typeface="Verdana" panose="020B0604030504040204" pitchFamily="34" charset="0"/>
              </a:rPr>
              <a:t>$billones de pesos 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E90EC27E-DE98-9FE5-9BEF-3111BEF524B0}"/>
              </a:ext>
            </a:extLst>
          </p:cNvPr>
          <p:cNvSpPr txBox="1"/>
          <p:nvPr/>
        </p:nvSpPr>
        <p:spPr>
          <a:xfrm>
            <a:off x="781351" y="1710586"/>
            <a:ext cx="5543249" cy="3744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spcAft>
                <a:spcPts val="350"/>
              </a:spcAft>
              <a:buClr>
                <a:srgbClr val="002060"/>
              </a:buClr>
              <a:buFont typeface="Verdana" panose="020B0604030504040204" pitchFamily="34" charset="0"/>
              <a:buChar char="»"/>
            </a:pPr>
            <a:r>
              <a:rPr lang="es-ES" sz="1600">
                <a:latin typeface="Century Gothic" panose="020B0502020202020204" pitchFamily="34" charset="0"/>
                <a:ea typeface="Verdana" panose="020B0604030504040204" pitchFamily="34" charset="0"/>
              </a:rPr>
              <a:t>El Gobierno Nacional ha realizado esfuerzos significativos para </a:t>
            </a:r>
            <a:r>
              <a:rPr lang="es-ES" sz="1600" b="1">
                <a:solidFill>
                  <a:srgbClr val="002060"/>
                </a:solidFill>
                <a:latin typeface="Century Gothic" panose="020B0502020202020204" pitchFamily="34" charset="0"/>
                <a:ea typeface="Verdana" panose="020B0604030504040204" pitchFamily="34" charset="0"/>
              </a:rPr>
              <a:t>reducir las presiones fiscales del FEPC sobre las finanzas públicas</a:t>
            </a:r>
            <a:r>
              <a:rPr lang="es-ES" sz="1600">
                <a:latin typeface="Century Gothic" panose="020B0502020202020204" pitchFamily="34" charset="0"/>
                <a:ea typeface="Verdana" panose="020B0604030504040204" pitchFamily="34" charset="0"/>
              </a:rPr>
              <a:t>, una carga de gasto heredada de la administración anterior.</a:t>
            </a:r>
          </a:p>
          <a:p>
            <a:pPr marL="285750" indent="-285750" algn="just">
              <a:spcAft>
                <a:spcPts val="350"/>
              </a:spcAft>
              <a:buClr>
                <a:srgbClr val="002060"/>
              </a:buClr>
              <a:buFont typeface="Verdana" panose="020B0604030504040204" pitchFamily="34" charset="0"/>
              <a:buChar char="»"/>
            </a:pPr>
            <a:endParaRPr lang="es-ES" sz="1600">
              <a:latin typeface="Century Gothic" panose="020B0502020202020204" pitchFamily="34" charset="0"/>
              <a:ea typeface="Verdana" panose="020B0604030504040204" pitchFamily="34" charset="0"/>
            </a:endParaRPr>
          </a:p>
          <a:p>
            <a:pPr marL="285750" indent="-285750" algn="just">
              <a:spcAft>
                <a:spcPts val="350"/>
              </a:spcAft>
              <a:buClr>
                <a:srgbClr val="002060"/>
              </a:buClr>
              <a:buFont typeface="Verdana" panose="020B0604030504040204" pitchFamily="34" charset="0"/>
              <a:buChar char="»"/>
            </a:pPr>
            <a:r>
              <a:rPr lang="es-ES" sz="1600">
                <a:latin typeface="Century Gothic" panose="020B0502020202020204" pitchFamily="34" charset="0"/>
                <a:ea typeface="Verdana" panose="020B0604030504040204" pitchFamily="34" charset="0"/>
              </a:rPr>
              <a:t>Actualmente, los ministerios de Hacienda, Minas y Energía, y Transporte mantienen diálogos con el gremio de transportadores de carga y pasajeros para </a:t>
            </a:r>
            <a:r>
              <a:rPr lang="es-ES" sz="1600" b="1">
                <a:solidFill>
                  <a:srgbClr val="002060"/>
                </a:solidFill>
                <a:latin typeface="Century Gothic" panose="020B0502020202020204" pitchFamily="34" charset="0"/>
                <a:ea typeface="Verdana" panose="020B0604030504040204" pitchFamily="34" charset="0"/>
              </a:rPr>
              <a:t>concertar los ajustes en el precio del ACPM </a:t>
            </a:r>
            <a:r>
              <a:rPr lang="es-ES" sz="1600">
                <a:latin typeface="Century Gothic" panose="020B0502020202020204" pitchFamily="34" charset="0"/>
                <a:ea typeface="Verdana" panose="020B0604030504040204" pitchFamily="34" charset="0"/>
              </a:rPr>
              <a:t>que contribuyan a reducir el déficit del fondo.</a:t>
            </a:r>
          </a:p>
          <a:p>
            <a:pPr marL="285750" indent="-285750" algn="just">
              <a:spcAft>
                <a:spcPts val="350"/>
              </a:spcAft>
              <a:buClr>
                <a:srgbClr val="002060"/>
              </a:buClr>
              <a:buFont typeface="Verdana" panose="020B0604030504040204" pitchFamily="34" charset="0"/>
              <a:buChar char="»"/>
            </a:pPr>
            <a:endParaRPr lang="es-ES" sz="1600">
              <a:latin typeface="Century Gothic" panose="020B0502020202020204" pitchFamily="34" charset="0"/>
              <a:ea typeface="Verdana" panose="020B0604030504040204" pitchFamily="34" charset="0"/>
            </a:endParaRPr>
          </a:p>
          <a:p>
            <a:pPr marL="285750" indent="-285750" algn="just">
              <a:spcAft>
                <a:spcPts val="350"/>
              </a:spcAft>
              <a:buClr>
                <a:srgbClr val="002060"/>
              </a:buClr>
              <a:buFont typeface="Verdana" panose="020B0604030504040204" pitchFamily="34" charset="0"/>
              <a:buChar char="»"/>
            </a:pPr>
            <a:r>
              <a:rPr lang="es-ES" sz="1600">
                <a:latin typeface="Century Gothic" panose="020B0502020202020204" pitchFamily="34" charset="0"/>
                <a:ea typeface="Verdana" panose="020B0604030504040204" pitchFamily="34" charset="0"/>
              </a:rPr>
              <a:t>Asimismo, el </a:t>
            </a:r>
            <a:r>
              <a:rPr lang="es-ES" sz="1600" b="1">
                <a:solidFill>
                  <a:srgbClr val="002060"/>
                </a:solidFill>
                <a:latin typeface="Century Gothic" panose="020B0502020202020204" pitchFamily="34" charset="0"/>
                <a:ea typeface="Verdana" panose="020B0604030504040204" pitchFamily="34" charset="0"/>
              </a:rPr>
              <a:t>Gobierno reafirma su compromiso de saldar la obligación con los refinadores e importadores de combustibles en 2025.</a:t>
            </a:r>
          </a:p>
        </p:txBody>
      </p:sp>
      <p:graphicFrame>
        <p:nvGraphicFramePr>
          <p:cNvPr id="4" name="Gráfico 3">
            <a:extLst>
              <a:ext uri="{FF2B5EF4-FFF2-40B4-BE49-F238E27FC236}">
                <a16:creationId xmlns:a16="http://schemas.microsoft.com/office/drawing/2014/main" id="{A5E40B39-62AB-723C-5577-71245E87A67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36138637"/>
              </p:ext>
            </p:extLst>
          </p:nvPr>
        </p:nvGraphicFramePr>
        <p:xfrm>
          <a:off x="6693361" y="2102054"/>
          <a:ext cx="4844288" cy="39130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ítulo 1">
            <a:extLst>
              <a:ext uri="{FF2B5EF4-FFF2-40B4-BE49-F238E27FC236}">
                <a16:creationId xmlns:a16="http://schemas.microsoft.com/office/drawing/2014/main" id="{90765510-68FC-A579-55AA-CBFF3F4F720D}"/>
              </a:ext>
            </a:extLst>
          </p:cNvPr>
          <p:cNvSpPr txBox="1">
            <a:spLocks/>
          </p:cNvSpPr>
          <p:nvPr/>
        </p:nvSpPr>
        <p:spPr>
          <a:xfrm>
            <a:off x="0" y="6441120"/>
            <a:ext cx="4996112" cy="370113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j-cs"/>
              </a:rPr>
              <a:t>Fuente: </a:t>
            </a:r>
            <a:r>
              <a:rPr kumimoji="0" lang="es-MX" sz="8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j-cs"/>
              </a:rPr>
              <a:t>Ministerio de Hacienda y Crédito Público. </a:t>
            </a:r>
            <a:endParaRPr kumimoji="0" lang="es-CO" sz="80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71185024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>
          <a:extLst>
            <a:ext uri="{FF2B5EF4-FFF2-40B4-BE49-F238E27FC236}">
              <a16:creationId xmlns:a16="http://schemas.microsoft.com/office/drawing/2014/main" id="{5DC3D4C7-CA16-BB85-952D-08A9B7CF68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A78B8B24-B973-60C3-D467-4B697163A179}"/>
              </a:ext>
            </a:extLst>
          </p:cNvPr>
          <p:cNvSpPr txBox="1">
            <a:spLocks/>
          </p:cNvSpPr>
          <p:nvPr/>
        </p:nvSpPr>
        <p:spPr>
          <a:xfrm>
            <a:off x="443483" y="424152"/>
            <a:ext cx="8549640" cy="12430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4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Verdana" panose="020B0604030504040204" pitchFamily="34" charset="0"/>
              </a:rPr>
              <a:t>El déficit total aumentaría levemente frente a lo proyectado en la Ley de Presupuesto </a:t>
            </a:r>
            <a:endParaRPr kumimoji="0" lang="es-CO" sz="2400" b="1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anose="020B0502020202020204" pitchFamily="34" charset="0"/>
              <a:ea typeface="Verdana" panose="020B0604030504040204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17EC7578-9DCC-64C7-3A4E-64FE10AF7A58}"/>
              </a:ext>
            </a:extLst>
          </p:cNvPr>
          <p:cNvSpPr txBox="1"/>
          <p:nvPr/>
        </p:nvSpPr>
        <p:spPr>
          <a:xfrm>
            <a:off x="1195768" y="1579251"/>
            <a:ext cx="604837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defRPr sz="1400" b="0" i="0" u="none" strike="noStrike" kern="1200" spc="0" baseline="0">
                <a:solidFill>
                  <a:sysClr val="windowText" lastClr="000000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r>
              <a:rPr lang="es-CO" sz="1200" b="1">
                <a:latin typeface="Century Gothic" panose="020B0502020202020204" pitchFamily="34" charset="0"/>
                <a:ea typeface="Verdana" panose="020B0604030504040204" pitchFamily="34" charset="0"/>
              </a:rPr>
              <a:t>Descomposición del cambio en el balance total de 2025 </a:t>
            </a:r>
          </a:p>
          <a:p>
            <a:pPr algn="ctr" rtl="0">
              <a:defRPr sz="1400" b="0" i="0" u="none" strike="noStrike" kern="1200" spc="0" baseline="0">
                <a:solidFill>
                  <a:sysClr val="windowText" lastClr="000000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r>
              <a:rPr lang="es-CO" sz="1200">
                <a:latin typeface="Century Gothic" panose="020B0502020202020204" pitchFamily="34" charset="0"/>
                <a:ea typeface="Verdana" panose="020B0604030504040204" pitchFamily="34" charset="0"/>
              </a:rPr>
              <a:t>(Vs 2023, </a:t>
            </a:r>
            <a:r>
              <a:rPr lang="es-CO" sz="1200" err="1">
                <a:latin typeface="Century Gothic" panose="020B0502020202020204" pitchFamily="34" charset="0"/>
                <a:ea typeface="Verdana" panose="020B0604030504040204" pitchFamily="34" charset="0"/>
              </a:rPr>
              <a:t>pp</a:t>
            </a:r>
            <a:r>
              <a:rPr lang="es-CO" sz="1200">
                <a:latin typeface="Century Gothic" panose="020B0502020202020204" pitchFamily="34" charset="0"/>
                <a:ea typeface="Verdana" panose="020B0604030504040204" pitchFamily="34" charset="0"/>
              </a:rPr>
              <a:t> del PIB)</a:t>
            </a:r>
          </a:p>
        </p:txBody>
      </p:sp>
      <p:sp>
        <p:nvSpPr>
          <p:cNvPr id="8" name="Rectángulo: esquinas redondeadas 7">
            <a:extLst>
              <a:ext uri="{FF2B5EF4-FFF2-40B4-BE49-F238E27FC236}">
                <a16:creationId xmlns:a16="http://schemas.microsoft.com/office/drawing/2014/main" id="{522108DF-9565-7D1F-F7A9-CCD1669C6DB1}"/>
              </a:ext>
            </a:extLst>
          </p:cNvPr>
          <p:cNvSpPr/>
          <p:nvPr/>
        </p:nvSpPr>
        <p:spPr>
          <a:xfrm>
            <a:off x="8343827" y="1923899"/>
            <a:ext cx="3319272" cy="3010202"/>
          </a:xfrm>
          <a:prstGeom prst="roundRect">
            <a:avLst>
              <a:gd name="adj" fmla="val 6376"/>
            </a:avLst>
          </a:prstGeom>
          <a:solidFill>
            <a:srgbClr val="F2F2F2">
              <a:alpha val="50196"/>
            </a:srgbClr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S" sz="140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</a:rPr>
              <a:t>Frente a PGN se proyecta menor recaudo como % del PIB (principalmente Ley de Financiamiento). En la práctica, el Gobierno nacional sigue ajustando gasto nominal para cumplir la Regla Fiscal. </a:t>
            </a:r>
          </a:p>
          <a:p>
            <a:pPr algn="just"/>
            <a:endParaRPr lang="es-ES" sz="1400">
              <a:solidFill>
                <a:schemeClr val="tx1"/>
              </a:solidFill>
              <a:latin typeface="Century Gothic" panose="020B0502020202020204" pitchFamily="34" charset="0"/>
              <a:ea typeface="Verdana" panose="020B0604030504040204" pitchFamily="34" charset="0"/>
            </a:endParaRPr>
          </a:p>
          <a:p>
            <a:pPr algn="just"/>
            <a:r>
              <a:rPr lang="es-ES" sz="140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</a:rPr>
              <a:t>El déficit levemente mayor </a:t>
            </a:r>
            <a:r>
              <a:rPr lang="es-ES" sz="1400" b="1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</a:rPr>
              <a:t>mantiene consistencia con el cumplimiento de la regla fiscal. </a:t>
            </a:r>
            <a:endParaRPr lang="es-ES" sz="1200" b="1">
              <a:solidFill>
                <a:schemeClr val="tx1"/>
              </a:solidFill>
              <a:latin typeface="Century Gothic" panose="020B0502020202020204" pitchFamily="34" charset="0"/>
              <a:ea typeface="Verdana" panose="020B0604030504040204" pitchFamily="34" charset="0"/>
            </a:endParaRPr>
          </a:p>
        </p:txBody>
      </p:sp>
      <mc:AlternateContent xmlns:mc="http://schemas.openxmlformats.org/markup-compatibility/2006" xmlns:cx1="http://schemas.microsoft.com/office/drawing/2015/9/8/chartex">
        <mc:Choice Requires="cx1">
          <p:graphicFrame>
            <p:nvGraphicFramePr>
              <p:cNvPr id="5" name="Gráfico 4">
                <a:extLst>
                  <a:ext uri="{FF2B5EF4-FFF2-40B4-BE49-F238E27FC236}">
                    <a16:creationId xmlns:a16="http://schemas.microsoft.com/office/drawing/2014/main" id="{F95B92E8-DC4E-EC69-C738-B6E4CE9D2100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968361630"/>
                  </p:ext>
                </p:extLst>
              </p:nvPr>
            </p:nvGraphicFramePr>
            <p:xfrm>
              <a:off x="528901" y="2040915"/>
              <a:ext cx="7406785" cy="4305456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3"/>
              </a:graphicData>
            </a:graphic>
          </p:graphicFrame>
        </mc:Choice>
        <mc:Fallback xmlns="">
          <p:pic>
            <p:nvPicPr>
              <p:cNvPr id="5" name="Gráfico 4">
                <a:extLst>
                  <a:ext uri="{FF2B5EF4-FFF2-40B4-BE49-F238E27FC236}">
                    <a16:creationId xmlns:a16="http://schemas.microsoft.com/office/drawing/2014/main" id="{F95B92E8-DC4E-EC69-C738-B6E4CE9D2100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28901" y="2040915"/>
                <a:ext cx="7406785" cy="4305456"/>
              </a:xfrm>
              <a:prstGeom prst="rect">
                <a:avLst/>
              </a:prstGeom>
            </p:spPr>
          </p:pic>
        </mc:Fallback>
      </mc:AlternateContent>
      <p:sp>
        <p:nvSpPr>
          <p:cNvPr id="9" name="Título 1">
            <a:extLst>
              <a:ext uri="{FF2B5EF4-FFF2-40B4-BE49-F238E27FC236}">
                <a16:creationId xmlns:a16="http://schemas.microsoft.com/office/drawing/2014/main" id="{8FCBAAF3-5C1E-0D10-10BC-D9FE67E08DA6}"/>
              </a:ext>
            </a:extLst>
          </p:cNvPr>
          <p:cNvSpPr txBox="1">
            <a:spLocks/>
          </p:cNvSpPr>
          <p:nvPr/>
        </p:nvSpPr>
        <p:spPr>
          <a:xfrm>
            <a:off x="0" y="6441120"/>
            <a:ext cx="4996112" cy="370113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j-cs"/>
              </a:rPr>
              <a:t>Fuente: </a:t>
            </a:r>
            <a:r>
              <a:rPr kumimoji="0" lang="es-MX" sz="8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j-cs"/>
              </a:rPr>
              <a:t>Ministerio de Hacienda y Crédito Público. </a:t>
            </a:r>
            <a:endParaRPr kumimoji="0" lang="es-CO" sz="80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559789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DB2F1F-949E-86FB-25C8-0BD4736C3D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182E67D6-5771-D8B7-063A-E053C7EA4097}"/>
              </a:ext>
            </a:extLst>
          </p:cNvPr>
          <p:cNvSpPr/>
          <p:nvPr/>
        </p:nvSpPr>
        <p:spPr>
          <a:xfrm>
            <a:off x="43543" y="449735"/>
            <a:ext cx="12104914" cy="584775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2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Verdana" panose="020B0604030504040204" pitchFamily="34" charset="0"/>
                <a:cs typeface="Arial"/>
              </a:rPr>
              <a:t>Regla Fiscal</a:t>
            </a:r>
          </a:p>
        </p:txBody>
      </p:sp>
      <p:graphicFrame>
        <p:nvGraphicFramePr>
          <p:cNvPr id="6" name="Tabla 5">
            <a:extLst>
              <a:ext uri="{FF2B5EF4-FFF2-40B4-BE49-F238E27FC236}">
                <a16:creationId xmlns:a16="http://schemas.microsoft.com/office/drawing/2014/main" id="{113B4460-51EA-B636-785C-ACCD2684BD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2778828"/>
              </p:ext>
            </p:extLst>
          </p:nvPr>
        </p:nvGraphicFramePr>
        <p:xfrm>
          <a:off x="5797296" y="2615184"/>
          <a:ext cx="5758898" cy="2961018"/>
        </p:xfrm>
        <a:graphic>
          <a:graphicData uri="http://schemas.openxmlformats.org/drawingml/2006/table">
            <a:tbl>
              <a:tblPr/>
              <a:tblGrid>
                <a:gridCol w="3209504">
                  <a:extLst>
                    <a:ext uri="{9D8B030D-6E8A-4147-A177-3AD203B41FA5}">
                      <a16:colId xmlns:a16="http://schemas.microsoft.com/office/drawing/2014/main" val="3984912719"/>
                    </a:ext>
                  </a:extLst>
                </a:gridCol>
                <a:gridCol w="1274697">
                  <a:extLst>
                    <a:ext uri="{9D8B030D-6E8A-4147-A177-3AD203B41FA5}">
                      <a16:colId xmlns:a16="http://schemas.microsoft.com/office/drawing/2014/main" val="2067416565"/>
                    </a:ext>
                  </a:extLst>
                </a:gridCol>
                <a:gridCol w="1274697">
                  <a:extLst>
                    <a:ext uri="{9D8B030D-6E8A-4147-A177-3AD203B41FA5}">
                      <a16:colId xmlns:a16="http://schemas.microsoft.com/office/drawing/2014/main" val="3228316248"/>
                    </a:ext>
                  </a:extLst>
                </a:gridCol>
              </a:tblGrid>
              <a:tr h="230265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s-CO" sz="14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Concepto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206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CO" sz="14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2025 (% del PIB)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6120143"/>
                  </a:ext>
                </a:extLst>
              </a:tr>
              <a:tr h="428103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4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Esc. PGN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4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/>
                        </a:rPr>
                        <a:t>Act. Preliminar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132906"/>
                  </a:ext>
                </a:extLst>
              </a:tr>
              <a:tr h="230265">
                <a:tc>
                  <a:txBody>
                    <a:bodyPr/>
                    <a:lstStyle/>
                    <a:p>
                      <a:pPr algn="l" fontAlgn="b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BPNE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0,5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0,5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132039"/>
                  </a:ext>
                </a:extLst>
              </a:tr>
              <a:tr h="230265">
                <a:tc>
                  <a:txBody>
                    <a:bodyPr/>
                    <a:lstStyle/>
                    <a:p>
                      <a:pPr algn="l" fontAlgn="b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Ciclo económico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-0,1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-0,2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32600077"/>
                  </a:ext>
                </a:extLst>
              </a:tr>
              <a:tr h="230265">
                <a:tc>
                  <a:txBody>
                    <a:bodyPr/>
                    <a:lstStyle/>
                    <a:p>
                      <a:pPr algn="l" fontAlgn="b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Ciclo petrolero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-0,5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-0,6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94399007"/>
                  </a:ext>
                </a:extLst>
              </a:tr>
              <a:tr h="230265">
                <a:tc>
                  <a:txBody>
                    <a:bodyPr/>
                    <a:lstStyle/>
                    <a:p>
                      <a:pPr algn="l" fontAlgn="b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Transacciones de única vez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0,0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0,0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35465132"/>
                  </a:ext>
                </a:extLst>
              </a:tr>
              <a:tr h="230265">
                <a:tc>
                  <a:txBody>
                    <a:bodyPr/>
                    <a:lstStyle/>
                    <a:p>
                      <a:pPr algn="l" fontAlgn="b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Rendimientos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0,0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0,0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99630403"/>
                  </a:ext>
                </a:extLst>
              </a:tr>
              <a:tr h="230265">
                <a:tc>
                  <a:txBody>
                    <a:bodyPr/>
                    <a:lstStyle/>
                    <a:p>
                      <a:pPr algn="l" fontAlgn="b"/>
                      <a:r>
                        <a:rPr lang="es-CO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Balance primario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-0,1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-0,2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9737130"/>
                  </a:ext>
                </a:extLst>
              </a:tr>
              <a:tr h="230265">
                <a:tc>
                  <a:txBody>
                    <a:bodyPr/>
                    <a:lstStyle/>
                    <a:p>
                      <a:pPr algn="l" fontAlgn="b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Intereses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-4,7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-4,8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67688372"/>
                  </a:ext>
                </a:extLst>
              </a:tr>
              <a:tr h="230265">
                <a:tc>
                  <a:txBody>
                    <a:bodyPr/>
                    <a:lstStyle/>
                    <a:p>
                      <a:pPr algn="l" fontAlgn="b"/>
                      <a:r>
                        <a:rPr lang="es-CO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Balance total permitido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-4,7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-5,1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EA9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7396360"/>
                  </a:ext>
                </a:extLst>
              </a:tr>
              <a:tr h="230265">
                <a:tc>
                  <a:txBody>
                    <a:bodyPr/>
                    <a:lstStyle/>
                    <a:p>
                      <a:pPr algn="l" fontAlgn="b"/>
                      <a:endParaRPr lang="es-CO" sz="14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4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O" sz="14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22253268"/>
                  </a:ext>
                </a:extLst>
              </a:tr>
              <a:tr h="230265">
                <a:tc>
                  <a:txBody>
                    <a:bodyPr/>
                    <a:lstStyle/>
                    <a:p>
                      <a:pPr algn="l" fontAlgn="b"/>
                      <a:r>
                        <a:rPr lang="es-CO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Excedente (+) / Ajuste (-)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0,0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0,0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6029035"/>
                  </a:ext>
                </a:extLst>
              </a:tr>
            </a:tbl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id="{B728D447-99F8-A9F3-0F7B-4A58EFECB2DF}"/>
              </a:ext>
            </a:extLst>
          </p:cNvPr>
          <p:cNvSpPr txBox="1"/>
          <p:nvPr/>
        </p:nvSpPr>
        <p:spPr>
          <a:xfrm>
            <a:off x="5629507" y="1691801"/>
            <a:ext cx="609447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400" b="0" i="0" u="none" strike="noStrike" kern="1200" spc="0" baseline="0">
                <a:solidFill>
                  <a:sysClr val="windowText" lastClr="000000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r>
              <a:rPr lang="es-CO" sz="1600" b="1">
                <a:latin typeface="Century Gothic" panose="020B0502020202020204" pitchFamily="34" charset="0"/>
                <a:ea typeface="Verdana"/>
              </a:rPr>
              <a:t>Descomposición del balance consistente con el cumplimiento de la meta de Regla Fiscal </a:t>
            </a:r>
          </a:p>
          <a:p>
            <a:pPr algn="ctr">
              <a:defRPr sz="1400" b="0" i="0" u="none" strike="noStrike" kern="1200" spc="0" baseline="0">
                <a:solidFill>
                  <a:sysClr val="windowText" lastClr="000000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r>
              <a:rPr lang="es-CO" sz="1600">
                <a:latin typeface="Century Gothic" panose="020B0502020202020204" pitchFamily="34" charset="0"/>
                <a:ea typeface="Verdana"/>
              </a:rPr>
              <a:t>(% del PIB) 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08029F44-5399-EA0C-E9CC-9BD9615DC490}"/>
              </a:ext>
            </a:extLst>
          </p:cNvPr>
          <p:cNvSpPr txBox="1"/>
          <p:nvPr/>
        </p:nvSpPr>
        <p:spPr>
          <a:xfrm>
            <a:off x="413766" y="1710017"/>
            <a:ext cx="5383530" cy="30059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Aft>
                <a:spcPts val="350"/>
              </a:spcAft>
              <a:buClr>
                <a:srgbClr val="002060"/>
              </a:buClr>
              <a:buFont typeface="Verdana" panose="020B0604030504040204" pitchFamily="34" charset="0"/>
              <a:buChar char="»"/>
            </a:pPr>
            <a:r>
              <a:rPr lang="es-ES" sz="1600" b="1">
                <a:solidFill>
                  <a:srgbClr val="002060"/>
                </a:solidFill>
                <a:latin typeface="Century Gothic" panose="020B0502020202020204" pitchFamily="34" charset="0"/>
                <a:ea typeface="Verdana" panose="020B0604030504040204" pitchFamily="34" charset="0"/>
              </a:rPr>
              <a:t>BPNE de 0,5% del PIB </a:t>
            </a:r>
            <a:r>
              <a:rPr lang="es-ES" sz="1600">
                <a:latin typeface="Century Gothic" panose="020B0502020202020204" pitchFamily="34" charset="0"/>
                <a:ea typeface="Verdana" panose="020B0604030504040204" pitchFamily="34" charset="0"/>
              </a:rPr>
              <a:t>consistente con el régimen de transición de la Ley 1473 de 2011 modificada por la 2277 de 2022. </a:t>
            </a:r>
          </a:p>
          <a:p>
            <a:pPr>
              <a:spcAft>
                <a:spcPts val="350"/>
              </a:spcAft>
              <a:buClr>
                <a:srgbClr val="B8CE12"/>
              </a:buClr>
            </a:pPr>
            <a:r>
              <a:rPr lang="es-ES" sz="1600">
                <a:latin typeface="Century Gothic" panose="020B0502020202020204" pitchFamily="34" charset="0"/>
                <a:ea typeface="Verdana" panose="020B0604030504040204" pitchFamily="34" charset="0"/>
              </a:rPr>
              <a:t> </a:t>
            </a:r>
          </a:p>
          <a:p>
            <a:pPr marL="285750" indent="-285750">
              <a:spcAft>
                <a:spcPts val="350"/>
              </a:spcAft>
              <a:buClr>
                <a:srgbClr val="002060"/>
              </a:buClr>
              <a:buFont typeface="Verdana" panose="020B0604030504040204" pitchFamily="34" charset="0"/>
              <a:buChar char="»"/>
            </a:pPr>
            <a:r>
              <a:rPr lang="es-ES" sz="1600">
                <a:latin typeface="Century Gothic" panose="020B0502020202020204" pitchFamily="34" charset="0"/>
                <a:ea typeface="Verdana" panose="020B0604030504040204" pitchFamily="34" charset="0"/>
              </a:rPr>
              <a:t>El </a:t>
            </a:r>
            <a:r>
              <a:rPr lang="es-ES" sz="1600" b="1">
                <a:solidFill>
                  <a:srgbClr val="002060"/>
                </a:solidFill>
                <a:latin typeface="Century Gothic" panose="020B0502020202020204" pitchFamily="34" charset="0"/>
                <a:ea typeface="Verdana" panose="020B0604030504040204" pitchFamily="34" charset="0"/>
              </a:rPr>
              <a:t>ciclo económico </a:t>
            </a:r>
            <a:r>
              <a:rPr lang="es-ES" sz="1600">
                <a:latin typeface="Century Gothic" panose="020B0502020202020204" pitchFamily="34" charset="0"/>
                <a:ea typeface="Verdana" panose="020B0604030504040204" pitchFamily="34" charset="0"/>
              </a:rPr>
              <a:t>permite un espacio de gasto adicional por la persistencia de una </a:t>
            </a:r>
            <a:r>
              <a:rPr lang="es-ES" sz="1600" b="1">
                <a:solidFill>
                  <a:srgbClr val="002060"/>
                </a:solidFill>
                <a:latin typeface="Century Gothic" panose="020B0502020202020204" pitchFamily="34" charset="0"/>
                <a:ea typeface="Verdana" panose="020B0604030504040204" pitchFamily="34" charset="0"/>
              </a:rPr>
              <a:t>brecha negativa</a:t>
            </a:r>
            <a:r>
              <a:rPr lang="es-ES" sz="1600" b="1">
                <a:solidFill>
                  <a:srgbClr val="81910D"/>
                </a:solidFill>
                <a:latin typeface="Century Gothic" panose="020B0502020202020204" pitchFamily="34" charset="0"/>
                <a:ea typeface="Verdana" panose="020B0604030504040204" pitchFamily="34" charset="0"/>
              </a:rPr>
              <a:t> </a:t>
            </a:r>
            <a:r>
              <a:rPr lang="es-ES" sz="1600">
                <a:latin typeface="Century Gothic" panose="020B0502020202020204" pitchFamily="34" charset="0"/>
                <a:ea typeface="Verdana" panose="020B0604030504040204" pitchFamily="34" charset="0"/>
              </a:rPr>
              <a:t>del producto en 2025. </a:t>
            </a:r>
          </a:p>
          <a:p>
            <a:pPr marL="285750" indent="-285750">
              <a:spcAft>
                <a:spcPts val="350"/>
              </a:spcAft>
              <a:buClr>
                <a:srgbClr val="B8CE12"/>
              </a:buClr>
              <a:buFont typeface="Verdana" panose="020B0604030504040204" pitchFamily="34" charset="0"/>
              <a:buChar char="»"/>
            </a:pPr>
            <a:endParaRPr lang="es-ES" sz="1600">
              <a:latin typeface="Century Gothic" panose="020B0502020202020204" pitchFamily="34" charset="0"/>
              <a:ea typeface="Verdana" panose="020B0604030504040204" pitchFamily="34" charset="0"/>
            </a:endParaRPr>
          </a:p>
          <a:p>
            <a:pPr marL="285750" indent="-285750">
              <a:spcAft>
                <a:spcPts val="350"/>
              </a:spcAft>
              <a:buClr>
                <a:srgbClr val="002060"/>
              </a:buClr>
              <a:buFont typeface="Verdana" panose="020B0604030504040204" pitchFamily="34" charset="0"/>
              <a:buChar char="»"/>
            </a:pPr>
            <a:r>
              <a:rPr lang="es-ES" sz="1600">
                <a:latin typeface="Century Gothic" panose="020B0502020202020204" pitchFamily="34" charset="0"/>
                <a:ea typeface="Verdana" panose="020B0604030504040204" pitchFamily="34" charset="0"/>
              </a:rPr>
              <a:t>El </a:t>
            </a:r>
            <a:r>
              <a:rPr lang="es-ES" sz="1600" b="1">
                <a:solidFill>
                  <a:srgbClr val="002060"/>
                </a:solidFill>
                <a:latin typeface="Century Gothic" panose="020B0502020202020204" pitchFamily="34" charset="0"/>
                <a:ea typeface="Verdana" panose="020B0604030504040204" pitchFamily="34" charset="0"/>
              </a:rPr>
              <a:t>ciclo petrolero </a:t>
            </a:r>
            <a:r>
              <a:rPr lang="es-ES" sz="1600">
                <a:latin typeface="Century Gothic" panose="020B0502020202020204" pitchFamily="34" charset="0"/>
                <a:ea typeface="Verdana" panose="020B0604030504040204" pitchFamily="34" charset="0"/>
              </a:rPr>
              <a:t>ofrece espacio porque el ingreso petrolero estimado se mantiene por </a:t>
            </a:r>
            <a:r>
              <a:rPr lang="es-ES" sz="1600" b="1">
                <a:solidFill>
                  <a:srgbClr val="002060"/>
                </a:solidFill>
                <a:latin typeface="Century Gothic" panose="020B0502020202020204" pitchFamily="34" charset="0"/>
                <a:ea typeface="Verdana" panose="020B0604030504040204" pitchFamily="34" charset="0"/>
              </a:rPr>
              <a:t>debajo del componente estructural</a:t>
            </a:r>
            <a:r>
              <a:rPr lang="es-ES" sz="1600">
                <a:solidFill>
                  <a:srgbClr val="81910D"/>
                </a:solidFill>
                <a:latin typeface="Century Gothic" panose="020B0502020202020204" pitchFamily="34" charset="0"/>
                <a:ea typeface="Verdana" panose="020B0604030504040204" pitchFamily="34" charset="0"/>
              </a:rPr>
              <a:t>. </a:t>
            </a:r>
          </a:p>
        </p:txBody>
      </p:sp>
      <p:sp>
        <p:nvSpPr>
          <p:cNvPr id="9" name="Título 1">
            <a:extLst>
              <a:ext uri="{FF2B5EF4-FFF2-40B4-BE49-F238E27FC236}">
                <a16:creationId xmlns:a16="http://schemas.microsoft.com/office/drawing/2014/main" id="{B137210E-C413-5BE1-3A2C-1500D6B633C0}"/>
              </a:ext>
            </a:extLst>
          </p:cNvPr>
          <p:cNvSpPr txBox="1">
            <a:spLocks/>
          </p:cNvSpPr>
          <p:nvPr/>
        </p:nvSpPr>
        <p:spPr>
          <a:xfrm>
            <a:off x="0" y="6486840"/>
            <a:ext cx="4996112" cy="370113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j-cs"/>
              </a:rPr>
              <a:t>Fuente: </a:t>
            </a:r>
            <a:r>
              <a:rPr kumimoji="0" lang="es-MX" sz="8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j-cs"/>
              </a:rPr>
              <a:t>Ministerio de Hacienda y Crédito Público. </a:t>
            </a:r>
            <a:endParaRPr kumimoji="0" lang="es-CO" sz="80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7768250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C06B0CAC-2A2B-B3A3-5047-725FC285F717}"/>
              </a:ext>
            </a:extLst>
          </p:cNvPr>
          <p:cNvSpPr txBox="1"/>
          <p:nvPr/>
        </p:nvSpPr>
        <p:spPr>
          <a:xfrm>
            <a:off x="617200" y="456349"/>
            <a:ext cx="82594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>
                <a:solidFill>
                  <a:srgbClr val="002060"/>
                </a:solidFill>
                <a:latin typeface="Century Gothic" panose="020B0502020202020204" pitchFamily="34" charset="0"/>
                <a:ea typeface="Verdana" panose="020B0604030504040204" pitchFamily="34" charset="0"/>
              </a:rPr>
              <a:t>Balance total y primario 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C612B620-068A-D03F-2D81-23B9B1E669BF}"/>
              </a:ext>
            </a:extLst>
          </p:cNvPr>
          <p:cNvSpPr txBox="1"/>
          <p:nvPr/>
        </p:nvSpPr>
        <p:spPr>
          <a:xfrm>
            <a:off x="602667" y="2214863"/>
            <a:ext cx="5492849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 rtl="0">
              <a:defRPr sz="1400" b="0" i="0" u="none" strike="noStrike" kern="1200" spc="0" baseline="0">
                <a:solidFill>
                  <a:sysClr val="windowText" lastClr="000000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r>
              <a:rPr lang="es-CO" sz="1400" b="1">
                <a:latin typeface="Century Gothic" panose="020B0502020202020204" pitchFamily="34" charset="0"/>
                <a:ea typeface="Verdana" panose="020B0604030504040204" pitchFamily="34" charset="0"/>
              </a:rPr>
              <a:t>Balance Total</a:t>
            </a:r>
          </a:p>
          <a:p>
            <a:pPr algn="ctr" rtl="0">
              <a:defRPr sz="1400" b="0" i="0" u="none" strike="noStrike" kern="1200" spc="0" baseline="0">
                <a:solidFill>
                  <a:sysClr val="windowText" lastClr="000000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r>
              <a:rPr lang="es-CO" sz="1400">
                <a:latin typeface="Century Gothic" panose="020B0502020202020204" pitchFamily="34" charset="0"/>
                <a:ea typeface="Verdana" panose="020B0604030504040204" pitchFamily="34" charset="0"/>
              </a:rPr>
              <a:t>(% del PIB)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089F62F4-289D-8EF5-3CF4-4681481D73CE}"/>
              </a:ext>
            </a:extLst>
          </p:cNvPr>
          <p:cNvSpPr txBox="1"/>
          <p:nvPr/>
        </p:nvSpPr>
        <p:spPr>
          <a:xfrm>
            <a:off x="6275284" y="2214863"/>
            <a:ext cx="5492849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 rtl="0">
              <a:defRPr sz="1400" b="0" i="0" u="none" strike="noStrike" kern="1200" spc="0" baseline="0">
                <a:solidFill>
                  <a:sysClr val="windowText" lastClr="000000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r>
              <a:rPr lang="es-CO" sz="1400" b="1">
                <a:latin typeface="Century Gothic" panose="020B0502020202020204" pitchFamily="34" charset="0"/>
                <a:ea typeface="Verdana" panose="020B0604030504040204" pitchFamily="34" charset="0"/>
              </a:rPr>
              <a:t>Balance Primario</a:t>
            </a:r>
          </a:p>
          <a:p>
            <a:pPr algn="ctr" rtl="0">
              <a:defRPr sz="1400" b="0" i="0" u="none" strike="noStrike" kern="1200" spc="0" baseline="0">
                <a:solidFill>
                  <a:sysClr val="windowText" lastClr="000000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r>
              <a:rPr lang="es-CO" sz="1400">
                <a:latin typeface="Century Gothic" panose="020B0502020202020204" pitchFamily="34" charset="0"/>
                <a:ea typeface="Verdana" panose="020B0604030504040204" pitchFamily="34" charset="0"/>
              </a:rPr>
              <a:t>(% del PIB)</a:t>
            </a:r>
          </a:p>
        </p:txBody>
      </p:sp>
      <p:graphicFrame>
        <p:nvGraphicFramePr>
          <p:cNvPr id="7" name="Gráfico 6">
            <a:extLst>
              <a:ext uri="{FF2B5EF4-FFF2-40B4-BE49-F238E27FC236}">
                <a16:creationId xmlns:a16="http://schemas.microsoft.com/office/drawing/2014/main" id="{3CFCE0CB-86DF-47B7-B6F2-6A3BEBED5F6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48872331"/>
              </p:ext>
            </p:extLst>
          </p:nvPr>
        </p:nvGraphicFramePr>
        <p:xfrm>
          <a:off x="467824" y="2620401"/>
          <a:ext cx="5807460" cy="39377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" name="Gráfico 1">
            <a:extLst>
              <a:ext uri="{FF2B5EF4-FFF2-40B4-BE49-F238E27FC236}">
                <a16:creationId xmlns:a16="http://schemas.microsoft.com/office/drawing/2014/main" id="{0CD75916-0068-4B4C-A387-BC57D8F1A7E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23301990"/>
              </p:ext>
            </p:extLst>
          </p:nvPr>
        </p:nvGraphicFramePr>
        <p:xfrm>
          <a:off x="6438570" y="2738083"/>
          <a:ext cx="5492849" cy="39120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id="{6A736605-3392-9272-5ACC-4C70E8A78DCA}"/>
              </a:ext>
            </a:extLst>
          </p:cNvPr>
          <p:cNvSpPr txBox="1"/>
          <p:nvPr/>
        </p:nvSpPr>
        <p:spPr>
          <a:xfrm>
            <a:off x="617200" y="1024352"/>
            <a:ext cx="8404508" cy="1113889"/>
          </a:xfrm>
          <a:prstGeom prst="roundRect">
            <a:avLst>
              <a:gd name="adj" fmla="val 15631"/>
            </a:avLst>
          </a:prstGeom>
          <a:noFill/>
          <a:ln w="28575">
            <a:noFill/>
          </a:ln>
        </p:spPr>
        <p:txBody>
          <a:bodyPr wrap="square">
            <a:spAutoFit/>
          </a:bodyPr>
          <a:lstStyle/>
          <a:p>
            <a:pPr algn="just">
              <a:spcAft>
                <a:spcPts val="350"/>
              </a:spcAft>
              <a:buClr>
                <a:srgbClr val="B8CE12"/>
              </a:buClr>
            </a:pPr>
            <a:r>
              <a:rPr lang="es-ES" sz="2000">
                <a:latin typeface="Century Gothic" panose="020B0502020202020204" pitchFamily="34" charset="0"/>
                <a:ea typeface="Verdana" panose="020B0604030504040204" pitchFamily="34" charset="0"/>
              </a:rPr>
              <a:t>Es fundamental que las acciones de política orientadas a incrementar el recaudo y los mecanismos de contingencia del gasto sean efectivos para alcanzar el </a:t>
            </a:r>
            <a:r>
              <a:rPr lang="es-ES" sz="2000" b="1">
                <a:solidFill>
                  <a:srgbClr val="002060"/>
                </a:solidFill>
                <a:latin typeface="Century Gothic" panose="020B0502020202020204" pitchFamily="34" charset="0"/>
                <a:ea typeface="Verdana" panose="020B0604030504040204" pitchFamily="34" charset="0"/>
              </a:rPr>
              <a:t>ajuste fiscal en 2025.</a:t>
            </a:r>
            <a:endParaRPr lang="en-US" sz="2000" b="1" noProof="0">
              <a:solidFill>
                <a:srgbClr val="002060"/>
              </a:solidFill>
              <a:latin typeface="Century Gothic" panose="020B0502020202020204" pitchFamily="34" charset="0"/>
              <a:ea typeface="Verdana" panose="020B0604030504040204" pitchFamily="34" charset="0"/>
            </a:endParaRPr>
          </a:p>
        </p:txBody>
      </p:sp>
      <p:sp>
        <p:nvSpPr>
          <p:cNvPr id="9" name="Título 1">
            <a:extLst>
              <a:ext uri="{FF2B5EF4-FFF2-40B4-BE49-F238E27FC236}">
                <a16:creationId xmlns:a16="http://schemas.microsoft.com/office/drawing/2014/main" id="{1FAFB1C6-A0EC-C147-DD1D-22552BEDB33A}"/>
              </a:ext>
            </a:extLst>
          </p:cNvPr>
          <p:cNvSpPr txBox="1">
            <a:spLocks/>
          </p:cNvSpPr>
          <p:nvPr/>
        </p:nvSpPr>
        <p:spPr>
          <a:xfrm>
            <a:off x="0" y="6486840"/>
            <a:ext cx="4996112" cy="370113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j-cs"/>
              </a:rPr>
              <a:t>Fuente: </a:t>
            </a:r>
            <a:r>
              <a:rPr kumimoji="0" lang="es-MX" sz="8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j-cs"/>
              </a:rPr>
              <a:t>Ministerio de Hacienda y Crédito Público. </a:t>
            </a:r>
            <a:endParaRPr kumimoji="0" lang="es-CO" sz="80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07106043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>
          <a:extLst>
            <a:ext uri="{FF2B5EF4-FFF2-40B4-BE49-F238E27FC236}">
              <a16:creationId xmlns:a16="http://schemas.microsoft.com/office/drawing/2014/main" id="{E12FE198-5C33-76CD-D826-932ACBD52E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AE928B6C-07DA-EF53-2522-050AC444E002}"/>
              </a:ext>
            </a:extLst>
          </p:cNvPr>
          <p:cNvSpPr/>
          <p:nvPr/>
        </p:nvSpPr>
        <p:spPr>
          <a:xfrm>
            <a:off x="548079" y="575625"/>
            <a:ext cx="11362066" cy="461665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defTabSz="457200">
              <a:defRPr/>
            </a:pPr>
            <a:r>
              <a:rPr lang="es-CO" sz="2400" b="1">
                <a:solidFill>
                  <a:srgbClr val="002060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Arial"/>
              </a:rPr>
              <a:t>Deuda Neta GNC (% del PIB) </a:t>
            </a:r>
          </a:p>
        </p:txBody>
      </p:sp>
      <p:sp>
        <p:nvSpPr>
          <p:cNvPr id="9" name="Título 1">
            <a:extLst>
              <a:ext uri="{FF2B5EF4-FFF2-40B4-BE49-F238E27FC236}">
                <a16:creationId xmlns:a16="http://schemas.microsoft.com/office/drawing/2014/main" id="{E7557ADB-FD0E-1106-076F-D56499E5EBD6}"/>
              </a:ext>
            </a:extLst>
          </p:cNvPr>
          <p:cNvSpPr txBox="1">
            <a:spLocks/>
          </p:cNvSpPr>
          <p:nvPr/>
        </p:nvSpPr>
        <p:spPr>
          <a:xfrm>
            <a:off x="0" y="6377396"/>
            <a:ext cx="5784787" cy="370113"/>
          </a:xfrm>
          <a:prstGeom prst="rect">
            <a:avLst/>
          </a:prstGeom>
          <a:ln>
            <a:solidFill>
              <a:srgbClr val="FFFFFF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j-cs"/>
              </a:rPr>
              <a:t>*</a:t>
            </a:r>
            <a:r>
              <a:rPr kumimoji="0" lang="es-CO" sz="80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j-cs"/>
              </a:rPr>
              <a:t>Corresponde a la diferencia entre la tasa de interés y la tasa de crecimiento económico (r-g).</a:t>
            </a:r>
            <a:endParaRPr kumimoji="0" lang="es-MX" sz="80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1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j-cs"/>
              </a:rPr>
              <a:t>Fuente: </a:t>
            </a:r>
            <a:r>
              <a:rPr kumimoji="0" lang="es-MX" sz="8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j-cs"/>
              </a:rPr>
              <a:t>Ministerio de Hacienda y Crédito Público. </a:t>
            </a:r>
            <a:endParaRPr kumimoji="0" lang="es-CO" sz="80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j-cs"/>
            </a:endParaRPr>
          </a:p>
        </p:txBody>
      </p:sp>
      <p:graphicFrame>
        <p:nvGraphicFramePr>
          <p:cNvPr id="2" name="Gráfico 1">
            <a:extLst>
              <a:ext uri="{FF2B5EF4-FFF2-40B4-BE49-F238E27FC236}">
                <a16:creationId xmlns:a16="http://schemas.microsoft.com/office/drawing/2014/main" id="{4E9E94C0-5E02-49AD-B6FB-D3D98649465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42133653"/>
              </p:ext>
            </p:extLst>
          </p:nvPr>
        </p:nvGraphicFramePr>
        <p:xfrm>
          <a:off x="327377" y="3368650"/>
          <a:ext cx="5457410" cy="30615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6" name="CuadroTexto 5">
            <a:extLst>
              <a:ext uri="{FF2B5EF4-FFF2-40B4-BE49-F238E27FC236}">
                <a16:creationId xmlns:a16="http://schemas.microsoft.com/office/drawing/2014/main" id="{F82BD6D8-E32B-F6AE-ECA3-914EE6141920}"/>
              </a:ext>
            </a:extLst>
          </p:cNvPr>
          <p:cNvSpPr txBox="1"/>
          <p:nvPr/>
        </p:nvSpPr>
        <p:spPr>
          <a:xfrm>
            <a:off x="594748" y="1318291"/>
            <a:ext cx="11002504" cy="1318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350"/>
              </a:spcAft>
              <a:buClr>
                <a:srgbClr val="002060"/>
              </a:buClr>
              <a:buFont typeface="Verdana" panose="020B0604030504040204" pitchFamily="34" charset="0"/>
              <a:buChar char="»"/>
            </a:pPr>
            <a:r>
              <a:rPr lang="es-ES" sz="1600">
                <a:latin typeface="Century Gothic" panose="020B0502020202020204" pitchFamily="34" charset="0"/>
                <a:ea typeface="Verdana" panose="020B0604030504040204" pitchFamily="34" charset="0"/>
              </a:rPr>
              <a:t>En 2024, la deuda neta presentó un deterioro de 6,2pp del PIB, alcanzado el </a:t>
            </a:r>
            <a:r>
              <a:rPr lang="es-ES" sz="1600" b="1">
                <a:solidFill>
                  <a:srgbClr val="002060"/>
                </a:solidFill>
                <a:latin typeface="Century Gothic" panose="020B0502020202020204" pitchFamily="34" charset="0"/>
                <a:ea typeface="Verdana" panose="020B0604030504040204" pitchFamily="34" charset="0"/>
              </a:rPr>
              <a:t>60% del PIB</a:t>
            </a:r>
            <a:r>
              <a:rPr lang="es-ES" sz="1600">
                <a:latin typeface="Century Gothic" panose="020B0502020202020204" pitchFamily="34" charset="0"/>
                <a:ea typeface="Verdana" panose="020B0604030504040204" pitchFamily="34" charset="0"/>
              </a:rPr>
              <a:t>. Este incremento se debe al impacto de la depreciación del tipo de cambio, el deterioro del balance primario y el mayor costo financiero que enfrenta la Nación.</a:t>
            </a:r>
          </a:p>
          <a:p>
            <a:pPr marL="285750" indent="-285750">
              <a:spcAft>
                <a:spcPts val="350"/>
              </a:spcAft>
              <a:buClr>
                <a:srgbClr val="002060"/>
              </a:buClr>
              <a:buFont typeface="Verdana" panose="020B0604030504040204" pitchFamily="34" charset="0"/>
              <a:buChar char="»"/>
            </a:pPr>
            <a:endParaRPr lang="es-ES" sz="900">
              <a:latin typeface="Century Gothic" panose="020B0502020202020204" pitchFamily="34" charset="0"/>
              <a:ea typeface="Verdana" panose="020B0604030504040204" pitchFamily="34" charset="0"/>
            </a:endParaRPr>
          </a:p>
          <a:p>
            <a:pPr marL="285750" indent="-285750">
              <a:spcAft>
                <a:spcPts val="350"/>
              </a:spcAft>
              <a:buClr>
                <a:srgbClr val="002060"/>
              </a:buClr>
              <a:buFont typeface="Verdana" panose="020B0604030504040204" pitchFamily="34" charset="0"/>
              <a:buChar char="»"/>
            </a:pPr>
            <a:r>
              <a:rPr lang="es-ES" sz="1600">
                <a:latin typeface="Century Gothic" panose="020B0502020202020204" pitchFamily="34" charset="0"/>
                <a:ea typeface="Verdana" panose="020B0604030504040204" pitchFamily="34" charset="0"/>
              </a:rPr>
              <a:t>Se estima que la deuda neta del GNC en 2025, incrementé 0,6pp del PIB. </a:t>
            </a:r>
          </a:p>
        </p:txBody>
      </p:sp>
      <mc:AlternateContent xmlns:mc="http://schemas.openxmlformats.org/markup-compatibility/2006" xmlns:cx1="http://schemas.microsoft.com/office/drawing/2015/9/8/chartex">
        <mc:Choice Requires="cx1">
          <p:graphicFrame>
            <p:nvGraphicFramePr>
              <p:cNvPr id="7" name="Gráfico 6">
                <a:extLst>
                  <a:ext uri="{FF2B5EF4-FFF2-40B4-BE49-F238E27FC236}">
                    <a16:creationId xmlns:a16="http://schemas.microsoft.com/office/drawing/2014/main" id="{F1672A9C-48FF-4DA0-826D-CCC006138CA6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2143460678"/>
                  </p:ext>
                </p:extLst>
              </p:nvPr>
            </p:nvGraphicFramePr>
            <p:xfrm>
              <a:off x="6229112" y="3368650"/>
              <a:ext cx="5313217" cy="2964878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5"/>
              </a:graphicData>
            </a:graphic>
          </p:graphicFrame>
        </mc:Choice>
        <mc:Fallback xmlns="">
          <p:pic>
            <p:nvPicPr>
              <p:cNvPr id="7" name="Gráfico 6">
                <a:extLst>
                  <a:ext uri="{FF2B5EF4-FFF2-40B4-BE49-F238E27FC236}">
                    <a16:creationId xmlns:a16="http://schemas.microsoft.com/office/drawing/2014/main" id="{F1672A9C-48FF-4DA0-826D-CCC006138CA6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229112" y="3368650"/>
                <a:ext cx="5313217" cy="2964878"/>
              </a:xfrm>
              <a:prstGeom prst="rect">
                <a:avLst/>
              </a:prstGeom>
            </p:spPr>
          </p:pic>
        </mc:Fallback>
      </mc:AlternateContent>
      <p:sp>
        <p:nvSpPr>
          <p:cNvPr id="8" name="CuadroTexto 7">
            <a:extLst>
              <a:ext uri="{FF2B5EF4-FFF2-40B4-BE49-F238E27FC236}">
                <a16:creationId xmlns:a16="http://schemas.microsoft.com/office/drawing/2014/main" id="{3572FD4F-F5AB-5AB0-3539-8CC0139224B7}"/>
              </a:ext>
            </a:extLst>
          </p:cNvPr>
          <p:cNvSpPr txBox="1"/>
          <p:nvPr/>
        </p:nvSpPr>
        <p:spPr>
          <a:xfrm>
            <a:off x="6193971" y="2863718"/>
            <a:ext cx="5492849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 rtl="0">
              <a:defRPr sz="1400" b="0" i="0" u="none" strike="noStrike" kern="1200" spc="0" baseline="0">
                <a:solidFill>
                  <a:sysClr val="windowText" lastClr="000000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r>
              <a:rPr lang="es-CO" sz="1400" b="1">
                <a:latin typeface="Century Gothic" panose="020B0502020202020204" pitchFamily="34" charset="0"/>
                <a:ea typeface="Verdana" panose="020B0604030504040204" pitchFamily="34" charset="0"/>
              </a:rPr>
              <a:t>Descomposición de la deuda neta </a:t>
            </a:r>
          </a:p>
          <a:p>
            <a:pPr algn="ctr" rtl="0">
              <a:defRPr sz="1400" b="0" i="0" u="none" strike="noStrike" kern="1200" spc="0" baseline="0">
                <a:solidFill>
                  <a:sysClr val="windowText" lastClr="000000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r>
              <a:rPr lang="es-CO" sz="1400">
                <a:latin typeface="Century Gothic" panose="020B0502020202020204" pitchFamily="34" charset="0"/>
                <a:ea typeface="Verdana" panose="020B0604030504040204" pitchFamily="34" charset="0"/>
              </a:rPr>
              <a:t>% del PIB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868D323-38EF-0B04-F8CC-99AC205F6234}"/>
              </a:ext>
            </a:extLst>
          </p:cNvPr>
          <p:cNvSpPr txBox="1"/>
          <p:nvPr/>
        </p:nvSpPr>
        <p:spPr>
          <a:xfrm>
            <a:off x="309657" y="2863718"/>
            <a:ext cx="5492849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 rtl="0">
              <a:defRPr sz="1400" b="0" i="0" u="none" strike="noStrike" kern="1200" spc="0" baseline="0">
                <a:solidFill>
                  <a:sysClr val="windowText" lastClr="000000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r>
              <a:rPr lang="es-CO" sz="1400" b="1">
                <a:latin typeface="Century Gothic" panose="020B0502020202020204" pitchFamily="34" charset="0"/>
                <a:ea typeface="Verdana" panose="020B0604030504040204" pitchFamily="34" charset="0"/>
              </a:rPr>
              <a:t>Deuda neta</a:t>
            </a:r>
          </a:p>
          <a:p>
            <a:pPr algn="ctr" rtl="0">
              <a:defRPr sz="1400" b="0" i="0" u="none" strike="noStrike" kern="1200" spc="0" baseline="0">
                <a:solidFill>
                  <a:sysClr val="windowText" lastClr="000000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r>
              <a:rPr lang="es-CO" sz="1400">
                <a:latin typeface="Century Gothic" panose="020B0502020202020204" pitchFamily="34" charset="0"/>
                <a:ea typeface="Verdana" panose="020B0604030504040204" pitchFamily="34" charset="0"/>
              </a:rPr>
              <a:t>% del PIB</a:t>
            </a:r>
          </a:p>
        </p:txBody>
      </p:sp>
    </p:spTree>
    <p:extLst>
      <p:ext uri="{BB962C8B-B14F-4D97-AF65-F5344CB8AC3E}">
        <p14:creationId xmlns:p14="http://schemas.microsoft.com/office/powerpoint/2010/main" val="17899348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61A3D7-88F2-1838-FF91-726DE95E4B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663A31B6-CE79-887F-9E76-4BEC941C715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013"/>
          <a:stretch/>
        </p:blipFill>
        <p:spPr>
          <a:xfrm>
            <a:off x="4991310" y="6261739"/>
            <a:ext cx="2209380" cy="160233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AB038CE3-632E-F2B3-5907-67DC62AC0EA6}"/>
              </a:ext>
            </a:extLst>
          </p:cNvPr>
          <p:cNvSpPr txBox="1"/>
          <p:nvPr/>
        </p:nvSpPr>
        <p:spPr>
          <a:xfrm>
            <a:off x="2457200" y="4739995"/>
            <a:ext cx="7234797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Ministerio de Hacienda y Crédito Público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200" b="1">
                <a:solidFill>
                  <a:prstClr val="white"/>
                </a:solidFill>
                <a:latin typeface="Century Gothic" panose="020B0502020202020204" pitchFamily="34" charset="0"/>
              </a:rPr>
              <a:t>Febrero</a:t>
            </a:r>
            <a:r>
              <a:rPr kumimoji="0" lang="es-ES" sz="2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2025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3F0205D1-BF5F-EF3F-D861-59472396D5DB}"/>
              </a:ext>
            </a:extLst>
          </p:cNvPr>
          <p:cNvSpPr txBox="1"/>
          <p:nvPr/>
        </p:nvSpPr>
        <p:spPr>
          <a:xfrm>
            <a:off x="2600229" y="3032032"/>
            <a:ext cx="6948737" cy="793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9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Verdana" panose="020B0604030504040204" pitchFamily="34" charset="0"/>
                <a:cs typeface="+mn-cs"/>
              </a:rPr>
              <a:t>Gracias </a:t>
            </a:r>
          </a:p>
        </p:txBody>
      </p:sp>
    </p:spTree>
    <p:extLst>
      <p:ext uri="{BB962C8B-B14F-4D97-AF65-F5344CB8AC3E}">
        <p14:creationId xmlns:p14="http://schemas.microsoft.com/office/powerpoint/2010/main" val="427943793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F73518-6898-C787-C512-06387E821D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7171733"/>
      </p:ext>
    </p:extLst>
  </p:cSld>
  <p:clrMapOvr>
    <a:masterClrMapping/>
  </p:clrMapOvr>
</p:sld>
</file>

<file path=ppt/theme/theme1.xml><?xml version="1.0" encoding="utf-8"?>
<a:theme xmlns:a="http://schemas.openxmlformats.org/drawingml/2006/main" name="Diseño personalizado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Diseño personalizado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GOBIERNO DEL CAMBIO">
      <a:majorFont>
        <a:latin typeface="Helvetica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GOBIERNO DEL CAMBIO">
      <a:majorFont>
        <a:latin typeface="Helvetica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MFMP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314F70"/>
    </a:accent1>
    <a:accent2>
      <a:srgbClr val="008AA9"/>
    </a:accent2>
    <a:accent3>
      <a:srgbClr val="41D7E7"/>
    </a:accent3>
    <a:accent4>
      <a:srgbClr val="D9D9D9"/>
    </a:accent4>
    <a:accent5>
      <a:srgbClr val="6FB98F"/>
    </a:accent5>
    <a:accent6>
      <a:srgbClr val="FA6E59"/>
    </a:accent6>
    <a:hlink>
      <a:srgbClr val="0563C1"/>
    </a:hlink>
    <a:folHlink>
      <a:srgbClr val="954F72"/>
    </a:folHlink>
  </a:clrScheme>
  <a:fontScheme name="Office 2007 - 2010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07 - 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2722</Words>
  <Application>Microsoft Office PowerPoint</Application>
  <PresentationFormat>Panorámica</PresentationFormat>
  <Paragraphs>593</Paragraphs>
  <Slides>25</Slides>
  <Notes>13</Notes>
  <HiddenSlides>0</HiddenSlides>
  <MMClips>0</MMClips>
  <ScaleCrop>false</ScaleCrop>
  <HeadingPairs>
    <vt:vector size="6" baseType="variant">
      <vt:variant>
        <vt:lpstr>Fuentes usadas</vt:lpstr>
      </vt:variant>
      <vt:variant>
        <vt:i4>9</vt:i4>
      </vt:variant>
      <vt:variant>
        <vt:lpstr>Tema</vt:lpstr>
      </vt:variant>
      <vt:variant>
        <vt:i4>4</vt:i4>
      </vt:variant>
      <vt:variant>
        <vt:lpstr>Títulos de diapositiva</vt:lpstr>
      </vt:variant>
      <vt:variant>
        <vt:i4>25</vt:i4>
      </vt:variant>
    </vt:vector>
  </HeadingPairs>
  <TitlesOfParts>
    <vt:vector size="38" baseType="lpstr">
      <vt:lpstr>Aptos</vt:lpstr>
      <vt:lpstr>Aptos Display</vt:lpstr>
      <vt:lpstr>Arial</vt:lpstr>
      <vt:lpstr>Calibri</vt:lpstr>
      <vt:lpstr>Century Gothic</vt:lpstr>
      <vt:lpstr>Courier New</vt:lpstr>
      <vt:lpstr>Helvetica</vt:lpstr>
      <vt:lpstr>Verdana</vt:lpstr>
      <vt:lpstr>Wingdings</vt:lpstr>
      <vt:lpstr>Diseño personalizado</vt:lpstr>
      <vt:lpstr>1_Diseño personalizado</vt:lpstr>
      <vt:lpstr>1_Tema de Office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Ministerio de Hacienda y Crédito Público  7 de febrero de 2025</dc:title>
  <dc:creator>Daniela Maria Villalobos Gonzalez</dc:creator>
  <cp:lastModifiedBy>Cristian Alejandro Cruz Moreno</cp:lastModifiedBy>
  <cp:revision>3</cp:revision>
  <dcterms:created xsi:type="dcterms:W3CDTF">2025-01-28T16:02:36Z</dcterms:created>
  <dcterms:modified xsi:type="dcterms:W3CDTF">2025-02-11T02:52:28Z</dcterms:modified>
</cp:coreProperties>
</file>